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ags/tag11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7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  <p:sldMasterId id="2147483676" r:id="rId3"/>
    <p:sldMasterId id="2147483688" r:id="rId4"/>
    <p:sldMasterId id="2147483696" r:id="rId5"/>
    <p:sldMasterId id="2147483706" r:id="rId6"/>
    <p:sldMasterId id="2147483717" r:id="rId7"/>
    <p:sldMasterId id="2147483722" r:id="rId8"/>
  </p:sldMasterIdLst>
  <p:notesMasterIdLst>
    <p:notesMasterId r:id="rId44"/>
  </p:notesMasterIdLst>
  <p:sldIdLst>
    <p:sldId id="2147478694" r:id="rId9"/>
    <p:sldId id="2147478707" r:id="rId10"/>
    <p:sldId id="2147482116" r:id="rId11"/>
    <p:sldId id="2147478708" r:id="rId12"/>
    <p:sldId id="2147478709" r:id="rId13"/>
    <p:sldId id="2147482124" r:id="rId14"/>
    <p:sldId id="2147479036" r:id="rId15"/>
    <p:sldId id="2147478792" r:id="rId16"/>
    <p:sldId id="2147482126" r:id="rId17"/>
    <p:sldId id="2147478731" r:id="rId18"/>
    <p:sldId id="2147482127" r:id="rId19"/>
    <p:sldId id="2147479180" r:id="rId20"/>
    <p:sldId id="2147482128" r:id="rId21"/>
    <p:sldId id="2147482129" r:id="rId22"/>
    <p:sldId id="2147482114" r:id="rId23"/>
    <p:sldId id="2147478812" r:id="rId24"/>
    <p:sldId id="2147478714" r:id="rId25"/>
    <p:sldId id="2147478754" r:id="rId26"/>
    <p:sldId id="2147478807" r:id="rId27"/>
    <p:sldId id="2147482125" r:id="rId28"/>
    <p:sldId id="2147478719" r:id="rId29"/>
    <p:sldId id="2147482119" r:id="rId30"/>
    <p:sldId id="2147482118" r:id="rId31"/>
    <p:sldId id="2147482137" r:id="rId32"/>
    <p:sldId id="2147478758" r:id="rId33"/>
    <p:sldId id="2147478715" r:id="rId34"/>
    <p:sldId id="2147482115" r:id="rId35"/>
    <p:sldId id="2147478813" r:id="rId36"/>
    <p:sldId id="2147478718" r:id="rId37"/>
    <p:sldId id="2145707939" r:id="rId38"/>
    <p:sldId id="2147478729" r:id="rId39"/>
    <p:sldId id="2147478730" r:id="rId40"/>
    <p:sldId id="2147478799" r:id="rId41"/>
    <p:sldId id="2147478704" r:id="rId42"/>
    <p:sldId id="2147482166" r:id="rId4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DF"/>
    <a:srgbClr val="2D334E"/>
    <a:srgbClr val="FFFFFF"/>
    <a:srgbClr val="E7F3FF"/>
    <a:srgbClr val="00BBFE"/>
    <a:srgbClr val="0F93CF"/>
    <a:srgbClr val="003177"/>
    <a:srgbClr val="203865"/>
    <a:srgbClr val="C55B26"/>
    <a:srgbClr val="01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5" autoAdjust="0"/>
    <p:restoredTop sz="94627" autoAdjust="0"/>
  </p:normalViewPr>
  <p:slideViewPr>
    <p:cSldViewPr snapToGrid="0">
      <p:cViewPr varScale="1">
        <p:scale>
          <a:sx n="105" d="100"/>
          <a:sy n="105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rzeciwilk-hrycz, Agnieszka [JNJPL]" userId="14fbb512-d12d-4d98-838f-fcea466a46c1" providerId="ADAL" clId="{AB654A27-CA91-4861-AF49-922B8738E85B}"/>
    <pc:docChg chg="modSld">
      <pc:chgData name="Strzeciwilk-hrycz, Agnieszka [JNJPL]" userId="14fbb512-d12d-4d98-838f-fcea466a46c1" providerId="ADAL" clId="{AB654A27-CA91-4861-AF49-922B8738E85B}" dt="2025-07-28T05:33:59.998" v="57" actId="20577"/>
      <pc:docMkLst>
        <pc:docMk/>
      </pc:docMkLst>
      <pc:sldChg chg="modSp mod">
        <pc:chgData name="Strzeciwilk-hrycz, Agnieszka [JNJPL]" userId="14fbb512-d12d-4d98-838f-fcea466a46c1" providerId="ADAL" clId="{AB654A27-CA91-4861-AF49-922B8738E85B}" dt="2025-07-28T05:18:52.554" v="39" actId="20577"/>
        <pc:sldMkLst>
          <pc:docMk/>
          <pc:sldMk cId="2155908432" sldId="2147478694"/>
        </pc:sldMkLst>
        <pc:spChg chg="mod">
          <ac:chgData name="Strzeciwilk-hrycz, Agnieszka [JNJPL]" userId="14fbb512-d12d-4d98-838f-fcea466a46c1" providerId="ADAL" clId="{AB654A27-CA91-4861-AF49-922B8738E85B}" dt="2025-07-22T06:01:39.981" v="0" actId="113"/>
          <ac:spMkLst>
            <pc:docMk/>
            <pc:sldMk cId="2155908432" sldId="2147478694"/>
            <ac:spMk id="2" creationId="{AF5ECFA3-1312-1053-6391-90083BB451A2}"/>
          </ac:spMkLst>
        </pc:spChg>
        <pc:spChg chg="mod">
          <ac:chgData name="Strzeciwilk-hrycz, Agnieszka [JNJPL]" userId="14fbb512-d12d-4d98-838f-fcea466a46c1" providerId="ADAL" clId="{AB654A27-CA91-4861-AF49-922B8738E85B}" dt="2025-07-28T05:18:52.554" v="39" actId="20577"/>
          <ac:spMkLst>
            <pc:docMk/>
            <pc:sldMk cId="2155908432" sldId="2147478694"/>
            <ac:spMk id="10" creationId="{BF0B08FB-F7EB-FFBD-D50B-ACEDBDEEA81F}"/>
          </ac:spMkLst>
        </pc:spChg>
      </pc:sldChg>
      <pc:sldChg chg="modSp mod">
        <pc:chgData name="Strzeciwilk-hrycz, Agnieszka [JNJPL]" userId="14fbb512-d12d-4d98-838f-fcea466a46c1" providerId="ADAL" clId="{AB654A27-CA91-4861-AF49-922B8738E85B}" dt="2025-07-28T05:33:59.998" v="57" actId="20577"/>
        <pc:sldMkLst>
          <pc:docMk/>
          <pc:sldMk cId="721742638" sldId="2147482127"/>
        </pc:sldMkLst>
        <pc:spChg chg="mod">
          <ac:chgData name="Strzeciwilk-hrycz, Agnieszka [JNJPL]" userId="14fbb512-d12d-4d98-838f-fcea466a46c1" providerId="ADAL" clId="{AB654A27-CA91-4861-AF49-922B8738E85B}" dt="2025-07-28T05:33:59.998" v="57" actId="20577"/>
          <ac:spMkLst>
            <pc:docMk/>
            <pc:sldMk cId="721742638" sldId="2147482127"/>
            <ac:spMk id="19" creationId="{EB79BD8B-7899-AF03-C840-C915C68DC12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29AF8-27CA-4BC2-8A03-ADF03DB4479C}" type="datetimeFigureOut">
              <a:rPr lang="pt-PT" smtClean="0"/>
              <a:t>28/07/2025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A48CA-72E7-45F5-AA8D-C7EA8B150DA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3288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Option 2 Slide deck</a:t>
            </a:r>
          </a:p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45D25C-9461-1342-8FAF-BFD0D2460716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7:13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210978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39302-7C13-A628-B761-0DB00EE2A4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902317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0975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1200" b="0" i="0" u="none" strike="noStrike" kern="120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0F4A47-C2DA-4F09-B393-2D10BD45E1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499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Median OS is a relevant and easy-to-understand statistic for patients and healthcare providers to guide treatment decisions.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In trials where median OS is not reached, validated survival extrapolation can be applied and median OS can be derived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F4A47-C2DA-4F09-B393-2D10BD45E1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56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While most routine assays regard PSA levels &lt;0.2 ng/mL as undetectable, ultrasensitive assays detect PSA at ultra-low (UL; ≤0.2 ng/mL) levels.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APALUTAMIDE-treated patients who achieved UL PSA at 3 months had improved outcomes compared with those who achieved PSA &gt;0.2 ng/mL 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 deeper you go, the better is for the patient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F4A47-C2DA-4F09-B393-2D10BD45E1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94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Median OS is a relevant and easy-to-understand statistic for patients and healthcare providers to guide treatment decisions.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In trials where median OS is not reached, validated survival extrapolation can be applied and median OS can be derived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F4A47-C2DA-4F09-B393-2D10BD45E1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0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A48CA-72E7-45F5-AA8D-C7EA8B150DA1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6896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660947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777168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A48CA-72E7-45F5-AA8D-C7EA8B150DA1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9948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A48CA-72E7-45F5-AA8D-C7EA8B150DA1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6340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574C19F-5B40-43D6-B50D-223C5C777C0D}" type="datetime8">
              <a:rPr lang="en-US" smtClean="0"/>
              <a:t>7/28/2025 7:14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6D8D5-0ECD-3A4D-8E63-E16D685F069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29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1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8992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i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en-US"/>
              <a:t>Click to edit Master text styles.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495DB7-8597-4053-AC0D-DB7E3024A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7" y="6220462"/>
            <a:ext cx="12192000" cy="6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20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620186" y="1279525"/>
            <a:ext cx="5471583" cy="457676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3652" y="1279525"/>
            <a:ext cx="5342467" cy="4586288"/>
          </a:xfrm>
        </p:spPr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535B85-76B7-4733-AA79-F27B8F739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3" y="6220462"/>
            <a:ext cx="12198473" cy="6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23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923201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F3EE3364-72ED-4F1D-8452-3D6D032C2E5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5206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6938821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Oncolog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4A70872-50BB-744F-B37F-A4317C8A94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189" y="320146"/>
            <a:ext cx="11544342" cy="567569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D927288-5BF4-464D-8CB0-ED87B2839479}"/>
              </a:ext>
            </a:extLst>
          </p:cNvPr>
          <p:cNvGrpSpPr/>
          <p:nvPr userDrawn="1"/>
        </p:nvGrpSpPr>
        <p:grpSpPr>
          <a:xfrm>
            <a:off x="323516" y="4709966"/>
            <a:ext cx="11544969" cy="1292895"/>
            <a:chOff x="386615" y="5651959"/>
            <a:chExt cx="13853963" cy="155147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FD61A5-BC43-4944-94C0-2A0024D9C57D}"/>
                </a:ext>
              </a:extLst>
            </p:cNvPr>
            <p:cNvSpPr/>
            <p:nvPr userDrawn="1"/>
          </p:nvSpPr>
          <p:spPr bwMode="auto">
            <a:xfrm flipV="1">
              <a:off x="386615" y="5651959"/>
              <a:ext cx="13853963" cy="154304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7619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667" b="0" i="0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EA711E1-B020-4048-9B0D-12E086E44204}"/>
                </a:ext>
              </a:extLst>
            </p:cNvPr>
            <p:cNvSpPr/>
            <p:nvPr userDrawn="1"/>
          </p:nvSpPr>
          <p:spPr bwMode="auto">
            <a:xfrm flipV="1">
              <a:off x="386615" y="5660386"/>
              <a:ext cx="13853963" cy="1543047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28000">
                  <a:schemeClr val="bg1">
                    <a:alpha val="30000"/>
                  </a:schemeClr>
                </a:gs>
              </a:gsLst>
              <a:lin ang="8100000" scaled="0"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7619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667" b="0" i="0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3C7E86D-B21B-7E40-8873-61E14DF5FE0B}"/>
              </a:ext>
            </a:extLst>
          </p:cNvPr>
          <p:cNvSpPr txBox="1"/>
          <p:nvPr userDrawn="1"/>
        </p:nvSpPr>
        <p:spPr>
          <a:xfrm>
            <a:off x="8161131" y="4871291"/>
            <a:ext cx="3143079" cy="7890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833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3D illustration of T cells or cancer cells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6C7C0F-EE76-744B-BD4E-B4F347C9CDED}"/>
              </a:ext>
            </a:extLst>
          </p:cNvPr>
          <p:cNvSpPr/>
          <p:nvPr userDrawn="1"/>
        </p:nvSpPr>
        <p:spPr bwMode="auto">
          <a:xfrm flipV="1">
            <a:off x="323516" y="3660133"/>
            <a:ext cx="11544969" cy="1056856"/>
          </a:xfrm>
          <a:prstGeom prst="rect">
            <a:avLst/>
          </a:prstGeom>
          <a:solidFill>
            <a:schemeClr val="accent1">
              <a:alpha val="87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Arial" pitchFamily="-110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19687" y="3661834"/>
            <a:ext cx="10451563" cy="600603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833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6002EE6-F7F8-F147-BAFA-A8A58397B1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540" y="4286249"/>
            <a:ext cx="10481460" cy="402168"/>
          </a:xfr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C3CBF-C1A4-F94D-856C-451D04F90D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875" y="5118775"/>
            <a:ext cx="7144473" cy="79069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Legal Entity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2216977-3177-7341-BD44-DC5C6B41E4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1531" y="4869658"/>
            <a:ext cx="7144473" cy="23812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500" b="1"/>
            </a:lvl1pPr>
            <a:lvl2pPr marL="234146" indent="0">
              <a:buNone/>
              <a:defRPr/>
            </a:lvl2pPr>
            <a:lvl3pPr marL="530330" indent="0">
              <a:buNone/>
              <a:defRPr/>
            </a:lvl3pPr>
            <a:lvl4pPr marL="896076" indent="0">
              <a:buNone/>
              <a:defRPr/>
            </a:lvl4pPr>
            <a:lvl5pPr marL="1296777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295432581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, dark blue with mic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EAE182-C5F7-480E-B48B-CB28AAED0E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620" y="318190"/>
            <a:ext cx="11541181" cy="56560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4727BFF-0BE4-FB48-A395-08A9D327F394}"/>
              </a:ext>
            </a:extLst>
          </p:cNvPr>
          <p:cNvSpPr/>
          <p:nvPr userDrawn="1"/>
        </p:nvSpPr>
        <p:spPr bwMode="auto">
          <a:xfrm flipV="1">
            <a:off x="323516" y="318191"/>
            <a:ext cx="11544969" cy="5665367"/>
          </a:xfrm>
          <a:prstGeom prst="rect">
            <a:avLst/>
          </a:prstGeom>
          <a:solidFill>
            <a:schemeClr val="accent2">
              <a:alpha val="77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-11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37573F-53C3-BB43-AAB4-86C544D5E76E}"/>
              </a:ext>
            </a:extLst>
          </p:cNvPr>
          <p:cNvSpPr txBox="1"/>
          <p:nvPr userDrawn="1"/>
        </p:nvSpPr>
        <p:spPr>
          <a:xfrm>
            <a:off x="6444344" y="5614721"/>
            <a:ext cx="5287778" cy="220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Komórki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raka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gruczołu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krokowego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PC-3,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barwione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błękitem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Coomassive</a:t>
            </a:r>
            <a:endParaRPr kumimoji="0" lang="en-US" sz="8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85DE86F-AE1C-BD44-85B5-0D2251E66D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946" y="3012652"/>
            <a:ext cx="10618793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-65" charset="0"/>
              </a:defRPr>
            </a:lvl1pPr>
          </a:lstStyle>
          <a:p>
            <a:pPr marL="0" marR="0" lvl="0" indent="0" algn="l" defTabSz="6400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165656802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461665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marL="0" marR="0" lvl="0" indent="0" algn="r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Verdana"/>
                <a:ea typeface="+mn-ea"/>
              </a:rPr>
              <a:pPr marL="0" marR="0" lvl="0" indent="0" algn="r" defTabSz="91429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58195065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878" y="1"/>
            <a:ext cx="10515600" cy="11967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015709" y="6271708"/>
            <a:ext cx="2743200" cy="537773"/>
          </a:xfrm>
        </p:spPr>
        <p:txBody>
          <a:bodyPr anchor="b">
            <a:normAutofit/>
          </a:bodyPr>
          <a:lstStyle>
            <a:lvl1pPr marL="0" indent="0" algn="r">
              <a:buNone/>
              <a:defRPr sz="1000"/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67733" y="6271708"/>
            <a:ext cx="2743200" cy="537773"/>
          </a:xfrm>
        </p:spPr>
        <p:txBody>
          <a:bodyPr anchor="b">
            <a:normAutofit/>
          </a:bodyPr>
          <a:lstStyle>
            <a:lvl1pPr marL="0" indent="0" algn="l">
              <a:buNone/>
              <a:defRPr sz="1000"/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175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456">
          <p15:clr>
            <a:srgbClr val="FBAE40"/>
          </p15:clr>
        </p15:guide>
        <p15:guide id="4" orient="horz" pos="960">
          <p15:clr>
            <a:srgbClr val="FBAE40"/>
          </p15:clr>
        </p15:guide>
        <p15:guide id="5" pos="264">
          <p15:clr>
            <a:srgbClr val="FBAE40"/>
          </p15:clr>
        </p15:guide>
        <p15:guide id="6" pos="691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9104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en-US"/>
              <a:t>Click to edit Master text styles.</a:t>
            </a:r>
          </a:p>
        </p:txBody>
      </p:sp>
    </p:spTree>
    <p:extLst>
      <p:ext uri="{BB962C8B-B14F-4D97-AF65-F5344CB8AC3E}">
        <p14:creationId xmlns:p14="http://schemas.microsoft.com/office/powerpoint/2010/main" val="220056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620186" y="1279525"/>
            <a:ext cx="5471583" cy="457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3652" y="1279525"/>
            <a:ext cx="5342467" cy="45862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09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>
          <a:xfrm>
            <a:off x="619691" y="1229455"/>
            <a:ext cx="10990476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747DE8C2-C517-4637-B4CA-9AF278921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3D37A1-95E2-4C49-A4C5-C590355D89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7891985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/>
          </p:nvPr>
        </p:nvSpPr>
        <p:spPr>
          <a:xfrm>
            <a:off x="619691" y="1229455"/>
            <a:ext cx="10990476" cy="452596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1A744AFA-977D-4E12-928D-8A2D5639AB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150A33-0230-4E7F-B789-728A6EC92F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466754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620185" y="1279525"/>
            <a:ext cx="5471583" cy="457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3651" y="1279525"/>
            <a:ext cx="5342467" cy="458628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0C4432-59A2-4A88-AE1F-5ED134AA05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D5B6AA2-286C-4D9C-B7F3-5AB1078A42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733030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in 4:3 Title and Content Cool Palette R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435EBD-6633-447E-BB64-F472EFE277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09600"/>
            <a:ext cx="7112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>
              <a:defRPr/>
            </a:pPr>
            <a:endParaRPr lang="en-US" altLang="en-US" sz="2400"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08125"/>
            <a:ext cx="10160001" cy="4022725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914400" y="685800"/>
            <a:ext cx="10123440" cy="47704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8585245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74076" y="4743914"/>
            <a:ext cx="5453096" cy="43344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/>
              <a:t>Presentation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329547586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97FA01E-24AC-49D4-8C41-C51389DC6F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4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1052736"/>
            <a:ext cx="109728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568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rleada -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3ED99232-BCE1-4043-985C-3273FAD17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575997" y="0"/>
            <a:ext cx="11040000" cy="1126800"/>
          </a:xfrm>
        </p:spPr>
        <p:txBody>
          <a:bodyPr lIns="0" tIns="72000"/>
          <a:lstStyle>
            <a:lvl1pPr>
              <a:lnSpc>
                <a:spcPct val="100000"/>
              </a:lnSpc>
              <a:defRPr sz="2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4621C014-4135-1A44-A758-B5E3389C02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19688" y="6279092"/>
            <a:ext cx="192617" cy="263525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C9D0EE7-4AD3-B44E-AF09-FAC60381F6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6BC6FD3-03CE-2F1B-CD36-BE2A94C31055}"/>
              </a:ext>
            </a:extLst>
          </p:cNvPr>
          <p:cNvSpPr txBox="1"/>
          <p:nvPr userDrawn="1"/>
        </p:nvSpPr>
        <p:spPr>
          <a:xfrm>
            <a:off x="550578" y="6548929"/>
            <a:ext cx="11084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1">
                <a:solidFill>
                  <a:schemeClr val="accent6">
                    <a:lumMod val="10000"/>
                  </a:schemeClr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STRICTLY CONFIDENTIAL AND PROPRIETARY. FOR INTERNAL USE ONLY.</a:t>
            </a:r>
            <a:endParaRPr lang="it-IT" sz="900">
              <a:solidFill>
                <a:schemeClr val="accent6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900" b="1">
                <a:solidFill>
                  <a:schemeClr val="accent6">
                    <a:lumMod val="10000"/>
                  </a:schemeClr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Do not duplicate, modify, distribute, forward or otherwise disclose this document to any third party</a:t>
            </a:r>
            <a:r>
              <a:rPr lang="it-IT" sz="900" b="0">
                <a:solidFill>
                  <a:schemeClr val="accent6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en-US" sz="900" b="1">
                <a:solidFill>
                  <a:schemeClr val="accent6">
                    <a:lumMod val="10000"/>
                  </a:schemeClr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Subject to local legal and HCC review.</a:t>
            </a:r>
            <a:endParaRPr lang="it-IT" sz="900">
              <a:solidFill>
                <a:schemeClr val="accent6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0368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461665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marL="0" marR="0" lvl="0" indent="0" algn="r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Verdana"/>
                <a:ea typeface="+mn-ea"/>
              </a:rPr>
              <a:pPr marL="0" marR="0" lvl="0" indent="0" algn="r" defTabSz="91429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355432115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069305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en-US"/>
              <a:t>Click to edit Master text styles.</a:t>
            </a:r>
          </a:p>
        </p:txBody>
      </p:sp>
    </p:spTree>
    <p:extLst>
      <p:ext uri="{BB962C8B-B14F-4D97-AF65-F5344CB8AC3E}">
        <p14:creationId xmlns:p14="http://schemas.microsoft.com/office/powerpoint/2010/main" val="28405914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620186" y="1279525"/>
            <a:ext cx="5471583" cy="457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3652" y="1279525"/>
            <a:ext cx="5342467" cy="45862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55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461665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marL="0" marR="0" lvl="0" indent="0" algn="r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Verdana"/>
                <a:ea typeface="+mn-ea"/>
              </a:rPr>
              <a:pPr marL="0" marR="0" lvl="0" indent="0" algn="r" defTabSz="91429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295831886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>
          <a:xfrm>
            <a:off x="619691" y="1229455"/>
            <a:ext cx="10990476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747DE8C2-C517-4637-B4CA-9AF278921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3D37A1-95E2-4C49-A4C5-C590355D89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1990296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/>
          </p:nvPr>
        </p:nvSpPr>
        <p:spPr>
          <a:xfrm>
            <a:off x="619691" y="1229455"/>
            <a:ext cx="10990476" cy="452596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1A744AFA-977D-4E12-928D-8A2D5639AB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A150A33-0230-4E7F-B789-728A6EC92F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664744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620185" y="1279525"/>
            <a:ext cx="5471583" cy="457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3651" y="1279525"/>
            <a:ext cx="5342467" cy="458628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0C4432-59A2-4A88-AE1F-5ED134AA05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D5B6AA2-286C-4D9C-B7F3-5AB1078A42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059007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in 4:3 Title and Content Cool Palette R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435EBD-6633-447E-BB64-F472EFE277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09600"/>
            <a:ext cx="71120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44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16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1988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6013" indent="1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914400">
              <a:defRPr/>
            </a:pPr>
            <a:endParaRPr lang="en-US" altLang="en-US" sz="2400"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08125"/>
            <a:ext cx="10160001" cy="4022725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914400" y="685800"/>
            <a:ext cx="10123440" cy="47704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9968378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74076" y="4743914"/>
            <a:ext cx="5453096" cy="43344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/>
              <a:t>Presentation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723292532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97FA01E-24AC-49D4-8C41-C51389DC6F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400">
                <a:solidFill>
                  <a:srgbClr val="FF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1052736"/>
            <a:ext cx="109728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12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rleada -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3ED99232-BCE1-4043-985C-3273FAD17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575997" y="0"/>
            <a:ext cx="11040000" cy="1126800"/>
          </a:xfrm>
        </p:spPr>
        <p:txBody>
          <a:bodyPr lIns="0" tIns="72000"/>
          <a:lstStyle>
            <a:lvl1pPr>
              <a:lnSpc>
                <a:spcPct val="100000"/>
              </a:lnSpc>
              <a:defRPr sz="2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4621C014-4135-1A44-A758-B5E3389C02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19688" y="6279092"/>
            <a:ext cx="192617" cy="263525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C9D0EE7-4AD3-B44E-AF09-FAC60381F6D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6BC6FD3-03CE-2F1B-CD36-BE2A94C31055}"/>
              </a:ext>
            </a:extLst>
          </p:cNvPr>
          <p:cNvSpPr txBox="1"/>
          <p:nvPr userDrawn="1"/>
        </p:nvSpPr>
        <p:spPr>
          <a:xfrm>
            <a:off x="550578" y="6548929"/>
            <a:ext cx="11084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1">
                <a:solidFill>
                  <a:schemeClr val="accent6">
                    <a:lumMod val="10000"/>
                  </a:schemeClr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STRICTLY CONFIDENTIAL AND PROPRIETARY. FOR INTERNAL USE ONLY.</a:t>
            </a:r>
            <a:endParaRPr lang="it-IT" sz="900">
              <a:solidFill>
                <a:schemeClr val="accent6">
                  <a:lumMod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900" b="1">
                <a:solidFill>
                  <a:schemeClr val="accent6">
                    <a:lumMod val="10000"/>
                  </a:schemeClr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Do not duplicate, modify, distribute, forward or otherwise disclose this document to any third party</a:t>
            </a:r>
            <a:r>
              <a:rPr lang="it-IT" sz="900" b="0">
                <a:solidFill>
                  <a:schemeClr val="accent6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en-US" sz="900" b="1">
                <a:solidFill>
                  <a:schemeClr val="accent6">
                    <a:lumMod val="10000"/>
                  </a:schemeClr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Subject to local legal and HCC review.</a:t>
            </a:r>
            <a:endParaRPr lang="it-IT" sz="900">
              <a:solidFill>
                <a:schemeClr val="accent6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6975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461665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marL="0" marR="0" lvl="0" indent="0" algn="r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Verdana"/>
                <a:ea typeface="+mn-ea"/>
              </a:rPr>
              <a:pPr marL="0" marR="0" lvl="0" indent="0" algn="r" defTabSz="91429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07866782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83982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i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en-US"/>
              <a:t>Click to edit Master text styles.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495DB7-8597-4053-AC0D-DB7E3024A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7" y="6220462"/>
            <a:ext cx="12192000" cy="6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19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620186" y="1279525"/>
            <a:ext cx="5471583" cy="457676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3652" y="1279525"/>
            <a:ext cx="5342467" cy="4586288"/>
          </a:xfrm>
        </p:spPr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535B85-76B7-4733-AA79-F27B8F739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3" y="6220462"/>
            <a:ext cx="12198473" cy="6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948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, dark blue with mic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EAE182-C5F7-480E-B48B-CB28AAED0E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620" y="318190"/>
            <a:ext cx="11541181" cy="56560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4727BFF-0BE4-FB48-A395-08A9D327F394}"/>
              </a:ext>
            </a:extLst>
          </p:cNvPr>
          <p:cNvSpPr/>
          <p:nvPr userDrawn="1"/>
        </p:nvSpPr>
        <p:spPr bwMode="auto">
          <a:xfrm flipV="1">
            <a:off x="323516" y="318191"/>
            <a:ext cx="11544969" cy="5665367"/>
          </a:xfrm>
          <a:prstGeom prst="rect">
            <a:avLst/>
          </a:prstGeom>
          <a:solidFill>
            <a:schemeClr val="accent2">
              <a:alpha val="77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6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-11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37573F-53C3-BB43-AAB4-86C544D5E76E}"/>
              </a:ext>
            </a:extLst>
          </p:cNvPr>
          <p:cNvSpPr txBox="1"/>
          <p:nvPr userDrawn="1"/>
        </p:nvSpPr>
        <p:spPr>
          <a:xfrm>
            <a:off x="6818812" y="5614721"/>
            <a:ext cx="4913310" cy="220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Komórki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raka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gruczołu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krokowego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PC-3,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barwione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błękitem</a:t>
            </a:r>
            <a:r>
              <a:rPr kumimoji="0" lang="en-US" sz="8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833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Coomassive</a:t>
            </a:r>
            <a:endParaRPr kumimoji="0" lang="en-US" sz="8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85DE86F-AE1C-BD44-85B5-0D2251E66D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946" y="3012652"/>
            <a:ext cx="10618793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-65" charset="0"/>
              </a:defRPr>
            </a:lvl1pPr>
          </a:lstStyle>
          <a:p>
            <a:pPr marL="0" marR="0" lvl="0" indent="0" algn="l" defTabSz="6400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232247754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461665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marL="0" marR="0" lvl="0" indent="0" algn="r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Verdana"/>
                <a:ea typeface="+mn-ea"/>
              </a:rPr>
              <a:pPr marL="0" marR="0" lvl="0" indent="0" algn="r" defTabSz="91429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663204838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461665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7" y="974216"/>
            <a:ext cx="10981267" cy="35900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3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83EDC4-237D-9841-A7A3-2E3EB25AA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21100291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923201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F3EE3364-72ED-4F1D-8452-3D6D032C2E5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5206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2571833967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Oncolog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4A70872-50BB-744F-B37F-A4317C8A94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189" y="320146"/>
            <a:ext cx="11544342" cy="567569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D927288-5BF4-464D-8CB0-ED87B2839479}"/>
              </a:ext>
            </a:extLst>
          </p:cNvPr>
          <p:cNvGrpSpPr/>
          <p:nvPr userDrawn="1"/>
        </p:nvGrpSpPr>
        <p:grpSpPr>
          <a:xfrm>
            <a:off x="323516" y="4709966"/>
            <a:ext cx="11544969" cy="1292895"/>
            <a:chOff x="386615" y="5651959"/>
            <a:chExt cx="13853963" cy="155147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FD61A5-BC43-4944-94C0-2A0024D9C57D}"/>
                </a:ext>
              </a:extLst>
            </p:cNvPr>
            <p:cNvSpPr/>
            <p:nvPr userDrawn="1"/>
          </p:nvSpPr>
          <p:spPr bwMode="auto">
            <a:xfrm flipV="1">
              <a:off x="386615" y="5651959"/>
              <a:ext cx="13853963" cy="154304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7619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667" b="0" i="0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EA711E1-B020-4048-9B0D-12E086E44204}"/>
                </a:ext>
              </a:extLst>
            </p:cNvPr>
            <p:cNvSpPr/>
            <p:nvPr userDrawn="1"/>
          </p:nvSpPr>
          <p:spPr bwMode="auto">
            <a:xfrm flipV="1">
              <a:off x="386615" y="5660386"/>
              <a:ext cx="13853963" cy="1543047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28000">
                  <a:schemeClr val="bg1">
                    <a:alpha val="30000"/>
                  </a:schemeClr>
                </a:gs>
              </a:gsLst>
              <a:lin ang="8100000" scaled="0"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7619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667" b="0" i="0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3C7E86D-B21B-7E40-8873-61E14DF5FE0B}"/>
              </a:ext>
            </a:extLst>
          </p:cNvPr>
          <p:cNvSpPr txBox="1"/>
          <p:nvPr userDrawn="1"/>
        </p:nvSpPr>
        <p:spPr>
          <a:xfrm>
            <a:off x="8161131" y="4871291"/>
            <a:ext cx="3143079" cy="7890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833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3D illustration of T cells or cancer cells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6C7C0F-EE76-744B-BD4E-B4F347C9CDED}"/>
              </a:ext>
            </a:extLst>
          </p:cNvPr>
          <p:cNvSpPr/>
          <p:nvPr userDrawn="1"/>
        </p:nvSpPr>
        <p:spPr bwMode="auto">
          <a:xfrm flipV="1">
            <a:off x="323516" y="3660133"/>
            <a:ext cx="11544969" cy="1056856"/>
          </a:xfrm>
          <a:prstGeom prst="rect">
            <a:avLst/>
          </a:prstGeom>
          <a:solidFill>
            <a:schemeClr val="accent1">
              <a:alpha val="87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Arial" pitchFamily="-110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19687" y="3661834"/>
            <a:ext cx="10451563" cy="600603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833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6002EE6-F7F8-F147-BAFA-A8A58397B1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540" y="4286249"/>
            <a:ext cx="10481460" cy="402168"/>
          </a:xfr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C3CBF-C1A4-F94D-856C-451D04F90D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875" y="5118775"/>
            <a:ext cx="7144473" cy="79069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Legal Entity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2216977-3177-7341-BD44-DC5C6B41E4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1531" y="4869658"/>
            <a:ext cx="7144473" cy="23812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500" b="1"/>
            </a:lvl1pPr>
            <a:lvl2pPr marL="234146" indent="0">
              <a:buNone/>
              <a:defRPr/>
            </a:lvl2pPr>
            <a:lvl3pPr marL="530330" indent="0">
              <a:buNone/>
              <a:defRPr/>
            </a:lvl3pPr>
            <a:lvl4pPr marL="896076" indent="0">
              <a:buNone/>
              <a:defRPr/>
            </a:lvl4pPr>
            <a:lvl5pPr marL="1296777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608860868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ne title,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1928" y="1713179"/>
            <a:ext cx="10984706" cy="4169410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59774A-71E5-F941-B6C9-6ABEBC3C7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2905251110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399001" y="6365831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19691" y="1229457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283539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399001" y="6365831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>
          <a:xfrm>
            <a:off x="619691" y="1229457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i="0"/>
            </a:lvl1pPr>
            <a:lvl2pPr marL="342886" indent="0">
              <a:buNone/>
              <a:defRPr/>
            </a:lvl2pPr>
            <a:lvl3pPr marL="685773" indent="0">
              <a:buNone/>
              <a:defRPr/>
            </a:lvl3pPr>
            <a:lvl4pPr marL="1028659" indent="0">
              <a:buNone/>
              <a:defRPr/>
            </a:lvl4pPr>
          </a:lstStyle>
          <a:p>
            <a:pPr lvl="0"/>
            <a:r>
              <a:rPr lang="en-US"/>
              <a:t>Click to edit Master text styles.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495DB7-8597-4053-AC0D-DB7E3024A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7" y="6220463"/>
            <a:ext cx="12192000" cy="6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016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81BF0B4E-CE60-AB48-9D7E-4434414A7C3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620187" y="1279525"/>
            <a:ext cx="5471583" cy="457676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3652" y="1279525"/>
            <a:ext cx="5342467" cy="4586288"/>
          </a:xfrm>
        </p:spPr>
        <p:txBody>
          <a:bodyPr/>
          <a:lstStyle>
            <a:lvl1pPr>
              <a:defRPr b="0" i="0"/>
            </a:lvl1pPr>
          </a:lstStyle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535B85-76B7-4733-AA79-F27B8F739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2" y="6220463"/>
            <a:ext cx="12198473" cy="6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386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,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9"/>
            <a:ext cx="10145760" cy="923201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9"/>
            <a:ext cx="10985780" cy="4169411"/>
          </a:xfrm>
        </p:spPr>
        <p:txBody>
          <a:bodyPr/>
          <a:lstStyle>
            <a:lvl1pPr marL="234137" marR="0" indent="-234137" algn="l" defTabSz="76194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415" marR="0" indent="-234137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62" marR="0" indent="-201152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92" marR="0" indent="-201152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845" marR="0" indent="-191119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37" marR="0" lvl="0" indent="-234137" algn="l" defTabSz="76194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15" marR="0" lvl="1" indent="-234137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62" marR="0" lvl="2" indent="-201152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92" marR="0" lvl="3" indent="-201152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845" marR="0" lvl="4" indent="-191119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F3EE3364-72ED-4F1D-8452-3D6D032C2E5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5206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327113559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1" y="6365831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1" y="1229457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124360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1" y="6365831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1" y="1229457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/>
            </a:lvl1pPr>
            <a:lvl2pPr marL="342886" indent="0">
              <a:buNone/>
              <a:defRPr/>
            </a:lvl2pPr>
            <a:lvl3pPr marL="685773" indent="0">
              <a:buNone/>
              <a:defRPr/>
            </a:lvl3pPr>
            <a:lvl4pPr marL="1028659" indent="0">
              <a:buNone/>
              <a:defRPr/>
            </a:lvl4pPr>
          </a:lstStyle>
          <a:p>
            <a:pPr lvl="0"/>
            <a:r>
              <a:rPr lang="en-US"/>
              <a:t>Click to edit Master text styles.</a:t>
            </a:r>
          </a:p>
        </p:txBody>
      </p:sp>
    </p:spTree>
    <p:extLst>
      <p:ext uri="{BB962C8B-B14F-4D97-AF65-F5344CB8AC3E}">
        <p14:creationId xmlns:p14="http://schemas.microsoft.com/office/powerpoint/2010/main" val="42438199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620187" y="1279525"/>
            <a:ext cx="5471583" cy="457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343652" y="1279525"/>
            <a:ext cx="5342467" cy="45862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ags" Target="../tags/tag1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ags" Target="../tags/tag1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ags" Target="../tags/tag12.xml"/><Relationship Id="rId5" Type="http://schemas.openxmlformats.org/officeDocument/2006/relationships/slideLayout" Target="../slideLayouts/slideLayout3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slideLayout" Target="../slideLayouts/slideLayout43.xml"/><Relationship Id="rId7" Type="http://schemas.openxmlformats.org/officeDocument/2006/relationships/tags" Target="../tags/tag2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ags" Target="../tags/tag21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44.xml"/><Relationship Id="rId9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19690" y="151639"/>
            <a:ext cx="10990479" cy="99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pPr defTabSz="685718"/>
            <a:fld id="{81BF0B4E-CE60-AB48-9D7E-4434414A7C38}" type="slidenum">
              <a:rPr lang="en-US" smtClean="0">
                <a:solidFill>
                  <a:srgbClr val="FFFFFF"/>
                </a:solidFill>
              </a:rPr>
              <a:pPr defTabSz="685718"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188CC5-FAF7-4AB1-85A8-5662534FD439}"/>
              </a:ext>
            </a:extLst>
          </p:cNvPr>
          <p:cNvSpPr/>
          <p:nvPr userDrawn="1"/>
        </p:nvSpPr>
        <p:spPr>
          <a:xfrm>
            <a:off x="0" y="6090384"/>
            <a:ext cx="12192000" cy="7676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2" descr="E:\Tex Backup\OMN\0000 Logos\Janssen_Oncology_Logo_Suite\Janssen_Oncology_Logo_Suite_092115\Janssen_oncl_professional\png\janssen_oncl_prof_rgb_rev.png">
            <a:extLst>
              <a:ext uri="{FF2B5EF4-FFF2-40B4-BE49-F238E27FC236}">
                <a16:creationId xmlns:a16="http://schemas.microsoft.com/office/drawing/2014/main" id="{40A0C708-13E0-4591-8E58-F62F3AC4BE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393" y="6092245"/>
            <a:ext cx="2801607" cy="90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20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8" r:id="rId4"/>
    <p:sldLayoutId id="2147483669" r:id="rId5"/>
    <p:sldLayoutId id="2147483687" r:id="rId6"/>
    <p:sldLayoutId id="2147483693" r:id="rId7"/>
    <p:sldLayoutId id="2147483727" r:id="rId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1875" b="0" i="0" kern="1200">
          <a:solidFill>
            <a:schemeClr val="accent1"/>
          </a:solidFill>
          <a:latin typeface="Source Sans Pro Light" charset="0"/>
          <a:ea typeface="+mj-ea"/>
          <a:cs typeface="Source Sans Pro Light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Wingdings" charset="2"/>
        <a:buChar char="§"/>
        <a:defRPr sz="15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2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Wingdings" charset="2"/>
        <a:buChar char="§"/>
        <a:defRPr sz="9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75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Verdana"/>
          <a:ea typeface="+mn-ea"/>
          <a:cs typeface="Verdana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9690" y="151639"/>
            <a:ext cx="10990479" cy="99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761946" y="6488376"/>
            <a:ext cx="4668108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kern="1200">
                <a:solidFill>
                  <a:schemeClr val="bg1"/>
                </a:solidFill>
                <a:latin typeface="Verdana"/>
                <a:ea typeface="+mn-ea"/>
                <a:cs typeface="Verdana"/>
              </a:rPr>
              <a:t>Confidential – Internal use only</a:t>
            </a:r>
            <a:endParaRPr lang="en-US" sz="675" baseline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EA2D9-B023-46BE-90F9-E4928DDE1397}"/>
              </a:ext>
            </a:extLst>
          </p:cNvPr>
          <p:cNvSpPr/>
          <p:nvPr userDrawn="1"/>
        </p:nvSpPr>
        <p:spPr>
          <a:xfrm>
            <a:off x="0" y="6090384"/>
            <a:ext cx="12192000" cy="767616"/>
          </a:xfrm>
          <a:prstGeom prst="rect">
            <a:avLst/>
          </a:prstGeom>
          <a:solidFill>
            <a:srgbClr val="00347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2" descr="E:\Tex Backup\OMN\0000 Logos\Janssen_Oncology_Logo_Suite\Janssen_Oncology_Logo_Suite_092115\Janssen_oncl_professional\png\janssen_oncl_prof_rgb_rev.png">
            <a:extLst>
              <a:ext uri="{FF2B5EF4-FFF2-40B4-BE49-F238E27FC236}">
                <a16:creationId xmlns:a16="http://schemas.microsoft.com/office/drawing/2014/main" id="{24289F11-CA13-4C33-8B4A-79BE304926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394" y="6092247"/>
            <a:ext cx="2074783" cy="90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89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1875" b="1" kern="1200">
          <a:solidFill>
            <a:schemeClr val="accent1"/>
          </a:solidFill>
          <a:latin typeface="Verdana"/>
          <a:ea typeface="+mj-ea"/>
          <a:cs typeface="Verdana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Wingdings" charset="2"/>
        <a:buChar char="§"/>
        <a:defRPr sz="1500" kern="1200">
          <a:solidFill>
            <a:schemeClr val="tx1"/>
          </a:solidFill>
          <a:latin typeface="Verdana"/>
          <a:ea typeface="+mn-ea"/>
          <a:cs typeface="Verdana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Verdana"/>
          <a:ea typeface="+mn-ea"/>
          <a:cs typeface="Verdana"/>
        </a:defRPr>
      </a:lvl2pPr>
      <a:lvl3pPr marL="857250" indent="-171450" algn="l" defTabSz="342900" rtl="0" eaLnBrk="1" latinLnBrk="0" hangingPunct="1">
        <a:spcBef>
          <a:spcPct val="20000"/>
        </a:spcBef>
        <a:buFont typeface="Wingdings" charset="2"/>
        <a:buChar char="§"/>
        <a:defRPr sz="900" kern="1200">
          <a:solidFill>
            <a:schemeClr val="tx1"/>
          </a:solidFill>
          <a:latin typeface="Verdana"/>
          <a:ea typeface="+mn-ea"/>
          <a:cs typeface="Verdana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750" kern="1200">
          <a:solidFill>
            <a:schemeClr val="tx1"/>
          </a:solidFill>
          <a:latin typeface="Verdana"/>
          <a:ea typeface="+mn-ea"/>
          <a:cs typeface="Verdana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Verdana"/>
          <a:ea typeface="+mn-ea"/>
          <a:cs typeface="Verdana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>
            <a:extLst>
              <a:ext uri="{FF2B5EF4-FFF2-40B4-BE49-F238E27FC236}">
                <a16:creationId xmlns:a16="http://schemas.microsoft.com/office/drawing/2014/main" id="{DC244171-1DDB-412F-9D43-339CF71F58D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4" b="95123"/>
          <a:stretch>
            <a:fillRect/>
          </a:stretch>
        </p:blipFill>
        <p:spPr bwMode="auto">
          <a:xfrm>
            <a:off x="0" y="6216651"/>
            <a:ext cx="12192000" cy="650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>
            <a:extLst>
              <a:ext uri="{FF2B5EF4-FFF2-40B4-BE49-F238E27FC236}">
                <a16:creationId xmlns:a16="http://schemas.microsoft.com/office/drawing/2014/main" id="{87AE1117-3D79-4FF2-A3BD-0C2C9B1EC00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0184" y="152400"/>
            <a:ext cx="109897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6" name="Text Placeholder 2">
            <a:extLst>
              <a:ext uri="{FF2B5EF4-FFF2-40B4-BE49-F238E27FC236}">
                <a16:creationId xmlns:a16="http://schemas.microsoft.com/office/drawing/2014/main" id="{36C8B38B-2596-4060-9313-C261C89E7C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0184" y="1228726"/>
            <a:ext cx="1098973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9CE0F-FD38-4953-A0ED-C567583D0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251" y="6365876"/>
            <a:ext cx="60113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fld id="{61CA0AE2-53D8-4E28-BF56-0251653E028F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3078" name="Picture 2">
            <a:extLst>
              <a:ext uri="{FF2B5EF4-FFF2-40B4-BE49-F238E27FC236}">
                <a16:creationId xmlns:a16="http://schemas.microsoft.com/office/drawing/2014/main" id="{4AF304E6-2BB3-46E8-B014-D2B11ED6987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1" y="6237288"/>
            <a:ext cx="19939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41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5" r:id="rId8"/>
  </p:sldLayoutIdLst>
  <p:transition spd="med">
    <p:fade/>
  </p:transition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500" b="1" kern="1200">
          <a:solidFill>
            <a:schemeClr val="accent1"/>
          </a:solidFill>
          <a:latin typeface="Verdana"/>
          <a:ea typeface="Verdana" pitchFamily="34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Verdana"/>
          <a:ea typeface="Verdana" pitchFamily="34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Verdana"/>
          <a:ea typeface="Verdana" pitchFamily="34" charset="0"/>
          <a:cs typeface="Verdan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Verdana"/>
          <a:ea typeface="Verdana" pitchFamily="34" charset="0"/>
          <a:cs typeface="Verdan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00" kern="1200">
          <a:solidFill>
            <a:schemeClr val="tx1"/>
          </a:solidFill>
          <a:latin typeface="Verdana"/>
          <a:ea typeface="Verdana" pitchFamily="34" charset="0"/>
          <a:cs typeface="Verdan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rdana"/>
          <a:ea typeface="Verdana" pitchFamily="34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9690" y="151639"/>
            <a:ext cx="10990479" cy="99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761946" y="6488376"/>
            <a:ext cx="4668108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kern="1200">
                <a:solidFill>
                  <a:schemeClr val="bg1"/>
                </a:solidFill>
                <a:latin typeface="Verdana"/>
                <a:ea typeface="+mn-ea"/>
                <a:cs typeface="Verdana"/>
              </a:rPr>
              <a:t>Confidential – Internal use only</a:t>
            </a:r>
            <a:endParaRPr lang="en-US" sz="675" baseline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EA2D9-B023-46BE-90F9-E4928DDE1397}"/>
              </a:ext>
            </a:extLst>
          </p:cNvPr>
          <p:cNvSpPr/>
          <p:nvPr userDrawn="1"/>
        </p:nvSpPr>
        <p:spPr>
          <a:xfrm>
            <a:off x="0" y="6090384"/>
            <a:ext cx="12192000" cy="767616"/>
          </a:xfrm>
          <a:prstGeom prst="rect">
            <a:avLst/>
          </a:prstGeom>
          <a:solidFill>
            <a:srgbClr val="00347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2" descr="E:\Tex Backup\OMN\0000 Logos\Janssen_Oncology_Logo_Suite\Janssen_Oncology_Logo_Suite_092115\Janssen_oncl_professional\png\janssen_oncl_prof_rgb_rev.png">
            <a:extLst>
              <a:ext uri="{FF2B5EF4-FFF2-40B4-BE49-F238E27FC236}">
                <a16:creationId xmlns:a16="http://schemas.microsoft.com/office/drawing/2014/main" id="{24289F11-CA13-4C33-8B4A-79BE304926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394" y="6092247"/>
            <a:ext cx="2074783" cy="90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18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728" r:id="rId4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1875" b="1" kern="1200">
          <a:solidFill>
            <a:schemeClr val="accent1"/>
          </a:solidFill>
          <a:latin typeface="Verdana"/>
          <a:ea typeface="+mj-ea"/>
          <a:cs typeface="Verdana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Wingdings" charset="2"/>
        <a:buChar char="§"/>
        <a:defRPr sz="1500" kern="1200">
          <a:solidFill>
            <a:schemeClr val="tx1"/>
          </a:solidFill>
          <a:latin typeface="Verdana"/>
          <a:ea typeface="+mn-ea"/>
          <a:cs typeface="Verdana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Verdana"/>
          <a:ea typeface="+mn-ea"/>
          <a:cs typeface="Verdana"/>
        </a:defRPr>
      </a:lvl2pPr>
      <a:lvl3pPr marL="857250" indent="-171450" algn="l" defTabSz="342900" rtl="0" eaLnBrk="1" latinLnBrk="0" hangingPunct="1">
        <a:spcBef>
          <a:spcPct val="20000"/>
        </a:spcBef>
        <a:buFont typeface="Wingdings" charset="2"/>
        <a:buChar char="§"/>
        <a:defRPr sz="900" kern="1200">
          <a:solidFill>
            <a:schemeClr val="tx1"/>
          </a:solidFill>
          <a:latin typeface="Verdana"/>
          <a:ea typeface="+mn-ea"/>
          <a:cs typeface="Verdana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750" kern="1200">
          <a:solidFill>
            <a:schemeClr val="tx1"/>
          </a:solidFill>
          <a:latin typeface="Verdana"/>
          <a:ea typeface="+mn-ea"/>
          <a:cs typeface="Verdana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Verdana"/>
          <a:ea typeface="+mn-ea"/>
          <a:cs typeface="Verdana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>
            <a:extLst>
              <a:ext uri="{FF2B5EF4-FFF2-40B4-BE49-F238E27FC236}">
                <a16:creationId xmlns:a16="http://schemas.microsoft.com/office/drawing/2014/main" id="{DC244171-1DDB-412F-9D43-339CF71F58D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4" b="95123"/>
          <a:stretch>
            <a:fillRect/>
          </a:stretch>
        </p:blipFill>
        <p:spPr bwMode="auto">
          <a:xfrm>
            <a:off x="0" y="6216651"/>
            <a:ext cx="12192000" cy="650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>
            <a:extLst>
              <a:ext uri="{FF2B5EF4-FFF2-40B4-BE49-F238E27FC236}">
                <a16:creationId xmlns:a16="http://schemas.microsoft.com/office/drawing/2014/main" id="{87AE1117-3D79-4FF2-A3BD-0C2C9B1EC00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0184" y="152400"/>
            <a:ext cx="1098973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6" name="Text Placeholder 2">
            <a:extLst>
              <a:ext uri="{FF2B5EF4-FFF2-40B4-BE49-F238E27FC236}">
                <a16:creationId xmlns:a16="http://schemas.microsoft.com/office/drawing/2014/main" id="{36C8B38B-2596-4060-9313-C261C89E7C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0184" y="1228726"/>
            <a:ext cx="1098973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9CE0F-FD38-4953-A0ED-C567583D0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251" y="6365876"/>
            <a:ext cx="60113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bg2"/>
                </a:solidFill>
                <a:latin typeface="Verdana" panose="020B0604030504040204" pitchFamily="34" charset="0"/>
              </a:defRPr>
            </a:lvl1pPr>
          </a:lstStyle>
          <a:p>
            <a:fld id="{61CA0AE2-53D8-4E28-BF56-0251653E028F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3078" name="Picture 2">
            <a:extLst>
              <a:ext uri="{FF2B5EF4-FFF2-40B4-BE49-F238E27FC236}">
                <a16:creationId xmlns:a16="http://schemas.microsoft.com/office/drawing/2014/main" id="{4AF304E6-2BB3-46E8-B014-D2B11ED6987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1" y="6237288"/>
            <a:ext cx="19939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90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5" r:id="rId8"/>
  </p:sldLayoutIdLst>
  <p:transition spd="med">
    <p:fade/>
  </p:transition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500" b="1" kern="1200">
          <a:solidFill>
            <a:schemeClr val="accent1"/>
          </a:solidFill>
          <a:latin typeface="Verdana"/>
          <a:ea typeface="Verdana" pitchFamily="34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500" b="1">
          <a:solidFill>
            <a:schemeClr val="accent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Verdana"/>
          <a:ea typeface="Verdana" pitchFamily="34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Verdana"/>
          <a:ea typeface="Verdana" pitchFamily="34" charset="0"/>
          <a:cs typeface="Verdan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Verdana"/>
          <a:ea typeface="Verdana" pitchFamily="34" charset="0"/>
          <a:cs typeface="Verdan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00" kern="1200">
          <a:solidFill>
            <a:schemeClr val="tx1"/>
          </a:solidFill>
          <a:latin typeface="Verdana"/>
          <a:ea typeface="Verdana" pitchFamily="34" charset="0"/>
          <a:cs typeface="Verdan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rdana"/>
          <a:ea typeface="Verdana" pitchFamily="34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19690" y="151639"/>
            <a:ext cx="10990479" cy="99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19691" y="1229456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11399000" y="6365830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pPr defTabSz="685718"/>
            <a:fld id="{81BF0B4E-CE60-AB48-9D7E-4434414A7C38}" type="slidenum">
              <a:rPr lang="en-US" smtClean="0">
                <a:solidFill>
                  <a:srgbClr val="FFFFFF"/>
                </a:solidFill>
              </a:rPr>
              <a:pPr defTabSz="685718"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188CC5-FAF7-4AB1-85A8-5662534FD439}"/>
              </a:ext>
            </a:extLst>
          </p:cNvPr>
          <p:cNvSpPr/>
          <p:nvPr userDrawn="1"/>
        </p:nvSpPr>
        <p:spPr>
          <a:xfrm>
            <a:off x="0" y="6090384"/>
            <a:ext cx="12192000" cy="7676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2" descr="E:\Tex Backup\OMN\0000 Logos\Janssen_Oncology_Logo_Suite\Janssen_Oncology_Logo_Suite_092115\Janssen_oncl_professional\png\janssen_oncl_prof_rgb_rev.png">
            <a:extLst>
              <a:ext uri="{FF2B5EF4-FFF2-40B4-BE49-F238E27FC236}">
                <a16:creationId xmlns:a16="http://schemas.microsoft.com/office/drawing/2014/main" id="{40A0C708-13E0-4591-8E58-F62F3AC4BE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393" y="6092245"/>
            <a:ext cx="2801607" cy="90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16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2" r:id="rId5"/>
    <p:sldLayoutId id="2147483713" r:id="rId6"/>
    <p:sldLayoutId id="2147483714" r:id="rId7"/>
    <p:sldLayoutId id="2147483715" r:id="rId8"/>
    <p:sldLayoutId id="2147483716" r:id="rId9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1875" b="0" i="0" kern="1200">
          <a:solidFill>
            <a:schemeClr val="accent1"/>
          </a:solidFill>
          <a:latin typeface="Source Sans Pro Light" charset="0"/>
          <a:ea typeface="+mj-ea"/>
          <a:cs typeface="Source Sans Pro Light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Wingdings" charset="2"/>
        <a:buChar char="§"/>
        <a:defRPr sz="15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2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Wingdings" charset="2"/>
        <a:buChar char="§"/>
        <a:defRPr sz="9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75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Verdana"/>
          <a:ea typeface="+mn-ea"/>
          <a:cs typeface="Verdana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9691" y="151639"/>
            <a:ext cx="10990479" cy="99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619691" y="1229457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11399001" y="6365831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bg2"/>
                </a:solidFill>
                <a:latin typeface="Source Sans Pro Light" charset="0"/>
                <a:cs typeface="Source Sans Pro Light" charset="0"/>
              </a:defRPr>
            </a:lvl1pPr>
          </a:lstStyle>
          <a:p>
            <a:pPr defTabSz="685691"/>
            <a:fld id="{81BF0B4E-CE60-AB48-9D7E-4434414A7C38}" type="slidenum">
              <a:rPr lang="en-US" smtClean="0">
                <a:solidFill>
                  <a:srgbClr val="FFFFFF"/>
                </a:solidFill>
              </a:rPr>
              <a:pPr defTabSz="685691"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188CC5-FAF7-4AB1-85A8-5662534FD439}"/>
              </a:ext>
            </a:extLst>
          </p:cNvPr>
          <p:cNvSpPr/>
          <p:nvPr userDrawn="1"/>
        </p:nvSpPr>
        <p:spPr>
          <a:xfrm>
            <a:off x="0" y="6090385"/>
            <a:ext cx="12192000" cy="7676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2" descr="E:\Tex Backup\OMN\0000 Logos\Janssen_Oncology_Logo_Suite\Janssen_Oncology_Logo_Suite_092115\Janssen_oncl_professional\png\janssen_oncl_prof_rgb_rev.png">
            <a:extLst>
              <a:ext uri="{FF2B5EF4-FFF2-40B4-BE49-F238E27FC236}">
                <a16:creationId xmlns:a16="http://schemas.microsoft.com/office/drawing/2014/main" id="{40A0C708-13E0-4591-8E58-F62F3AC4BE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393" y="6092246"/>
            <a:ext cx="2801607" cy="90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73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</p:sldLayoutIdLst>
  <p:hf sldNum="0" hdr="0" ftr="0" dt="0"/>
  <p:txStyles>
    <p:titleStyle>
      <a:lvl1pPr algn="l" defTabSz="342886" rtl="0" eaLnBrk="1" latinLnBrk="0" hangingPunct="1">
        <a:spcBef>
          <a:spcPct val="0"/>
        </a:spcBef>
        <a:buNone/>
        <a:defRPr sz="1875" b="0" i="0" kern="1200">
          <a:solidFill>
            <a:schemeClr val="accent1"/>
          </a:solidFill>
          <a:latin typeface="Source Sans Pro Light" charset="0"/>
          <a:ea typeface="+mj-ea"/>
          <a:cs typeface="Source Sans Pro Light" charset="0"/>
        </a:defRPr>
      </a:lvl1pPr>
    </p:titleStyle>
    <p:bodyStyle>
      <a:lvl1pPr marL="257165" indent="-257165" algn="l" defTabSz="342886" rtl="0" eaLnBrk="1" latinLnBrk="0" hangingPunct="1">
        <a:spcBef>
          <a:spcPct val="20000"/>
        </a:spcBef>
        <a:buFont typeface="Wingdings" charset="2"/>
        <a:buChar char="§"/>
        <a:defRPr sz="15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1pPr>
      <a:lvl2pPr marL="557191" indent="-214305" algn="l" defTabSz="342886" rtl="0" eaLnBrk="1" latinLnBrk="0" hangingPunct="1">
        <a:spcBef>
          <a:spcPct val="20000"/>
        </a:spcBef>
        <a:buFont typeface="Arial"/>
        <a:buChar char="–"/>
        <a:defRPr sz="12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2pPr>
      <a:lvl3pPr marL="857216" indent="-171443" algn="l" defTabSz="342886" rtl="0" eaLnBrk="1" latinLnBrk="0" hangingPunct="1">
        <a:spcBef>
          <a:spcPct val="20000"/>
        </a:spcBef>
        <a:buFont typeface="Wingdings" charset="2"/>
        <a:buChar char="§"/>
        <a:defRPr sz="90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3pPr>
      <a:lvl4pPr marL="1200102" indent="-171443" algn="l" defTabSz="342886" rtl="0" eaLnBrk="1" latinLnBrk="0" hangingPunct="1">
        <a:spcBef>
          <a:spcPct val="20000"/>
        </a:spcBef>
        <a:buFont typeface="Arial"/>
        <a:buChar char="–"/>
        <a:defRPr sz="750" b="0" i="0" kern="1200">
          <a:solidFill>
            <a:schemeClr val="tx1"/>
          </a:solidFill>
          <a:latin typeface="Source Sans Pro Light" charset="0"/>
          <a:ea typeface="+mn-ea"/>
          <a:cs typeface="Source Sans Pro Light" charset="0"/>
        </a:defRPr>
      </a:lvl4pPr>
      <a:lvl5pPr marL="1542988" indent="-171443" algn="l" defTabSz="342886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Verdana"/>
          <a:ea typeface="+mn-ea"/>
          <a:cs typeface="Verdana"/>
        </a:defRPr>
      </a:lvl5pPr>
      <a:lvl6pPr marL="1885875" indent="-171443" algn="l" defTabSz="34288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34288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34288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3" indent="-171443" algn="l" defTabSz="34288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3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1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0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9691" y="151639"/>
            <a:ext cx="10990479" cy="99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691" y="1229457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1" y="6365831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bg2"/>
                </a:solidFill>
                <a:latin typeface="Verdana"/>
                <a:cs typeface="Verdana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761946" y="6488376"/>
            <a:ext cx="4668108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kern="1200">
                <a:solidFill>
                  <a:schemeClr val="bg1"/>
                </a:solidFill>
                <a:latin typeface="Verdana"/>
                <a:ea typeface="+mn-ea"/>
                <a:cs typeface="Verdana"/>
              </a:rPr>
              <a:t>Confidential – Internal use only</a:t>
            </a:r>
            <a:endParaRPr lang="en-US" sz="675" baseline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EA2D9-B023-46BE-90F9-E4928DDE1397}"/>
              </a:ext>
            </a:extLst>
          </p:cNvPr>
          <p:cNvSpPr/>
          <p:nvPr userDrawn="1"/>
        </p:nvSpPr>
        <p:spPr>
          <a:xfrm>
            <a:off x="0" y="6090385"/>
            <a:ext cx="12192000" cy="767616"/>
          </a:xfrm>
          <a:prstGeom prst="rect">
            <a:avLst/>
          </a:prstGeom>
          <a:solidFill>
            <a:srgbClr val="003479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7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2" descr="E:\Tex Backup\OMN\0000 Logos\Janssen_Oncology_Logo_Suite\Janssen_Oncology_Logo_Suite_092115\Janssen_oncl_professional\png\janssen_oncl_prof_rgb_rev.png">
            <a:extLst>
              <a:ext uri="{FF2B5EF4-FFF2-40B4-BE49-F238E27FC236}">
                <a16:creationId xmlns:a16="http://schemas.microsoft.com/office/drawing/2014/main" id="{24289F11-CA13-4C33-8B4A-79BE304926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394" y="6092248"/>
            <a:ext cx="2074783" cy="90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37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</p:sldLayoutIdLst>
  <p:hf sldNum="0" hdr="0" ftr="0" dt="0"/>
  <p:txStyles>
    <p:titleStyle>
      <a:lvl1pPr algn="l" defTabSz="342886" rtl="0" eaLnBrk="1" latinLnBrk="0" hangingPunct="1">
        <a:spcBef>
          <a:spcPct val="0"/>
        </a:spcBef>
        <a:buNone/>
        <a:defRPr sz="1875" b="1" kern="1200">
          <a:solidFill>
            <a:schemeClr val="accent1"/>
          </a:solidFill>
          <a:latin typeface="Verdana"/>
          <a:ea typeface="+mj-ea"/>
          <a:cs typeface="Verdana"/>
        </a:defRPr>
      </a:lvl1pPr>
    </p:titleStyle>
    <p:bodyStyle>
      <a:lvl1pPr marL="257165" indent="-257165" algn="l" defTabSz="342886" rtl="0" eaLnBrk="1" latinLnBrk="0" hangingPunct="1">
        <a:spcBef>
          <a:spcPct val="20000"/>
        </a:spcBef>
        <a:buFont typeface="Wingdings" charset="2"/>
        <a:buChar char="§"/>
        <a:defRPr sz="1500" kern="1200">
          <a:solidFill>
            <a:schemeClr val="tx1"/>
          </a:solidFill>
          <a:latin typeface="Verdana"/>
          <a:ea typeface="+mn-ea"/>
          <a:cs typeface="Verdana"/>
        </a:defRPr>
      </a:lvl1pPr>
      <a:lvl2pPr marL="557191" indent="-214305" algn="l" defTabSz="342886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Verdana"/>
          <a:ea typeface="+mn-ea"/>
          <a:cs typeface="Verdana"/>
        </a:defRPr>
      </a:lvl2pPr>
      <a:lvl3pPr marL="857216" indent="-171443" algn="l" defTabSz="342886" rtl="0" eaLnBrk="1" latinLnBrk="0" hangingPunct="1">
        <a:spcBef>
          <a:spcPct val="20000"/>
        </a:spcBef>
        <a:buFont typeface="Wingdings" charset="2"/>
        <a:buChar char="§"/>
        <a:defRPr sz="900" kern="1200">
          <a:solidFill>
            <a:schemeClr val="tx1"/>
          </a:solidFill>
          <a:latin typeface="Verdana"/>
          <a:ea typeface="+mn-ea"/>
          <a:cs typeface="Verdana"/>
        </a:defRPr>
      </a:lvl3pPr>
      <a:lvl4pPr marL="1200102" indent="-171443" algn="l" defTabSz="342886" rtl="0" eaLnBrk="1" latinLnBrk="0" hangingPunct="1">
        <a:spcBef>
          <a:spcPct val="20000"/>
        </a:spcBef>
        <a:buFont typeface="Arial"/>
        <a:buChar char="–"/>
        <a:defRPr sz="750" kern="1200">
          <a:solidFill>
            <a:schemeClr val="tx1"/>
          </a:solidFill>
          <a:latin typeface="Verdana"/>
          <a:ea typeface="+mn-ea"/>
          <a:cs typeface="Verdana"/>
        </a:defRPr>
      </a:lvl4pPr>
      <a:lvl5pPr marL="1542988" indent="-171443" algn="l" defTabSz="342886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Verdana"/>
          <a:ea typeface="+mn-ea"/>
          <a:cs typeface="Verdana"/>
        </a:defRPr>
      </a:lvl5pPr>
      <a:lvl6pPr marL="1885875" indent="-171443" algn="l" defTabSz="34288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34288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34288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3" indent="-171443" algn="l" defTabSz="34288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3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1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0" algn="l" defTabSz="34288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" Target="slide2.xml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" Target="slide2.xml"/><Relationship Id="rId7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" Target="slide2.xml"/><Relationship Id="rId7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8.png"/><Relationship Id="rId2" Type="http://schemas.openxmlformats.org/officeDocument/2006/relationships/hyperlink" Target="https://www.cancerresearchuk.org/health-professional/cancer-statistics/statistics-by-cancer-type/prostate-cancer/incidence#heading-One" TargetMode="Externa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F4A4BBC-EC8B-3C49-B0FC-A596B432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57" y="4015774"/>
            <a:ext cx="11170551" cy="600603"/>
          </a:xfrm>
        </p:spPr>
        <p:txBody>
          <a:bodyPr/>
          <a:lstStyle/>
          <a:p>
            <a:r>
              <a:rPr lang="pl-PL" dirty="0"/>
              <a:t>Apalutamid i terapia trójlekowa w </a:t>
            </a:r>
            <a:r>
              <a:rPr lang="pl-PL" dirty="0" err="1"/>
              <a:t>mHSPC</a:t>
            </a:r>
            <a:endParaRPr lang="en-US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BF0B08FB-F7EB-FFBD-D50B-ACEDBDEEA81F}"/>
              </a:ext>
            </a:extLst>
          </p:cNvPr>
          <p:cNvSpPr txBox="1">
            <a:spLocks/>
          </p:cNvSpPr>
          <p:nvPr/>
        </p:nvSpPr>
        <p:spPr bwMode="auto">
          <a:xfrm>
            <a:off x="552057" y="5252946"/>
            <a:ext cx="6145305" cy="4682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11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175617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15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397764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672084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sz="11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972622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sz="1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1332168" indent="-144018" algn="l" rtl="0" eaLnBrk="1" fontAlgn="base" hangingPunct="1">
              <a:spcBef>
                <a:spcPts val="284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1275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1548194" indent="-144018" algn="l" rtl="0" eaLnBrk="1" fontAlgn="base" hangingPunct="1">
              <a:spcBef>
                <a:spcPts val="284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1275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1764221" indent="-144018" algn="l" rtl="0" eaLnBrk="1" fontAlgn="base" hangingPunct="1">
              <a:spcBef>
                <a:spcPts val="284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1275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1980248" indent="-144018" algn="l" rtl="0" eaLnBrk="1" fontAlgn="base" hangingPunct="1">
              <a:spcBef>
                <a:spcPts val="284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1275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pl-PL" sz="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Zatwierdzone w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iMR</a:t>
            </a:r>
            <a:r>
              <a:rPr lang="pl-PL" sz="900" b="0" kern="0" dirty="0">
                <a:solidFill>
                  <a:srgbClr val="212121"/>
                </a:solidFill>
                <a:latin typeface="Verdana"/>
                <a:ea typeface="Verdana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- Num</a:t>
            </a:r>
            <a:r>
              <a:rPr kumimoji="0" lang="pl-PL" sz="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er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: </a:t>
            </a:r>
            <a:r>
              <a:rPr lang="pl-PL" sz="1200" b="0" i="0" dirty="0">
                <a:solidFill>
                  <a:srgbClr val="1D1D1D"/>
                </a:solidFill>
                <a:effectLst/>
                <a:latin typeface="Arial" panose="020B0604020202020204" pitchFamily="34" charset="0"/>
              </a:rPr>
              <a:t>CP-</a:t>
            </a:r>
            <a:r>
              <a:rPr lang="en-US" sz="1200" b="0" i="0" dirty="0">
                <a:solidFill>
                  <a:srgbClr val="1D1D1D"/>
                </a:solidFill>
                <a:effectLst/>
                <a:latin typeface="Arial" panose="020B0604020202020204" pitchFamily="34" charset="0"/>
              </a:rPr>
              <a:t>534211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charset="0"/>
              <a:ea typeface="Verdana" charset="0"/>
              <a:sym typeface="Arial" pitchFamily="-65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pl-PL" sz="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Wersja </a:t>
            </a:r>
            <a:r>
              <a:rPr lang="pl-PL" sz="900" b="0" kern="0" dirty="0">
                <a:solidFill>
                  <a:srgbClr val="212121"/>
                </a:solidFill>
                <a:latin typeface="Verdana"/>
                <a:ea typeface="Verdana"/>
              </a:rPr>
              <a:t>Promo,</a:t>
            </a:r>
            <a:r>
              <a:rPr kumimoji="0" lang="pl-PL" sz="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 Data opracowania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: Lipiec 2025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2054DE-BC41-FB0C-F8DE-C8B08DBE6680}"/>
              </a:ext>
            </a:extLst>
          </p:cNvPr>
          <p:cNvSpPr/>
          <p:nvPr/>
        </p:nvSpPr>
        <p:spPr>
          <a:xfrm>
            <a:off x="365761" y="5819315"/>
            <a:ext cx="11634650" cy="26777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AF5ECFA3-1312-1053-6391-90083BB451A2}"/>
              </a:ext>
            </a:extLst>
          </p:cNvPr>
          <p:cNvSpPr txBox="1">
            <a:spLocks/>
          </p:cNvSpPr>
          <p:nvPr/>
        </p:nvSpPr>
        <p:spPr bwMode="auto">
          <a:xfrm>
            <a:off x="7564582" y="4816182"/>
            <a:ext cx="4041264" cy="267776"/>
          </a:xfrm>
          <a:prstGeom prst="rect">
            <a:avLst/>
          </a:prstGeom>
          <a:solidFill>
            <a:srgbClr val="CCDDDE"/>
          </a:solidFill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11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175617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15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397764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672084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sz="11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972622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sz="1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1332168" indent="-144018" algn="l" rtl="0" eaLnBrk="1" fontAlgn="base" hangingPunct="1">
              <a:spcBef>
                <a:spcPts val="284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1275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1548194" indent="-144018" algn="l" rtl="0" eaLnBrk="1" fontAlgn="base" hangingPunct="1">
              <a:spcBef>
                <a:spcPts val="284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1275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1764221" indent="-144018" algn="l" rtl="0" eaLnBrk="1" fontAlgn="base" hangingPunct="1">
              <a:spcBef>
                <a:spcPts val="284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1275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1980248" indent="-144018" algn="l" rtl="0" eaLnBrk="1" fontAlgn="base" hangingPunct="1">
              <a:spcBef>
                <a:spcPts val="284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1275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pl-PL" sz="900" b="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Trójwymiarowa</a:t>
            </a:r>
            <a:r>
              <a:rPr kumimoji="0" lang="pl-PL" sz="900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Verdana"/>
                <a:sym typeface="Arial" pitchFamily="-65" charset="0"/>
              </a:rPr>
              <a:t> ilustracja komórek T lub nowotworowych</a:t>
            </a:r>
            <a:endParaRPr kumimoji="0" lang="en-US" sz="900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charset="0"/>
              <a:ea typeface="Verdana" charset="0"/>
              <a:sym typeface="Arial" pitchFamily="-65" charset="0"/>
            </a:endParaRP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13CFD84-A9F5-3EF4-04DC-74F9AA2FE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58" y="618522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599BB6-C6CE-397A-979A-9B6832E7BA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337" y="5155399"/>
            <a:ext cx="1758271" cy="56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0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27435707-A718-E50B-1769-024FFA208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456" y="2934125"/>
            <a:ext cx="10572186" cy="2063311"/>
          </a:xfrm>
        </p:spPr>
        <p:txBody>
          <a:bodyPr/>
          <a:lstStyle/>
          <a:p>
            <a:r>
              <a:rPr lang="pl-PL" sz="5400" dirty="0"/>
              <a:t>Najważniejsze badania kliniczne</a:t>
            </a:r>
            <a:endParaRPr lang="en-US" sz="5400" dirty="0"/>
          </a:p>
        </p:txBody>
      </p:sp>
      <p:pic>
        <p:nvPicPr>
          <p:cNvPr id="3" name="Graphic 2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AE6B31C6-E54F-FD17-D560-27103DD4F1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98642" y="412477"/>
            <a:ext cx="457200" cy="457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43B881-8C1B-B48E-DE1D-9B6C19C464DD}"/>
              </a:ext>
            </a:extLst>
          </p:cNvPr>
          <p:cNvSpPr/>
          <p:nvPr/>
        </p:nvSpPr>
        <p:spPr>
          <a:xfrm>
            <a:off x="1395663" y="5873896"/>
            <a:ext cx="9902979" cy="25693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7F05DD9-F6C1-D1AF-904A-5F62119EC6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58" y="618522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0489378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7E813FE-1FC7-A21E-87DA-43695B6B161C}"/>
              </a:ext>
            </a:extLst>
          </p:cNvPr>
          <p:cNvSpPr/>
          <p:nvPr/>
        </p:nvSpPr>
        <p:spPr bwMode="auto">
          <a:xfrm>
            <a:off x="0" y="0"/>
            <a:ext cx="12192000" cy="11525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80975" fontAlgn="base">
              <a:spcBef>
                <a:spcPct val="0"/>
              </a:spcBef>
              <a:spcAft>
                <a:spcPct val="0"/>
              </a:spcAft>
            </a:pPr>
            <a:r>
              <a:rPr lang="pl-PL" sz="2000" b="1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W badaniu TITAN</a:t>
            </a:r>
            <a:r>
              <a:rPr lang="pl-PL" sz="2000" b="1" baseline="30000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1</a:t>
            </a:r>
            <a:r>
              <a:rPr lang="pl-PL" sz="2000" b="1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 w </a:t>
            </a:r>
            <a:r>
              <a:rPr lang="pl-PL" sz="2000" b="1" dirty="0" err="1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mHSPC</a:t>
            </a:r>
            <a:r>
              <a:rPr lang="pl-PL" sz="2000" b="1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 oceniano skuteczność leczenia APALUTAMIDEM + ADT, w badaniu ARASENS</a:t>
            </a:r>
            <a:r>
              <a:rPr lang="pl-PL" sz="2000" b="1" baseline="30000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2</a:t>
            </a:r>
            <a:r>
              <a:rPr lang="pl-PL" sz="2000" b="1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 oceniano skuteczność leczenia DARO + DOCE + ADT, </a:t>
            </a:r>
            <a:br>
              <a:rPr lang="pl-PL" sz="2000" b="1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</a:br>
            <a:r>
              <a:rPr lang="pl-PL" sz="2000" b="1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a w badaniu PEACE-1</a:t>
            </a:r>
            <a:r>
              <a:rPr lang="pl-PL" sz="2000" b="1" baseline="30000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3</a:t>
            </a:r>
            <a:r>
              <a:rPr lang="pl-PL" sz="2000" b="1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 oceniano skuteczność leczenia AAP + </a:t>
            </a:r>
            <a:r>
              <a:rPr lang="pl-PL" sz="2000" b="1" dirty="0" err="1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Doce</a:t>
            </a:r>
            <a:r>
              <a:rPr lang="pl-PL" sz="2000" b="1" dirty="0">
                <a:solidFill>
                  <a:srgbClr val="09357A"/>
                </a:solidFill>
                <a:latin typeface="Verdana"/>
                <a:ea typeface="Verdana" pitchFamily="34" charset="0"/>
                <a:sym typeface="Arial" pitchFamily="-110" charset="0"/>
              </a:rPr>
              <a:t> + ADT</a:t>
            </a:r>
            <a:endParaRPr lang="en-US" sz="2000" b="1" dirty="0">
              <a:solidFill>
                <a:srgbClr val="09357A"/>
              </a:solidFill>
              <a:latin typeface="Verdana"/>
              <a:ea typeface="Verdana" pitchFamily="34" charset="0"/>
              <a:sym typeface="Arial" pitchFamily="-110" charset="0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D2D5401E-235F-F2D9-36C1-94AFAE0B1DE7}"/>
              </a:ext>
            </a:extLst>
          </p:cNvPr>
          <p:cNvSpPr txBox="1"/>
          <p:nvPr/>
        </p:nvSpPr>
        <p:spPr>
          <a:xfrm>
            <a:off x="306603" y="5986732"/>
            <a:ext cx="7951572" cy="7287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eaLnBrk="1" hangingPunct="1">
              <a:lnSpc>
                <a:spcPct val="100000"/>
              </a:lnSpc>
              <a:spcBef>
                <a:spcPts val="200"/>
              </a:spcBef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9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641350" indent="-280988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–"/>
              <a:tabLst/>
              <a:defRPr sz="24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877824" indent="-24140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•"/>
              <a:defRPr sz="216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1316736" indent="-24140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–"/>
              <a:defRPr sz="18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1785557" indent="-22936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»"/>
              <a:defRPr sz="156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2131468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2477111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2822754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3168397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defTabSz="914291">
              <a:buClr>
                <a:srgbClr val="505050"/>
              </a:buClr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Chi KN, et al. J Clin Oncol. 2021;39:2294–2303; 2. </a:t>
            </a:r>
            <a:r>
              <a:rPr kumimoji="0" lang="da-DK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Smith MR, et al. N Engl J Med 2022;386:1132–1142; 3. Fizazi K, et al. Lancet 2022;399:1099–1707, 4. </a:t>
            </a:r>
            <a:r>
              <a:rPr lang="en-US" sz="7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EAU Guidelines. </a:t>
            </a:r>
            <a:r>
              <a:rPr lang="en-US" sz="7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Edn</a:t>
            </a:r>
            <a:r>
              <a:rPr lang="en-US" sz="7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presented at the EAU Annual Congress Milan 2023. ISBN 978-94-92671-19-6.</a:t>
            </a:r>
            <a:endParaRPr lang="it-IT" sz="7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709BBE9-D102-2EF4-7B47-F5DEFAB21268}"/>
              </a:ext>
            </a:extLst>
          </p:cNvPr>
          <p:cNvGrpSpPr/>
          <p:nvPr/>
        </p:nvGrpSpPr>
        <p:grpSpPr>
          <a:xfrm>
            <a:off x="78965" y="2583254"/>
            <a:ext cx="3667103" cy="1076595"/>
            <a:chOff x="4782681" y="1869943"/>
            <a:chExt cx="3667103" cy="1076595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ED8B1B0-95F5-4281-1F86-D1D5BF04A55E}"/>
                </a:ext>
              </a:extLst>
            </p:cNvPr>
            <p:cNvGrpSpPr/>
            <p:nvPr/>
          </p:nvGrpSpPr>
          <p:grpSpPr>
            <a:xfrm>
              <a:off x="4782681" y="1869943"/>
              <a:ext cx="3667103" cy="1076595"/>
              <a:chOff x="4782681" y="1869943"/>
              <a:chExt cx="3667103" cy="1076595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4F37DC8-AB6D-930F-4ABC-086580F42B3A}"/>
                  </a:ext>
                </a:extLst>
              </p:cNvPr>
              <p:cNvGrpSpPr/>
              <p:nvPr/>
            </p:nvGrpSpPr>
            <p:grpSpPr>
              <a:xfrm>
                <a:off x="4782681" y="1893027"/>
                <a:ext cx="3629003" cy="1053511"/>
                <a:chOff x="4782681" y="1893027"/>
                <a:chExt cx="3629003" cy="1053511"/>
              </a:xfrm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241ED204-B992-53F0-2C78-72816A6007E9}"/>
                    </a:ext>
                  </a:extLst>
                </p:cNvPr>
                <p:cNvGrpSpPr/>
                <p:nvPr/>
              </p:nvGrpSpPr>
              <p:grpSpPr>
                <a:xfrm>
                  <a:off x="4782681" y="1893027"/>
                  <a:ext cx="3629003" cy="1053511"/>
                  <a:chOff x="4782681" y="1893027"/>
                  <a:chExt cx="3629003" cy="1053511"/>
                </a:xfrm>
              </p:grpSpPr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2C775148-72F2-D932-BC92-6E94E2574824}"/>
                      </a:ext>
                    </a:extLst>
                  </p:cNvPr>
                  <p:cNvGrpSpPr/>
                  <p:nvPr/>
                </p:nvGrpSpPr>
                <p:grpSpPr>
                  <a:xfrm>
                    <a:off x="5469647" y="1893027"/>
                    <a:ext cx="2942037" cy="1053511"/>
                    <a:chOff x="5507747" y="1493879"/>
                    <a:chExt cx="2942037" cy="1053511"/>
                  </a:xfrm>
                </p:grpSpPr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6014FED8-1A71-B9F5-0E7F-E8FB757A148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96000" y="1493879"/>
                      <a:ext cx="2353784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DARO 600 mg twice daily + ADT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sp>
                  <p:nvSpPr>
                    <p:cNvPr id="67" name="Arrow: Pentagon 66">
                      <a:extLst>
                        <a:ext uri="{FF2B5EF4-FFF2-40B4-BE49-F238E27FC236}">
                          <a16:creationId xmlns:a16="http://schemas.microsoft.com/office/drawing/2014/main" id="{E4045B87-3F35-73BD-08A0-4F1B22CCE1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4025" y="2270391"/>
                      <a:ext cx="2353784" cy="276999"/>
                    </a:xfrm>
                    <a:prstGeom prst="homePlate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cxnSp>
                  <p:nvCxnSpPr>
                    <p:cNvPr id="68" name="Straight Arrow Connector 67">
                      <a:extLst>
                        <a:ext uri="{FF2B5EF4-FFF2-40B4-BE49-F238E27FC236}">
                          <a16:creationId xmlns:a16="http://schemas.microsoft.com/office/drawing/2014/main" id="{E5E4D2F5-7479-C08F-A1F7-6C1B78F9033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07747" y="2409886"/>
                      <a:ext cx="471115" cy="0"/>
                    </a:xfrm>
                    <a:prstGeom prst="straightConnector1">
                      <a:avLst/>
                    </a:prstGeom>
                    <a:ln>
                      <a:solidFill>
                        <a:schemeClr val="accent6">
                          <a:lumMod val="50000"/>
                        </a:schemeClr>
                      </a:solidFill>
                      <a:tailEnd type="triangle"/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Straight Arrow Connector 68">
                      <a:extLst>
                        <a:ext uri="{FF2B5EF4-FFF2-40B4-BE49-F238E27FC236}">
                          <a16:creationId xmlns:a16="http://schemas.microsoft.com/office/drawing/2014/main" id="{E4270902-FC39-8128-D669-5386812F4EF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19673" y="1609800"/>
                      <a:ext cx="471115" cy="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2D6A87C9-7D5E-54F6-76C9-35D8FB750E56}"/>
                      </a:ext>
                    </a:extLst>
                  </p:cNvPr>
                  <p:cNvSpPr txBox="1"/>
                  <p:nvPr/>
                </p:nvSpPr>
                <p:spPr>
                  <a:xfrm>
                    <a:off x="4782681" y="2230340"/>
                    <a:ext cx="1358707" cy="415498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l-PL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Randomizacja </a:t>
                    </a:r>
                  </a:p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1:1</a:t>
                    </a:r>
                  </a:p>
                </p:txBody>
              </p:sp>
            </p:grp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3E14CBE2-DCE8-5A31-D4B1-863D96D03636}"/>
                    </a:ext>
                  </a:extLst>
                </p:cNvPr>
                <p:cNvCxnSpPr/>
                <p:nvPr/>
              </p:nvCxnSpPr>
              <p:spPr>
                <a:xfrm flipV="1">
                  <a:off x="5469647" y="2595370"/>
                  <a:ext cx="0" cy="226100"/>
                </a:xfrm>
                <a:prstGeom prst="line">
                  <a:avLst/>
                </a:prstGeom>
                <a:ln>
                  <a:solidFill>
                    <a:schemeClr val="accent6">
                      <a:lumMod val="50000"/>
                    </a:schemeClr>
                  </a:solidFill>
                  <a:tailEnd type="none"/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5689EFE0-9AD5-AC2D-968D-DD0DE508F033}"/>
                    </a:ext>
                  </a:extLst>
                </p:cNvPr>
                <p:cNvCxnSpPr/>
                <p:nvPr/>
              </p:nvCxnSpPr>
              <p:spPr>
                <a:xfrm flipV="1">
                  <a:off x="5482567" y="2009457"/>
                  <a:ext cx="0" cy="2261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D8458EF5-5B9F-1213-9F10-AC5931960DC0}"/>
                  </a:ext>
                </a:extLst>
              </p:cNvPr>
              <p:cNvGrpSpPr/>
              <p:nvPr/>
            </p:nvGrpSpPr>
            <p:grpSpPr>
              <a:xfrm>
                <a:off x="5978862" y="1869943"/>
                <a:ext cx="2470922" cy="276999"/>
                <a:chOff x="5978862" y="1869943"/>
                <a:chExt cx="2470922" cy="276999"/>
              </a:xfrm>
            </p:grpSpPr>
            <p:sp>
              <p:nvSpPr>
                <p:cNvPr id="59" name="Arrow: Pentagon 58">
                  <a:extLst>
                    <a:ext uri="{FF2B5EF4-FFF2-40B4-BE49-F238E27FC236}">
                      <a16:creationId xmlns:a16="http://schemas.microsoft.com/office/drawing/2014/main" id="{75B2AB60-3319-6A18-74B4-FB8AB128EE17}"/>
                    </a:ext>
                  </a:extLst>
                </p:cNvPr>
                <p:cNvSpPr/>
                <p:nvPr/>
              </p:nvSpPr>
              <p:spPr>
                <a:xfrm>
                  <a:off x="5978862" y="1869943"/>
                  <a:ext cx="2353784" cy="276999"/>
                </a:xfrm>
                <a:prstGeom prst="homePlat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C097CE11-9880-389C-A876-60ADD1CD17AA}"/>
                    </a:ext>
                  </a:extLst>
                </p:cNvPr>
                <p:cNvSpPr txBox="1"/>
                <p:nvPr/>
              </p:nvSpPr>
              <p:spPr>
                <a:xfrm>
                  <a:off x="6096000" y="1885495"/>
                  <a:ext cx="235378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APA 240 mg </a:t>
                  </a:r>
                  <a:r>
                    <a:rPr kumimoji="0" lang="en-GB" sz="9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na</a:t>
                  </a:r>
                  <a:r>
                    <a:rPr kumimoji="0" lang="en-GB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 </a:t>
                  </a:r>
                  <a:r>
                    <a:rPr kumimoji="0" lang="en-GB" sz="9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dobę</a:t>
                  </a:r>
                  <a:r>
                    <a:rPr kumimoji="0" lang="en-GB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 + ADT</a:t>
                  </a:r>
                  <a:endParaRPr kumimoji="0" lang="en-GB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</p:grp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06A78A5-65B4-AD4A-BB22-A8E6826603F1}"/>
                </a:ext>
              </a:extLst>
            </p:cNvPr>
            <p:cNvSpPr txBox="1"/>
            <p:nvPr/>
          </p:nvSpPr>
          <p:spPr>
            <a:xfrm>
              <a:off x="6057900" y="2671285"/>
              <a:ext cx="23537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Placebo raz na dobę + ADT</a:t>
              </a: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FF4E374-1169-1BC3-0821-94EA03053AB5}"/>
              </a:ext>
            </a:extLst>
          </p:cNvPr>
          <p:cNvGrpSpPr/>
          <p:nvPr/>
        </p:nvGrpSpPr>
        <p:grpSpPr>
          <a:xfrm>
            <a:off x="4421044" y="2229382"/>
            <a:ext cx="3621391" cy="1700003"/>
            <a:chOff x="4790293" y="1514631"/>
            <a:chExt cx="3621391" cy="1700003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00919B3-8DF4-3277-C6CE-3C3B55328253}"/>
                </a:ext>
              </a:extLst>
            </p:cNvPr>
            <p:cNvGrpSpPr/>
            <p:nvPr/>
          </p:nvGrpSpPr>
          <p:grpSpPr>
            <a:xfrm>
              <a:off x="4790293" y="1514631"/>
              <a:ext cx="3621391" cy="1700003"/>
              <a:chOff x="4790293" y="1514631"/>
              <a:chExt cx="3621391" cy="1700003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376B6684-7096-1CC6-938B-A24C17A9C821}"/>
                  </a:ext>
                </a:extLst>
              </p:cNvPr>
              <p:cNvGrpSpPr/>
              <p:nvPr/>
            </p:nvGrpSpPr>
            <p:grpSpPr>
              <a:xfrm>
                <a:off x="4790293" y="1514631"/>
                <a:ext cx="3621391" cy="1700003"/>
                <a:chOff x="4790293" y="1514631"/>
                <a:chExt cx="3621391" cy="1700003"/>
              </a:xfrm>
            </p:grpSpPr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4AE43BB9-F1D2-9B08-BEAE-D49348056557}"/>
                    </a:ext>
                  </a:extLst>
                </p:cNvPr>
                <p:cNvGrpSpPr/>
                <p:nvPr/>
              </p:nvGrpSpPr>
              <p:grpSpPr>
                <a:xfrm>
                  <a:off x="4790293" y="1514631"/>
                  <a:ext cx="3621391" cy="1700003"/>
                  <a:chOff x="4790293" y="1514631"/>
                  <a:chExt cx="3621391" cy="1700003"/>
                </a:xfrm>
              </p:grpSpPr>
              <p:grpSp>
                <p:nvGrpSpPr>
                  <p:cNvPr id="82" name="Group 81">
                    <a:extLst>
                      <a:ext uri="{FF2B5EF4-FFF2-40B4-BE49-F238E27FC236}">
                        <a16:creationId xmlns:a16="http://schemas.microsoft.com/office/drawing/2014/main" id="{7B5B1B0C-7883-5DE3-CE37-A1D1E96A530C}"/>
                      </a:ext>
                    </a:extLst>
                  </p:cNvPr>
                  <p:cNvGrpSpPr/>
                  <p:nvPr/>
                </p:nvGrpSpPr>
                <p:grpSpPr>
                  <a:xfrm>
                    <a:off x="5469647" y="1514631"/>
                    <a:ext cx="2942037" cy="1700003"/>
                    <a:chOff x="5507747" y="1115483"/>
                    <a:chExt cx="2942037" cy="1700003"/>
                  </a:xfrm>
                </p:grpSpPr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F3E55017-3D6F-9C19-96C9-58E3593317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96000" y="1493879"/>
                      <a:ext cx="2353784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DARO 600 mg twice daily + ADT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sp>
                  <p:nvSpPr>
                    <p:cNvPr id="85" name="Arrow: Pentagon 84">
                      <a:extLst>
                        <a:ext uri="{FF2B5EF4-FFF2-40B4-BE49-F238E27FC236}">
                          <a16:creationId xmlns:a16="http://schemas.microsoft.com/office/drawing/2014/main" id="{7644E175-9687-EA89-BA81-29CA250F76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4025" y="2270391"/>
                      <a:ext cx="2353784" cy="276999"/>
                    </a:xfrm>
                    <a:prstGeom prst="homePlate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cxnSp>
                  <p:nvCxnSpPr>
                    <p:cNvPr id="86" name="Straight Arrow Connector 85">
                      <a:extLst>
                        <a:ext uri="{FF2B5EF4-FFF2-40B4-BE49-F238E27FC236}">
                          <a16:creationId xmlns:a16="http://schemas.microsoft.com/office/drawing/2014/main" id="{64CABAC5-EF8B-C789-48FB-3EAA6843BE0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07747" y="2409886"/>
                      <a:ext cx="471115" cy="0"/>
                    </a:xfrm>
                    <a:prstGeom prst="straightConnector1">
                      <a:avLst/>
                    </a:prstGeom>
                    <a:ln>
                      <a:solidFill>
                        <a:schemeClr val="accent6">
                          <a:lumMod val="50000"/>
                        </a:schemeClr>
                      </a:solidFill>
                      <a:tailEnd type="triangle"/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Straight Arrow Connector 86">
                      <a:extLst>
                        <a:ext uri="{FF2B5EF4-FFF2-40B4-BE49-F238E27FC236}">
                          <a16:creationId xmlns:a16="http://schemas.microsoft.com/office/drawing/2014/main" id="{F9A28DF9-EDA0-306E-D06B-8948DCFB3F6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19673" y="1609800"/>
                      <a:ext cx="471115" cy="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48E974C0-B20A-CB60-34FA-803A402D7E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54025" y="1115483"/>
                      <a:ext cx="1653017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DOCETAKSEL x6 </a:t>
                      </a:r>
                      <a:r>
                        <a:rPr kumimoji="0" lang="en-GB" sz="105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cykli</a:t>
                      </a:r>
                      <a:endParaRPr kumimoji="0" lang="en-GB" sz="105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8EB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DCDBFD6E-48F1-1379-2B3B-36C8CEBA03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91402" y="2561570"/>
                      <a:ext cx="1636987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DOC</a:t>
                      </a:r>
                      <a:r>
                        <a:rPr kumimoji="0" lang="pl-PL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ETAKSEL</a:t>
                      </a: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 x6 </a:t>
                      </a:r>
                      <a:r>
                        <a:rPr kumimoji="0" lang="pl-PL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cykli</a:t>
                      </a:r>
                      <a:endParaRPr kumimoji="0" lang="en-GB" sz="105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8EB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</p:grp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43F9E40D-525F-6A46-D9E4-9F35746A84CB}"/>
                      </a:ext>
                    </a:extLst>
                  </p:cNvPr>
                  <p:cNvSpPr txBox="1"/>
                  <p:nvPr/>
                </p:nvSpPr>
                <p:spPr>
                  <a:xfrm>
                    <a:off x="4790293" y="2220567"/>
                    <a:ext cx="1358707" cy="415498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l-PL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Randomizacja </a:t>
                    </a:r>
                  </a:p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1:1</a:t>
                    </a:r>
                  </a:p>
                </p:txBody>
              </p:sp>
            </p:grp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10B435DA-79A5-896C-330A-683C59DA838F}"/>
                    </a:ext>
                  </a:extLst>
                </p:cNvPr>
                <p:cNvCxnSpPr/>
                <p:nvPr/>
              </p:nvCxnSpPr>
              <p:spPr>
                <a:xfrm flipV="1">
                  <a:off x="5469647" y="2595370"/>
                  <a:ext cx="0" cy="226100"/>
                </a:xfrm>
                <a:prstGeom prst="line">
                  <a:avLst/>
                </a:prstGeom>
                <a:ln>
                  <a:solidFill>
                    <a:schemeClr val="accent6">
                      <a:lumMod val="50000"/>
                    </a:schemeClr>
                  </a:solidFill>
                  <a:tailEnd type="none"/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C733A49C-939D-A427-D4D9-A2D8E1EBEAB1}"/>
                    </a:ext>
                  </a:extLst>
                </p:cNvPr>
                <p:cNvCxnSpPr/>
                <p:nvPr/>
              </p:nvCxnSpPr>
              <p:spPr>
                <a:xfrm flipV="1">
                  <a:off x="5482567" y="2009457"/>
                  <a:ext cx="0" cy="2261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ED678840-9D33-327D-784F-86184CB8E110}"/>
                  </a:ext>
                </a:extLst>
              </p:cNvPr>
              <p:cNvGrpSpPr/>
              <p:nvPr/>
            </p:nvGrpSpPr>
            <p:grpSpPr>
              <a:xfrm>
                <a:off x="5978862" y="1869943"/>
                <a:ext cx="2387597" cy="276999"/>
                <a:chOff x="5978862" y="1869943"/>
                <a:chExt cx="2387597" cy="276999"/>
              </a:xfrm>
            </p:grpSpPr>
            <p:sp>
              <p:nvSpPr>
                <p:cNvPr id="77" name="Arrow: Pentagon 76">
                  <a:extLst>
                    <a:ext uri="{FF2B5EF4-FFF2-40B4-BE49-F238E27FC236}">
                      <a16:creationId xmlns:a16="http://schemas.microsoft.com/office/drawing/2014/main" id="{93CC5896-6FDC-C6F2-3ADB-2D070337D3E4}"/>
                    </a:ext>
                  </a:extLst>
                </p:cNvPr>
                <p:cNvSpPr/>
                <p:nvPr/>
              </p:nvSpPr>
              <p:spPr>
                <a:xfrm>
                  <a:off x="5978862" y="1869943"/>
                  <a:ext cx="2353784" cy="276999"/>
                </a:xfrm>
                <a:prstGeom prst="homePlate">
                  <a:avLst/>
                </a:prstGeom>
                <a:solidFill>
                  <a:srgbClr val="1547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C010596A-99DC-90F6-B627-782D5100EE99}"/>
                    </a:ext>
                  </a:extLst>
                </p:cNvPr>
                <p:cNvSpPr txBox="1"/>
                <p:nvPr/>
              </p:nvSpPr>
              <p:spPr>
                <a:xfrm>
                  <a:off x="6012675" y="1885181"/>
                  <a:ext cx="235378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DARO 600 mg dwa razy na dobę + ADT</a:t>
                  </a:r>
                  <a:endParaRPr kumimoji="0" lang="en-GB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</p:grp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A178AE3-AD4B-FB64-3703-581131279348}"/>
                </a:ext>
              </a:extLst>
            </p:cNvPr>
            <p:cNvSpPr txBox="1"/>
            <p:nvPr/>
          </p:nvSpPr>
          <p:spPr>
            <a:xfrm>
              <a:off x="6057900" y="2671285"/>
              <a:ext cx="23537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Placebo dwa razy na dobę + ADT</a:t>
              </a: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2C2347A-83D1-56E5-2B90-5A7775DA1DA1}"/>
              </a:ext>
            </a:extLst>
          </p:cNvPr>
          <p:cNvGrpSpPr/>
          <p:nvPr/>
        </p:nvGrpSpPr>
        <p:grpSpPr>
          <a:xfrm>
            <a:off x="8546737" y="2162976"/>
            <a:ext cx="4119641" cy="1759216"/>
            <a:chOff x="184298" y="1115872"/>
            <a:chExt cx="4119641" cy="1759216"/>
          </a:xfrm>
        </p:grpSpPr>
        <p:sp>
          <p:nvSpPr>
            <p:cNvPr id="91" name="Arrow: Pentagon 90">
              <a:extLst>
                <a:ext uri="{FF2B5EF4-FFF2-40B4-BE49-F238E27FC236}">
                  <a16:creationId xmlns:a16="http://schemas.microsoft.com/office/drawing/2014/main" id="{3D5CA730-8DB8-52CD-A835-F538055313F7}"/>
                </a:ext>
              </a:extLst>
            </p:cNvPr>
            <p:cNvSpPr/>
            <p:nvPr/>
          </p:nvSpPr>
          <p:spPr>
            <a:xfrm>
              <a:off x="1866193" y="1792876"/>
              <a:ext cx="1147741" cy="276999"/>
            </a:xfrm>
            <a:prstGeom prst="homePlate">
              <a:avLst/>
            </a:prstGeom>
            <a:solidFill>
              <a:srgbClr val="123F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25B6382-5E4D-A555-30AC-7C789CDCD66E}"/>
                </a:ext>
              </a:extLst>
            </p:cNvPr>
            <p:cNvGrpSpPr/>
            <p:nvPr/>
          </p:nvGrpSpPr>
          <p:grpSpPr>
            <a:xfrm>
              <a:off x="184298" y="1419729"/>
              <a:ext cx="4119641" cy="1076595"/>
              <a:chOff x="4292043" y="1869943"/>
              <a:chExt cx="4119641" cy="1076595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948F9BD4-8BF9-E9C4-9A4B-9212CAB92845}"/>
                  </a:ext>
                </a:extLst>
              </p:cNvPr>
              <p:cNvGrpSpPr/>
              <p:nvPr/>
            </p:nvGrpSpPr>
            <p:grpSpPr>
              <a:xfrm>
                <a:off x="4292043" y="1893027"/>
                <a:ext cx="4119641" cy="1053511"/>
                <a:chOff x="4292043" y="1893027"/>
                <a:chExt cx="4119641" cy="1053511"/>
              </a:xfrm>
            </p:grpSpPr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AD692B8E-7F71-FD1A-7C30-972F4B188782}"/>
                    </a:ext>
                  </a:extLst>
                </p:cNvPr>
                <p:cNvGrpSpPr/>
                <p:nvPr/>
              </p:nvGrpSpPr>
              <p:grpSpPr>
                <a:xfrm>
                  <a:off x="5469647" y="1893027"/>
                  <a:ext cx="2942037" cy="1053511"/>
                  <a:chOff x="5507747" y="1493879"/>
                  <a:chExt cx="2942037" cy="1053511"/>
                </a:xfrm>
              </p:grpSpPr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50F3362C-6ABA-B2D8-44E8-EFD0D9DFC7B8}"/>
                      </a:ext>
                    </a:extLst>
                  </p:cNvPr>
                  <p:cNvSpPr txBox="1"/>
                  <p:nvPr/>
                </p:nvSpPr>
                <p:spPr>
                  <a:xfrm>
                    <a:off x="6096000" y="1493879"/>
                    <a:ext cx="2353784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DARO 600 mg twice daily + ADT</a:t>
                    </a:r>
                    <a:endParaRPr kumimoji="0" lang="en-GB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endParaRPr>
                  </a:p>
                </p:txBody>
              </p:sp>
              <p:sp>
                <p:nvSpPr>
                  <p:cNvPr id="108" name="Arrow: Pentagon 107">
                    <a:extLst>
                      <a:ext uri="{FF2B5EF4-FFF2-40B4-BE49-F238E27FC236}">
                        <a16:creationId xmlns:a16="http://schemas.microsoft.com/office/drawing/2014/main" id="{5D8EA35E-E7DE-45B3-E6BD-EB969EECF05E}"/>
                      </a:ext>
                    </a:extLst>
                  </p:cNvPr>
                  <p:cNvSpPr/>
                  <p:nvPr/>
                </p:nvSpPr>
                <p:spPr>
                  <a:xfrm>
                    <a:off x="6034975" y="2270391"/>
                    <a:ext cx="1124804" cy="276999"/>
                  </a:xfrm>
                  <a:prstGeom prst="homePlate">
                    <a:avLst/>
                  </a:prstGeom>
                  <a:solidFill>
                    <a:schemeClr val="accent3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endParaRPr>
                  </a:p>
                </p:txBody>
              </p:sp>
              <p:cxnSp>
                <p:nvCxnSpPr>
                  <p:cNvPr id="109" name="Straight Arrow Connector 108">
                    <a:extLst>
                      <a:ext uri="{FF2B5EF4-FFF2-40B4-BE49-F238E27FC236}">
                        <a16:creationId xmlns:a16="http://schemas.microsoft.com/office/drawing/2014/main" id="{0BF3884E-73CB-CB98-CFBB-D2BB9448FA8D}"/>
                      </a:ext>
                    </a:extLst>
                  </p:cNvPr>
                  <p:cNvCxnSpPr/>
                  <p:nvPr/>
                </p:nvCxnSpPr>
                <p:spPr>
                  <a:xfrm>
                    <a:off x="5507747" y="2409886"/>
                    <a:ext cx="471115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Straight Arrow Connector 109">
                    <a:extLst>
                      <a:ext uri="{FF2B5EF4-FFF2-40B4-BE49-F238E27FC236}">
                        <a16:creationId xmlns:a16="http://schemas.microsoft.com/office/drawing/2014/main" id="{CB578493-FA6C-3954-F659-9C34C8B4B955}"/>
                      </a:ext>
                    </a:extLst>
                  </p:cNvPr>
                  <p:cNvCxnSpPr/>
                  <p:nvPr/>
                </p:nvCxnSpPr>
                <p:spPr>
                  <a:xfrm>
                    <a:off x="5519673" y="1609800"/>
                    <a:ext cx="471115" cy="0"/>
                  </a:xfrm>
                  <a:prstGeom prst="straightConnector1">
                    <a:avLst/>
                  </a:prstGeom>
                  <a:ln>
                    <a:solidFill>
                      <a:srgbClr val="669126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7C68B0DB-BD84-7B96-973A-D9460F2A5549}"/>
                    </a:ext>
                  </a:extLst>
                </p:cNvPr>
                <p:cNvSpPr txBox="1"/>
                <p:nvPr/>
              </p:nvSpPr>
              <p:spPr>
                <a:xfrm>
                  <a:off x="4292043" y="2348201"/>
                  <a:ext cx="1151430" cy="415498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5369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Randomizacja </a:t>
                  </a:r>
                  <a:r>
                    <a:rPr kumimoji="0" lang="en-GB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5369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1:1:1:1</a:t>
                  </a:r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2FE9A998-B332-AF2F-3153-56F70ED1E188}"/>
                  </a:ext>
                </a:extLst>
              </p:cNvPr>
              <p:cNvGrpSpPr/>
              <p:nvPr/>
            </p:nvGrpSpPr>
            <p:grpSpPr>
              <a:xfrm>
                <a:off x="5978862" y="1869943"/>
                <a:ext cx="1180958" cy="276999"/>
                <a:chOff x="5978862" y="1869943"/>
                <a:chExt cx="1180958" cy="276999"/>
              </a:xfrm>
            </p:grpSpPr>
            <p:sp>
              <p:nvSpPr>
                <p:cNvPr id="103" name="Arrow: Pentagon 102">
                  <a:extLst>
                    <a:ext uri="{FF2B5EF4-FFF2-40B4-BE49-F238E27FC236}">
                      <a16:creationId xmlns:a16="http://schemas.microsoft.com/office/drawing/2014/main" id="{52FBF20D-FC8F-447E-693E-2CD961C4C011}"/>
                    </a:ext>
                  </a:extLst>
                </p:cNvPr>
                <p:cNvSpPr/>
                <p:nvPr/>
              </p:nvSpPr>
              <p:spPr>
                <a:xfrm>
                  <a:off x="5978862" y="1869943"/>
                  <a:ext cx="1142816" cy="276999"/>
                </a:xfrm>
                <a:prstGeom prst="homePlate">
                  <a:avLst/>
                </a:prstGeom>
                <a:solidFill>
                  <a:srgbClr val="6691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EA1F1982-37D9-CD8D-D611-9142966417BE}"/>
                    </a:ext>
                  </a:extLst>
                </p:cNvPr>
                <p:cNvSpPr txBox="1"/>
                <p:nvPr/>
              </p:nvSpPr>
              <p:spPr>
                <a:xfrm>
                  <a:off x="6038849" y="1875970"/>
                  <a:ext cx="112097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SOC</a:t>
                  </a:r>
                  <a:endParaRPr kumimoji="0" lang="en-GB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</p:grp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2002A0B-CAF4-8B28-D210-666A724E3C11}"/>
                </a:ext>
              </a:extLst>
            </p:cNvPr>
            <p:cNvSpPr txBox="1"/>
            <p:nvPr/>
          </p:nvSpPr>
          <p:spPr>
            <a:xfrm>
              <a:off x="1871664" y="2240192"/>
              <a:ext cx="92979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SOC + RT</a:t>
              </a:r>
              <a:endPara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85C0B942-38F7-9DAE-5816-B3EC17CF92F9}"/>
                </a:ext>
              </a:extLst>
            </p:cNvPr>
            <p:cNvCxnSpPr/>
            <p:nvPr/>
          </p:nvCxnSpPr>
          <p:spPr>
            <a:xfrm>
              <a:off x="1373828" y="1892109"/>
              <a:ext cx="471115" cy="0"/>
            </a:xfrm>
            <a:prstGeom prst="straightConnector1">
              <a:avLst/>
            </a:prstGeom>
            <a:ln w="28575">
              <a:solidFill>
                <a:srgbClr val="123F1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A418092-10BE-2BEE-E53D-75D667426C4A}"/>
                </a:ext>
              </a:extLst>
            </p:cNvPr>
            <p:cNvSpPr txBox="1"/>
            <p:nvPr/>
          </p:nvSpPr>
          <p:spPr>
            <a:xfrm>
              <a:off x="1889206" y="1789709"/>
              <a:ext cx="11690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SOC + AAP</a:t>
              </a:r>
              <a:endPara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FDFFB82C-EB3D-8A2E-839F-EFC9028E58B5}"/>
                </a:ext>
              </a:extLst>
            </p:cNvPr>
            <p:cNvCxnSpPr/>
            <p:nvPr/>
          </p:nvCxnSpPr>
          <p:spPr>
            <a:xfrm>
              <a:off x="1363196" y="2691469"/>
              <a:ext cx="471115" cy="0"/>
            </a:xfrm>
            <a:prstGeom prst="straightConnector1">
              <a:avLst/>
            </a:prstGeom>
            <a:ln>
              <a:solidFill>
                <a:srgbClr val="2EA26E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97" name="Arrow: Pentagon 96">
              <a:extLst>
                <a:ext uri="{FF2B5EF4-FFF2-40B4-BE49-F238E27FC236}">
                  <a16:creationId xmlns:a16="http://schemas.microsoft.com/office/drawing/2014/main" id="{039E8315-4640-BAA3-0F65-EC03D65A30AB}"/>
                </a:ext>
              </a:extLst>
            </p:cNvPr>
            <p:cNvSpPr/>
            <p:nvPr/>
          </p:nvSpPr>
          <p:spPr>
            <a:xfrm>
              <a:off x="1875184" y="2598089"/>
              <a:ext cx="1138750" cy="276999"/>
            </a:xfrm>
            <a:prstGeom prst="homePlate">
              <a:avLst/>
            </a:prstGeom>
            <a:solidFill>
              <a:srgbClr val="2EA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D9F5341-B9F4-92A5-0E6C-BC1297A68FBD}"/>
                </a:ext>
              </a:extLst>
            </p:cNvPr>
            <p:cNvSpPr txBox="1"/>
            <p:nvPr/>
          </p:nvSpPr>
          <p:spPr>
            <a:xfrm>
              <a:off x="1875184" y="2612745"/>
              <a:ext cx="128880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SOC + AAP + RT</a:t>
              </a:r>
              <a:endPara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E637C24-90F1-CB16-2A17-572768334AD7}"/>
                </a:ext>
              </a:extLst>
            </p:cNvPr>
            <p:cNvCxnSpPr/>
            <p:nvPr/>
          </p:nvCxnSpPr>
          <p:spPr>
            <a:xfrm>
              <a:off x="1373828" y="1558734"/>
              <a:ext cx="0" cy="1122019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2A414A9-65A9-E059-4988-4B60968556AF}"/>
                </a:ext>
              </a:extLst>
            </p:cNvPr>
            <p:cNvSpPr txBox="1"/>
            <p:nvPr/>
          </p:nvSpPr>
          <p:spPr>
            <a:xfrm>
              <a:off x="1167600" y="1115872"/>
              <a:ext cx="1972771" cy="25391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2A8EB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SOC= ADT±</a:t>
              </a:r>
              <a:r>
                <a:rPr kumimoji="0" lang="pl-PL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2A8EB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DOCETAKSEL</a:t>
              </a:r>
              <a:endPara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A8EB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</p:grp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DE799240-2B1C-5768-1AFE-AF17DB013D2A}"/>
              </a:ext>
            </a:extLst>
          </p:cNvPr>
          <p:cNvSpPr/>
          <p:nvPr/>
        </p:nvSpPr>
        <p:spPr>
          <a:xfrm>
            <a:off x="1149915" y="1771716"/>
            <a:ext cx="1970258" cy="324000"/>
          </a:xfrm>
          <a:prstGeom prst="roundRect">
            <a:avLst/>
          </a:prstGeom>
          <a:noFill/>
          <a:ln w="38100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7000" tIns="27000" rIns="27000" bIns="27000" rtlCol="0" anchor="ctr"/>
          <a:lstStyle/>
          <a:p>
            <a:pPr algn="ctr" defTabSz="685647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600" b="1">
                <a:solidFill>
                  <a:srgbClr val="00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TITAN</a:t>
            </a:r>
            <a:r>
              <a:rPr lang="en-GB" sz="1600" b="1" baseline="30000">
                <a:solidFill>
                  <a:srgbClr val="00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331DD6F-F99D-3A48-7F0E-507181AE873B}"/>
              </a:ext>
            </a:extLst>
          </p:cNvPr>
          <p:cNvSpPr/>
          <p:nvPr/>
        </p:nvSpPr>
        <p:spPr>
          <a:xfrm>
            <a:off x="5565385" y="1771716"/>
            <a:ext cx="1514510" cy="324000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547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ARASENS</a:t>
            </a:r>
            <a:r>
              <a:rPr kumimoji="0" lang="en-US" sz="1600" b="1" i="0" u="none" strike="noStrike" kern="1200" cap="none" spc="0" normalizeH="0" baseline="30000" noProof="0">
                <a:ln>
                  <a:noFill/>
                </a:ln>
                <a:solidFill>
                  <a:srgbClr val="1547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2</a:t>
            </a:r>
            <a:endParaRPr kumimoji="0" lang="en-US" sz="1600" b="1" i="0" u="none" strike="noStrike" kern="1200" cap="none" spc="0" normalizeH="0" baseline="30000" noProof="0">
              <a:ln>
                <a:noFill/>
              </a:ln>
              <a:solidFill>
                <a:srgbClr val="1547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DFD76DE-00E4-6AC9-B7E2-B23EBAE9DEB2}"/>
              </a:ext>
            </a:extLst>
          </p:cNvPr>
          <p:cNvSpPr/>
          <p:nvPr/>
        </p:nvSpPr>
        <p:spPr>
          <a:xfrm>
            <a:off x="9504088" y="1771716"/>
            <a:ext cx="2071123" cy="324000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23F13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PEACE-1</a:t>
            </a:r>
            <a:r>
              <a:rPr lang="en-US" sz="1600" b="1" baseline="30000">
                <a:solidFill>
                  <a:srgbClr val="123F13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3</a:t>
            </a:r>
            <a:endParaRPr lang="en-US" sz="1600" b="1">
              <a:solidFill>
                <a:srgbClr val="123F1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2AD67BB-756C-5760-B838-5C511C1FB4BA}"/>
              </a:ext>
            </a:extLst>
          </p:cNvPr>
          <p:cNvSpPr txBox="1"/>
          <p:nvPr/>
        </p:nvSpPr>
        <p:spPr>
          <a:xfrm>
            <a:off x="2044134" y="4739624"/>
            <a:ext cx="8216616" cy="697885"/>
          </a:xfrm>
          <a:prstGeom prst="foldedCorner">
            <a:avLst/>
          </a:prstGeom>
          <a:solidFill>
            <a:srgbClr val="0060A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pl-PL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Nie oceniono formalnie, jaka jest wartość dodana skojarzenia </a:t>
            </a:r>
            <a:r>
              <a:rPr lang="pl-PL" sz="1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docetakselu</a:t>
            </a:r>
            <a:r>
              <a:rPr lang="pl-PL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pl-PL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 ADT i ARSI</a:t>
            </a:r>
            <a:r>
              <a:rPr lang="pt-PT" sz="1600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endParaRPr lang="en-US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D710384-D9BC-8C58-73A5-4B7231FA8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58" y="618522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523517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74D75-493E-66E0-98F4-5E49EAD6A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Skuteczność</a:t>
            </a:r>
            <a:endParaRPr lang="fr-FR" dirty="0"/>
          </a:p>
        </p:txBody>
      </p:sp>
      <p:pic>
        <p:nvPicPr>
          <p:cNvPr id="3" name="Graphic 2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718DFC13-A179-8044-8542-90CBBADA4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5170" y="282981"/>
            <a:ext cx="457200" cy="457200"/>
          </a:xfrm>
          <a:prstGeom prst="rect">
            <a:avLst/>
          </a:prstGeom>
        </p:spPr>
      </p:pic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9064041-F366-3373-381D-E874F24E8A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58" y="618522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67122653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55;p32">
            <a:extLst>
              <a:ext uri="{FF2B5EF4-FFF2-40B4-BE49-F238E27FC236}">
                <a16:creationId xmlns:a16="http://schemas.microsoft.com/office/drawing/2014/main" id="{5A8279B5-C2D2-1D32-12CE-BAF161086C4E}"/>
              </a:ext>
            </a:extLst>
          </p:cNvPr>
          <p:cNvSpPr/>
          <p:nvPr/>
        </p:nvSpPr>
        <p:spPr>
          <a:xfrm>
            <a:off x="2477200" y="1445241"/>
            <a:ext cx="5174946" cy="2685272"/>
          </a:xfrm>
          <a:prstGeom prst="roundRect">
            <a:avLst>
              <a:gd name="adj" fmla="val 7694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C55388C-DC79-9CA3-9111-7BE9F3225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760825"/>
              </p:ext>
            </p:extLst>
          </p:nvPr>
        </p:nvGraphicFramePr>
        <p:xfrm>
          <a:off x="2594949" y="4212679"/>
          <a:ext cx="5363112" cy="180549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38131">
                  <a:extLst>
                    <a:ext uri="{9D8B030D-6E8A-4147-A177-3AD203B41FA5}">
                      <a16:colId xmlns:a16="http://schemas.microsoft.com/office/drawing/2014/main" val="2580418646"/>
                    </a:ext>
                  </a:extLst>
                </a:gridCol>
                <a:gridCol w="3524981">
                  <a:extLst>
                    <a:ext uri="{9D8B030D-6E8A-4147-A177-3AD203B41FA5}">
                      <a16:colId xmlns:a16="http://schemas.microsoft.com/office/drawing/2014/main" val="3450232711"/>
                    </a:ext>
                  </a:extLst>
                </a:gridCol>
              </a:tblGrid>
              <a:tr h="248537"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Mediana czasu obserwacji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en-US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 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miesiące</a:t>
                      </a:r>
                      <a:endParaRPr lang="en-US" sz="900" b="0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4233700584"/>
                  </a:ext>
                </a:extLst>
              </a:tr>
              <a:tr h="248537"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Pierwszorzędowy punkt końcowy</a:t>
                      </a:r>
                      <a:endParaRPr lang="en-US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+ </a:t>
                      </a:r>
                      <a:r>
                        <a:rPr lang="en-US" sz="900" b="0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rPFS</a:t>
                      </a:r>
                      <a:endParaRPr lang="en-US" sz="900" b="0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2598034649"/>
                  </a:ext>
                </a:extLst>
              </a:tr>
              <a:tr h="682032"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Przeżycie całkowite 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(OS), HR </a:t>
                      </a: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0,65 | 35% zmniejszenie ryzyka zgonu</a:t>
                      </a:r>
                      <a:b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HR=0,65 95% CI: 0,53 - 0,79; p &lt; 0,0001</a:t>
                      </a:r>
                      <a:b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Skorygowane dla przejścia krzyżowego: 0,52 |48% zmniejszenie ryzyka zgonu</a:t>
                      </a:r>
                      <a:b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HR=0,52 95% CI: 0,42 - 0,64; p &lt; 0,0001</a:t>
                      </a:r>
                      <a:endParaRPr lang="it-IT" sz="900" b="0" kern="1200" cap="none" spc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2754433150"/>
                  </a:ext>
                </a:extLst>
              </a:tr>
              <a:tr h="256447"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OS,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miesięcy</a:t>
                      </a:r>
                      <a:endParaRPr lang="en-US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NR vs 52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,</a:t>
                      </a: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2</a:t>
                      </a:r>
                      <a:endParaRPr lang="en-US" sz="900" b="0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920406224"/>
                  </a:ext>
                </a:extLst>
              </a:tr>
              <a:tr h="256447">
                <a:tc>
                  <a:txBody>
                    <a:bodyPr/>
                    <a:lstStyle/>
                    <a:p>
                      <a:pPr algn="ctr"/>
                      <a:r>
                        <a:rPr lang="pl-PL" sz="900" b="1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Odsetek OS po 48 miesiącach </a:t>
                      </a:r>
                      <a:r>
                        <a:rPr lang="en-US" sz="900" b="1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(%)</a:t>
                      </a:r>
                      <a:endParaRPr lang="en-US" sz="900" b="1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  <a:ea typeface="Verdana"/>
                        <a:cs typeface="Calibri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65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,</a:t>
                      </a: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1 vs 51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,</a:t>
                      </a: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</a:rPr>
                        <a:t>8</a:t>
                      </a:r>
                      <a:endParaRPr lang="en-US" sz="900" b="0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201654952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69511A-9FD6-2FE1-C7B3-5AD7AF392A48}"/>
              </a:ext>
            </a:extLst>
          </p:cNvPr>
          <p:cNvSpPr txBox="1"/>
          <p:nvPr/>
        </p:nvSpPr>
        <p:spPr>
          <a:xfrm>
            <a:off x="-62860" y="6132404"/>
            <a:ext cx="844296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Niewykrywalne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PSA ≤ 0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 ng/m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</a:t>
            </a: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ADT,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terapia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supresji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androgenowej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APA, apalutamid; CI,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przedział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ufności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HR,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współczynnik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ryzyka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HV,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wysoka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objętość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LV,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niska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objętość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NR,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osiągnięto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OS,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przeżycie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całkowite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PBO, placebo; PSA,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swoisty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antygen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sterczowy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rPFS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przeżycie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wolne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od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progresji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radiograficznej</a:t>
            </a: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Chi KN, et al. J Clin Oncol. 2021;39:2294–2303. 2. Chi KN, et al. J Clin Oncol. 2021;39:2294–2303 supplement. 3. Chowdhury S, et al. Presentation at EAU 2021; P0845.</a:t>
            </a:r>
            <a:r>
              <a:rPr kumimoji="0" lang="da-DK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4.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Chi KN, et al. Oral presentation at AUA Annual Meeting (Virtual), September 10-13, 2021. Abstract PD34-11. 5.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Small E, et al. Poster presentation at ASCO GU 2022. poster D1. 6.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Agarwal N, et al. J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Urol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2021; 206:914-923. 7. Agarwal N, et al. Lancet Oncol 2019; 20(11):1518-1530; 8. Agarwal N, et al. Poster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przedstawiono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ASCO 2021; abstract 5068.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40A88A-28E4-92B1-045E-70194F1618F6}"/>
              </a:ext>
            </a:extLst>
          </p:cNvPr>
          <p:cNvGrpSpPr/>
          <p:nvPr/>
        </p:nvGrpSpPr>
        <p:grpSpPr>
          <a:xfrm>
            <a:off x="189811" y="1741086"/>
            <a:ext cx="2183363" cy="4350997"/>
            <a:chOff x="313504" y="2928879"/>
            <a:chExt cx="2183363" cy="467080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C11B85F-FF5C-A659-51FC-D0CEC0F94039}"/>
                </a:ext>
              </a:extLst>
            </p:cNvPr>
            <p:cNvGrpSpPr/>
            <p:nvPr/>
          </p:nvGrpSpPr>
          <p:grpSpPr>
            <a:xfrm>
              <a:off x="313504" y="2928879"/>
              <a:ext cx="2183363" cy="4670804"/>
              <a:chOff x="313504" y="2928879"/>
              <a:chExt cx="2183363" cy="4670804"/>
            </a:xfrm>
          </p:grpSpPr>
          <p:grpSp>
            <p:nvGrpSpPr>
              <p:cNvPr id="23" name="Google Shape;1354;p32">
                <a:extLst>
                  <a:ext uri="{FF2B5EF4-FFF2-40B4-BE49-F238E27FC236}">
                    <a16:creationId xmlns:a16="http://schemas.microsoft.com/office/drawing/2014/main" id="{33D0FD93-9A93-8AD7-63B0-CD4D84C2A0DA}"/>
                  </a:ext>
                </a:extLst>
              </p:cNvPr>
              <p:cNvGrpSpPr/>
              <p:nvPr/>
            </p:nvGrpSpPr>
            <p:grpSpPr>
              <a:xfrm>
                <a:off x="313504" y="2928879"/>
                <a:ext cx="2183363" cy="4670804"/>
                <a:chOff x="447227" y="2341727"/>
                <a:chExt cx="2624892" cy="3532616"/>
              </a:xfrm>
            </p:grpSpPr>
            <p:sp>
              <p:nvSpPr>
                <p:cNvPr id="24" name="Google Shape;1355;p32">
                  <a:extLst>
                    <a:ext uri="{FF2B5EF4-FFF2-40B4-BE49-F238E27FC236}">
                      <a16:creationId xmlns:a16="http://schemas.microsoft.com/office/drawing/2014/main" id="{A81A016A-AFDE-FE2F-ADC9-E408209BCBB9}"/>
                    </a:ext>
                  </a:extLst>
                </p:cNvPr>
                <p:cNvSpPr/>
                <p:nvPr/>
              </p:nvSpPr>
              <p:spPr>
                <a:xfrm>
                  <a:off x="447227" y="2341727"/>
                  <a:ext cx="2514814" cy="3532616"/>
                </a:xfrm>
                <a:prstGeom prst="roundRect">
                  <a:avLst>
                    <a:gd name="adj" fmla="val 7694"/>
                  </a:avLst>
                </a:prstGeom>
                <a:solidFill>
                  <a:schemeClr val="tx1">
                    <a:lumMod val="60000"/>
                    <a:lumOff val="40000"/>
                  </a:schemeClr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Google Shape;1356;p32">
                  <a:extLst>
                    <a:ext uri="{FF2B5EF4-FFF2-40B4-BE49-F238E27FC236}">
                      <a16:creationId xmlns:a16="http://schemas.microsoft.com/office/drawing/2014/main" id="{861C694C-7916-F03F-39E0-A08874BD3F27}"/>
                    </a:ext>
                  </a:extLst>
                </p:cNvPr>
                <p:cNvSpPr txBox="1"/>
                <p:nvPr/>
              </p:nvSpPr>
              <p:spPr>
                <a:xfrm>
                  <a:off x="843320" y="2488803"/>
                  <a:ext cx="1886058" cy="1084809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Verdana"/>
                    <a:cs typeface="Calibri"/>
                  </a:endParaRPr>
                </a:p>
              </p:txBody>
            </p:sp>
            <p:sp>
              <p:nvSpPr>
                <p:cNvPr id="26" name="Google Shape;1357;p32">
                  <a:extLst>
                    <a:ext uri="{FF2B5EF4-FFF2-40B4-BE49-F238E27FC236}">
                      <a16:creationId xmlns:a16="http://schemas.microsoft.com/office/drawing/2014/main" id="{4AE82175-838E-0A2D-95D8-47B99AC9FEF2}"/>
                    </a:ext>
                  </a:extLst>
                </p:cNvPr>
                <p:cNvSpPr txBox="1"/>
                <p:nvPr/>
              </p:nvSpPr>
              <p:spPr>
                <a:xfrm>
                  <a:off x="826574" y="3640532"/>
                  <a:ext cx="1943436" cy="1000222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28802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PT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Google Shape;1358;p32">
                  <a:extLst>
                    <a:ext uri="{FF2B5EF4-FFF2-40B4-BE49-F238E27FC236}">
                      <a16:creationId xmlns:a16="http://schemas.microsoft.com/office/drawing/2014/main" id="{0780D7CF-657A-4614-0A89-3623BCB6727C}"/>
                    </a:ext>
                  </a:extLst>
                </p:cNvPr>
                <p:cNvSpPr txBox="1"/>
                <p:nvPr/>
              </p:nvSpPr>
              <p:spPr>
                <a:xfrm>
                  <a:off x="813982" y="4709247"/>
                  <a:ext cx="1923247" cy="1014135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9357A"/>
                    </a:solidFill>
                    <a:effectLst/>
                    <a:uLnTx/>
                    <a:uFillTx/>
                    <a:latin typeface="Calibri"/>
                    <a:ea typeface="Verdana"/>
                    <a:cs typeface="Calibri"/>
                  </a:endParaRPr>
                </a:p>
              </p:txBody>
            </p:sp>
            <p:sp>
              <p:nvSpPr>
                <p:cNvPr id="28" name="Google Shape;1360;p32">
                  <a:extLst>
                    <a:ext uri="{FF2B5EF4-FFF2-40B4-BE49-F238E27FC236}">
                      <a16:creationId xmlns:a16="http://schemas.microsoft.com/office/drawing/2014/main" id="{9D3D655A-6815-05A5-C4EC-96F98FA4AB59}"/>
                    </a:ext>
                  </a:extLst>
                </p:cNvPr>
                <p:cNvSpPr txBox="1"/>
                <p:nvPr/>
              </p:nvSpPr>
              <p:spPr>
                <a:xfrm>
                  <a:off x="949403" y="2696711"/>
                  <a:ext cx="1673889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Wielkość próby </a:t>
                  </a:r>
                  <a:r>
                    <a:rPr kumimoji="0" lang="en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(n)</a:t>
                  </a:r>
                  <a:endParaRPr kumimoji="0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  <p:sp>
              <p:nvSpPr>
                <p:cNvPr id="29" name="Google Shape;1361;p32">
                  <a:extLst>
                    <a:ext uri="{FF2B5EF4-FFF2-40B4-BE49-F238E27FC236}">
                      <a16:creationId xmlns:a16="http://schemas.microsoft.com/office/drawing/2014/main" id="{5551CABD-2638-A092-B5FF-E9B9A94D6228}"/>
                    </a:ext>
                  </a:extLst>
                </p:cNvPr>
                <p:cNvSpPr txBox="1"/>
                <p:nvPr/>
              </p:nvSpPr>
              <p:spPr>
                <a:xfrm>
                  <a:off x="843320" y="3746644"/>
                  <a:ext cx="1942785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M1 </a:t>
                  </a:r>
                  <a:r>
                    <a:rPr kumimoji="0" lang="pl-PL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 chwili rozpoznania</a:t>
                  </a:r>
                  <a:endPara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+mn-ea"/>
                    <a:cs typeface="+mn-cs"/>
                  </a:endParaRPr>
                </a:p>
                <a:p>
                  <a:pPr marL="0" marR="0" lvl="0" indent="0" algn="ctr" defTabSz="28802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M0 </a:t>
                  </a:r>
                  <a:r>
                    <a:rPr kumimoji="0" lang="pl-PL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 chwili rozpoznania</a:t>
                  </a:r>
                  <a:endPara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Google Shape;1362;p32">
                  <a:extLst>
                    <a:ext uri="{FF2B5EF4-FFF2-40B4-BE49-F238E27FC236}">
                      <a16:creationId xmlns:a16="http://schemas.microsoft.com/office/drawing/2014/main" id="{0C24876F-4901-4157-7A01-52E0A7920651}"/>
                    </a:ext>
                  </a:extLst>
                </p:cNvPr>
                <p:cNvSpPr txBox="1"/>
                <p:nvPr/>
              </p:nvSpPr>
              <p:spPr>
                <a:xfrm>
                  <a:off x="557305" y="4856002"/>
                  <a:ext cx="2514814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Objętość choroby </a:t>
                  </a:r>
                  <a:b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</a:b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według stanu </a:t>
                  </a:r>
                  <a:b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</a:b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wyjściowego</a:t>
                  </a: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 ,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 HV (%), LV (%)</a:t>
                  </a:r>
                  <a:endPara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Verdana"/>
                    <a:cs typeface="Calibri"/>
                  </a:endParaRPr>
                </a:p>
              </p:txBody>
            </p:sp>
            <p:sp>
              <p:nvSpPr>
                <p:cNvPr id="31" name="Google Shape;1364;p32">
                  <a:extLst>
                    <a:ext uri="{FF2B5EF4-FFF2-40B4-BE49-F238E27FC236}">
                      <a16:creationId xmlns:a16="http://schemas.microsoft.com/office/drawing/2014/main" id="{A0B2C0E2-79A0-2EAC-FE6C-9FB9A32803E6}"/>
                    </a:ext>
                  </a:extLst>
                </p:cNvPr>
                <p:cNvSpPr/>
                <p:nvPr/>
              </p:nvSpPr>
              <p:spPr>
                <a:xfrm>
                  <a:off x="587076" y="2531077"/>
                  <a:ext cx="413437" cy="277514"/>
                </a:xfrm>
                <a:prstGeom prst="ellipse">
                  <a:avLst/>
                </a:prstGeom>
                <a:solidFill>
                  <a:srgbClr val="3E59A0"/>
                </a:solidFill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09700" tIns="121900" rIns="121900" bIns="121900" anchor="ctr" anchorCtr="0">
                  <a:no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Tx/>
                    <a:buNone/>
                    <a:tabLst/>
                    <a:defRPr/>
                  </a:pPr>
                  <a:r>
                    <a:rPr kumimoji="0" lang="en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1</a:t>
                  </a:r>
                  <a:endParaRPr kumimoji="0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</p:grpSp>
          <p:sp>
            <p:nvSpPr>
              <p:cNvPr id="2" name="Google Shape;1364;p32">
                <a:extLst>
                  <a:ext uri="{FF2B5EF4-FFF2-40B4-BE49-F238E27FC236}">
                    <a16:creationId xmlns:a16="http://schemas.microsoft.com/office/drawing/2014/main" id="{C8E5BD7F-86F3-9141-8EB8-F0389315C607}"/>
                  </a:ext>
                </a:extLst>
              </p:cNvPr>
              <p:cNvSpPr/>
              <p:nvPr/>
            </p:nvSpPr>
            <p:spPr>
              <a:xfrm>
                <a:off x="408493" y="4881927"/>
                <a:ext cx="343893" cy="366927"/>
              </a:xfrm>
              <a:prstGeom prst="ellipse">
                <a:avLst/>
              </a:prstGeom>
              <a:solidFill>
                <a:srgbClr val="3E59A0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097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Tx/>
                  <a:buNone/>
                  <a:tabLst/>
                  <a:defRPr/>
                </a:pPr>
                <a:r>
                  <a:rPr kumimoji="0" lang="en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2</a:t>
                </a:r>
                <a:endParaRPr kumimoji="0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3" name="Google Shape;1364;p32">
                <a:extLst>
                  <a:ext uri="{FF2B5EF4-FFF2-40B4-BE49-F238E27FC236}">
                    <a16:creationId xmlns:a16="http://schemas.microsoft.com/office/drawing/2014/main" id="{C188E9B5-16EA-0518-D9E8-1413BB290FD3}"/>
                  </a:ext>
                </a:extLst>
              </p:cNvPr>
              <p:cNvSpPr/>
              <p:nvPr/>
            </p:nvSpPr>
            <p:spPr>
              <a:xfrm>
                <a:off x="429828" y="6069775"/>
                <a:ext cx="343893" cy="366927"/>
              </a:xfrm>
              <a:prstGeom prst="ellipse">
                <a:avLst/>
              </a:prstGeom>
              <a:solidFill>
                <a:srgbClr val="3E59A0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097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Tx/>
                  <a:buNone/>
                  <a:tabLst/>
                  <a:defRPr/>
                </a:pPr>
                <a:r>
                  <a:rPr kumimoji="0" lang="en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3</a:t>
                </a:r>
                <a:endParaRPr kumimoji="0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A788128-821A-2CCE-A3B1-8C5EC310535B}"/>
                </a:ext>
              </a:extLst>
            </p:cNvPr>
            <p:cNvSpPr txBox="1"/>
            <p:nvPr/>
          </p:nvSpPr>
          <p:spPr>
            <a:xfrm>
              <a:off x="870867" y="3812903"/>
              <a:ext cx="11670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525 (APA+ADT)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527 (PBO+ADT)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Verdana"/>
                <a:cs typeface="Calibri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5A98AD3-7CBC-FCAA-8FC9-BF3EB2EEB656}"/>
                </a:ext>
              </a:extLst>
            </p:cNvPr>
            <p:cNvSpPr txBox="1"/>
            <p:nvPr/>
          </p:nvSpPr>
          <p:spPr>
            <a:xfrm>
              <a:off x="923990" y="5426655"/>
              <a:ext cx="1139736" cy="495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2880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 novo </a:t>
              </a:r>
              <a:r>
                <a:rPr kumimoji="0" lang="pt-P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81</a:t>
              </a: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</a:t>
              </a:r>
              <a:r>
                <a:rPr kumimoji="0" lang="pt-P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Nawroty</a:t>
              </a:r>
              <a:r>
                <a:rPr kumimoji="0" lang="pt-P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13</a:t>
              </a: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</a:t>
              </a:r>
              <a:r>
                <a:rPr kumimoji="0" lang="pt-P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7%</a:t>
              </a:r>
            </a:p>
          </p:txBody>
        </p:sp>
      </p:grp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421CBDE2-1607-6B7A-118D-8222A1FE7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222587"/>
              </p:ext>
            </p:extLst>
          </p:nvPr>
        </p:nvGraphicFramePr>
        <p:xfrm>
          <a:off x="8053050" y="4458654"/>
          <a:ext cx="3949138" cy="14313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61616">
                  <a:extLst>
                    <a:ext uri="{9D8B030D-6E8A-4147-A177-3AD203B41FA5}">
                      <a16:colId xmlns:a16="http://schemas.microsoft.com/office/drawing/2014/main" val="2580418646"/>
                    </a:ext>
                  </a:extLst>
                </a:gridCol>
                <a:gridCol w="1987522">
                  <a:extLst>
                    <a:ext uri="{9D8B030D-6E8A-4147-A177-3AD203B41FA5}">
                      <a16:colId xmlns:a16="http://schemas.microsoft.com/office/drawing/2014/main" val="3450232711"/>
                    </a:ext>
                  </a:extLst>
                </a:gridCol>
              </a:tblGrid>
              <a:tr h="230400">
                <a:tc>
                  <a:txBody>
                    <a:bodyPr/>
                    <a:lstStyle/>
                    <a:p>
                      <a:pPr marL="0" marR="0" lvl="0" indent="0" algn="l" defTabSz="2880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Niewykrywalne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3.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51% (∆ = 33%)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700584"/>
                  </a:ext>
                </a:extLst>
              </a:tr>
              <a:tr h="374400">
                <a:tc>
                  <a:txBody>
                    <a:bodyPr/>
                    <a:lstStyle/>
                    <a:p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Niewykrywalne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6. miesiącu 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(24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tygodnie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 (∆ = 40%)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034649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Niewykrywalne 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4433150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Niewykrywalne 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9.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406224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marL="0" marR="0" lvl="0" indent="0" algn="l" defTabSz="2880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Niewykrywalne 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64% (∆ = 41%)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6549528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D312484C-C611-2D0B-0C23-765793F87D21}"/>
              </a:ext>
            </a:extLst>
          </p:cNvPr>
          <p:cNvGrpSpPr/>
          <p:nvPr/>
        </p:nvGrpSpPr>
        <p:grpSpPr>
          <a:xfrm>
            <a:off x="8158580" y="1399388"/>
            <a:ext cx="3906088" cy="2602301"/>
            <a:chOff x="336395" y="1300307"/>
            <a:chExt cx="3600146" cy="2775480"/>
          </a:xfrm>
        </p:grpSpPr>
        <p:sp>
          <p:nvSpPr>
            <p:cNvPr id="39" name="Google Shape;1355;p32">
              <a:extLst>
                <a:ext uri="{FF2B5EF4-FFF2-40B4-BE49-F238E27FC236}">
                  <a16:creationId xmlns:a16="http://schemas.microsoft.com/office/drawing/2014/main" id="{931E45C0-814D-398A-9985-5C4D8DCF81E9}"/>
                </a:ext>
              </a:extLst>
            </p:cNvPr>
            <p:cNvSpPr/>
            <p:nvPr/>
          </p:nvSpPr>
          <p:spPr>
            <a:xfrm>
              <a:off x="336395" y="1300307"/>
              <a:ext cx="3600146" cy="2775480"/>
            </a:xfrm>
            <a:prstGeom prst="roundRect">
              <a:avLst>
                <a:gd name="adj" fmla="val 7694"/>
              </a:avLst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56E6E34-ACE4-FC32-4B2A-A4D5FFDB93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5717" b="7313"/>
            <a:stretch/>
          </p:blipFill>
          <p:spPr>
            <a:xfrm>
              <a:off x="409693" y="1596151"/>
              <a:ext cx="3474191" cy="19419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D4EFEF9-B342-F356-48EC-E45160AB4A4B}"/>
                </a:ext>
              </a:extLst>
            </p:cNvPr>
            <p:cNvSpPr txBox="1"/>
            <p:nvPr/>
          </p:nvSpPr>
          <p:spPr>
            <a:xfrm>
              <a:off x="336395" y="3572818"/>
              <a:ext cx="3542559" cy="4198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Mediana czasu do osiągnięcia PSA ≤ 0,2 </a:t>
              </a:r>
              <a:r>
                <a:rPr kumimoji="0" lang="pl-PL" sz="7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ng</a:t>
              </a:r>
              <a:r>
                <a:rPr kumimoji="0" lang="pl-PL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/ml w badaniu TITAN: </a:t>
              </a:r>
              <a:br>
                <a:rPr kumimoji="0" lang="pl-PL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</a:br>
              <a:r>
                <a:rPr kumimoji="0" lang="pl-PL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1,9 miesięcy (szybka odpowiedź PSA</a:t>
              </a:r>
              <a:r>
                <a:rPr kumimoji="0" lang="pt-PT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)</a:t>
              </a:r>
              <a:r>
                <a:rPr kumimoji="0" lang="pt-PT" sz="7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endParaRPr kumimoji="0" lang="pt-PT" sz="1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56AEE1D-B27F-39B2-8F34-7BD6A8CF1D85}"/>
              </a:ext>
            </a:extLst>
          </p:cNvPr>
          <p:cNvSpPr txBox="1"/>
          <p:nvPr/>
        </p:nvSpPr>
        <p:spPr>
          <a:xfrm>
            <a:off x="940255" y="544028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288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HV: 62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7%</a:t>
            </a:r>
          </a:p>
          <a:p>
            <a:pPr marL="0" marR="0" lvl="0" indent="0" algn="ctr" defTabSz="288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LV: 37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3%</a:t>
            </a:r>
          </a:p>
        </p:txBody>
      </p:sp>
      <p:sp>
        <p:nvSpPr>
          <p:cNvPr id="13" name="Google Shape;1360;p32">
            <a:extLst>
              <a:ext uri="{FF2B5EF4-FFF2-40B4-BE49-F238E27FC236}">
                <a16:creationId xmlns:a16="http://schemas.microsoft.com/office/drawing/2014/main" id="{C55F6899-D17C-B9C5-480B-232197752D85}"/>
              </a:ext>
            </a:extLst>
          </p:cNvPr>
          <p:cNvSpPr txBox="1"/>
          <p:nvPr/>
        </p:nvSpPr>
        <p:spPr>
          <a:xfrm>
            <a:off x="2659329" y="2400907"/>
            <a:ext cx="1128860" cy="47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Przeżycie całkowite</a:t>
            </a:r>
            <a:r>
              <a:rPr kumimoji="0" lang="en" sz="1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1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14" name="Graphic 13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0970A454-C0CA-2A79-DCEA-A4BB15EBA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B78270-222A-5D21-24B9-3A6705524898}"/>
              </a:ext>
            </a:extLst>
          </p:cNvPr>
          <p:cNvSpPr txBox="1"/>
          <p:nvPr/>
        </p:nvSpPr>
        <p:spPr>
          <a:xfrm>
            <a:off x="2594180" y="199139"/>
            <a:ext cx="9048007" cy="101829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APA+ADT vs PBO+ADT w szerokiej populacji pacjentów z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mHSPC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  <a:endParaRPr kumimoji="0" lang="en-US" sz="1400" b="1" i="0" u="none" strike="noStrike" kern="1200" cap="none" spc="0" normalizeH="0" baseline="3000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Verdana"/>
              <a:ea typeface="Verdan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Odsetek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OS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 48. miesiącu: 65,1% vs 51,8%, odpowiednio, dla APA+ADT vs PBO+ADT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Połowa pacjentów w ramieniu APA+ADT osiągnęła </a:t>
            </a:r>
            <a:r>
              <a:rPr lang="pl-PL" sz="1400" b="1" dirty="0">
                <a:solidFill>
                  <a:srgbClr val="09357A"/>
                </a:solidFill>
                <a:latin typeface="Verdana"/>
              </a:rPr>
              <a:t>Ultra Niskie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stężenie PSA do 3 miesięcy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</a:t>
            </a:r>
            <a:endParaRPr kumimoji="0" lang="en-US" sz="1400" b="1" i="0" u="none" strike="noStrike" kern="1200" cap="none" spc="0" normalizeH="0" baseline="3000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0F3E1-DB12-3B06-67E2-201F6EB12BAD}"/>
              </a:ext>
            </a:extLst>
          </p:cNvPr>
          <p:cNvSpPr/>
          <p:nvPr/>
        </p:nvSpPr>
        <p:spPr>
          <a:xfrm>
            <a:off x="305478" y="272845"/>
            <a:ext cx="1782607" cy="67678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TITAN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F5BA96-4AD4-5C4A-445B-D64AADCD3D11}"/>
              </a:ext>
            </a:extLst>
          </p:cNvPr>
          <p:cNvGrpSpPr/>
          <p:nvPr/>
        </p:nvGrpSpPr>
        <p:grpSpPr>
          <a:xfrm>
            <a:off x="3983777" y="1527407"/>
            <a:ext cx="3134406" cy="2521577"/>
            <a:chOff x="3983777" y="1503554"/>
            <a:chExt cx="3134406" cy="252157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207B60A-EBFA-2E36-E657-8400C3DA5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83777" y="1503554"/>
              <a:ext cx="3134406" cy="252157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10CE7E3-C385-CCB5-EEC5-9291E7FC8073}"/>
                </a:ext>
              </a:extLst>
            </p:cNvPr>
            <p:cNvSpPr/>
            <p:nvPr/>
          </p:nvSpPr>
          <p:spPr>
            <a:xfrm>
              <a:off x="3983778" y="1534607"/>
              <a:ext cx="349684" cy="206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Google Shape;1360;p32">
            <a:extLst>
              <a:ext uri="{FF2B5EF4-FFF2-40B4-BE49-F238E27FC236}">
                <a16:creationId xmlns:a16="http://schemas.microsoft.com/office/drawing/2014/main" id="{F27972A4-46FA-E6FB-C8DE-DC03E27EE10B}"/>
              </a:ext>
            </a:extLst>
          </p:cNvPr>
          <p:cNvSpPr txBox="1"/>
          <p:nvPr/>
        </p:nvSpPr>
        <p:spPr>
          <a:xfrm>
            <a:off x="5588194" y="3490221"/>
            <a:ext cx="545020" cy="206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9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Miesiące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5" name="Google Shape;1360;p32">
            <a:extLst>
              <a:ext uri="{FF2B5EF4-FFF2-40B4-BE49-F238E27FC236}">
                <a16:creationId xmlns:a16="http://schemas.microsoft.com/office/drawing/2014/main" id="{5566E36E-6CAA-9AC3-B4C0-F13654731C57}"/>
              </a:ext>
            </a:extLst>
          </p:cNvPr>
          <p:cNvSpPr txBox="1"/>
          <p:nvPr/>
        </p:nvSpPr>
        <p:spPr>
          <a:xfrm rot="16200000">
            <a:off x="8145591" y="2402385"/>
            <a:ext cx="751858" cy="206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9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Pacjenci (%)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9" name="Google Shape;1360;p32">
            <a:extLst>
              <a:ext uri="{FF2B5EF4-FFF2-40B4-BE49-F238E27FC236}">
                <a16:creationId xmlns:a16="http://schemas.microsoft.com/office/drawing/2014/main" id="{31A1AFFA-04A1-258B-7923-E6907B56524F}"/>
              </a:ext>
            </a:extLst>
          </p:cNvPr>
          <p:cNvSpPr txBox="1"/>
          <p:nvPr/>
        </p:nvSpPr>
        <p:spPr>
          <a:xfrm>
            <a:off x="9282010" y="3293774"/>
            <a:ext cx="432790" cy="206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3. miesiąc</a:t>
            </a:r>
            <a:endParaRPr kumimoji="0" sz="6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0" name="Google Shape;1360;p32">
            <a:extLst>
              <a:ext uri="{FF2B5EF4-FFF2-40B4-BE49-F238E27FC236}">
                <a16:creationId xmlns:a16="http://schemas.microsoft.com/office/drawing/2014/main" id="{BBFBCA39-5032-FECB-22F9-3883EE00F11A}"/>
              </a:ext>
            </a:extLst>
          </p:cNvPr>
          <p:cNvSpPr txBox="1"/>
          <p:nvPr/>
        </p:nvSpPr>
        <p:spPr>
          <a:xfrm>
            <a:off x="10176727" y="3293774"/>
            <a:ext cx="432790" cy="206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6</a:t>
            </a:r>
            <a:r>
              <a:rPr kumimoji="0" lang="pl-PL" sz="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. miesiąc</a:t>
            </a:r>
            <a:endParaRPr kumimoji="0" sz="6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1" name="Google Shape;1360;p32">
            <a:extLst>
              <a:ext uri="{FF2B5EF4-FFF2-40B4-BE49-F238E27FC236}">
                <a16:creationId xmlns:a16="http://schemas.microsoft.com/office/drawing/2014/main" id="{382ECBED-6AE0-C8DB-D821-6C567685F338}"/>
              </a:ext>
            </a:extLst>
          </p:cNvPr>
          <p:cNvSpPr txBox="1"/>
          <p:nvPr/>
        </p:nvSpPr>
        <p:spPr>
          <a:xfrm>
            <a:off x="11075891" y="3294373"/>
            <a:ext cx="507412" cy="1958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12</a:t>
            </a:r>
            <a:r>
              <a:rPr kumimoji="0" lang="pl-PL" sz="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. miesiąc</a:t>
            </a:r>
            <a:endParaRPr kumimoji="0" sz="6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2" name="Google Shape;1360;p32">
            <a:extLst>
              <a:ext uri="{FF2B5EF4-FFF2-40B4-BE49-F238E27FC236}">
                <a16:creationId xmlns:a16="http://schemas.microsoft.com/office/drawing/2014/main" id="{55E1A02C-350C-61B6-2011-936E8F2B6C51}"/>
              </a:ext>
            </a:extLst>
          </p:cNvPr>
          <p:cNvSpPr txBox="1"/>
          <p:nvPr/>
        </p:nvSpPr>
        <p:spPr>
          <a:xfrm>
            <a:off x="4034003" y="3681061"/>
            <a:ext cx="545020" cy="816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Liczba badanych </a:t>
            </a:r>
            <a:endParaRPr kumimoji="0" sz="5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2" name="Google Shape;1360;p32">
            <a:extLst>
              <a:ext uri="{FF2B5EF4-FFF2-40B4-BE49-F238E27FC236}">
                <a16:creationId xmlns:a16="http://schemas.microsoft.com/office/drawing/2014/main" id="{9BABC19D-663C-6ED6-51CB-7F94E9CB06A4}"/>
              </a:ext>
            </a:extLst>
          </p:cNvPr>
          <p:cNvSpPr txBox="1"/>
          <p:nvPr/>
        </p:nvSpPr>
        <p:spPr>
          <a:xfrm>
            <a:off x="4656564" y="2881554"/>
            <a:ext cx="848113" cy="84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Zdarzenia, liczba (%)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3" name="Google Shape;1360;p32">
            <a:extLst>
              <a:ext uri="{FF2B5EF4-FFF2-40B4-BE49-F238E27FC236}">
                <a16:creationId xmlns:a16="http://schemas.microsoft.com/office/drawing/2014/main" id="{C2B543F1-450D-80EB-CA22-06B44387B9D8}"/>
              </a:ext>
            </a:extLst>
          </p:cNvPr>
          <p:cNvSpPr txBox="1"/>
          <p:nvPr/>
        </p:nvSpPr>
        <p:spPr>
          <a:xfrm>
            <a:off x="4660892" y="2977559"/>
            <a:ext cx="927302" cy="1052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Mediana, mc (95% CL)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34" name="Picture 3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2B0F184-43F1-13CA-6AA8-B6EE5D580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58" y="618522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70392474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7E813FE-1FC7-A21E-87DA-43695B6B161C}"/>
              </a:ext>
            </a:extLst>
          </p:cNvPr>
          <p:cNvSpPr/>
          <p:nvPr/>
        </p:nvSpPr>
        <p:spPr bwMode="auto">
          <a:xfrm>
            <a:off x="2196548" y="0"/>
            <a:ext cx="9995452" cy="11525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80975"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1600" b="1" dirty="0">
                <a:solidFill>
                  <a:srgbClr val="09357A"/>
                </a:solidFill>
                <a:latin typeface="Verdana"/>
                <a:sym typeface="Arial" pitchFamily="-110" charset="0"/>
              </a:rPr>
              <a:t>Szacowana mediana OS wyniosła 71,5 miesięcy dla APA+ADT w porównaniu do 47,1 miesięcy dla PBO+ADT</a:t>
            </a:r>
            <a:endParaRPr lang="en-US" sz="1600" b="1" dirty="0">
              <a:solidFill>
                <a:srgbClr val="09357A"/>
              </a:solidFill>
              <a:latin typeface="Verdana"/>
              <a:sym typeface="Arial" pitchFamily="-110" charset="0"/>
            </a:endParaRPr>
          </a:p>
          <a:p>
            <a:pPr marL="180975"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1600" dirty="0">
                <a:solidFill>
                  <a:srgbClr val="09357A"/>
                </a:solidFill>
                <a:latin typeface="Verdana"/>
                <a:sym typeface="Arial" pitchFamily="-110" charset="0"/>
              </a:rPr>
              <a:t>w statystycznej ekstrapolację badania TITAN</a:t>
            </a:r>
            <a:r>
              <a:rPr lang="en-US" sz="1600" baseline="30000" dirty="0">
                <a:solidFill>
                  <a:srgbClr val="09357A"/>
                </a:solidFill>
                <a:latin typeface="Verdana"/>
                <a:sym typeface="Arial" pitchFamily="-110" charset="0"/>
              </a:rPr>
              <a:t>1</a:t>
            </a:r>
          </a:p>
        </p:txBody>
      </p:sp>
      <p:sp>
        <p:nvSpPr>
          <p:cNvPr id="14" name="TextBox 31">
            <a:extLst>
              <a:ext uri="{FF2B5EF4-FFF2-40B4-BE49-F238E27FC236}">
                <a16:creationId xmlns:a16="http://schemas.microsoft.com/office/drawing/2014/main" id="{E84C458F-0789-2F6F-C641-5CAA1C1F0541}"/>
              </a:ext>
            </a:extLst>
          </p:cNvPr>
          <p:cNvSpPr txBox="1"/>
          <p:nvPr/>
        </p:nvSpPr>
        <p:spPr>
          <a:xfrm>
            <a:off x="97277" y="6215357"/>
            <a:ext cx="8389774" cy="6774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eaLnBrk="1" hangingPunct="1">
              <a:lnSpc>
                <a:spcPct val="100000"/>
              </a:lnSpc>
              <a:spcBef>
                <a:spcPts val="200"/>
              </a:spcBef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9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641350" indent="-280988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–"/>
              <a:tabLst/>
              <a:defRPr sz="24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877824" indent="-24140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•"/>
              <a:defRPr sz="216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1316736" indent="-24140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–"/>
              <a:defRPr sz="18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1785557" indent="-22936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»"/>
              <a:defRPr sz="156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2131468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2477111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2822754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3168397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defTabSz="914291">
              <a:buClr>
                <a:srgbClr val="505050"/>
              </a:buClr>
              <a:defRPr/>
            </a:pPr>
            <a:endParaRPr lang="pt-PT" sz="700" dirty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  <a:p>
            <a:pPr defTabSz="914291">
              <a:buClr>
                <a:srgbClr val="505050"/>
              </a:buClr>
              <a:defRPr/>
            </a:pPr>
            <a:endParaRPr lang="pt-PT" sz="700" dirty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  <a:p>
            <a:r>
              <a:rPr lang="pl-PL" sz="700" dirty="0">
                <a:solidFill>
                  <a:schemeClr val="bg1"/>
                </a:solidFill>
              </a:rPr>
              <a:t>Najlepiej dopasowany rozkład parametryczny: a - </a:t>
            </a:r>
            <a:r>
              <a:rPr lang="pl-PL" sz="700" dirty="0" err="1">
                <a:solidFill>
                  <a:schemeClr val="bg1"/>
                </a:solidFill>
              </a:rPr>
              <a:t>Weibulla</a:t>
            </a:r>
            <a:r>
              <a:rPr lang="pl-PL" sz="700" dirty="0">
                <a:solidFill>
                  <a:schemeClr val="bg1"/>
                </a:solidFill>
              </a:rPr>
              <a:t>; b - wykładniczy; c - logarytmiczno-normalny; d - logarytmiczno-logistyczny; e - </a:t>
            </a:r>
            <a:r>
              <a:rPr lang="pl-PL" sz="700" dirty="0" err="1">
                <a:solidFill>
                  <a:schemeClr val="bg1"/>
                </a:solidFill>
              </a:rPr>
              <a:t>Gompertza</a:t>
            </a:r>
            <a:r>
              <a:rPr lang="pl-PL" sz="700" dirty="0">
                <a:solidFill>
                  <a:schemeClr val="bg1"/>
                </a:solidFill>
              </a:rPr>
              <a:t>; Różnica na podstawie przewidywanej nieskorygowanej mediany OS PBO.ADT, terapia deprywacji androgenowej; APA, apalutamid; HVD, choroba o dużej objętości; IPCW, odwrotne prawdopodobieństwo ważenia cenzorującego ; ITT, populacja z zamiarem leczenia; LVD, choroba o małej objętości; M0, </a:t>
            </a:r>
            <a:r>
              <a:rPr lang="pl-PL" sz="700" dirty="0" err="1">
                <a:solidFill>
                  <a:schemeClr val="bg1"/>
                </a:solidFill>
              </a:rPr>
              <a:t>metachroniczny</a:t>
            </a:r>
            <a:r>
              <a:rPr lang="pl-PL" sz="700" dirty="0">
                <a:solidFill>
                  <a:schemeClr val="bg1"/>
                </a:solidFill>
              </a:rPr>
              <a:t>; M1, synchroniczny; NE, nie do oszacowania; PBO, placebo.</a:t>
            </a:r>
            <a:endParaRPr lang="pt-PT" sz="700" dirty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  <a:p>
            <a:pPr defTabSz="914291">
              <a:buClr>
                <a:srgbClr val="505050"/>
              </a:buClr>
              <a:defRPr/>
            </a:pPr>
            <a:r>
              <a:rPr lang="pt-PT" sz="700" dirty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rPr>
              <a:t>1. </a:t>
            </a:r>
            <a:r>
              <a:rPr kumimoji="0" lang="en-GB" sz="7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Agarwal N, et al. Presented at ASCO GU Annual Meeting, San Francisco, US, 25–27 January 2024. Poster no. K11.</a:t>
            </a:r>
          </a:p>
          <a:p>
            <a:pPr defTabSz="914291">
              <a:buClr>
                <a:srgbClr val="505050"/>
              </a:buClr>
              <a:defRPr/>
            </a:pPr>
            <a:endParaRPr lang="pt-PT" sz="700" dirty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Rechteck: abgerundete Ecken 2">
            <a:extLst>
              <a:ext uri="{FF2B5EF4-FFF2-40B4-BE49-F238E27FC236}">
                <a16:creationId xmlns:a16="http://schemas.microsoft.com/office/drawing/2014/main" id="{A43F025C-5B51-419F-1A85-C7457DEEB2C0}"/>
              </a:ext>
            </a:extLst>
          </p:cNvPr>
          <p:cNvSpPr/>
          <p:nvPr/>
        </p:nvSpPr>
        <p:spPr bwMode="auto">
          <a:xfrm>
            <a:off x="5977427" y="3247292"/>
            <a:ext cx="5949631" cy="442245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pl-PL" sz="1050" b="1" dirty="0">
                <a:solidFill>
                  <a:srgbClr val="003479"/>
                </a:solidFill>
                <a:latin typeface="Verdana"/>
              </a:rPr>
              <a:t>Krzywa KM - najlepsze statystycznie dopasowane ekstrapolacje OS -ITT</a:t>
            </a:r>
            <a:endParaRPr lang="en-GB" sz="1050" b="1" dirty="0">
              <a:solidFill>
                <a:srgbClr val="003479"/>
              </a:solidFill>
              <a:latin typeface="Verdana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91BEA088-9544-E57B-5C89-E4EFFDF6BBD2}"/>
              </a:ext>
            </a:extLst>
          </p:cNvPr>
          <p:cNvSpPr txBox="1"/>
          <p:nvPr/>
        </p:nvSpPr>
        <p:spPr>
          <a:xfrm>
            <a:off x="491765" y="2831977"/>
            <a:ext cx="4958860" cy="3009024"/>
          </a:xfrm>
          <a:prstGeom prst="roundRect">
            <a:avLst>
              <a:gd name="adj" fmla="val 478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Na podstawie </a:t>
            </a:r>
            <a: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</a:rPr>
              <a:t>parametrycznych ekstrapolacji 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oszacowano, że mediana OS dla ramienia APALUTAMID + ADT w populacji ITT wyniesie </a:t>
            </a:r>
            <a:r>
              <a:rPr lang="pl-PL" sz="1600" b="1" dirty="0">
                <a:latin typeface="Verdana" panose="020B0604030504040204" pitchFamily="34" charset="0"/>
                <a:ea typeface="Verdana" panose="020B0604030504040204" pitchFamily="34" charset="0"/>
              </a:rPr>
              <a:t>71,5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 miesięcy, co oznacza </a:t>
            </a:r>
            <a: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</a:rPr>
              <a:t>wydłużenie OS o </a:t>
            </a:r>
            <a:b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</a:rPr>
              <a:t>32-miesiące (&gt; 2,5 roku) 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w porównaniu z przewidywaną medianą OS dla ramienia </a:t>
            </a:r>
            <a:b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PBO + ADT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</a:rPr>
              <a:t>We wszystkich analizowanych podgrupach 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zaobserwowano poprawę, tj. u pacjentów z LVD (dodatkowe 65,8 miesięcy lub 5,5 lat), a także </a:t>
            </a:r>
            <a:b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u pacjentów z synchroniczną HVD (dodatkowe 18,7 miesięcy lub &gt;1,5 roku), u których rokowanie jest z reguły najgorsze wśród populacji </a:t>
            </a:r>
            <a:r>
              <a:rPr lang="pl-PL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mHSPC</a:t>
            </a:r>
            <a:endParaRPr lang="en-US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sym typeface="OpenSan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99735E-1BAC-AD8A-50CB-F841463F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099" y="1064535"/>
            <a:ext cx="5949631" cy="1312958"/>
          </a:xfrm>
          <a:prstGeom prst="roundRect">
            <a:avLst>
              <a:gd name="adj" fmla="val 9713"/>
            </a:avLst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0" indent="-33338">
              <a:buNone/>
            </a:pPr>
            <a:r>
              <a:rPr lang="en-US" sz="1700" b="1" noProof="0" dirty="0" err="1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Cel</a:t>
            </a:r>
            <a:r>
              <a:rPr lang="en-US" sz="1700" b="1" noProof="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</a:rPr>
              <a:t>Oszacowanie mediany OS 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dla ramion APA + ADT (n=525) </a:t>
            </a:r>
            <a:b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i PBO + ADT (n=527) po zakończeniu badania TITAN poprzez zastosowanie </a:t>
            </a:r>
            <a:r>
              <a:rPr lang="pl-PL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zwalidowanych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 modeli przeżycia</a:t>
            </a: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17" name="Rechteck: abgerundete Ecken 2">
            <a:extLst>
              <a:ext uri="{FF2B5EF4-FFF2-40B4-BE49-F238E27FC236}">
                <a16:creationId xmlns:a16="http://schemas.microsoft.com/office/drawing/2014/main" id="{A509299B-DD77-7F96-3602-3CA0FF29C3DF}"/>
              </a:ext>
            </a:extLst>
          </p:cNvPr>
          <p:cNvSpPr/>
          <p:nvPr/>
        </p:nvSpPr>
        <p:spPr bwMode="auto">
          <a:xfrm>
            <a:off x="6096000" y="1158989"/>
            <a:ext cx="5949631" cy="442245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l-PL" sz="1050" b="1" dirty="0">
                <a:solidFill>
                  <a:srgbClr val="003479"/>
                </a:solidFill>
                <a:latin typeface="Verdana"/>
              </a:rPr>
              <a:t>Rzeczywiste i najlepiej dopasowane ekstrapolacje mediany OS</a:t>
            </a:r>
            <a:endParaRPr lang="en-GB" sz="1050" b="1" dirty="0">
              <a:solidFill>
                <a:srgbClr val="003479"/>
              </a:solidFill>
              <a:latin typeface="Verdan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3F34D7-D2A6-4C53-D83B-01DD4D026A2B}"/>
              </a:ext>
            </a:extLst>
          </p:cNvPr>
          <p:cNvSpPr/>
          <p:nvPr/>
        </p:nvSpPr>
        <p:spPr>
          <a:xfrm>
            <a:off x="305478" y="119744"/>
            <a:ext cx="1782607" cy="738038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TITAN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13">
            <a:extLst>
              <a:ext uri="{FF2B5EF4-FFF2-40B4-BE49-F238E27FC236}">
                <a16:creationId xmlns:a16="http://schemas.microsoft.com/office/drawing/2014/main" id="{3E6A7C1E-CB17-EED6-D592-C637EEDF93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9668" y="3638672"/>
            <a:ext cx="3897662" cy="2350058"/>
          </a:xfrm>
          <a:prstGeom prst="rect">
            <a:avLst/>
          </a:prstGeom>
        </p:spPr>
      </p:pic>
      <p:graphicFrame>
        <p:nvGraphicFramePr>
          <p:cNvPr id="21" name="Table 14">
            <a:extLst>
              <a:ext uri="{FF2B5EF4-FFF2-40B4-BE49-F238E27FC236}">
                <a16:creationId xmlns:a16="http://schemas.microsoft.com/office/drawing/2014/main" id="{ACC5A283-F72B-2B86-05BE-E61D62B34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306429"/>
              </p:ext>
            </p:extLst>
          </p:nvPr>
        </p:nvGraphicFramePr>
        <p:xfrm>
          <a:off x="6230013" y="1538669"/>
          <a:ext cx="5641208" cy="1790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2494">
                  <a:extLst>
                    <a:ext uri="{9D8B030D-6E8A-4147-A177-3AD203B41FA5}">
                      <a16:colId xmlns:a16="http://schemas.microsoft.com/office/drawing/2014/main" val="874764186"/>
                    </a:ext>
                  </a:extLst>
                </a:gridCol>
                <a:gridCol w="743119">
                  <a:extLst>
                    <a:ext uri="{9D8B030D-6E8A-4147-A177-3AD203B41FA5}">
                      <a16:colId xmlns:a16="http://schemas.microsoft.com/office/drawing/2014/main" val="2727053647"/>
                    </a:ext>
                  </a:extLst>
                </a:gridCol>
                <a:gridCol w="743119">
                  <a:extLst>
                    <a:ext uri="{9D8B030D-6E8A-4147-A177-3AD203B41FA5}">
                      <a16:colId xmlns:a16="http://schemas.microsoft.com/office/drawing/2014/main" val="4292315417"/>
                    </a:ext>
                  </a:extLst>
                </a:gridCol>
                <a:gridCol w="743119">
                  <a:extLst>
                    <a:ext uri="{9D8B030D-6E8A-4147-A177-3AD203B41FA5}">
                      <a16:colId xmlns:a16="http://schemas.microsoft.com/office/drawing/2014/main" val="2578347326"/>
                    </a:ext>
                  </a:extLst>
                </a:gridCol>
                <a:gridCol w="743119">
                  <a:extLst>
                    <a:ext uri="{9D8B030D-6E8A-4147-A177-3AD203B41FA5}">
                      <a16:colId xmlns:a16="http://schemas.microsoft.com/office/drawing/2014/main" val="2201036588"/>
                    </a:ext>
                  </a:extLst>
                </a:gridCol>
                <a:gridCol w="743119">
                  <a:extLst>
                    <a:ext uri="{9D8B030D-6E8A-4147-A177-3AD203B41FA5}">
                      <a16:colId xmlns:a16="http://schemas.microsoft.com/office/drawing/2014/main" val="263967299"/>
                    </a:ext>
                  </a:extLst>
                </a:gridCol>
                <a:gridCol w="743119">
                  <a:extLst>
                    <a:ext uri="{9D8B030D-6E8A-4147-A177-3AD203B41FA5}">
                      <a16:colId xmlns:a16="http://schemas.microsoft.com/office/drawing/2014/main" val="2329763651"/>
                    </a:ext>
                  </a:extLst>
                </a:gridCol>
              </a:tblGrid>
              <a:tr h="15300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Populacja</a:t>
                      </a:r>
                      <a:endParaRPr lang="en-GB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Median</a:t>
                      </a:r>
                      <a:r>
                        <a:rPr lang="pl-PL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OS (</a:t>
                      </a:r>
                      <a:r>
                        <a:rPr lang="pl-PL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miesiące</a:t>
                      </a:r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9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solidFill>
                          <a:schemeClr val="bg1"/>
                        </a:solidFill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solidFill>
                          <a:schemeClr val="bg1"/>
                        </a:solidFill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4418829"/>
                  </a:ext>
                </a:extLst>
              </a:tr>
              <a:tr h="18736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Aktualne</a:t>
                      </a:r>
                      <a:endParaRPr lang="en-GB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baseline="3000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Przewidywane</a:t>
                      </a:r>
                      <a:r>
                        <a:rPr lang="en-GB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n-GB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najlepsze</a:t>
                      </a:r>
                      <a:r>
                        <a:rPr lang="en-GB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dopasowanie</a:t>
                      </a:r>
                      <a:r>
                        <a:rPr lang="en-GB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900" b="1" i="0" u="none" strike="noStrike" baseline="3000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803097"/>
                  </a:ext>
                </a:extLst>
              </a:tr>
              <a:tr h="18736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APA + ADT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PBO +ADT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9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2880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APA + ADT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2880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PBO + ADT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9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86851"/>
                  </a:ext>
                </a:extLst>
              </a:tr>
              <a:tr h="234628">
                <a:tc vMerge="1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GB" sz="9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Nieskorygowane</a:t>
                      </a:r>
                      <a:endParaRPr lang="en-US" sz="7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IPCW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GB" sz="9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Nieskorygowane</a:t>
                      </a:r>
                      <a:endParaRPr lang="en-US" sz="8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kern="12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IPCW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0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073199"/>
                  </a:ext>
                </a:extLst>
              </a:tr>
              <a:tr h="1699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u="none" strike="noStrike">
                          <a:effectLst/>
                          <a:latin typeface="+mj-lt"/>
                        </a:rPr>
                        <a:t>ITT</a:t>
                      </a:r>
                      <a:endParaRPr lang="en-GB" sz="105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+mj-lt"/>
                        </a:rPr>
                        <a:t>NE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52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2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38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8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71</a:t>
                      </a:r>
                      <a:r>
                        <a:rPr lang="pl-PL" sz="1400" b="1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400" b="1" u="none" strike="noStrike" dirty="0">
                          <a:effectLst/>
                          <a:latin typeface="+mj-lt"/>
                        </a:rPr>
                        <a:t>5</a:t>
                      </a:r>
                      <a:r>
                        <a:rPr lang="en-US" sz="1400" b="1" u="none" strike="noStrike" baseline="30000" dirty="0">
                          <a:effectLst/>
                          <a:latin typeface="+mj-lt"/>
                        </a:rPr>
                        <a:t>c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   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47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d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39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5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a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057895"/>
                  </a:ext>
                </a:extLst>
              </a:tr>
              <a:tr h="1931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u="none" strike="noStrike" dirty="0">
                          <a:effectLst/>
                          <a:latin typeface="+mj-lt"/>
                        </a:rPr>
                        <a:t>LVD</a:t>
                      </a:r>
                      <a:endParaRPr lang="en-GB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+mj-lt"/>
                        </a:rPr>
                        <a:t>NE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+mj-lt"/>
                        </a:rPr>
                        <a:t>NE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45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8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113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d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   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63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0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a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47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e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763440"/>
                  </a:ext>
                </a:extLst>
              </a:tr>
              <a:tr h="1931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u="none" strike="noStrike">
                          <a:effectLst/>
                          <a:latin typeface="+mj-lt"/>
                        </a:rPr>
                        <a:t>HVD</a:t>
                      </a:r>
                      <a:endParaRPr lang="en-GB" sz="105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+mj-lt"/>
                        </a:rPr>
                        <a:t>NE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38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7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35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51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9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c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38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c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42900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33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8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a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646351"/>
                  </a:ext>
                </a:extLst>
              </a:tr>
              <a:tr h="2318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u="none" strike="noStrike" dirty="0">
                          <a:effectLst/>
                          <a:latin typeface="+mj-lt"/>
                        </a:rPr>
                        <a:t>HVD </a:t>
                      </a:r>
                      <a:r>
                        <a:rPr lang="pl-PL" sz="1050" b="1" u="none" strike="noStrike" dirty="0">
                          <a:effectLst/>
                          <a:latin typeface="+mj-lt"/>
                        </a:rPr>
                        <a:t>synchroniczna</a:t>
                      </a:r>
                      <a:endParaRPr lang="en-GB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+mj-lt"/>
                        </a:rPr>
                        <a:t>NE</a:t>
                      </a: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36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7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34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0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52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c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37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7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c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42900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33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4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a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698526"/>
                  </a:ext>
                </a:extLst>
              </a:tr>
              <a:tr h="1741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u="none" strike="noStrike" dirty="0">
                          <a:effectLst/>
                          <a:latin typeface="+mj-lt"/>
                        </a:rPr>
                        <a:t>HVD </a:t>
                      </a:r>
                      <a:r>
                        <a:rPr lang="pl-PL" sz="1050" b="1" u="none" strike="noStrike" dirty="0" err="1">
                          <a:effectLst/>
                          <a:latin typeface="+mj-lt"/>
                        </a:rPr>
                        <a:t>metachroniczna</a:t>
                      </a:r>
                      <a:endParaRPr lang="en-GB" sz="105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NE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39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6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38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6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52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0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d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39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c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42900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33</a:t>
                      </a:r>
                      <a:r>
                        <a:rPr lang="pl-PL" sz="1050" u="none" strike="noStrike" dirty="0">
                          <a:effectLst/>
                          <a:latin typeface="+mj-lt"/>
                        </a:rPr>
                        <a:t>,</a:t>
                      </a:r>
                      <a:r>
                        <a:rPr lang="en-US" sz="1050" u="none" strike="noStrike" dirty="0">
                          <a:effectLst/>
                          <a:latin typeface="+mj-lt"/>
                        </a:rPr>
                        <a:t>2</a:t>
                      </a:r>
                      <a:r>
                        <a:rPr lang="en-US" sz="1050" u="none" strike="noStrike" baseline="30000" dirty="0">
                          <a:effectLst/>
                          <a:latin typeface="+mj-lt"/>
                        </a:rPr>
                        <a:t>d</a:t>
                      </a: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7175" marR="9525" marT="9525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620917"/>
                  </a:ext>
                </a:extLst>
              </a:tr>
            </a:tbl>
          </a:graphicData>
        </a:graphic>
      </p:graphicFrame>
      <p:sp>
        <p:nvSpPr>
          <p:cNvPr id="3" name="Arrow: Down 2">
            <a:extLst>
              <a:ext uri="{FF2B5EF4-FFF2-40B4-BE49-F238E27FC236}">
                <a16:creationId xmlns:a16="http://schemas.microsoft.com/office/drawing/2014/main" id="{48670C1F-3660-F528-A01D-F4FD88486CFE}"/>
              </a:ext>
            </a:extLst>
          </p:cNvPr>
          <p:cNvSpPr/>
          <p:nvPr/>
        </p:nvSpPr>
        <p:spPr>
          <a:xfrm rot="2111784">
            <a:off x="7977697" y="4301932"/>
            <a:ext cx="179614" cy="40005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srgbClr val="FFFFFF"/>
              </a:solidFill>
              <a:latin typeface="Arial"/>
              <a:ea typeface="ヒラギノ角ゴ ProN W3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006EE9-35B9-CE30-ABF7-4CC9FAB1FDE3}"/>
              </a:ext>
            </a:extLst>
          </p:cNvPr>
          <p:cNvSpPr txBox="1"/>
          <p:nvPr/>
        </p:nvSpPr>
        <p:spPr>
          <a:xfrm>
            <a:off x="7878824" y="3794294"/>
            <a:ext cx="145422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63"/>
            <a:r>
              <a:rPr lang="pt-PT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71</a:t>
            </a:r>
            <a:r>
              <a:rPr lang="pl-PL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pt-PT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 </a:t>
            </a:r>
            <a:r>
              <a:rPr lang="pl-PL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miesięcy</a:t>
            </a:r>
            <a:endParaRPr lang="en-US" sz="1600" b="1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F29AF96-E00F-4B6E-BF55-F9F9AADBF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58" y="618522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96966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7E813FE-1FC7-A21E-87DA-43695B6B161C}"/>
              </a:ext>
            </a:extLst>
          </p:cNvPr>
          <p:cNvSpPr/>
          <p:nvPr/>
        </p:nvSpPr>
        <p:spPr bwMode="auto">
          <a:xfrm>
            <a:off x="2196548" y="0"/>
            <a:ext cx="9995452" cy="11525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80975"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1600" b="1" dirty="0">
                <a:solidFill>
                  <a:srgbClr val="09357A"/>
                </a:solidFill>
                <a:latin typeface="Verdana"/>
                <a:sym typeface="Arial" pitchFamily="-110" charset="0"/>
              </a:rPr>
              <a:t>Głębszy i wcześniejszy spadek UL PSA (≤0,02 </a:t>
            </a:r>
            <a:r>
              <a:rPr lang="pl-PL" sz="1600" b="1" dirty="0" err="1">
                <a:solidFill>
                  <a:srgbClr val="09357A"/>
                </a:solidFill>
                <a:latin typeface="Verdana"/>
                <a:sym typeface="Arial" pitchFamily="-110" charset="0"/>
              </a:rPr>
              <a:t>ng</a:t>
            </a:r>
            <a:r>
              <a:rPr lang="pl-PL" sz="1600" b="1" dirty="0">
                <a:solidFill>
                  <a:srgbClr val="09357A"/>
                </a:solidFill>
                <a:latin typeface="Verdana"/>
                <a:sym typeface="Arial" pitchFamily="-110" charset="0"/>
              </a:rPr>
              <a:t>/ml) po zastosowaniu APALUTAMIDU </a:t>
            </a:r>
            <a:r>
              <a:rPr lang="pl-PL" sz="1600" dirty="0">
                <a:solidFill>
                  <a:srgbClr val="09357A"/>
                </a:solidFill>
                <a:latin typeface="Verdana"/>
                <a:sym typeface="Arial" pitchFamily="-110" charset="0"/>
              </a:rPr>
              <a:t>wiązał się z lepszymi wynikami, w tym długoterminowym </a:t>
            </a:r>
            <a:br>
              <a:rPr lang="pl-PL" sz="1600" dirty="0">
                <a:solidFill>
                  <a:srgbClr val="09357A"/>
                </a:solidFill>
                <a:latin typeface="Verdana"/>
                <a:sym typeface="Arial" pitchFamily="-110" charset="0"/>
              </a:rPr>
            </a:br>
            <a:r>
              <a:rPr lang="pl-PL" sz="1600" dirty="0">
                <a:solidFill>
                  <a:srgbClr val="09357A"/>
                </a:solidFill>
                <a:latin typeface="Verdana"/>
                <a:sym typeface="Arial" pitchFamily="-110" charset="0"/>
              </a:rPr>
              <a:t>przeżyciem i </a:t>
            </a:r>
            <a:r>
              <a:rPr lang="pl-PL" sz="1600" dirty="0" err="1">
                <a:solidFill>
                  <a:srgbClr val="09357A"/>
                </a:solidFill>
                <a:latin typeface="Verdana"/>
                <a:sym typeface="Arial" pitchFamily="-110" charset="0"/>
              </a:rPr>
              <a:t>rPFS</a:t>
            </a:r>
            <a:r>
              <a:rPr lang="en-US" sz="1600" baseline="30000" dirty="0">
                <a:solidFill>
                  <a:srgbClr val="09357A"/>
                </a:solidFill>
                <a:latin typeface="Verdana"/>
                <a:sym typeface="Arial" pitchFamily="-110" charset="0"/>
              </a:rPr>
              <a:t>1</a:t>
            </a:r>
          </a:p>
        </p:txBody>
      </p:sp>
      <p:sp>
        <p:nvSpPr>
          <p:cNvPr id="14" name="TextBox 31">
            <a:extLst>
              <a:ext uri="{FF2B5EF4-FFF2-40B4-BE49-F238E27FC236}">
                <a16:creationId xmlns:a16="http://schemas.microsoft.com/office/drawing/2014/main" id="{E84C458F-0789-2F6F-C641-5CAA1C1F0541}"/>
              </a:ext>
            </a:extLst>
          </p:cNvPr>
          <p:cNvSpPr txBox="1"/>
          <p:nvPr/>
        </p:nvSpPr>
        <p:spPr>
          <a:xfrm>
            <a:off x="264942" y="6216317"/>
            <a:ext cx="8389774" cy="3077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eaLnBrk="1" hangingPunct="1">
              <a:lnSpc>
                <a:spcPct val="100000"/>
              </a:lnSpc>
              <a:spcBef>
                <a:spcPts val="200"/>
              </a:spcBef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9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641350" indent="-280988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–"/>
              <a:tabLst/>
              <a:defRPr sz="24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877824" indent="-24140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•"/>
              <a:defRPr sz="216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1316736" indent="-24140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–"/>
              <a:defRPr sz="18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1785557" indent="-22936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»"/>
              <a:defRPr sz="156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2131468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2477111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2822754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3168397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defTabSz="914291">
              <a:buClr>
                <a:srgbClr val="505050"/>
              </a:buClr>
              <a:defRPr/>
            </a:pPr>
            <a:r>
              <a:rPr lang="pt-PT" sz="700" dirty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rPr>
              <a:t>1. Merseburger A, et al. Poster presented at ESMO 2023. 1786P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ACDC906-DDA5-38EF-D033-4FFE7C481F5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52731" y="3695077"/>
            <a:ext cx="5604235" cy="4483388"/>
            <a:chOff x="2324" y="946"/>
            <a:chExt cx="3035" cy="2428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37C9C619-5A56-9356-97A9-1CCF3D3C656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324" y="946"/>
              <a:ext cx="3032" cy="2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5A702D6D-5DAC-787F-F41F-D416EAA3AD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324" y="946"/>
              <a:ext cx="3035" cy="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hteck: abgerundete Ecken 2">
            <a:extLst>
              <a:ext uri="{FF2B5EF4-FFF2-40B4-BE49-F238E27FC236}">
                <a16:creationId xmlns:a16="http://schemas.microsoft.com/office/drawing/2014/main" id="{A43F025C-5B51-419F-1A85-C7457DEEB2C0}"/>
              </a:ext>
            </a:extLst>
          </p:cNvPr>
          <p:cNvSpPr/>
          <p:nvPr/>
        </p:nvSpPr>
        <p:spPr bwMode="auto">
          <a:xfrm>
            <a:off x="5977427" y="3247292"/>
            <a:ext cx="5949631" cy="442245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altLang="x-none" sz="1050" b="1" dirty="0">
                <a:solidFill>
                  <a:srgbClr val="003479"/>
                </a:solidFill>
                <a:latin typeface="Verdana"/>
              </a:rPr>
              <a:t>Spadek UL PSA po 3 miesiącach dawał lepsze wyniki </a:t>
            </a:r>
            <a:br>
              <a:rPr lang="pl-PL" altLang="x-none" sz="1050" b="1" dirty="0">
                <a:solidFill>
                  <a:srgbClr val="003479"/>
                </a:solidFill>
                <a:latin typeface="Verdana"/>
              </a:rPr>
            </a:br>
            <a:r>
              <a:rPr lang="pl-PL" altLang="x-none" sz="1050" b="1" dirty="0">
                <a:solidFill>
                  <a:srgbClr val="003479"/>
                </a:solidFill>
                <a:latin typeface="Verdana"/>
              </a:rPr>
              <a:t>u pacjentów leczonych APALUTAMIDEM</a:t>
            </a:r>
            <a:endParaRPr lang="de-DE" sz="1050" b="1" baseline="30000" dirty="0">
              <a:solidFill>
                <a:srgbClr val="003479"/>
              </a:solidFill>
              <a:latin typeface="Verdana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91BEA088-9544-E57B-5C89-E4EFFDF6BBD2}"/>
              </a:ext>
            </a:extLst>
          </p:cNvPr>
          <p:cNvSpPr txBox="1"/>
          <p:nvPr/>
        </p:nvSpPr>
        <p:spPr>
          <a:xfrm>
            <a:off x="491765" y="4069724"/>
            <a:ext cx="4958860" cy="1785350"/>
          </a:xfrm>
          <a:prstGeom prst="roundRect">
            <a:avLst>
              <a:gd name="adj" fmla="val 11098"/>
            </a:avLst>
          </a:prstGeom>
          <a:solidFill>
            <a:schemeClr val="accent1">
              <a:lumMod val="20000"/>
              <a:lumOff val="80000"/>
            </a:schemeClr>
          </a:solidFill>
          <a:effectLst/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Pacjenci leczeni APALUTAMIDEM, którzy osiągnęli </a:t>
            </a:r>
            <a: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Ultra Niskie PSA 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po 3 miesiącach leczenia, uzyskali </a:t>
            </a:r>
            <a: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lepsze wyniki 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w porównaniu z pacjentami, którzy osiągnęli PSA &gt;0,2 ng/ml, niezależnie od objętości choroby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sym typeface="OpenSans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Podobne wyniki obserwowano po </a:t>
            </a:r>
            <a:r>
              <a:rPr lang="pl-PL" sz="1400" b="1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6 miesiącach leczenia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sym typeface="OpenSan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99735E-1BAC-AD8A-50CB-F841463F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099" y="1064535"/>
            <a:ext cx="5540835" cy="995484"/>
          </a:xfrm>
          <a:prstGeom prst="roundRect">
            <a:avLst>
              <a:gd name="adj" fmla="val 9713"/>
            </a:avLst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266700" lvl="1" indent="0">
              <a:buNone/>
            </a:pPr>
            <a:r>
              <a:rPr lang="pl-PL" sz="1400" b="1" noProof="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Cel</a:t>
            </a:r>
            <a:endParaRPr lang="en-US" sz="1400" b="1" noProof="0" dirty="0">
              <a:latin typeface="Verdana" panose="020B0604030504040204" pitchFamily="34" charset="0"/>
              <a:ea typeface="Verdana" panose="020B0604030504040204" pitchFamily="34" charset="0"/>
              <a:sym typeface="OpenSans"/>
            </a:endParaRPr>
          </a:p>
          <a:p>
            <a:pPr marL="266700" lvl="1" indent="0">
              <a:buNone/>
            </a:pPr>
            <a:r>
              <a:rPr lang="pl-PL" sz="1400" noProof="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Ocena wpływu Ultra Niskiego PSA na wyniki kliniczne u pacjentów z mCSPC z badania TITAN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.</a:t>
            </a:r>
            <a:endParaRPr lang="en-US" sz="1400" noProof="0" dirty="0">
              <a:latin typeface="Verdana" panose="020B0604030504040204" pitchFamily="34" charset="0"/>
              <a:ea typeface="Verdana" panose="020B0604030504040204" pitchFamily="34" charset="0"/>
              <a:sym typeface="OpenSan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5CC6B4-7A35-9009-3C61-61163CE97C83}"/>
              </a:ext>
            </a:extLst>
          </p:cNvPr>
          <p:cNvGrpSpPr/>
          <p:nvPr/>
        </p:nvGrpSpPr>
        <p:grpSpPr>
          <a:xfrm>
            <a:off x="491765" y="2217060"/>
            <a:ext cx="4958860" cy="1011670"/>
            <a:chOff x="2982344" y="2655904"/>
            <a:chExt cx="4958860" cy="1011670"/>
          </a:xfrm>
        </p:grpSpPr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BEE36102-855D-5946-65A0-5F8B51A4C942}"/>
                </a:ext>
              </a:extLst>
            </p:cNvPr>
            <p:cNvSpPr/>
            <p:nvPr/>
          </p:nvSpPr>
          <p:spPr>
            <a:xfrm rot="5400000">
              <a:off x="5468409" y="1713103"/>
              <a:ext cx="257631" cy="2928824"/>
            </a:xfrm>
            <a:prstGeom prst="leftBrace">
              <a:avLst>
                <a:gd name="adj1" fmla="val 0"/>
                <a:gd name="adj2" fmla="val 50000"/>
              </a:avLst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B516ED-2409-6A5F-D0C7-F86949A55F6E}"/>
                </a:ext>
              </a:extLst>
            </p:cNvPr>
            <p:cNvSpPr txBox="1"/>
            <p:nvPr/>
          </p:nvSpPr>
          <p:spPr>
            <a:xfrm>
              <a:off x="2996812" y="2655904"/>
              <a:ext cx="4944392" cy="413188"/>
            </a:xfrm>
            <a:prstGeom prst="roundRect">
              <a:avLst/>
            </a:prstGeom>
            <a:solidFill>
              <a:srgbClr val="1BA2DC"/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Ultra Niskie</a:t>
              </a: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 stężenie PSA: &lt;0,2 ng/ml</a:t>
              </a:r>
              <a:endParaRPr kumimoji="0" lang="pt-P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9748F7-0DD5-58FB-EA20-64470E2B92C4}"/>
                </a:ext>
              </a:extLst>
            </p:cNvPr>
            <p:cNvSpPr txBox="1"/>
            <p:nvPr/>
          </p:nvSpPr>
          <p:spPr>
            <a:xfrm>
              <a:off x="2982344" y="3274780"/>
              <a:ext cx="2538463" cy="39279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UL 1: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&gt;0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,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02 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d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o ≤0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,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2 ng/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ml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1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793F2A-E7E1-DCE3-B39F-11EC246FDF03}"/>
                </a:ext>
              </a:extLst>
            </p:cNvPr>
            <p:cNvSpPr txBox="1"/>
            <p:nvPr/>
          </p:nvSpPr>
          <p:spPr>
            <a:xfrm>
              <a:off x="5752772" y="3274780"/>
              <a:ext cx="2188432" cy="39279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UL 2: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≤0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,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02 ng/m</a:t>
              </a: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1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l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1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3" name="Group 4">
            <a:extLst>
              <a:ext uri="{FF2B5EF4-FFF2-40B4-BE49-F238E27FC236}">
                <a16:creationId xmlns:a16="http://schemas.microsoft.com/office/drawing/2014/main" id="{D239D4DE-3619-2F89-B879-D60C4B590DB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5267" y="1427904"/>
            <a:ext cx="4218898" cy="1709401"/>
            <a:chOff x="1947" y="1393"/>
            <a:chExt cx="3786" cy="1534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D30E0249-658C-9265-8C4C-61C95D5D372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47" y="1393"/>
              <a:ext cx="3786" cy="1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ヒラギノ角ゴ ProN W3"/>
              </a:endParaRPr>
            </a:p>
          </p:txBody>
        </p:sp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F67C5864-F692-ADC8-45C5-1C06309810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7" y="1393"/>
              <a:ext cx="3789" cy="1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hteck: abgerundete Ecken 2">
            <a:extLst>
              <a:ext uri="{FF2B5EF4-FFF2-40B4-BE49-F238E27FC236}">
                <a16:creationId xmlns:a16="http://schemas.microsoft.com/office/drawing/2014/main" id="{A509299B-DD77-7F96-3602-3CA0FF29C3DF}"/>
              </a:ext>
            </a:extLst>
          </p:cNvPr>
          <p:cNvSpPr/>
          <p:nvPr/>
        </p:nvSpPr>
        <p:spPr bwMode="auto">
          <a:xfrm>
            <a:off x="5877262" y="1106758"/>
            <a:ext cx="5949631" cy="442245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altLang="x-none" sz="1050" b="1" dirty="0">
                <a:solidFill>
                  <a:srgbClr val="003479"/>
                </a:solidFill>
                <a:latin typeface="Verdana"/>
              </a:rPr>
              <a:t>Spadek stężenia UL PSA w czasie</a:t>
            </a:r>
            <a:endParaRPr lang="de-DE" sz="1050" b="1" baseline="30000" dirty="0">
              <a:solidFill>
                <a:srgbClr val="003479"/>
              </a:solidFill>
              <a:latin typeface="Verdan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3F34D7-D2A6-4C53-D83B-01DD4D026A2B}"/>
              </a:ext>
            </a:extLst>
          </p:cNvPr>
          <p:cNvSpPr/>
          <p:nvPr/>
        </p:nvSpPr>
        <p:spPr>
          <a:xfrm>
            <a:off x="305478" y="130630"/>
            <a:ext cx="1782607" cy="72715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TITAN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Google Shape;1360;p32">
            <a:extLst>
              <a:ext uri="{FF2B5EF4-FFF2-40B4-BE49-F238E27FC236}">
                <a16:creationId xmlns:a16="http://schemas.microsoft.com/office/drawing/2014/main" id="{89325C4C-DA70-8225-AE24-CB6C458C30C3}"/>
              </a:ext>
            </a:extLst>
          </p:cNvPr>
          <p:cNvSpPr txBox="1"/>
          <p:nvPr/>
        </p:nvSpPr>
        <p:spPr>
          <a:xfrm>
            <a:off x="7511742" y="3015501"/>
            <a:ext cx="1142974" cy="1567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&gt;0,02 do ≤0,2 </a:t>
            </a:r>
            <a:r>
              <a:rPr kumimoji="0" lang="pl-PL" sz="8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ng</a:t>
            </a:r>
            <a:r>
              <a:rPr kumimoji="0" lang="pl-PL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/ml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0" name="Google Shape;1360;p32">
            <a:extLst>
              <a:ext uri="{FF2B5EF4-FFF2-40B4-BE49-F238E27FC236}">
                <a16:creationId xmlns:a16="http://schemas.microsoft.com/office/drawing/2014/main" id="{1A39CF30-A125-CCC8-1F10-A0BDAE557BBF}"/>
              </a:ext>
            </a:extLst>
          </p:cNvPr>
          <p:cNvSpPr txBox="1"/>
          <p:nvPr/>
        </p:nvSpPr>
        <p:spPr>
          <a:xfrm>
            <a:off x="9525599" y="2995800"/>
            <a:ext cx="1142974" cy="1567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≤0,02 </a:t>
            </a:r>
            <a:r>
              <a:rPr kumimoji="0" lang="pl-PL" sz="8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ng</a:t>
            </a:r>
            <a:r>
              <a:rPr kumimoji="0" lang="pl-PL" sz="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/ml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1" name="Google Shape;1360;p32">
            <a:extLst>
              <a:ext uri="{FF2B5EF4-FFF2-40B4-BE49-F238E27FC236}">
                <a16:creationId xmlns:a16="http://schemas.microsoft.com/office/drawing/2014/main" id="{79A92E4E-123E-ECC8-B1D6-8A74639A1D0C}"/>
              </a:ext>
            </a:extLst>
          </p:cNvPr>
          <p:cNvSpPr txBox="1"/>
          <p:nvPr/>
        </p:nvSpPr>
        <p:spPr>
          <a:xfrm>
            <a:off x="7374025" y="2722284"/>
            <a:ext cx="275434" cy="1399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3mc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2" name="Google Shape;1360;p32">
            <a:extLst>
              <a:ext uri="{FF2B5EF4-FFF2-40B4-BE49-F238E27FC236}">
                <a16:creationId xmlns:a16="http://schemas.microsoft.com/office/drawing/2014/main" id="{8639C8E9-B2B1-CEB3-7384-60DB5DF157E3}"/>
              </a:ext>
            </a:extLst>
          </p:cNvPr>
          <p:cNvSpPr txBox="1"/>
          <p:nvPr/>
        </p:nvSpPr>
        <p:spPr>
          <a:xfrm>
            <a:off x="7945512" y="2710896"/>
            <a:ext cx="275434" cy="1399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6mc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3" name="Google Shape;1360;p32">
            <a:extLst>
              <a:ext uri="{FF2B5EF4-FFF2-40B4-BE49-F238E27FC236}">
                <a16:creationId xmlns:a16="http://schemas.microsoft.com/office/drawing/2014/main" id="{60C9DE47-70EF-7372-67C8-C7E980F54F5E}"/>
              </a:ext>
            </a:extLst>
          </p:cNvPr>
          <p:cNvSpPr txBox="1"/>
          <p:nvPr/>
        </p:nvSpPr>
        <p:spPr>
          <a:xfrm>
            <a:off x="9177871" y="2710896"/>
            <a:ext cx="275434" cy="1399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3mc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4" name="Google Shape;1360;p32">
            <a:extLst>
              <a:ext uri="{FF2B5EF4-FFF2-40B4-BE49-F238E27FC236}">
                <a16:creationId xmlns:a16="http://schemas.microsoft.com/office/drawing/2014/main" id="{8815179D-879F-9B2C-1F81-617276971D63}"/>
              </a:ext>
            </a:extLst>
          </p:cNvPr>
          <p:cNvSpPr txBox="1"/>
          <p:nvPr/>
        </p:nvSpPr>
        <p:spPr>
          <a:xfrm>
            <a:off x="9707563" y="2722284"/>
            <a:ext cx="275434" cy="1399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6mc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5" name="Google Shape;1360;p32">
            <a:extLst>
              <a:ext uri="{FF2B5EF4-FFF2-40B4-BE49-F238E27FC236}">
                <a16:creationId xmlns:a16="http://schemas.microsoft.com/office/drawing/2014/main" id="{F0A31516-178F-6DBB-AD0F-B3A406ABA379}"/>
              </a:ext>
            </a:extLst>
          </p:cNvPr>
          <p:cNvSpPr txBox="1"/>
          <p:nvPr/>
        </p:nvSpPr>
        <p:spPr>
          <a:xfrm>
            <a:off x="8377985" y="2692886"/>
            <a:ext cx="713843" cy="3487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W dowolnym czasie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6" name="Google Shape;1360;p32">
            <a:extLst>
              <a:ext uri="{FF2B5EF4-FFF2-40B4-BE49-F238E27FC236}">
                <a16:creationId xmlns:a16="http://schemas.microsoft.com/office/drawing/2014/main" id="{249D4379-6ECA-9C32-6485-9CB32B1EC93D}"/>
              </a:ext>
            </a:extLst>
          </p:cNvPr>
          <p:cNvSpPr txBox="1"/>
          <p:nvPr/>
        </p:nvSpPr>
        <p:spPr>
          <a:xfrm>
            <a:off x="10128842" y="2697420"/>
            <a:ext cx="713843" cy="3487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W dowolnym czasie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7" name="Google Shape;1360;p32">
            <a:extLst>
              <a:ext uri="{FF2B5EF4-FFF2-40B4-BE49-F238E27FC236}">
                <a16:creationId xmlns:a16="http://schemas.microsoft.com/office/drawing/2014/main" id="{89DC7D2B-90D8-23D3-A7EB-4D78565131A7}"/>
              </a:ext>
            </a:extLst>
          </p:cNvPr>
          <p:cNvSpPr txBox="1"/>
          <p:nvPr/>
        </p:nvSpPr>
        <p:spPr>
          <a:xfrm rot="16200000">
            <a:off x="6053875" y="1976141"/>
            <a:ext cx="1363933" cy="3487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Pacjenci z spadkiem stężenia PSA (%)</a:t>
            </a:r>
            <a:endParaRPr kumimoji="0" sz="8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8" name="Google Shape;1360;p32">
            <a:extLst>
              <a:ext uri="{FF2B5EF4-FFF2-40B4-BE49-F238E27FC236}">
                <a16:creationId xmlns:a16="http://schemas.microsoft.com/office/drawing/2014/main" id="{695B8297-F8E0-86B1-55D2-5A7B54B478EF}"/>
              </a:ext>
            </a:extLst>
          </p:cNvPr>
          <p:cNvSpPr txBox="1"/>
          <p:nvPr/>
        </p:nvSpPr>
        <p:spPr>
          <a:xfrm rot="16200000">
            <a:off x="5632076" y="4452999"/>
            <a:ext cx="1510006" cy="3487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Pacjenci bez zdarzenia (%)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9" name="Google Shape;1360;p32">
            <a:extLst>
              <a:ext uri="{FF2B5EF4-FFF2-40B4-BE49-F238E27FC236}">
                <a16:creationId xmlns:a16="http://schemas.microsoft.com/office/drawing/2014/main" id="{0ABA8D77-C121-9193-04F2-7C7B46CD39AF}"/>
              </a:ext>
            </a:extLst>
          </p:cNvPr>
          <p:cNvSpPr txBox="1"/>
          <p:nvPr/>
        </p:nvSpPr>
        <p:spPr>
          <a:xfrm rot="16200000">
            <a:off x="8354467" y="4452999"/>
            <a:ext cx="1510006" cy="3487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Pacjenci bez zdarzenia (%)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0" name="Google Shape;1360;p32">
            <a:extLst>
              <a:ext uri="{FF2B5EF4-FFF2-40B4-BE49-F238E27FC236}">
                <a16:creationId xmlns:a16="http://schemas.microsoft.com/office/drawing/2014/main" id="{3D56ACBA-0C81-CEDC-E466-AB06CA5296CE}"/>
              </a:ext>
            </a:extLst>
          </p:cNvPr>
          <p:cNvSpPr txBox="1"/>
          <p:nvPr/>
        </p:nvSpPr>
        <p:spPr>
          <a:xfrm>
            <a:off x="7094357" y="5449632"/>
            <a:ext cx="1840732" cy="133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Miesiące od randomizacji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1" name="Google Shape;1360;p32">
            <a:extLst>
              <a:ext uri="{FF2B5EF4-FFF2-40B4-BE49-F238E27FC236}">
                <a16:creationId xmlns:a16="http://schemas.microsoft.com/office/drawing/2014/main" id="{348DA63C-BD6D-5095-DA98-5E463EB57FD2}"/>
              </a:ext>
            </a:extLst>
          </p:cNvPr>
          <p:cNvSpPr txBox="1"/>
          <p:nvPr/>
        </p:nvSpPr>
        <p:spPr>
          <a:xfrm>
            <a:off x="9810694" y="5456487"/>
            <a:ext cx="1840732" cy="133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Miesiące od randomizacji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32" name="Picture 3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C60638-4EFF-47CF-1759-B102DC3671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358" y="618522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69022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1355;p32">
            <a:extLst>
              <a:ext uri="{FF2B5EF4-FFF2-40B4-BE49-F238E27FC236}">
                <a16:creationId xmlns:a16="http://schemas.microsoft.com/office/drawing/2014/main" id="{F3A1C1CC-B01D-DB87-84C3-827AD512976F}"/>
              </a:ext>
            </a:extLst>
          </p:cNvPr>
          <p:cNvSpPr/>
          <p:nvPr/>
        </p:nvSpPr>
        <p:spPr>
          <a:xfrm>
            <a:off x="7794680" y="1350336"/>
            <a:ext cx="4249745" cy="3179170"/>
          </a:xfrm>
          <a:prstGeom prst="roundRect">
            <a:avLst>
              <a:gd name="adj" fmla="val 7694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" name="Google Shape;1355;p32">
            <a:extLst>
              <a:ext uri="{FF2B5EF4-FFF2-40B4-BE49-F238E27FC236}">
                <a16:creationId xmlns:a16="http://schemas.microsoft.com/office/drawing/2014/main" id="{9B84727C-42AB-6F5E-5CD7-5084AC57D5F0}"/>
              </a:ext>
            </a:extLst>
          </p:cNvPr>
          <p:cNvSpPr/>
          <p:nvPr/>
        </p:nvSpPr>
        <p:spPr>
          <a:xfrm>
            <a:off x="2477200" y="1445241"/>
            <a:ext cx="5174946" cy="2685272"/>
          </a:xfrm>
          <a:prstGeom prst="roundRect">
            <a:avLst>
              <a:gd name="adj" fmla="val 7694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EE83E63-9D1D-4C64-942E-B64D896B3C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84689"/>
              </p:ext>
            </p:extLst>
          </p:nvPr>
        </p:nvGraphicFramePr>
        <p:xfrm>
          <a:off x="2491691" y="4287779"/>
          <a:ext cx="5208004" cy="183101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08746">
                  <a:extLst>
                    <a:ext uri="{9D8B030D-6E8A-4147-A177-3AD203B41FA5}">
                      <a16:colId xmlns:a16="http://schemas.microsoft.com/office/drawing/2014/main" val="2580418646"/>
                    </a:ext>
                  </a:extLst>
                </a:gridCol>
                <a:gridCol w="3699258">
                  <a:extLst>
                    <a:ext uri="{9D8B030D-6E8A-4147-A177-3AD203B41FA5}">
                      <a16:colId xmlns:a16="http://schemas.microsoft.com/office/drawing/2014/main" val="3450232711"/>
                    </a:ext>
                  </a:extLst>
                </a:gridCol>
              </a:tblGrid>
              <a:tr h="260541"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9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Mediana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czasu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obserwacji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mc</a:t>
                      </a: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43,7 miesiące (ramię DARO+ADT+DOCE) </a:t>
                      </a:r>
                      <a:b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42,4 miesiące (ramię ADT+DOCE)</a:t>
                      </a:r>
                      <a:endParaRPr lang="en-US" sz="900" b="0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4233700584"/>
                  </a:ext>
                </a:extLst>
              </a:tr>
              <a:tr h="260541"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Pierwszorzędowy punkt końcowy</a:t>
                      </a: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</a:t>
                      </a: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2598034649"/>
                  </a:ext>
                </a:extLst>
              </a:tr>
              <a:tr h="401188"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Przeżycie całkowite 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(OS), HR </a:t>
                      </a: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0,68 |32 % zmniejszenie ryzyka zgonu</a:t>
                      </a:r>
                      <a:b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HR=0,68 95% CI: 0,57 - 0,80; p &lt; 0,001</a:t>
                      </a:r>
                      <a:endParaRPr lang="it-IT" sz="900" b="0" kern="1200" cap="none" spc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2754433150"/>
                  </a:ext>
                </a:extLst>
              </a:tr>
              <a:tr h="260541"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OS,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miesięcy</a:t>
                      </a:r>
                      <a:endParaRPr lang="en-US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NR vs 48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920406224"/>
                  </a:ext>
                </a:extLst>
              </a:tr>
              <a:tr h="401188">
                <a:tc>
                  <a:txBody>
                    <a:bodyPr/>
                    <a:lstStyle/>
                    <a:p>
                      <a:pPr algn="ctr"/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Odsetek OS po 48 miesiącach 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vs 50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2016549528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632BEBF3-0E13-E504-4CDE-E5F3A28E866A}"/>
              </a:ext>
            </a:extLst>
          </p:cNvPr>
          <p:cNvSpPr txBox="1"/>
          <p:nvPr/>
        </p:nvSpPr>
        <p:spPr>
          <a:xfrm>
            <a:off x="0" y="6144151"/>
            <a:ext cx="84159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Nieoznaczalne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PSA ≤ 0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 ng/m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</a:t>
            </a: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ADT,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terapia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supresji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androgenowej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APA, apalutamid; CI,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przedział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ufności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HR,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współczynnik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ryzyka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HV,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wysoka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objętość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LV,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niska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objętość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NR,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osiągnięto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OS,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przeżycie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całkowite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PBO, placebo; PSA,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swoisty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antygen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sterczowy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rPFS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przeżycie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wolne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od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progresji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radiograficznej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da-DK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Smith MR, et al. N Engl J Med 2022;386:1132–1142; 2.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Smith MR, et al.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Przedstawiono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ASCO GU 2022; February 17–19, 2022. Abstract 13; 3. Fizazi K et al. </a:t>
            </a:r>
            <a:r>
              <a:rPr kumimoji="0" lang="en-AU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Ann Oncol 2022;33(Suppl 7):Abstract 1360MO.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3. Hussain M, et al.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Przedstawiono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ASCO GU congress, San Francisco, United States, 16-18 February 2023. Abstract No. 15. 4. Saad F, et al. Poster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przedstawiono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ASCO Annual Meeting, Chicago, IL, USA, 3–7 June 2022. Abstract 5078. 5. Hussain M et al. Journal of Clinical Oncology. 2023. 10.1200/JCO.23.00041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ED26B808-6027-5A5E-7580-79298661D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5991"/>
              </p:ext>
            </p:extLst>
          </p:nvPr>
        </p:nvGraphicFramePr>
        <p:xfrm>
          <a:off x="7794680" y="4638055"/>
          <a:ext cx="4207509" cy="12801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97220">
                  <a:extLst>
                    <a:ext uri="{9D8B030D-6E8A-4147-A177-3AD203B41FA5}">
                      <a16:colId xmlns:a16="http://schemas.microsoft.com/office/drawing/2014/main" val="2580418646"/>
                    </a:ext>
                  </a:extLst>
                </a:gridCol>
                <a:gridCol w="2010289">
                  <a:extLst>
                    <a:ext uri="{9D8B030D-6E8A-4147-A177-3AD203B41FA5}">
                      <a16:colId xmlns:a16="http://schemas.microsoft.com/office/drawing/2014/main" val="3450232711"/>
                    </a:ext>
                  </a:extLst>
                </a:gridCol>
              </a:tblGrid>
              <a:tr h="224000">
                <a:tc>
                  <a:txBody>
                    <a:bodyPr/>
                    <a:lstStyle/>
                    <a:p>
                      <a:pPr marL="0" marR="0" lvl="0" indent="0" algn="l" defTabSz="2880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3.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700584"/>
                  </a:ext>
                </a:extLst>
              </a:tr>
              <a:tr h="364000">
                <a:tc>
                  <a:txBody>
                    <a:bodyPr/>
                    <a:lstStyle/>
                    <a:p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6 miesiącu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(24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tygodnie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 (∆ = 24.8%)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034649"/>
                  </a:ext>
                </a:extLst>
              </a:tr>
              <a:tr h="22400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8.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4433150"/>
                  </a:ext>
                </a:extLst>
              </a:tr>
              <a:tr h="224000">
                <a:tc>
                  <a:txBody>
                    <a:bodyPr/>
                    <a:lstStyle/>
                    <a:p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9.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 (∆ = 32%)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406224"/>
                  </a:ext>
                </a:extLst>
              </a:tr>
              <a:tr h="224000">
                <a:tc>
                  <a:txBody>
                    <a:bodyPr/>
                    <a:lstStyle/>
                    <a:p>
                      <a:pPr marL="0" marR="0" lvl="0" indent="0" algn="l" defTabSz="2880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12.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lang="pl-PL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 (∆ = 34.1%)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6549528"/>
                  </a:ext>
                </a:extLst>
              </a:tr>
            </a:tbl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BAC275F3-26E6-4D66-4101-BE0401187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066" y="1486339"/>
            <a:ext cx="4078123" cy="249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9F04C42-382E-472E-E4D8-9DF7D33F9A5D}"/>
              </a:ext>
            </a:extLst>
          </p:cNvPr>
          <p:cNvGrpSpPr/>
          <p:nvPr/>
        </p:nvGrpSpPr>
        <p:grpSpPr>
          <a:xfrm>
            <a:off x="189811" y="1741086"/>
            <a:ext cx="2186786" cy="4350997"/>
            <a:chOff x="313504" y="2928879"/>
            <a:chExt cx="2186786" cy="467080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38B3EFF-72E6-4E5F-5124-91F714A78DF8}"/>
                </a:ext>
              </a:extLst>
            </p:cNvPr>
            <p:cNvGrpSpPr/>
            <p:nvPr/>
          </p:nvGrpSpPr>
          <p:grpSpPr>
            <a:xfrm>
              <a:off x="313504" y="2928879"/>
              <a:ext cx="2186786" cy="4670804"/>
              <a:chOff x="313504" y="2928879"/>
              <a:chExt cx="2186786" cy="4670804"/>
            </a:xfrm>
          </p:grpSpPr>
          <p:grpSp>
            <p:nvGrpSpPr>
              <p:cNvPr id="35" name="Google Shape;1354;p32">
                <a:extLst>
                  <a:ext uri="{FF2B5EF4-FFF2-40B4-BE49-F238E27FC236}">
                    <a16:creationId xmlns:a16="http://schemas.microsoft.com/office/drawing/2014/main" id="{16A1FC86-DFA9-967C-7B8E-D0B30ADC94CA}"/>
                  </a:ext>
                </a:extLst>
              </p:cNvPr>
              <p:cNvGrpSpPr/>
              <p:nvPr/>
            </p:nvGrpSpPr>
            <p:grpSpPr>
              <a:xfrm>
                <a:off x="313504" y="2928879"/>
                <a:ext cx="2186786" cy="4670804"/>
                <a:chOff x="447227" y="2341727"/>
                <a:chExt cx="2629007" cy="3532616"/>
              </a:xfrm>
            </p:grpSpPr>
            <p:sp>
              <p:nvSpPr>
                <p:cNvPr id="49" name="Google Shape;1355;p32">
                  <a:extLst>
                    <a:ext uri="{FF2B5EF4-FFF2-40B4-BE49-F238E27FC236}">
                      <a16:creationId xmlns:a16="http://schemas.microsoft.com/office/drawing/2014/main" id="{B373C8EB-2B4A-90F9-F4DB-6F489F0F211C}"/>
                    </a:ext>
                  </a:extLst>
                </p:cNvPr>
                <p:cNvSpPr/>
                <p:nvPr/>
              </p:nvSpPr>
              <p:spPr>
                <a:xfrm>
                  <a:off x="447227" y="2341727"/>
                  <a:ext cx="2514814" cy="3532616"/>
                </a:xfrm>
                <a:prstGeom prst="roundRect">
                  <a:avLst>
                    <a:gd name="adj" fmla="val 7694"/>
                  </a:avLst>
                </a:prstGeom>
                <a:solidFill>
                  <a:schemeClr val="tx1">
                    <a:lumMod val="60000"/>
                    <a:lumOff val="40000"/>
                  </a:schemeClr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50" name="Google Shape;1356;p32">
                  <a:extLst>
                    <a:ext uri="{FF2B5EF4-FFF2-40B4-BE49-F238E27FC236}">
                      <a16:creationId xmlns:a16="http://schemas.microsoft.com/office/drawing/2014/main" id="{4AA4DF06-3360-0A1B-8944-394DF33924AA}"/>
                    </a:ext>
                  </a:extLst>
                </p:cNvPr>
                <p:cNvSpPr txBox="1"/>
                <p:nvPr/>
              </p:nvSpPr>
              <p:spPr>
                <a:xfrm>
                  <a:off x="843320" y="2488803"/>
                  <a:ext cx="1886058" cy="1084809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Verdana"/>
                    <a:cs typeface="Calibri"/>
                  </a:endParaRPr>
                </a:p>
              </p:txBody>
            </p:sp>
            <p:sp>
              <p:nvSpPr>
                <p:cNvPr id="51" name="Google Shape;1357;p32">
                  <a:extLst>
                    <a:ext uri="{FF2B5EF4-FFF2-40B4-BE49-F238E27FC236}">
                      <a16:creationId xmlns:a16="http://schemas.microsoft.com/office/drawing/2014/main" id="{F1A834B0-B40F-1BB4-6D15-B75EF3F6F5B8}"/>
                    </a:ext>
                  </a:extLst>
                </p:cNvPr>
                <p:cNvSpPr txBox="1"/>
                <p:nvPr/>
              </p:nvSpPr>
              <p:spPr>
                <a:xfrm>
                  <a:off x="826574" y="3640532"/>
                  <a:ext cx="1943436" cy="1000222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28802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PT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Google Shape;1358;p32">
                  <a:extLst>
                    <a:ext uri="{FF2B5EF4-FFF2-40B4-BE49-F238E27FC236}">
                      <a16:creationId xmlns:a16="http://schemas.microsoft.com/office/drawing/2014/main" id="{A0E3941D-D58E-DD67-9DCF-A2397A3FA236}"/>
                    </a:ext>
                  </a:extLst>
                </p:cNvPr>
                <p:cNvSpPr txBox="1"/>
                <p:nvPr/>
              </p:nvSpPr>
              <p:spPr>
                <a:xfrm>
                  <a:off x="813982" y="4709247"/>
                  <a:ext cx="1923247" cy="1014135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9357A"/>
                    </a:solidFill>
                    <a:effectLst/>
                    <a:uLnTx/>
                    <a:uFillTx/>
                    <a:latin typeface="Calibri"/>
                    <a:ea typeface="Verdana"/>
                    <a:cs typeface="Calibri"/>
                  </a:endParaRPr>
                </a:p>
              </p:txBody>
            </p:sp>
            <p:sp>
              <p:nvSpPr>
                <p:cNvPr id="53" name="Google Shape;1360;p32">
                  <a:extLst>
                    <a:ext uri="{FF2B5EF4-FFF2-40B4-BE49-F238E27FC236}">
                      <a16:creationId xmlns:a16="http://schemas.microsoft.com/office/drawing/2014/main" id="{2D2FDA08-19BD-C536-33B8-645FD7EBA0FA}"/>
                    </a:ext>
                  </a:extLst>
                </p:cNvPr>
                <p:cNvSpPr txBox="1"/>
                <p:nvPr/>
              </p:nvSpPr>
              <p:spPr>
                <a:xfrm>
                  <a:off x="909090" y="2660601"/>
                  <a:ext cx="1754516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Wielkość próby </a:t>
                  </a:r>
                  <a:r>
                    <a:rPr kumimoji="0" lang="en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(n)</a:t>
                  </a:r>
                  <a:endParaRPr kumimoji="0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  <p:sp>
              <p:nvSpPr>
                <p:cNvPr id="54" name="Google Shape;1361;p32">
                  <a:extLst>
                    <a:ext uri="{FF2B5EF4-FFF2-40B4-BE49-F238E27FC236}">
                      <a16:creationId xmlns:a16="http://schemas.microsoft.com/office/drawing/2014/main" id="{90768D27-67A1-8775-4D47-B85B098DD7A4}"/>
                    </a:ext>
                  </a:extLst>
                </p:cNvPr>
                <p:cNvSpPr txBox="1"/>
                <p:nvPr/>
              </p:nvSpPr>
              <p:spPr>
                <a:xfrm>
                  <a:off x="843320" y="3746644"/>
                  <a:ext cx="1973035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M1 </a:t>
                  </a:r>
                  <a:r>
                    <a:rPr kumimoji="0" lang="pl-PL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 chwili rozpoznania</a:t>
                  </a:r>
                  <a:endPara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+mn-ea"/>
                    <a:cs typeface="+mn-cs"/>
                  </a:endParaRPr>
                </a:p>
                <a:p>
                  <a:pPr marL="0" marR="0" lvl="0" indent="0" algn="ctr" defTabSz="28802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M0 </a:t>
                  </a:r>
                  <a:r>
                    <a:rPr kumimoji="0" lang="pl-PL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 chwili rozpoznania </a:t>
                  </a:r>
                  <a:endPara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Google Shape;1362;p32">
                  <a:extLst>
                    <a:ext uri="{FF2B5EF4-FFF2-40B4-BE49-F238E27FC236}">
                      <a16:creationId xmlns:a16="http://schemas.microsoft.com/office/drawing/2014/main" id="{43607D01-EF31-42C7-A1CB-4890A35EEE4E}"/>
                    </a:ext>
                  </a:extLst>
                </p:cNvPr>
                <p:cNvSpPr txBox="1"/>
                <p:nvPr/>
              </p:nvSpPr>
              <p:spPr>
                <a:xfrm>
                  <a:off x="561420" y="4948274"/>
                  <a:ext cx="2514814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Objętość choroby </a:t>
                  </a:r>
                  <a:b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</a:b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według stanu </a:t>
                  </a:r>
                  <a:b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</a:b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wyjściowego</a:t>
                  </a: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 ,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 HV (%), LV (%)</a:t>
                  </a:r>
                  <a:endPara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Verdana"/>
                    <a:cs typeface="Calibri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Verdana"/>
                    <a:cs typeface="Calibri"/>
                  </a:endParaRPr>
                </a:p>
              </p:txBody>
            </p:sp>
            <p:sp>
              <p:nvSpPr>
                <p:cNvPr id="56" name="Google Shape;1364;p32">
                  <a:extLst>
                    <a:ext uri="{FF2B5EF4-FFF2-40B4-BE49-F238E27FC236}">
                      <a16:creationId xmlns:a16="http://schemas.microsoft.com/office/drawing/2014/main" id="{5210483F-8384-E6BF-2618-711F82C83258}"/>
                    </a:ext>
                  </a:extLst>
                </p:cNvPr>
                <p:cNvSpPr/>
                <p:nvPr/>
              </p:nvSpPr>
              <p:spPr>
                <a:xfrm>
                  <a:off x="587076" y="2531077"/>
                  <a:ext cx="413437" cy="277514"/>
                </a:xfrm>
                <a:prstGeom prst="ellipse">
                  <a:avLst/>
                </a:prstGeom>
                <a:solidFill>
                  <a:srgbClr val="3E59A0"/>
                </a:solidFill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09700" tIns="121900" rIns="121900" bIns="121900" anchor="ctr" anchorCtr="0">
                  <a:no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Tx/>
                    <a:buNone/>
                    <a:tabLst/>
                    <a:defRPr/>
                  </a:pPr>
                  <a:r>
                    <a:rPr kumimoji="0" lang="en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1</a:t>
                  </a:r>
                  <a:endParaRPr kumimoji="0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</p:grpSp>
          <p:sp>
            <p:nvSpPr>
              <p:cNvPr id="36" name="Google Shape;1364;p32">
                <a:extLst>
                  <a:ext uri="{FF2B5EF4-FFF2-40B4-BE49-F238E27FC236}">
                    <a16:creationId xmlns:a16="http://schemas.microsoft.com/office/drawing/2014/main" id="{D0575859-A957-FFD6-4D68-9E7174F8846C}"/>
                  </a:ext>
                </a:extLst>
              </p:cNvPr>
              <p:cNvSpPr/>
              <p:nvPr/>
            </p:nvSpPr>
            <p:spPr>
              <a:xfrm>
                <a:off x="408493" y="4881927"/>
                <a:ext cx="343893" cy="366927"/>
              </a:xfrm>
              <a:prstGeom prst="ellipse">
                <a:avLst/>
              </a:prstGeom>
              <a:solidFill>
                <a:srgbClr val="3E59A0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097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Tx/>
                  <a:buNone/>
                  <a:tabLst/>
                  <a:defRPr/>
                </a:pPr>
                <a:r>
                  <a:rPr kumimoji="0" lang="en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2</a:t>
                </a:r>
                <a:endParaRPr kumimoji="0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48" name="Google Shape;1364;p32">
                <a:extLst>
                  <a:ext uri="{FF2B5EF4-FFF2-40B4-BE49-F238E27FC236}">
                    <a16:creationId xmlns:a16="http://schemas.microsoft.com/office/drawing/2014/main" id="{04D50E5C-72B7-9B09-4930-709ADD85BC0D}"/>
                  </a:ext>
                </a:extLst>
              </p:cNvPr>
              <p:cNvSpPr/>
              <p:nvPr/>
            </p:nvSpPr>
            <p:spPr>
              <a:xfrm>
                <a:off x="429828" y="6069775"/>
                <a:ext cx="343893" cy="366927"/>
              </a:xfrm>
              <a:prstGeom prst="ellipse">
                <a:avLst/>
              </a:prstGeom>
              <a:solidFill>
                <a:srgbClr val="3E59A0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097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Tx/>
                  <a:buNone/>
                  <a:tabLst/>
                  <a:defRPr/>
                </a:pPr>
                <a:r>
                  <a:rPr kumimoji="0" lang="en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3</a:t>
                </a:r>
                <a:endParaRPr kumimoji="0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9DC0B1-EA47-2D6E-4AA0-8B130AF88FCB}"/>
                </a:ext>
              </a:extLst>
            </p:cNvPr>
            <p:cNvSpPr txBox="1"/>
            <p:nvPr/>
          </p:nvSpPr>
          <p:spPr>
            <a:xfrm>
              <a:off x="633815" y="3812903"/>
              <a:ext cx="1641155" cy="892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1200" cap="none" spc="0" normalizeH="0" baseline="0" noProof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651 (DARO+DOC+ADT)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1200" cap="none" spc="0" normalizeH="0" baseline="0" noProof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1200" cap="none" spc="0" normalizeH="0" baseline="0" noProof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655 (PBO+DOCE+ADT)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Verdana"/>
                <a:cs typeface="Calibri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530CBB-6CE2-38F0-79A0-81FE07CAF37D}"/>
                </a:ext>
              </a:extLst>
            </p:cNvPr>
            <p:cNvSpPr txBox="1"/>
            <p:nvPr/>
          </p:nvSpPr>
          <p:spPr>
            <a:xfrm>
              <a:off x="923989" y="5426655"/>
              <a:ext cx="1139736" cy="495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2880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 novo </a:t>
              </a:r>
              <a:r>
                <a:rPr kumimoji="0" lang="pt-PT" sz="1200" b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86</a:t>
              </a:r>
              <a:r>
                <a:rPr kumimoji="0" lang="pl-PL" sz="1200" b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</a:t>
              </a:r>
              <a:r>
                <a:rPr kumimoji="0" lang="pt-PT" sz="1200" b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1%</a:t>
              </a:r>
            </a:p>
            <a:p>
              <a:pPr marL="0" marR="0" lvl="0" indent="0" algn="ctr" defTabSz="2880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Nawroty </a:t>
              </a:r>
              <a:r>
                <a:rPr kumimoji="0" lang="pt-P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12</a:t>
              </a: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</a:t>
              </a:r>
              <a:r>
                <a:rPr kumimoji="0" lang="pt-P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9%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FFDB7115-7B3A-3208-634A-3E6C319A7D40}"/>
              </a:ext>
            </a:extLst>
          </p:cNvPr>
          <p:cNvSpPr txBox="1"/>
          <p:nvPr/>
        </p:nvSpPr>
        <p:spPr>
          <a:xfrm>
            <a:off x="977428" y="5410797"/>
            <a:ext cx="706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288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HV: 77%</a:t>
            </a:r>
          </a:p>
          <a:p>
            <a:pPr marL="0" marR="0" lvl="0" indent="0" algn="ctr" defTabSz="288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LV 23%</a:t>
            </a:r>
          </a:p>
        </p:txBody>
      </p:sp>
      <p:sp>
        <p:nvSpPr>
          <p:cNvPr id="59" name="Google Shape;1360;p32">
            <a:extLst>
              <a:ext uri="{FF2B5EF4-FFF2-40B4-BE49-F238E27FC236}">
                <a16:creationId xmlns:a16="http://schemas.microsoft.com/office/drawing/2014/main" id="{192D870E-1788-082D-3111-46AE0DA5E8C2}"/>
              </a:ext>
            </a:extLst>
          </p:cNvPr>
          <p:cNvSpPr txBox="1"/>
          <p:nvPr/>
        </p:nvSpPr>
        <p:spPr>
          <a:xfrm>
            <a:off x="4357527" y="1445241"/>
            <a:ext cx="2728565" cy="47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Przeżycie całkowite</a:t>
            </a:r>
            <a:r>
              <a:rPr kumimoji="0" lang="en" sz="1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1,2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61" name="Google Shape;1360;p32">
            <a:extLst>
              <a:ext uri="{FF2B5EF4-FFF2-40B4-BE49-F238E27FC236}">
                <a16:creationId xmlns:a16="http://schemas.microsoft.com/office/drawing/2014/main" id="{BB668D60-EABA-DDDB-7BBB-D1DB744BC8F9}"/>
              </a:ext>
            </a:extLst>
          </p:cNvPr>
          <p:cNvSpPr txBox="1"/>
          <p:nvPr/>
        </p:nvSpPr>
        <p:spPr>
          <a:xfrm>
            <a:off x="9395764" y="4067841"/>
            <a:ext cx="1779055" cy="47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Odpowiedź PSA</a:t>
            </a:r>
            <a:r>
              <a:rPr kumimoji="0" lang="en" sz="1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4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62" name="Graphic 61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669835C1-5EED-75B2-036C-96C5437A7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548AEF-9764-E935-8C1F-A858C0D497BD}"/>
              </a:ext>
            </a:extLst>
          </p:cNvPr>
          <p:cNvSpPr txBox="1"/>
          <p:nvPr/>
        </p:nvSpPr>
        <p:spPr>
          <a:xfrm>
            <a:off x="2300750" y="103915"/>
            <a:ext cx="9570683" cy="1341457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DARO+DOCE+ADT vs DOCE+ADT 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w szerokiej populacji pacjentów z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mHSPC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  <a:endParaRPr kumimoji="0" lang="en-US" sz="1400" b="1" i="0" u="none" strike="noStrike" kern="1200" cap="none" spc="0" normalizeH="0" baseline="3000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Verdana"/>
              <a:ea typeface="Verdan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Odsetek OS w 48. miesiącu: 62,7% vs 50,4%, odpowiednio, dla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Daro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Doce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+ADT vs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Doce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+ADT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Połowa pacjentów w ramieniu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Daro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Doce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+ADT osiągnęła </a:t>
            </a:r>
            <a:r>
              <a:rPr lang="pl-PL" sz="1400" dirty="0">
                <a:solidFill>
                  <a:srgbClr val="09357A"/>
                </a:solidFill>
                <a:latin typeface="Verdana"/>
              </a:rPr>
              <a:t>n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ieoznaczalne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stężenie PSA przez ponad 6 miesięcy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</a:t>
            </a:r>
            <a:endParaRPr kumimoji="0" lang="en-US" sz="1400" b="1" i="0" u="none" strike="noStrike" kern="1200" cap="none" spc="0" normalizeH="0" baseline="3000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16D73B-F26A-CDF3-60FE-F5BBC9F062DE}"/>
              </a:ext>
            </a:extLst>
          </p:cNvPr>
          <p:cNvSpPr/>
          <p:nvPr/>
        </p:nvSpPr>
        <p:spPr>
          <a:xfrm>
            <a:off x="192370" y="231450"/>
            <a:ext cx="1782607" cy="73323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ARASENS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B7278-40BA-5A87-B223-1871EF8085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9676" y="1785670"/>
            <a:ext cx="4733476" cy="2258318"/>
          </a:xfrm>
          <a:prstGeom prst="rect">
            <a:avLst/>
          </a:prstGeom>
        </p:spPr>
      </p:pic>
      <p:sp>
        <p:nvSpPr>
          <p:cNvPr id="4" name="Google Shape;1360;p32">
            <a:extLst>
              <a:ext uri="{FF2B5EF4-FFF2-40B4-BE49-F238E27FC236}">
                <a16:creationId xmlns:a16="http://schemas.microsoft.com/office/drawing/2014/main" id="{A6614AD4-46BE-E5C0-1316-FCDCD5EB6C9E}"/>
              </a:ext>
            </a:extLst>
          </p:cNvPr>
          <p:cNvSpPr txBox="1"/>
          <p:nvPr/>
        </p:nvSpPr>
        <p:spPr>
          <a:xfrm>
            <a:off x="3356819" y="3227443"/>
            <a:ext cx="1953786" cy="1681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Współczynnik ryzyka dla zgonu, 0,68 (95% Cl, 0,57-0,80)</a:t>
            </a:r>
          </a:p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5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P&lt;0,001</a:t>
            </a:r>
            <a:endParaRPr kumimoji="0" sz="5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24A84998-B0A2-8435-CDF2-B27A903BF2BE}"/>
              </a:ext>
            </a:extLst>
          </p:cNvPr>
          <p:cNvSpPr txBox="1"/>
          <p:nvPr/>
        </p:nvSpPr>
        <p:spPr>
          <a:xfrm>
            <a:off x="4111785" y="3607626"/>
            <a:ext cx="1365090" cy="1681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Miesiące od randomizacji</a:t>
            </a:r>
            <a:endParaRPr kumimoji="0" sz="6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8" name="Google Shape;1360;p32">
            <a:extLst>
              <a:ext uri="{FF2B5EF4-FFF2-40B4-BE49-F238E27FC236}">
                <a16:creationId xmlns:a16="http://schemas.microsoft.com/office/drawing/2014/main" id="{CCB5F767-1A71-A5F0-D66D-D5FAF58D20B9}"/>
              </a:ext>
            </a:extLst>
          </p:cNvPr>
          <p:cNvSpPr txBox="1"/>
          <p:nvPr/>
        </p:nvSpPr>
        <p:spPr>
          <a:xfrm rot="16200000">
            <a:off x="2387673" y="2611117"/>
            <a:ext cx="1281150" cy="1196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Odsetek pacjentów żyjących </a:t>
            </a:r>
            <a:endParaRPr kumimoji="0" sz="6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0" name="Google Shape;1360;p32">
            <a:extLst>
              <a:ext uri="{FF2B5EF4-FFF2-40B4-BE49-F238E27FC236}">
                <a16:creationId xmlns:a16="http://schemas.microsoft.com/office/drawing/2014/main" id="{9406B1EA-7411-B13C-FB8A-00DC11F457D2}"/>
              </a:ext>
            </a:extLst>
          </p:cNvPr>
          <p:cNvSpPr txBox="1"/>
          <p:nvPr/>
        </p:nvSpPr>
        <p:spPr>
          <a:xfrm>
            <a:off x="2755737" y="3754222"/>
            <a:ext cx="639925" cy="748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Liczba badanych 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1" name="Google Shape;1360;p32">
            <a:extLst>
              <a:ext uri="{FF2B5EF4-FFF2-40B4-BE49-F238E27FC236}">
                <a16:creationId xmlns:a16="http://schemas.microsoft.com/office/drawing/2014/main" id="{F3F42DC1-9884-C0E4-82C7-B111427B79B6}"/>
              </a:ext>
            </a:extLst>
          </p:cNvPr>
          <p:cNvSpPr txBox="1"/>
          <p:nvPr/>
        </p:nvSpPr>
        <p:spPr>
          <a:xfrm>
            <a:off x="6757179" y="2513743"/>
            <a:ext cx="669643" cy="1016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Mediana przeżycia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2" name="Google Shape;1360;p32">
            <a:extLst>
              <a:ext uri="{FF2B5EF4-FFF2-40B4-BE49-F238E27FC236}">
                <a16:creationId xmlns:a16="http://schemas.microsoft.com/office/drawing/2014/main" id="{97CA9C09-73FA-8A06-ACCE-19B5852308CC}"/>
              </a:ext>
            </a:extLst>
          </p:cNvPr>
          <p:cNvSpPr txBox="1"/>
          <p:nvPr/>
        </p:nvSpPr>
        <p:spPr>
          <a:xfrm>
            <a:off x="7086092" y="2759033"/>
            <a:ext cx="159429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mc</a:t>
            </a:r>
            <a:endParaRPr kumimoji="0" sz="5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3" name="Google Shape;1360;p32">
            <a:extLst>
              <a:ext uri="{FF2B5EF4-FFF2-40B4-BE49-F238E27FC236}">
                <a16:creationId xmlns:a16="http://schemas.microsoft.com/office/drawing/2014/main" id="{1DE5DEA2-FD4A-F96E-77A2-33B2E0711DD2}"/>
              </a:ext>
            </a:extLst>
          </p:cNvPr>
          <p:cNvSpPr txBox="1"/>
          <p:nvPr/>
        </p:nvSpPr>
        <p:spPr>
          <a:xfrm>
            <a:off x="8725885" y="3774040"/>
            <a:ext cx="532416" cy="1237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24 tygodnie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4" name="Google Shape;1360;p32">
            <a:extLst>
              <a:ext uri="{FF2B5EF4-FFF2-40B4-BE49-F238E27FC236}">
                <a16:creationId xmlns:a16="http://schemas.microsoft.com/office/drawing/2014/main" id="{4A98CF70-EE94-341E-EE62-795C0B14EF77}"/>
              </a:ext>
            </a:extLst>
          </p:cNvPr>
          <p:cNvSpPr txBox="1"/>
          <p:nvPr/>
        </p:nvSpPr>
        <p:spPr>
          <a:xfrm>
            <a:off x="9555579" y="3791636"/>
            <a:ext cx="532416" cy="1237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36 tygodni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5" name="Google Shape;1360;p32">
            <a:extLst>
              <a:ext uri="{FF2B5EF4-FFF2-40B4-BE49-F238E27FC236}">
                <a16:creationId xmlns:a16="http://schemas.microsoft.com/office/drawing/2014/main" id="{25726CD1-66AC-F2AE-8F85-4035369D431B}"/>
              </a:ext>
            </a:extLst>
          </p:cNvPr>
          <p:cNvSpPr txBox="1"/>
          <p:nvPr/>
        </p:nvSpPr>
        <p:spPr>
          <a:xfrm>
            <a:off x="10385273" y="3786873"/>
            <a:ext cx="532416" cy="1237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52 tygodnie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6" name="Google Shape;1360;p32">
            <a:extLst>
              <a:ext uri="{FF2B5EF4-FFF2-40B4-BE49-F238E27FC236}">
                <a16:creationId xmlns:a16="http://schemas.microsoft.com/office/drawing/2014/main" id="{5B82ACEE-2526-8305-74A7-0392685EAF33}"/>
              </a:ext>
            </a:extLst>
          </p:cNvPr>
          <p:cNvSpPr txBox="1"/>
          <p:nvPr/>
        </p:nvSpPr>
        <p:spPr>
          <a:xfrm>
            <a:off x="11012674" y="3786873"/>
            <a:ext cx="858759" cy="1784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W dowolnym czasie po rozpoczęciu leczenia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9" name="Google Shape;1360;p32">
            <a:extLst>
              <a:ext uri="{FF2B5EF4-FFF2-40B4-BE49-F238E27FC236}">
                <a16:creationId xmlns:a16="http://schemas.microsoft.com/office/drawing/2014/main" id="{9965AC49-4996-7BCD-E434-E20C4C3C26AA}"/>
              </a:ext>
            </a:extLst>
          </p:cNvPr>
          <p:cNvSpPr txBox="1"/>
          <p:nvPr/>
        </p:nvSpPr>
        <p:spPr>
          <a:xfrm rot="16200000">
            <a:off x="7362536" y="2635012"/>
            <a:ext cx="1669462" cy="1237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Pacjenci z niewykrywalnym stężeniem PSA, %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B5BCF091-00B9-825E-E737-076269E647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10" y="615726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66577565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7E813FE-1FC7-A21E-87DA-43695B6B161C}"/>
              </a:ext>
            </a:extLst>
          </p:cNvPr>
          <p:cNvSpPr/>
          <p:nvPr/>
        </p:nvSpPr>
        <p:spPr bwMode="auto">
          <a:xfrm>
            <a:off x="2196548" y="0"/>
            <a:ext cx="9995452" cy="11525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80975"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1600" b="1" dirty="0">
                <a:solidFill>
                  <a:srgbClr val="09357A"/>
                </a:solidFill>
                <a:latin typeface="Verdana"/>
                <a:sym typeface="Arial" pitchFamily="-110" charset="0"/>
              </a:rPr>
              <a:t>Analiza wrażliwości, w której konieczność kolejnej terapii zaliczono do zdarzeń "zgonu" wykazała medianę OS dla terapii DARO+DOCE+ADT wynoszącą 49,0 miesięcy vs 31,6 miesięcy dla terapii DOCE+ADT</a:t>
            </a:r>
            <a:endParaRPr lang="en-US" sz="1600" baseline="30000" dirty="0">
              <a:solidFill>
                <a:srgbClr val="09357A"/>
              </a:solidFill>
              <a:latin typeface="Verdana"/>
              <a:sym typeface="Arial" pitchFamily="-110" charset="0"/>
            </a:endParaRPr>
          </a:p>
        </p:txBody>
      </p:sp>
      <p:sp>
        <p:nvSpPr>
          <p:cNvPr id="14" name="TextBox 31">
            <a:extLst>
              <a:ext uri="{FF2B5EF4-FFF2-40B4-BE49-F238E27FC236}">
                <a16:creationId xmlns:a16="http://schemas.microsoft.com/office/drawing/2014/main" id="{E84C458F-0789-2F6F-C641-5CAA1C1F0541}"/>
              </a:ext>
            </a:extLst>
          </p:cNvPr>
          <p:cNvSpPr txBox="1"/>
          <p:nvPr/>
        </p:nvSpPr>
        <p:spPr>
          <a:xfrm>
            <a:off x="305478" y="6584994"/>
            <a:ext cx="8389774" cy="195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eaLnBrk="1" hangingPunct="1">
              <a:lnSpc>
                <a:spcPct val="100000"/>
              </a:lnSpc>
              <a:spcBef>
                <a:spcPts val="200"/>
              </a:spcBef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9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641350" indent="-280988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–"/>
              <a:tabLst/>
              <a:defRPr sz="24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877824" indent="-24140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•"/>
              <a:defRPr sz="216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1316736" indent="-24140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–"/>
              <a:defRPr sz="180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1785557" indent="-229362" eaLnBrk="1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itchFamily="-65" charset="0"/>
              <a:buChar char="»"/>
              <a:defRPr sz="1560"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2131468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2477111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2822754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3168397" indent="-230429" fontAlgn="base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defTabSz="914291">
              <a:buClr>
                <a:srgbClr val="505050"/>
              </a:buClr>
              <a:defRPr/>
            </a:pPr>
            <a:endParaRPr lang="pt-PT" sz="700" dirty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  <a:p>
            <a:pPr defTabSz="914291">
              <a:buClr>
                <a:srgbClr val="505050"/>
              </a:buClr>
              <a:defRPr/>
            </a:pPr>
            <a:endParaRPr lang="pt-PT" sz="700" dirty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  <a:p>
            <a:r>
              <a:rPr lang="pl-PL" sz="700" dirty="0">
                <a:solidFill>
                  <a:schemeClr val="bg1"/>
                </a:solidFill>
              </a:rPr>
              <a:t>Najlepiej dopasowany rozkład parametryczny: a - </a:t>
            </a:r>
            <a:r>
              <a:rPr lang="pl-PL" sz="700" dirty="0" err="1">
                <a:solidFill>
                  <a:schemeClr val="bg1"/>
                </a:solidFill>
              </a:rPr>
              <a:t>Weibulla</a:t>
            </a:r>
            <a:r>
              <a:rPr lang="pl-PL" sz="700" dirty="0">
                <a:solidFill>
                  <a:schemeClr val="bg1"/>
                </a:solidFill>
              </a:rPr>
              <a:t>; b - wykładniczy; c - logarytmiczno-normalny; d - logarytmiczno-logistyczny; e - </a:t>
            </a:r>
            <a:r>
              <a:rPr lang="pl-PL" sz="700" dirty="0" err="1">
                <a:solidFill>
                  <a:schemeClr val="bg1"/>
                </a:solidFill>
              </a:rPr>
              <a:t>Gompertza</a:t>
            </a:r>
            <a:r>
              <a:rPr lang="pl-PL" sz="700" dirty="0">
                <a:solidFill>
                  <a:schemeClr val="bg1"/>
                </a:solidFill>
              </a:rPr>
              <a:t>; Różnica na podstawie przewidywanej nieskorygowanej mediany OS PBO.ADT, terapia deprywacji androgenowej; APA, apalutamid; HVD, choroba o dużej objętości; IPCW, odwrotne prawdopodobieństwo ważenia cenzorującego; ITT, populacja z zamiarem leczenia; LVD, choroba o małej objętości; M0, </a:t>
            </a:r>
            <a:r>
              <a:rPr lang="pl-PL" sz="700" dirty="0" err="1">
                <a:solidFill>
                  <a:schemeClr val="bg1"/>
                </a:solidFill>
              </a:rPr>
              <a:t>metachroniczny</a:t>
            </a:r>
            <a:r>
              <a:rPr lang="pl-PL" sz="700" dirty="0">
                <a:solidFill>
                  <a:schemeClr val="bg1"/>
                </a:solidFill>
              </a:rPr>
              <a:t>; M1, synchroniczny; NE, nie do oszacowania; PBO, placebo</a:t>
            </a:r>
            <a:r>
              <a:rPr lang="en-GB" sz="700" dirty="0">
                <a:solidFill>
                  <a:schemeClr val="bg1"/>
                </a:solidFill>
              </a:rPr>
              <a:t>.</a:t>
            </a:r>
          </a:p>
          <a:p>
            <a:pPr defTabSz="914291">
              <a:buClr>
                <a:srgbClr val="505050"/>
              </a:buClr>
              <a:defRPr/>
            </a:pPr>
            <a:endParaRPr lang="pt-PT" sz="700" dirty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  <a:p>
            <a:pPr defTabSz="914291">
              <a:buClr>
                <a:srgbClr val="505050"/>
              </a:buClr>
              <a:defRPr/>
            </a:pPr>
            <a:r>
              <a:rPr lang="pt-PT" sz="700" dirty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rPr>
              <a:t>1. </a:t>
            </a:r>
            <a:r>
              <a:rPr lang="en-US" sz="700" dirty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rPr>
              <a:t>Shore N, et al. Presented at ASCO GU Annual Meeting, San Francisco, US, 25–27 January 2024. Poster no. G16.</a:t>
            </a:r>
            <a:endParaRPr lang="pt-PT" sz="700" dirty="0">
              <a:solidFill>
                <a:schemeClr val="bg1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Rechteck: abgerundete Ecken 2">
            <a:extLst>
              <a:ext uri="{FF2B5EF4-FFF2-40B4-BE49-F238E27FC236}">
                <a16:creationId xmlns:a16="http://schemas.microsoft.com/office/drawing/2014/main" id="{A43F025C-5B51-419F-1A85-C7457DEEB2C0}"/>
              </a:ext>
            </a:extLst>
          </p:cNvPr>
          <p:cNvSpPr/>
          <p:nvPr/>
        </p:nvSpPr>
        <p:spPr bwMode="auto">
          <a:xfrm>
            <a:off x="6771992" y="1348912"/>
            <a:ext cx="5041659" cy="442245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pl-PL" sz="1050" b="1" dirty="0">
                <a:solidFill>
                  <a:srgbClr val="003479"/>
                </a:solidFill>
                <a:latin typeface="Verdana"/>
              </a:rPr>
              <a:t>Analiza wrażliwości </a:t>
            </a:r>
            <a:r>
              <a:rPr lang="pl-PL" sz="1050" b="1" i="1" dirty="0">
                <a:solidFill>
                  <a:srgbClr val="003479"/>
                </a:solidFill>
                <a:latin typeface="Verdana"/>
              </a:rPr>
              <a:t>post-hoc</a:t>
            </a:r>
            <a:r>
              <a:rPr lang="pl-PL" sz="1050" b="1" dirty="0">
                <a:solidFill>
                  <a:srgbClr val="003479"/>
                </a:solidFill>
                <a:latin typeface="Verdana"/>
              </a:rPr>
              <a:t>, w której konieczność kolejnej terapii zaliczono do zdarzeń u pacjentów ocenzurowanych</a:t>
            </a:r>
            <a:endParaRPr lang="en-GB" sz="1050" b="1" dirty="0">
              <a:solidFill>
                <a:srgbClr val="003479"/>
              </a:solidFill>
              <a:latin typeface="Verdana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91BEA088-9544-E57B-5C89-E4EFFDF6BBD2}"/>
              </a:ext>
            </a:extLst>
          </p:cNvPr>
          <p:cNvSpPr txBox="1"/>
          <p:nvPr/>
        </p:nvSpPr>
        <p:spPr>
          <a:xfrm>
            <a:off x="583086" y="4026399"/>
            <a:ext cx="4958860" cy="1151306"/>
          </a:xfrm>
          <a:prstGeom prst="roundRect">
            <a:avLst>
              <a:gd name="adj" fmla="val 478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Wyniki analizy </a:t>
            </a:r>
            <a:r>
              <a:rPr lang="pl-PL" sz="1400" i="1" dirty="0">
                <a:latin typeface="Verdana" panose="020B0604030504040204" pitchFamily="34" charset="0"/>
                <a:ea typeface="Verdana" panose="020B0604030504040204" pitchFamily="34" charset="0"/>
              </a:rPr>
              <a:t>post hoc </a:t>
            </a:r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</a:rPr>
              <a:t>i planowanej analizy wrażliwości były spójne i zgodne z pierwotną analizą OS w badaniu ARASENS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399735E-1BAC-AD8A-50CB-F841463FF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099" y="1064535"/>
            <a:ext cx="5540835" cy="2795608"/>
          </a:xfrm>
          <a:prstGeom prst="roundRect">
            <a:avLst>
              <a:gd name="adj" fmla="val 9713"/>
            </a:avLst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0" indent="-33338">
              <a:buNone/>
            </a:pPr>
            <a:r>
              <a:rPr lang="pl-PL" sz="1600" b="1" noProof="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Cel</a:t>
            </a:r>
            <a:r>
              <a:rPr lang="en-US" sz="1600" b="1" noProof="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:</a:t>
            </a:r>
          </a:p>
          <a:p>
            <a:pPr defTabSz="914400">
              <a:spcBef>
                <a:spcPts val="600"/>
              </a:spcBef>
              <a:defRPr/>
            </a:pPr>
            <a:r>
              <a:rPr lang="pl-PL" sz="1200" dirty="0">
                <a:latin typeface="Verdana" panose="020B0604030504040204" pitchFamily="34" charset="0"/>
                <a:ea typeface="Verdana" panose="020B0604030504040204" pitchFamily="34" charset="0"/>
              </a:rPr>
              <a:t>Celem badania było sprawdzenie, czy korzyści ze stosowania DARO w porównaniu z placebo obserwowane u pacjentów poddanych ocenie (pacjenci nieocenzurowani, u których nastąpił zgon) stanowią odzwierciedlenie potencjalnych korzyści u pacjentów, u których nie przeprowadzono takiej oceny (pacjenci ocenzurowani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defTabSz="914400">
              <a:spcBef>
                <a:spcPts val="600"/>
              </a:spcBef>
              <a:defRPr/>
            </a:pPr>
            <a:r>
              <a:rPr lang="pl-PL" sz="1200" dirty="0">
                <a:latin typeface="Verdana" panose="020B0604030504040204" pitchFamily="34" charset="0"/>
                <a:ea typeface="Verdana" panose="020B0604030504040204" pitchFamily="34" charset="0"/>
              </a:rPr>
              <a:t>W celu włączenia ocenzurowanych pacjentów do analizy przeżycia, badacze zsumowali liczbę zgonów nieocenzurowanych pacjentów z liczbą ocenzurowanych pacjentów wymagających kolejnej terapii przeciwnowotworowej i zaliczyli oba te zdarzenia do "zgonów"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0AC47B-108D-3825-13FB-07220E353A46}"/>
              </a:ext>
            </a:extLst>
          </p:cNvPr>
          <p:cNvSpPr/>
          <p:nvPr/>
        </p:nvSpPr>
        <p:spPr>
          <a:xfrm>
            <a:off x="192370" y="231450"/>
            <a:ext cx="1782607" cy="733236"/>
          </a:xfrm>
          <a:prstGeom prst="rect">
            <a:avLst/>
          </a:prstGeom>
          <a:solidFill>
            <a:srgbClr val="154760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ARASENS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886B84-8B8E-EC32-3BEA-811CBD2AA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253" y="1857559"/>
            <a:ext cx="5127163" cy="3064162"/>
          </a:xfrm>
          <a:prstGeom prst="rect">
            <a:avLst/>
          </a:prstGeom>
        </p:spPr>
      </p:pic>
      <p:sp>
        <p:nvSpPr>
          <p:cNvPr id="3" name="Google Shape;1360;p32">
            <a:extLst>
              <a:ext uri="{FF2B5EF4-FFF2-40B4-BE49-F238E27FC236}">
                <a16:creationId xmlns:a16="http://schemas.microsoft.com/office/drawing/2014/main" id="{B77E72C8-C3CF-D927-6370-FB0962319DC4}"/>
              </a:ext>
            </a:extLst>
          </p:cNvPr>
          <p:cNvSpPr txBox="1"/>
          <p:nvPr/>
        </p:nvSpPr>
        <p:spPr>
          <a:xfrm>
            <a:off x="8190464" y="4442836"/>
            <a:ext cx="2565458" cy="1346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miesiące</a:t>
            </a:r>
            <a:endParaRPr kumimoji="0" sz="8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" name="Google Shape;1360;p32">
            <a:extLst>
              <a:ext uri="{FF2B5EF4-FFF2-40B4-BE49-F238E27FC236}">
                <a16:creationId xmlns:a16="http://schemas.microsoft.com/office/drawing/2014/main" id="{ED316039-9C76-6AE5-D7A5-C4CB71DDD50C}"/>
              </a:ext>
            </a:extLst>
          </p:cNvPr>
          <p:cNvSpPr txBox="1"/>
          <p:nvPr/>
        </p:nvSpPr>
        <p:spPr>
          <a:xfrm>
            <a:off x="6875091" y="4510145"/>
            <a:ext cx="1094213" cy="1465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pacjentów</a:t>
            </a:r>
            <a:endParaRPr kumimoji="0" sz="8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8" name="Google Shape;1360;p32">
            <a:extLst>
              <a:ext uri="{FF2B5EF4-FFF2-40B4-BE49-F238E27FC236}">
                <a16:creationId xmlns:a16="http://schemas.microsoft.com/office/drawing/2014/main" id="{15B6D5CA-F71B-AE6B-DFC4-27CD703779B4}"/>
              </a:ext>
            </a:extLst>
          </p:cNvPr>
          <p:cNvSpPr txBox="1"/>
          <p:nvPr/>
        </p:nvSpPr>
        <p:spPr>
          <a:xfrm rot="16200000">
            <a:off x="5520969" y="2968560"/>
            <a:ext cx="2286494" cy="1959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Prawdopodobieństwo braku zdarzenia</a:t>
            </a:r>
            <a:endParaRPr kumimoji="0" sz="8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0" name="Google Shape;1360;p32">
            <a:extLst>
              <a:ext uri="{FF2B5EF4-FFF2-40B4-BE49-F238E27FC236}">
                <a16:creationId xmlns:a16="http://schemas.microsoft.com/office/drawing/2014/main" id="{9C201160-6FAF-AF45-384B-A74E0F7A08F0}"/>
              </a:ext>
            </a:extLst>
          </p:cNvPr>
          <p:cNvSpPr txBox="1"/>
          <p:nvPr/>
        </p:nvSpPr>
        <p:spPr>
          <a:xfrm>
            <a:off x="7102902" y="3071751"/>
            <a:ext cx="2146605" cy="382679"/>
          </a:xfrm>
          <a:prstGeom prst="rect">
            <a:avLst/>
          </a:prstGeom>
          <a:solidFill>
            <a:srgbClr val="C55B2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bg1"/>
                </a:solidFill>
                <a:latin typeface="Verdana"/>
                <a:sym typeface="Fira Sans Extra Condensed"/>
              </a:rPr>
              <a:t>Placebo + ADT + </a:t>
            </a:r>
            <a:r>
              <a:rPr lang="pl-PL" sz="800" b="1" dirty="0" err="1">
                <a:solidFill>
                  <a:schemeClr val="bg1"/>
                </a:solidFill>
                <a:latin typeface="Verdana"/>
                <a:sym typeface="Fira Sans Extra Condensed"/>
              </a:rPr>
              <a:t>docetaksel</a:t>
            </a:r>
            <a:endParaRPr lang="pl-PL" sz="800" b="1" baseline="30000" dirty="0">
              <a:solidFill>
                <a:schemeClr val="bg1"/>
              </a:solidFill>
              <a:latin typeface="Verdana"/>
              <a:sym typeface="Fira Sans Extra Condensed"/>
            </a:endParaRP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bg1"/>
                </a:solidFill>
                <a:latin typeface="Verdana"/>
                <a:sym typeface="Fira Sans Extra Condensed"/>
              </a:rPr>
              <a:t>Mediana 31,6 mc (95% Cl 29,7-33,8)</a:t>
            </a:r>
          </a:p>
        </p:txBody>
      </p:sp>
      <p:sp>
        <p:nvSpPr>
          <p:cNvPr id="12" name="Google Shape;1360;p32">
            <a:extLst>
              <a:ext uri="{FF2B5EF4-FFF2-40B4-BE49-F238E27FC236}">
                <a16:creationId xmlns:a16="http://schemas.microsoft.com/office/drawing/2014/main" id="{99157ACF-45E4-AEE4-F473-41768031B93B}"/>
              </a:ext>
            </a:extLst>
          </p:cNvPr>
          <p:cNvSpPr txBox="1"/>
          <p:nvPr/>
        </p:nvSpPr>
        <p:spPr>
          <a:xfrm>
            <a:off x="9192642" y="2094020"/>
            <a:ext cx="2067374" cy="382679"/>
          </a:xfrm>
          <a:prstGeom prst="rect">
            <a:avLst/>
          </a:prstGeom>
          <a:solidFill>
            <a:srgbClr val="20386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 err="1">
                <a:solidFill>
                  <a:schemeClr val="bg1"/>
                </a:solidFill>
                <a:latin typeface="Verdana"/>
                <a:sym typeface="Fira Sans Extra Condensed"/>
              </a:rPr>
              <a:t>Darolutamid</a:t>
            </a:r>
            <a:r>
              <a:rPr lang="pl-PL" sz="800" b="1" dirty="0">
                <a:solidFill>
                  <a:schemeClr val="bg1"/>
                </a:solidFill>
                <a:latin typeface="Verdana"/>
                <a:sym typeface="Fira Sans Extra Condensed"/>
              </a:rPr>
              <a:t> + ADT + </a:t>
            </a:r>
            <a:r>
              <a:rPr lang="pl-PL" sz="800" b="1" dirty="0" err="1">
                <a:solidFill>
                  <a:schemeClr val="bg1"/>
                </a:solidFill>
                <a:latin typeface="Verdana"/>
                <a:sym typeface="Fira Sans Extra Condensed"/>
              </a:rPr>
              <a:t>docetaksel</a:t>
            </a:r>
            <a:r>
              <a:rPr lang="pl-PL" sz="800" b="1" dirty="0">
                <a:solidFill>
                  <a:schemeClr val="bg1"/>
                </a:solidFill>
                <a:latin typeface="Verdana"/>
                <a:sym typeface="Fira Sans Extra Condensed"/>
              </a:rPr>
              <a:t> Mediana 49,0 (95% Cl 45,2-NE)</a:t>
            </a:r>
          </a:p>
        </p:txBody>
      </p:sp>
      <p:sp>
        <p:nvSpPr>
          <p:cNvPr id="13" name="Google Shape;1360;p32">
            <a:extLst>
              <a:ext uri="{FF2B5EF4-FFF2-40B4-BE49-F238E27FC236}">
                <a16:creationId xmlns:a16="http://schemas.microsoft.com/office/drawing/2014/main" id="{13AC071B-151E-FF98-0FA1-CC4F798C87B1}"/>
              </a:ext>
            </a:extLst>
          </p:cNvPr>
          <p:cNvSpPr txBox="1"/>
          <p:nvPr/>
        </p:nvSpPr>
        <p:spPr>
          <a:xfrm>
            <a:off x="7102902" y="3681814"/>
            <a:ext cx="1161867" cy="477650"/>
          </a:xfrm>
          <a:prstGeom prst="rect">
            <a:avLst/>
          </a:prstGeom>
          <a:solidFill>
            <a:srgbClr val="0F93C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bg1"/>
                </a:solidFill>
                <a:latin typeface="Verdana"/>
                <a:sym typeface="Fira Sans Extra Condensed"/>
              </a:rPr>
              <a:t>HR 0,47*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bg1"/>
                </a:solidFill>
                <a:latin typeface="Verdana"/>
                <a:sym typeface="Fira Sans Extra Condensed"/>
              </a:rPr>
              <a:t>(95% Cl 0,40-0,54)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bg1"/>
                </a:solidFill>
                <a:latin typeface="Verdana"/>
                <a:sym typeface="Fira Sans Extra Condensed"/>
              </a:rPr>
              <a:t>P&lt;0,0001</a:t>
            </a:r>
          </a:p>
        </p:txBody>
      </p:sp>
      <p:pic>
        <p:nvPicPr>
          <p:cNvPr id="15" name="Picture 1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E61DD72-7524-35FC-2A2F-AE7EFC513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10" y="615726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14284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55;p32">
            <a:extLst>
              <a:ext uri="{FF2B5EF4-FFF2-40B4-BE49-F238E27FC236}">
                <a16:creationId xmlns:a16="http://schemas.microsoft.com/office/drawing/2014/main" id="{215A95E9-36E9-808C-36AA-D8EE2142FEF1}"/>
              </a:ext>
            </a:extLst>
          </p:cNvPr>
          <p:cNvSpPr/>
          <p:nvPr/>
        </p:nvSpPr>
        <p:spPr>
          <a:xfrm>
            <a:off x="2569512" y="1645158"/>
            <a:ext cx="5446543" cy="2671113"/>
          </a:xfrm>
          <a:prstGeom prst="roundRect">
            <a:avLst>
              <a:gd name="adj" fmla="val 7694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693B990-E848-B684-D2D3-79297DF69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476925"/>
              </p:ext>
            </p:extLst>
          </p:nvPr>
        </p:nvGraphicFramePr>
        <p:xfrm>
          <a:off x="2554521" y="4429346"/>
          <a:ext cx="5515314" cy="168086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97773">
                  <a:extLst>
                    <a:ext uri="{9D8B030D-6E8A-4147-A177-3AD203B41FA5}">
                      <a16:colId xmlns:a16="http://schemas.microsoft.com/office/drawing/2014/main" val="2580418646"/>
                    </a:ext>
                  </a:extLst>
                </a:gridCol>
                <a:gridCol w="3917541">
                  <a:extLst>
                    <a:ext uri="{9D8B030D-6E8A-4147-A177-3AD203B41FA5}">
                      <a16:colId xmlns:a16="http://schemas.microsoft.com/office/drawing/2014/main" val="3450232711"/>
                    </a:ext>
                  </a:extLst>
                </a:gridCol>
              </a:tblGrid>
              <a:tr h="251185"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7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/>
                          <a:ea typeface="ヒラギノ角ゴ ProN W3"/>
                          <a:cs typeface="ヒラギノ角ゴ ProN W3"/>
                        </a:rPr>
                        <a:t>Mediana</a:t>
                      </a:r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/>
                          <a:ea typeface="ヒラギノ角ゴ ProN W3"/>
                          <a:cs typeface="ヒラギノ角ゴ ProN W3"/>
                        </a:rPr>
                        <a:t> </a:t>
                      </a:r>
                      <a:r>
                        <a:rPr lang="en-US" sz="7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/>
                          <a:ea typeface="ヒラギノ角ゴ ProN W3"/>
                          <a:cs typeface="ヒラギノ角ゴ ProN W3"/>
                        </a:rPr>
                        <a:t>czasu</a:t>
                      </a:r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/>
                          <a:ea typeface="ヒラギノ角ゴ ProN W3"/>
                          <a:cs typeface="ヒラギノ角ゴ ProN W3"/>
                        </a:rPr>
                        <a:t> </a:t>
                      </a:r>
                      <a:r>
                        <a:rPr lang="en-US" sz="7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/>
                          <a:ea typeface="ヒラギノ角ゴ ProN W3"/>
                          <a:cs typeface="ヒラギノ角ゴ ProN W3"/>
                        </a:rPr>
                        <a:t>obserwacji</a:t>
                      </a:r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/>
                          <a:ea typeface="ヒラギノ角ゴ ProN W3"/>
                          <a:cs typeface="ヒラギノ角ゴ ProN W3"/>
                        </a:rPr>
                        <a:t>, mc</a:t>
                      </a: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52,8 </a:t>
                      </a:r>
                      <a:r>
                        <a:rPr lang="en-US" sz="700" b="0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miesięcy</a:t>
                      </a:r>
                      <a:r>
                        <a:rPr lang="en-US" sz="7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(OS)</a:t>
                      </a: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4233700584"/>
                  </a:ext>
                </a:extLst>
              </a:tr>
              <a:tr h="251185"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Pierwszorzędowy punkt końcowy</a:t>
                      </a: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+ </a:t>
                      </a:r>
                      <a:r>
                        <a:rPr lang="en-US" sz="700" b="0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rPFS</a:t>
                      </a:r>
                      <a:endParaRPr lang="en-US" sz="700" b="0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2598034649"/>
                  </a:ext>
                </a:extLst>
              </a:tr>
              <a:tr h="397223">
                <a:tc>
                  <a:txBody>
                    <a:bodyPr/>
                    <a:lstStyle>
                      <a:lvl1pPr marL="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1pPr>
                      <a:lvl2pPr marL="45717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2pPr>
                      <a:lvl3pPr marL="914340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3pPr>
                      <a:lvl4pPr marL="137151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4pPr>
                      <a:lvl5pPr marL="182868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5pPr>
                      <a:lvl6pPr marL="228585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6pPr>
                      <a:lvl7pPr marL="2743021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7pPr>
                      <a:lvl8pPr marL="3200192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8pPr>
                      <a:lvl9pPr marL="3657363" algn="l" defTabSz="91434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7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Przeżycie</a:t>
                      </a:r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7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całkowite</a:t>
                      </a:r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(OS), HR </a:t>
                      </a:r>
                    </a:p>
                  </a:txBody>
                  <a:tcPr marL="0" marR="0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7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0,75 w populacji DOCE | 25% zmniejszenie ryzyka zgonu</a:t>
                      </a:r>
                      <a:br>
                        <a:rPr lang="pl-PL" sz="7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7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HR=0,75 95% CI: 0,59 - 0,95; p = 0,017</a:t>
                      </a:r>
                      <a:endParaRPr lang="it-IT" sz="700" b="0" kern="1200" cap="none" spc="0" noProof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864" marB="54864" anchor="ctr"/>
                </a:tc>
                <a:extLst>
                  <a:ext uri="{0D108BD9-81ED-4DB2-BD59-A6C34878D82A}">
                    <a16:rowId xmlns:a16="http://schemas.microsoft.com/office/drawing/2014/main" val="2754433150"/>
                  </a:ext>
                </a:extLst>
              </a:tr>
              <a:tr h="397223">
                <a:tc>
                  <a:txBody>
                    <a:bodyPr/>
                    <a:lstStyle/>
                    <a:p>
                      <a:pPr algn="ctr"/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</a:t>
                      </a:r>
                      <a:r>
                        <a:rPr lang="pl-PL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OS, </a:t>
                      </a:r>
                      <a:r>
                        <a:rPr lang="pl-PL" sz="7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miesięcy</a:t>
                      </a:r>
                      <a:endParaRPr lang="en-US" sz="7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7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68,4 vs 56,4 w całej populacji</a:t>
                      </a:r>
                    </a:p>
                    <a:p>
                      <a:pPr algn="ctr"/>
                      <a:r>
                        <a:rPr lang="pl-PL" sz="7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NR vs 52,8 w populacji DOCE</a:t>
                      </a:r>
                      <a:endParaRPr lang="en-US" sz="700" b="0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920406224"/>
                  </a:ext>
                </a:extLst>
              </a:tr>
              <a:tr h="251185">
                <a:tc>
                  <a:txBody>
                    <a:bodyPr/>
                    <a:lstStyle/>
                    <a:p>
                      <a:pPr algn="ctr"/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Odsetek OS po 48 miesiącach </a:t>
                      </a:r>
                      <a:r>
                        <a:rPr lang="en-US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2016549528"/>
                  </a:ext>
                </a:extLst>
              </a:tr>
            </a:tbl>
          </a:graphicData>
        </a:graphic>
      </p:graphicFrame>
      <p:sp>
        <p:nvSpPr>
          <p:cNvPr id="35" name="Google Shape;1355;p32">
            <a:extLst>
              <a:ext uri="{FF2B5EF4-FFF2-40B4-BE49-F238E27FC236}">
                <a16:creationId xmlns:a16="http://schemas.microsoft.com/office/drawing/2014/main" id="{4D2438A8-3749-28D4-870C-DA0627C0B01A}"/>
              </a:ext>
            </a:extLst>
          </p:cNvPr>
          <p:cNvSpPr/>
          <p:nvPr/>
        </p:nvSpPr>
        <p:spPr>
          <a:xfrm>
            <a:off x="8332655" y="1407556"/>
            <a:ext cx="3814861" cy="2848179"/>
          </a:xfrm>
          <a:prstGeom prst="roundRect">
            <a:avLst>
              <a:gd name="adj" fmla="val 7694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05AAF6A-2DB7-CDCA-4AE8-56087E840F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34"/>
          <a:stretch/>
        </p:blipFill>
        <p:spPr>
          <a:xfrm>
            <a:off x="8569934" y="1618205"/>
            <a:ext cx="3432255" cy="2188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CD9F0654-9169-7A2E-F2A4-705F70F52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391761"/>
              </p:ext>
            </p:extLst>
          </p:nvPr>
        </p:nvGraphicFramePr>
        <p:xfrm>
          <a:off x="8229564" y="4464353"/>
          <a:ext cx="3814861" cy="12801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97704">
                  <a:extLst>
                    <a:ext uri="{9D8B030D-6E8A-4147-A177-3AD203B41FA5}">
                      <a16:colId xmlns:a16="http://schemas.microsoft.com/office/drawing/2014/main" val="2580418646"/>
                    </a:ext>
                  </a:extLst>
                </a:gridCol>
                <a:gridCol w="1817157">
                  <a:extLst>
                    <a:ext uri="{9D8B030D-6E8A-4147-A177-3AD203B41FA5}">
                      <a16:colId xmlns:a16="http://schemas.microsoft.com/office/drawing/2014/main" val="3450232711"/>
                    </a:ext>
                  </a:extLst>
                </a:gridCol>
              </a:tblGrid>
              <a:tr h="211200">
                <a:tc>
                  <a:txBody>
                    <a:bodyPr/>
                    <a:lstStyle/>
                    <a:p>
                      <a:pPr marL="0" marR="0" lvl="0" indent="0" algn="l" defTabSz="2880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3.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700584"/>
                  </a:ext>
                </a:extLst>
              </a:tr>
              <a:tr h="343200">
                <a:tc>
                  <a:txBody>
                    <a:bodyPr/>
                    <a:lstStyle/>
                    <a:p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6.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(24 w)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034649"/>
                  </a:ext>
                </a:extLst>
              </a:tr>
              <a:tr h="21120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8.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4433150"/>
                  </a:ext>
                </a:extLst>
              </a:tr>
              <a:tr h="211200">
                <a:tc>
                  <a:txBody>
                    <a:bodyPr/>
                    <a:lstStyle/>
                    <a:p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9. </a:t>
                      </a:r>
                      <a:r>
                        <a:rPr lang="pl-PL" sz="900" b="1" kern="1200" cap="none" spc="0" dirty="0" err="1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miesiacu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406224"/>
                  </a:ext>
                </a:extLst>
              </a:tr>
              <a:tr h="211200">
                <a:tc>
                  <a:txBody>
                    <a:bodyPr/>
                    <a:lstStyle/>
                    <a:p>
                      <a:pPr marL="0" marR="0" lvl="0" indent="0" algn="l" defTabSz="2880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Nieoznaczalne 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PSA</a:t>
                      </a:r>
                      <a:r>
                        <a:rPr lang="pt-PT" sz="900" b="1" kern="1200" cap="none" spc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pt-PT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900" b="1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12. miesiącu</a:t>
                      </a:r>
                      <a:endParaRPr lang="pt-PT" sz="900" b="1" kern="1200" cap="none" spc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0" kern="1200" cap="none" spc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6549528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57F6CD9B-9809-CABE-B122-9AD966D6A488}"/>
              </a:ext>
            </a:extLst>
          </p:cNvPr>
          <p:cNvSpPr txBox="1"/>
          <p:nvPr/>
        </p:nvSpPr>
        <p:spPr>
          <a:xfrm>
            <a:off x="305478" y="6142585"/>
            <a:ext cx="7382203" cy="778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en-GB" sz="700" baseline="300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Niewykrywalne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PSA ≤ 0.2 ng/mL</a:t>
            </a:r>
          </a:p>
          <a:p>
            <a:pPr>
              <a:lnSpc>
                <a:spcPct val="107000"/>
              </a:lnSpc>
              <a:defRPr/>
            </a:pP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ABI, octan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abirateronu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+ prednizon/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prednizolon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ADT,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terapia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supresji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androgenowej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APA, apalutamid; CI,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przedział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ufności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DOCE,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docetaksel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HR,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współczynnik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ryzyka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HV,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duża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objętość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LV,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mała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objętość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mHSPC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rak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gruczołu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krokowego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z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przerzutami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wrażliwy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nahormony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mc,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miesiące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NR,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nie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osiągnięto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OS,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przeżycie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całkowite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PBO, placebo; PSA,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swoisty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antygen</a:t>
            </a:r>
            <a:r>
              <a:rPr lang="pl-PL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sterczowy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rPFS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przeżycie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wolne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od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progresji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radiograficznej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RT, </a:t>
            </a:r>
            <a:r>
              <a:rPr lang="en-GB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radioterapia</a:t>
            </a:r>
            <a:endParaRPr lang="pl-PL" sz="700" dirty="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defRPr/>
            </a:pP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it-IT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Fizazi K, et al. Lancet 2022;399:1099–1707; 2. Fizazi K. Przedstawiono na ESMO 2021 (Virtual), 16–20 September 2021. Abstract LBA5_PR; 3. Gravis G, et al. Przedstawiono na ESMO 2022. Abstract 1361MO.</a:t>
            </a:r>
            <a:endParaRPr lang="en-US" sz="700" dirty="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BAD29F-42A2-25C7-A2B3-46F1DDBD404F}"/>
              </a:ext>
            </a:extLst>
          </p:cNvPr>
          <p:cNvGrpSpPr/>
          <p:nvPr/>
        </p:nvGrpSpPr>
        <p:grpSpPr>
          <a:xfrm>
            <a:off x="189811" y="1741086"/>
            <a:ext cx="2150834" cy="4350997"/>
            <a:chOff x="313504" y="2928879"/>
            <a:chExt cx="2150834" cy="467080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DBA1625-2EDF-AC72-E190-2C9941826C6C}"/>
                </a:ext>
              </a:extLst>
            </p:cNvPr>
            <p:cNvGrpSpPr/>
            <p:nvPr/>
          </p:nvGrpSpPr>
          <p:grpSpPr>
            <a:xfrm>
              <a:off x="313504" y="2928879"/>
              <a:ext cx="2150834" cy="4670804"/>
              <a:chOff x="313504" y="2928879"/>
              <a:chExt cx="2150834" cy="4670804"/>
            </a:xfrm>
          </p:grpSpPr>
          <p:grpSp>
            <p:nvGrpSpPr>
              <p:cNvPr id="10" name="Google Shape;1354;p32">
                <a:extLst>
                  <a:ext uri="{FF2B5EF4-FFF2-40B4-BE49-F238E27FC236}">
                    <a16:creationId xmlns:a16="http://schemas.microsoft.com/office/drawing/2014/main" id="{16F77C73-896F-364A-916E-7F7FB7417F14}"/>
                  </a:ext>
                </a:extLst>
              </p:cNvPr>
              <p:cNvGrpSpPr/>
              <p:nvPr/>
            </p:nvGrpSpPr>
            <p:grpSpPr>
              <a:xfrm>
                <a:off x="313504" y="2928879"/>
                <a:ext cx="2150834" cy="4670804"/>
                <a:chOff x="447227" y="2341727"/>
                <a:chExt cx="2585785" cy="3532616"/>
              </a:xfrm>
            </p:grpSpPr>
            <p:sp>
              <p:nvSpPr>
                <p:cNvPr id="13" name="Google Shape;1355;p32">
                  <a:extLst>
                    <a:ext uri="{FF2B5EF4-FFF2-40B4-BE49-F238E27FC236}">
                      <a16:creationId xmlns:a16="http://schemas.microsoft.com/office/drawing/2014/main" id="{5A3A149C-A11E-9E3D-4D74-1E2B347A29CD}"/>
                    </a:ext>
                  </a:extLst>
                </p:cNvPr>
                <p:cNvSpPr/>
                <p:nvPr/>
              </p:nvSpPr>
              <p:spPr>
                <a:xfrm>
                  <a:off x="447227" y="2341727"/>
                  <a:ext cx="2514814" cy="3532616"/>
                </a:xfrm>
                <a:prstGeom prst="roundRect">
                  <a:avLst>
                    <a:gd name="adj" fmla="val 7694"/>
                  </a:avLst>
                </a:prstGeom>
                <a:solidFill>
                  <a:schemeClr val="tx1">
                    <a:lumMod val="60000"/>
                    <a:lumOff val="40000"/>
                  </a:schemeClr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4" name="Google Shape;1356;p32">
                  <a:extLst>
                    <a:ext uri="{FF2B5EF4-FFF2-40B4-BE49-F238E27FC236}">
                      <a16:creationId xmlns:a16="http://schemas.microsoft.com/office/drawing/2014/main" id="{6F280ECC-910E-2170-5811-AC673C7E1087}"/>
                    </a:ext>
                  </a:extLst>
                </p:cNvPr>
                <p:cNvSpPr txBox="1"/>
                <p:nvPr/>
              </p:nvSpPr>
              <p:spPr>
                <a:xfrm>
                  <a:off x="843320" y="2488803"/>
                  <a:ext cx="2059444" cy="1283488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Verdana"/>
                    <a:cs typeface="Calibri"/>
                  </a:endParaRPr>
                </a:p>
              </p:txBody>
            </p:sp>
            <p:sp>
              <p:nvSpPr>
                <p:cNvPr id="15" name="Google Shape;1357;p32">
                  <a:extLst>
                    <a:ext uri="{FF2B5EF4-FFF2-40B4-BE49-F238E27FC236}">
                      <a16:creationId xmlns:a16="http://schemas.microsoft.com/office/drawing/2014/main" id="{2316BB26-4C4F-DC6C-D307-00356C84BF3F}"/>
                    </a:ext>
                  </a:extLst>
                </p:cNvPr>
                <p:cNvSpPr txBox="1"/>
                <p:nvPr/>
              </p:nvSpPr>
              <p:spPr>
                <a:xfrm>
                  <a:off x="826574" y="3842954"/>
                  <a:ext cx="1943436" cy="797799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28802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PT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Google Shape;1358;p32">
                  <a:extLst>
                    <a:ext uri="{FF2B5EF4-FFF2-40B4-BE49-F238E27FC236}">
                      <a16:creationId xmlns:a16="http://schemas.microsoft.com/office/drawing/2014/main" id="{B5F6B638-E825-40A5-0F4D-F520E09FBAE0}"/>
                    </a:ext>
                  </a:extLst>
                </p:cNvPr>
                <p:cNvSpPr txBox="1"/>
                <p:nvPr/>
              </p:nvSpPr>
              <p:spPr>
                <a:xfrm>
                  <a:off x="813982" y="4709247"/>
                  <a:ext cx="1923247" cy="1014135"/>
                </a:xfrm>
                <a:prstGeom prst="rec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1" wrap="square" lIns="1828800" tIns="121900" rIns="243833" bIns="121900" anchor="t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9357A"/>
                    </a:solidFill>
                    <a:effectLst/>
                    <a:uLnTx/>
                    <a:uFillTx/>
                    <a:latin typeface="Calibri"/>
                    <a:ea typeface="Verdana"/>
                    <a:cs typeface="Calibri"/>
                  </a:endParaRPr>
                </a:p>
              </p:txBody>
            </p:sp>
            <p:sp>
              <p:nvSpPr>
                <p:cNvPr id="17" name="Google Shape;1360;p32">
                  <a:extLst>
                    <a:ext uri="{FF2B5EF4-FFF2-40B4-BE49-F238E27FC236}">
                      <a16:creationId xmlns:a16="http://schemas.microsoft.com/office/drawing/2014/main" id="{5C88563F-C688-FB61-CE7B-D7F57FFDA2E5}"/>
                    </a:ext>
                  </a:extLst>
                </p:cNvPr>
                <p:cNvSpPr txBox="1"/>
                <p:nvPr/>
              </p:nvSpPr>
              <p:spPr>
                <a:xfrm>
                  <a:off x="962237" y="2730948"/>
                  <a:ext cx="1927903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Wielkość próby (n)</a:t>
                  </a:r>
                  <a:endParaRPr kumimoji="0" lang="pl-PL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  <a:p>
                  <a:pPr marL="0" marR="0" lvl="0" indent="0" algn="l" defTabSz="1219170" rtl="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  <p:sp>
              <p:nvSpPr>
                <p:cNvPr id="18" name="Google Shape;1361;p32">
                  <a:extLst>
                    <a:ext uri="{FF2B5EF4-FFF2-40B4-BE49-F238E27FC236}">
                      <a16:creationId xmlns:a16="http://schemas.microsoft.com/office/drawing/2014/main" id="{2F962C2B-B901-FFFE-A6E3-67C22DBDDA88}"/>
                    </a:ext>
                  </a:extLst>
                </p:cNvPr>
                <p:cNvSpPr txBox="1"/>
                <p:nvPr/>
              </p:nvSpPr>
              <p:spPr>
                <a:xfrm>
                  <a:off x="832685" y="3983639"/>
                  <a:ext cx="1937326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M1 </a:t>
                  </a:r>
                  <a:r>
                    <a:rPr kumimoji="0" lang="pl-PL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 chwili rozpoznania</a:t>
                  </a:r>
                  <a:endPara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+mn-ea"/>
                    <a:cs typeface="+mn-cs"/>
                  </a:endParaRPr>
                </a:p>
                <a:p>
                  <a:pPr marL="0" marR="0" lvl="0" indent="0" algn="ctr" defTabSz="28802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M0 </a:t>
                  </a:r>
                  <a:r>
                    <a:rPr kumimoji="0" lang="pl-PL" sz="10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 chwili rozpoznania </a:t>
                  </a:r>
                  <a:endPara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Google Shape;1362;p32">
                  <a:extLst>
                    <a:ext uri="{FF2B5EF4-FFF2-40B4-BE49-F238E27FC236}">
                      <a16:creationId xmlns:a16="http://schemas.microsoft.com/office/drawing/2014/main" id="{71856F5E-DA66-51B8-8B86-46BC87F622B4}"/>
                    </a:ext>
                  </a:extLst>
                </p:cNvPr>
                <p:cNvSpPr txBox="1"/>
                <p:nvPr/>
              </p:nvSpPr>
              <p:spPr>
                <a:xfrm>
                  <a:off x="518198" y="4929353"/>
                  <a:ext cx="2514814" cy="357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Objętość choroby </a:t>
                  </a:r>
                  <a:b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</a:b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według stanu </a:t>
                  </a:r>
                  <a:b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</a:b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wyjściowego</a:t>
                  </a: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 ,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5050"/>
                      </a:solidFill>
                      <a:effectLst/>
                      <a:uLnTx/>
                      <a:uFillTx/>
                      <a:latin typeface="Fira Sans Condensed" panose="020B0503050000020004" pitchFamily="34" charset="0"/>
                      <a:ea typeface="+mn-ea"/>
                      <a:cs typeface="+mn-cs"/>
                    </a:rPr>
                    <a:t> HV (%), LV (%)</a:t>
                  </a:r>
                  <a:endPara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Verdana"/>
                    <a:cs typeface="Calibri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05050"/>
                    </a:solidFill>
                    <a:effectLst/>
                    <a:uLnTx/>
                    <a:uFillTx/>
                    <a:latin typeface="Fira Sans Condensed" panose="020B0503050000020004" pitchFamily="34" charset="0"/>
                    <a:ea typeface="Verdana"/>
                    <a:cs typeface="Calibri"/>
                  </a:endParaRPr>
                </a:p>
              </p:txBody>
            </p:sp>
            <p:sp>
              <p:nvSpPr>
                <p:cNvPr id="20" name="Google Shape;1364;p32">
                  <a:extLst>
                    <a:ext uri="{FF2B5EF4-FFF2-40B4-BE49-F238E27FC236}">
                      <a16:creationId xmlns:a16="http://schemas.microsoft.com/office/drawing/2014/main" id="{F6B43FBD-DB12-0217-BAD1-E490FA6CA978}"/>
                    </a:ext>
                  </a:extLst>
                </p:cNvPr>
                <p:cNvSpPr/>
                <p:nvPr/>
              </p:nvSpPr>
              <p:spPr>
                <a:xfrm>
                  <a:off x="587076" y="2531077"/>
                  <a:ext cx="413437" cy="277514"/>
                </a:xfrm>
                <a:prstGeom prst="ellipse">
                  <a:avLst/>
                </a:prstGeom>
                <a:solidFill>
                  <a:srgbClr val="3E59A0"/>
                </a:solidFill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09700" tIns="121900" rIns="121900" bIns="121900" anchor="ctr" anchorCtr="0">
                  <a:no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Tx/>
                    <a:buNone/>
                    <a:tabLst/>
                    <a:defRPr/>
                  </a:pPr>
                  <a:r>
                    <a:rPr kumimoji="0" lang="en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1</a:t>
                  </a:r>
                  <a:endParaRPr kumimoji="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</p:grpSp>
          <p:sp>
            <p:nvSpPr>
              <p:cNvPr id="11" name="Google Shape;1364;p32">
                <a:extLst>
                  <a:ext uri="{FF2B5EF4-FFF2-40B4-BE49-F238E27FC236}">
                    <a16:creationId xmlns:a16="http://schemas.microsoft.com/office/drawing/2014/main" id="{DA54D8C6-4416-016E-E887-1CBB3649D527}"/>
                  </a:ext>
                </a:extLst>
              </p:cNvPr>
              <p:cNvSpPr/>
              <p:nvPr/>
            </p:nvSpPr>
            <p:spPr>
              <a:xfrm>
                <a:off x="408493" y="4881927"/>
                <a:ext cx="343893" cy="366927"/>
              </a:xfrm>
              <a:prstGeom prst="ellipse">
                <a:avLst/>
              </a:prstGeom>
              <a:solidFill>
                <a:srgbClr val="3E59A0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097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Tx/>
                  <a:buNone/>
                  <a:tabLst/>
                  <a:defRPr/>
                </a:pPr>
                <a:r>
                  <a:rPr lang="en" b="1" kern="0">
                    <a:solidFill>
                      <a:srgbClr val="FFFFFF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2</a:t>
                </a:r>
                <a:endParaRPr kumimoji="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2" name="Google Shape;1364;p32">
                <a:extLst>
                  <a:ext uri="{FF2B5EF4-FFF2-40B4-BE49-F238E27FC236}">
                    <a16:creationId xmlns:a16="http://schemas.microsoft.com/office/drawing/2014/main" id="{D56BD0AD-EC14-CA20-5144-B66CB243F952}"/>
                  </a:ext>
                </a:extLst>
              </p:cNvPr>
              <p:cNvSpPr/>
              <p:nvPr/>
            </p:nvSpPr>
            <p:spPr>
              <a:xfrm>
                <a:off x="429828" y="6069775"/>
                <a:ext cx="343893" cy="366927"/>
              </a:xfrm>
              <a:prstGeom prst="ellipse">
                <a:avLst/>
              </a:prstGeom>
              <a:solidFill>
                <a:srgbClr val="3E59A0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097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Tx/>
                  <a:buNone/>
                  <a:tabLst/>
                  <a:defRPr/>
                </a:pPr>
                <a:r>
                  <a:rPr kumimoji="0" lang="en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3</a:t>
                </a:r>
                <a:endParaRPr kumimoji="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768015E-F353-B1E3-8D44-EA5BA35F2B2D}"/>
                </a:ext>
              </a:extLst>
            </p:cNvPr>
            <p:cNvSpPr txBox="1"/>
            <p:nvPr/>
          </p:nvSpPr>
          <p:spPr>
            <a:xfrm>
              <a:off x="594840" y="3813659"/>
              <a:ext cx="1803219" cy="1090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Łącznie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 583 (SOC+</a:t>
              </a:r>
              <a:r>
                <a:rPr lang="en-US" sz="1200" dirty="0">
                  <a:solidFill>
                    <a:srgbClr val="09357A"/>
                  </a:solidFill>
                  <a:latin typeface="Calibri"/>
                </a:rPr>
                <a:t>Abi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±RT) vs 589 (SOC±RT)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DOCE pop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 355 (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SOC+Abi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±RT) vs 355 (SOC±RT)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Verdan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Verdana"/>
                <a:cs typeface="Calibri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F77EAC-5435-6B08-6D38-A8D79043A2E2}"/>
                </a:ext>
              </a:extLst>
            </p:cNvPr>
            <p:cNvSpPr txBox="1"/>
            <p:nvPr/>
          </p:nvSpPr>
          <p:spPr>
            <a:xfrm>
              <a:off x="944573" y="5666053"/>
              <a:ext cx="1072922" cy="297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2880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1" u="none" strike="noStrike" kern="1200" cap="none" spc="0" normalizeH="0" baseline="0" noProof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 novo 100%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956E4FA-1E22-B516-4A08-F1254A5256AE}"/>
              </a:ext>
            </a:extLst>
          </p:cNvPr>
          <p:cNvSpPr txBox="1"/>
          <p:nvPr/>
        </p:nvSpPr>
        <p:spPr>
          <a:xfrm>
            <a:off x="977427" y="5410797"/>
            <a:ext cx="706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288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HV: 57%</a:t>
            </a:r>
          </a:p>
          <a:p>
            <a:pPr marL="0" marR="0" lvl="0" indent="0" algn="ctr" defTabSz="288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>
                <a:solidFill>
                  <a:srgbClr val="09357A"/>
                </a:solidFill>
                <a:latin typeface="Calibri"/>
              </a:rPr>
              <a:t>LV 4</a:t>
            </a:r>
            <a:r>
              <a:rPr kumimoji="0" lang="pt-PT" sz="1200" b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3%</a:t>
            </a:r>
          </a:p>
        </p:txBody>
      </p:sp>
      <p:sp>
        <p:nvSpPr>
          <p:cNvPr id="39" name="Google Shape;1360;p32">
            <a:extLst>
              <a:ext uri="{FF2B5EF4-FFF2-40B4-BE49-F238E27FC236}">
                <a16:creationId xmlns:a16="http://schemas.microsoft.com/office/drawing/2014/main" id="{648DE14B-4EFE-E6CC-4A64-AFBB2DB9EC11}"/>
              </a:ext>
            </a:extLst>
          </p:cNvPr>
          <p:cNvSpPr txBox="1"/>
          <p:nvPr/>
        </p:nvSpPr>
        <p:spPr>
          <a:xfrm>
            <a:off x="4522713" y="1573358"/>
            <a:ext cx="2434428" cy="47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1000" b="1" dirty="0">
                <a:solidFill>
                  <a:srgbClr val="FFFFFF"/>
                </a:solidFill>
                <a:latin typeface="Verdana"/>
                <a:sym typeface="Fira Sans Extra Condensed"/>
              </a:rPr>
              <a:t>Przeżycie całkowite</a:t>
            </a:r>
            <a:r>
              <a:rPr lang="en" sz="1000" b="1" baseline="30000" dirty="0">
                <a:solidFill>
                  <a:srgbClr val="FFFFFF"/>
                </a:solidFill>
                <a:latin typeface="Verdana"/>
                <a:sym typeface="Fira Sans Extra Condensed"/>
              </a:rPr>
              <a:t>1,2</a:t>
            </a:r>
            <a:endParaRPr sz="1000" b="1" baseline="30000" dirty="0">
              <a:solidFill>
                <a:srgbClr val="FFFFFF"/>
              </a:solidFill>
              <a:latin typeface="Verdana"/>
              <a:sym typeface="Fira Sans Extra Condensed"/>
            </a:endParaRPr>
          </a:p>
        </p:txBody>
      </p:sp>
      <p:sp>
        <p:nvSpPr>
          <p:cNvPr id="42" name="Google Shape;1360;p32">
            <a:extLst>
              <a:ext uri="{FF2B5EF4-FFF2-40B4-BE49-F238E27FC236}">
                <a16:creationId xmlns:a16="http://schemas.microsoft.com/office/drawing/2014/main" id="{BC7249BD-B14E-324B-12DC-84E2EF3DACCD}"/>
              </a:ext>
            </a:extLst>
          </p:cNvPr>
          <p:cNvSpPr txBox="1"/>
          <p:nvPr/>
        </p:nvSpPr>
        <p:spPr>
          <a:xfrm>
            <a:off x="9151375" y="3807088"/>
            <a:ext cx="2755826" cy="47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1000" b="1" dirty="0">
                <a:solidFill>
                  <a:srgbClr val="FFFFFF"/>
                </a:solidFill>
                <a:latin typeface="Verdana"/>
                <a:sym typeface="Fira Sans Extra Condensed"/>
              </a:rPr>
              <a:t>Odpowiedź PSA po 8 miesiącach</a:t>
            </a:r>
            <a:r>
              <a:rPr lang="en" sz="1000" b="1" baseline="30000" dirty="0">
                <a:solidFill>
                  <a:srgbClr val="FFFFFF"/>
                </a:solidFill>
                <a:latin typeface="Verdana"/>
                <a:sym typeface="Fira Sans Extra Condensed"/>
              </a:rPr>
              <a:t>3</a:t>
            </a:r>
            <a:endParaRPr sz="1000" b="1" baseline="30000" dirty="0">
              <a:solidFill>
                <a:srgbClr val="FFFFFF"/>
              </a:solidFill>
              <a:latin typeface="Verdana"/>
              <a:sym typeface="Fira Sans Extra Condensed"/>
            </a:endParaRPr>
          </a:p>
        </p:txBody>
      </p:sp>
      <p:pic>
        <p:nvPicPr>
          <p:cNvPr id="43" name="Graphic 42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53F325F8-2434-641C-C874-F3668BA11D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5E9FF9B-9D78-170E-8099-533C69837F5A}"/>
              </a:ext>
            </a:extLst>
          </p:cNvPr>
          <p:cNvSpPr txBox="1"/>
          <p:nvPr/>
        </p:nvSpPr>
        <p:spPr>
          <a:xfrm>
            <a:off x="2273603" y="273962"/>
            <a:ext cx="9429007" cy="123373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400" b="1" dirty="0">
                <a:solidFill>
                  <a:srgbClr val="09357A"/>
                </a:solidFill>
                <a:latin typeface="Verdana"/>
              </a:rPr>
              <a:t>ABI+DOCE+ADT vs DOCE+ADT </a:t>
            </a:r>
            <a:r>
              <a:rPr lang="pl-PL" sz="1400" b="1" dirty="0">
                <a:solidFill>
                  <a:srgbClr val="09357A"/>
                </a:solidFill>
                <a:latin typeface="Verdana"/>
              </a:rPr>
              <a:t>w szerokiej populacji pacjentów z </a:t>
            </a:r>
            <a:r>
              <a:rPr lang="pl-PL" sz="1400" b="1" dirty="0" err="1">
                <a:solidFill>
                  <a:srgbClr val="09357A"/>
                </a:solidFill>
                <a:latin typeface="Verdana"/>
              </a:rPr>
              <a:t>mHSPC</a:t>
            </a:r>
            <a:r>
              <a:rPr lang="pl-PL" sz="1400" b="1" dirty="0">
                <a:solidFill>
                  <a:srgbClr val="09357A"/>
                </a:solidFill>
                <a:latin typeface="Verdana"/>
              </a:rPr>
              <a:t> de </a:t>
            </a:r>
            <a:r>
              <a:rPr lang="pl-PL" sz="1400" b="1" dirty="0" err="1">
                <a:solidFill>
                  <a:srgbClr val="09357A"/>
                </a:solidFill>
                <a:latin typeface="Verdana"/>
              </a:rPr>
              <a:t>novo</a:t>
            </a:r>
            <a:r>
              <a:rPr lang="en-US" sz="1400" b="1" baseline="30000" dirty="0">
                <a:solidFill>
                  <a:srgbClr val="09357A"/>
                </a:solidFill>
                <a:latin typeface="Verdana"/>
              </a:rPr>
              <a:t>1</a:t>
            </a:r>
            <a:endParaRPr lang="en-US" sz="1400" b="1" baseline="30000" dirty="0">
              <a:solidFill>
                <a:srgbClr val="09357A"/>
              </a:solidFill>
              <a:latin typeface="Verdana"/>
              <a:ea typeface="Verdana"/>
            </a:endParaRPr>
          </a:p>
          <a:p>
            <a:pPr algn="ctr">
              <a:defRPr/>
            </a:pPr>
            <a:r>
              <a:rPr lang="pl-PL" sz="1400" dirty="0">
                <a:solidFill>
                  <a:srgbClr val="09357A"/>
                </a:solidFill>
                <a:latin typeface="Verdana"/>
              </a:rPr>
              <a:t>Mediana OS wyniosła 68,4 vs 56,4 w populacji ogólnej oraz NR vs 52,8 w populacji DOCE</a:t>
            </a:r>
            <a:r>
              <a:rPr lang="en-US" sz="1400" baseline="30000" dirty="0">
                <a:solidFill>
                  <a:srgbClr val="09357A"/>
                </a:solidFill>
                <a:latin typeface="Verdana"/>
              </a:rPr>
              <a:t>1</a:t>
            </a:r>
          </a:p>
          <a:p>
            <a:pPr algn="ctr">
              <a:lnSpc>
                <a:spcPct val="150000"/>
              </a:lnSpc>
              <a:defRPr/>
            </a:pPr>
            <a:r>
              <a:rPr lang="pl-PL" sz="1400" dirty="0">
                <a:solidFill>
                  <a:srgbClr val="09357A"/>
                </a:solidFill>
                <a:latin typeface="Verdana"/>
              </a:rPr>
              <a:t>Połowa pacjentów w ramieniu </a:t>
            </a:r>
            <a:r>
              <a:rPr lang="pl-PL" sz="1400" dirty="0" err="1">
                <a:solidFill>
                  <a:srgbClr val="09357A"/>
                </a:solidFill>
                <a:latin typeface="Verdana"/>
              </a:rPr>
              <a:t>Abi</a:t>
            </a:r>
            <a:r>
              <a:rPr lang="pl-PL" sz="1400" dirty="0">
                <a:solidFill>
                  <a:srgbClr val="09357A"/>
                </a:solidFill>
                <a:latin typeface="Verdana"/>
              </a:rPr>
              <a:t>+ </a:t>
            </a:r>
            <a:r>
              <a:rPr lang="pl-PL" sz="1400" dirty="0" err="1">
                <a:solidFill>
                  <a:srgbClr val="09357A"/>
                </a:solidFill>
                <a:latin typeface="Verdana"/>
              </a:rPr>
              <a:t>Doce</a:t>
            </a:r>
            <a:r>
              <a:rPr lang="pl-PL" sz="1400" dirty="0">
                <a:solidFill>
                  <a:srgbClr val="09357A"/>
                </a:solidFill>
                <a:latin typeface="Verdana"/>
              </a:rPr>
              <a:t> +ADT uzyskała nieoznaczalne stężenie PSA w czasie dłuższym niż 8 miesięcy</a:t>
            </a:r>
            <a:r>
              <a:rPr lang="en-US" sz="1400" baseline="30000" dirty="0">
                <a:solidFill>
                  <a:srgbClr val="09357A"/>
                </a:solidFill>
                <a:latin typeface="Verdana"/>
              </a:rPr>
              <a:t>3</a:t>
            </a:r>
            <a:endParaRPr kumimoji="0" lang="en-US" sz="1400" b="1" i="0" u="none" strike="noStrike" kern="1200" cap="none" spc="0" normalizeH="0" baseline="3000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8D402A-F9AC-37D7-57BA-B9857144B1F7}"/>
              </a:ext>
            </a:extLst>
          </p:cNvPr>
          <p:cNvSpPr/>
          <p:nvPr/>
        </p:nvSpPr>
        <p:spPr>
          <a:xfrm>
            <a:off x="305478" y="273006"/>
            <a:ext cx="1968125" cy="744613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ea typeface="Calibri"/>
                <a:cs typeface="Calibri"/>
              </a:rPr>
              <a:t>Badanie </a:t>
            </a:r>
            <a:r>
              <a:rPr lang="en-US" sz="2400" b="1" dirty="0">
                <a:ea typeface="Calibri"/>
                <a:cs typeface="Calibri"/>
              </a:rPr>
              <a:t>PEACE-1</a:t>
            </a:r>
            <a:endParaRPr lang="en-US" sz="2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8DBD95-3C41-34D9-6C95-49D00D489F27}"/>
              </a:ext>
            </a:extLst>
          </p:cNvPr>
          <p:cNvSpPr/>
          <p:nvPr/>
        </p:nvSpPr>
        <p:spPr>
          <a:xfrm>
            <a:off x="8569934" y="1645783"/>
            <a:ext cx="1383694" cy="2376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>
                <a:solidFill>
                  <a:schemeClr val="tx2">
                    <a:lumMod val="50000"/>
                  </a:schemeClr>
                </a:solidFill>
              </a:rPr>
              <a:t>ADT+ DOCE + ABI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4B001F-2946-8AB7-C90C-E3B32597259A}"/>
              </a:ext>
            </a:extLst>
          </p:cNvPr>
          <p:cNvGrpSpPr/>
          <p:nvPr/>
        </p:nvGrpSpPr>
        <p:grpSpPr>
          <a:xfrm>
            <a:off x="3046310" y="1904205"/>
            <a:ext cx="4484983" cy="2351529"/>
            <a:chOff x="5861862" y="2916809"/>
            <a:chExt cx="7998650" cy="408619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36078B3-0A85-238B-7E5F-A4128D2361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754" t="18020" r="4082" b="7065"/>
            <a:stretch/>
          </p:blipFill>
          <p:spPr>
            <a:xfrm>
              <a:off x="5876042" y="2925925"/>
              <a:ext cx="7984469" cy="407708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759B32-E4FE-041B-0154-9A2501D934A7}"/>
                </a:ext>
              </a:extLst>
            </p:cNvPr>
            <p:cNvSpPr/>
            <p:nvPr/>
          </p:nvSpPr>
          <p:spPr>
            <a:xfrm>
              <a:off x="5861862" y="2916809"/>
              <a:ext cx="2240982" cy="3516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91">
                <a:defRPr/>
              </a:pPr>
              <a:endParaRPr lang="en-GB">
                <a:solidFill>
                  <a:prstClr val="white"/>
                </a:solidFill>
                <a:latin typeface="Verdana" panose="020B0604030504040204" pitchFamily="34" charset="0"/>
                <a:ea typeface="ヒラギノ角ゴ ProN W3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0F0B143-157F-E020-ACD1-3A5D7F69A2E9}"/>
                </a:ext>
              </a:extLst>
            </p:cNvPr>
            <p:cNvSpPr/>
            <p:nvPr/>
          </p:nvSpPr>
          <p:spPr>
            <a:xfrm>
              <a:off x="12128502" y="6007100"/>
              <a:ext cx="1732010" cy="888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91">
                <a:defRPr/>
              </a:pPr>
              <a:endParaRPr lang="en-GB">
                <a:solidFill>
                  <a:prstClr val="white"/>
                </a:solidFill>
                <a:latin typeface="Verdana" panose="020B0604030504040204" pitchFamily="34" charset="0"/>
                <a:ea typeface="ヒラギノ角ゴ ProN W3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C95F5A5-A2EE-FC6C-3837-2D66AD48F6EA}"/>
                </a:ext>
              </a:extLst>
            </p:cNvPr>
            <p:cNvSpPr/>
            <p:nvPr/>
          </p:nvSpPr>
          <p:spPr>
            <a:xfrm>
              <a:off x="5878846" y="6587734"/>
              <a:ext cx="698498" cy="4146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91">
                <a:defRPr/>
              </a:pPr>
              <a:endParaRPr lang="en-GB" dirty="0">
                <a:solidFill>
                  <a:prstClr val="white"/>
                </a:solidFill>
                <a:latin typeface="Verdana" panose="020B0604030504040204" pitchFamily="34" charset="0"/>
                <a:ea typeface="ヒラギノ角ゴ ProN W3"/>
              </a:endParaRPr>
            </a:p>
          </p:txBody>
        </p:sp>
      </p:grp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F8841E3F-8122-6255-F92A-874C8382B5C6}"/>
              </a:ext>
            </a:extLst>
          </p:cNvPr>
          <p:cNvSpPr txBox="1"/>
          <p:nvPr/>
        </p:nvSpPr>
        <p:spPr>
          <a:xfrm>
            <a:off x="4540827" y="3660130"/>
            <a:ext cx="1184806" cy="206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Czas od randomizacji (lata) 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9" name="Google Shape;1360;p32">
            <a:extLst>
              <a:ext uri="{FF2B5EF4-FFF2-40B4-BE49-F238E27FC236}">
                <a16:creationId xmlns:a16="http://schemas.microsoft.com/office/drawing/2014/main" id="{70751778-6C46-2137-F1C4-C89F1728B0B7}"/>
              </a:ext>
            </a:extLst>
          </p:cNvPr>
          <p:cNvSpPr txBox="1"/>
          <p:nvPr/>
        </p:nvSpPr>
        <p:spPr>
          <a:xfrm>
            <a:off x="3061149" y="2689672"/>
            <a:ext cx="391660" cy="206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Przeżycie całkowite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0" name="Google Shape;1360;p32">
            <a:extLst>
              <a:ext uri="{FF2B5EF4-FFF2-40B4-BE49-F238E27FC236}">
                <a16:creationId xmlns:a16="http://schemas.microsoft.com/office/drawing/2014/main" id="{A5805EA7-F37B-313F-DEC4-837BA7355D2E}"/>
              </a:ext>
            </a:extLst>
          </p:cNvPr>
          <p:cNvSpPr txBox="1"/>
          <p:nvPr/>
        </p:nvSpPr>
        <p:spPr>
          <a:xfrm>
            <a:off x="3497397" y="3916584"/>
            <a:ext cx="185305" cy="1447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Nie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1" name="Google Shape;1360;p32">
            <a:extLst>
              <a:ext uri="{FF2B5EF4-FFF2-40B4-BE49-F238E27FC236}">
                <a16:creationId xmlns:a16="http://schemas.microsoft.com/office/drawing/2014/main" id="{E5B0A1A2-AF84-66F2-3007-D2DF46CF53E6}"/>
              </a:ext>
            </a:extLst>
          </p:cNvPr>
          <p:cNvSpPr txBox="1"/>
          <p:nvPr/>
        </p:nvSpPr>
        <p:spPr>
          <a:xfrm>
            <a:off x="3497192" y="4102013"/>
            <a:ext cx="185305" cy="1447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Tak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2" name="Google Shape;1360;p32">
            <a:extLst>
              <a:ext uri="{FF2B5EF4-FFF2-40B4-BE49-F238E27FC236}">
                <a16:creationId xmlns:a16="http://schemas.microsoft.com/office/drawing/2014/main" id="{59E9D036-A21A-866A-4080-C9409EECA564}"/>
              </a:ext>
            </a:extLst>
          </p:cNvPr>
          <p:cNvSpPr txBox="1"/>
          <p:nvPr/>
        </p:nvSpPr>
        <p:spPr>
          <a:xfrm>
            <a:off x="4998080" y="3879541"/>
            <a:ext cx="120271" cy="588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Nie</a:t>
            </a:r>
            <a:endParaRPr kumimoji="0" sz="5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8" name="Google Shape;1360;p32">
            <a:extLst>
              <a:ext uri="{FF2B5EF4-FFF2-40B4-BE49-F238E27FC236}">
                <a16:creationId xmlns:a16="http://schemas.microsoft.com/office/drawing/2014/main" id="{5A270740-284A-F7F3-A40E-920F7DF92F70}"/>
              </a:ext>
            </a:extLst>
          </p:cNvPr>
          <p:cNvSpPr txBox="1"/>
          <p:nvPr/>
        </p:nvSpPr>
        <p:spPr>
          <a:xfrm>
            <a:off x="9683999" y="3479101"/>
            <a:ext cx="1799164" cy="950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5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Czas od oceny 8-mc PSA (w latach)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1" name="Google Shape;1360;p32">
            <a:extLst>
              <a:ext uri="{FF2B5EF4-FFF2-40B4-BE49-F238E27FC236}">
                <a16:creationId xmlns:a16="http://schemas.microsoft.com/office/drawing/2014/main" id="{BE638048-888C-C368-2E61-CF6386CEB44C}"/>
              </a:ext>
            </a:extLst>
          </p:cNvPr>
          <p:cNvSpPr txBox="1"/>
          <p:nvPr/>
        </p:nvSpPr>
        <p:spPr>
          <a:xfrm rot="16200000">
            <a:off x="8332610" y="2462045"/>
            <a:ext cx="801917" cy="206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Przeżycie całkowite</a:t>
            </a:r>
            <a:endParaRPr kumimoji="0" sz="5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4" name="Google Shape;1360;p32">
            <a:extLst>
              <a:ext uri="{FF2B5EF4-FFF2-40B4-BE49-F238E27FC236}">
                <a16:creationId xmlns:a16="http://schemas.microsoft.com/office/drawing/2014/main" id="{15750BF1-C385-4DB7-ECD9-1F94486C5361}"/>
              </a:ext>
            </a:extLst>
          </p:cNvPr>
          <p:cNvSpPr txBox="1"/>
          <p:nvPr/>
        </p:nvSpPr>
        <p:spPr>
          <a:xfrm>
            <a:off x="5433418" y="3878095"/>
            <a:ext cx="120271" cy="588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Tak</a:t>
            </a:r>
            <a:endParaRPr kumimoji="0" sz="5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5" name="Google Shape;1360;p32">
            <a:extLst>
              <a:ext uri="{FF2B5EF4-FFF2-40B4-BE49-F238E27FC236}">
                <a16:creationId xmlns:a16="http://schemas.microsoft.com/office/drawing/2014/main" id="{C4B566AE-F4AC-0662-AA5F-B513A2084469}"/>
              </a:ext>
            </a:extLst>
          </p:cNvPr>
          <p:cNvSpPr txBox="1"/>
          <p:nvPr/>
        </p:nvSpPr>
        <p:spPr>
          <a:xfrm>
            <a:off x="5868178" y="2299836"/>
            <a:ext cx="378449" cy="53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b="1" dirty="0">
                <a:solidFill>
                  <a:schemeClr val="accent1">
                    <a:lumMod val="75000"/>
                  </a:schemeClr>
                </a:solidFill>
                <a:latin typeface="Verdana"/>
                <a:sym typeface="Fira Sans Extra Condensed"/>
              </a:rPr>
              <a:t>Zdarzenia 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6" name="Google Shape;1360;p32">
            <a:extLst>
              <a:ext uri="{FF2B5EF4-FFF2-40B4-BE49-F238E27FC236}">
                <a16:creationId xmlns:a16="http://schemas.microsoft.com/office/drawing/2014/main" id="{EA5BD259-4456-E8B5-8E66-11D6B949508E}"/>
              </a:ext>
            </a:extLst>
          </p:cNvPr>
          <p:cNvSpPr txBox="1"/>
          <p:nvPr/>
        </p:nvSpPr>
        <p:spPr>
          <a:xfrm>
            <a:off x="5664470" y="2173136"/>
            <a:ext cx="863060" cy="91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b="1" dirty="0">
                <a:solidFill>
                  <a:schemeClr val="accent1">
                    <a:lumMod val="75000"/>
                  </a:schemeClr>
                </a:solidFill>
                <a:latin typeface="Verdana"/>
                <a:sym typeface="Fira Sans Extra Condensed"/>
              </a:rPr>
              <a:t>Mediana, lata (95% Cl)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7" name="Google Shape;1360;p32">
            <a:extLst>
              <a:ext uri="{FF2B5EF4-FFF2-40B4-BE49-F238E27FC236}">
                <a16:creationId xmlns:a16="http://schemas.microsoft.com/office/drawing/2014/main" id="{A401B288-085C-0584-433D-EDFF046917F1}"/>
              </a:ext>
            </a:extLst>
          </p:cNvPr>
          <p:cNvSpPr txBox="1"/>
          <p:nvPr/>
        </p:nvSpPr>
        <p:spPr>
          <a:xfrm>
            <a:off x="5894758" y="2490575"/>
            <a:ext cx="378449" cy="53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b="1" dirty="0">
                <a:solidFill>
                  <a:srgbClr val="2A8EBF"/>
                </a:solidFill>
                <a:latin typeface="Verdana"/>
                <a:sym typeface="Fira Sans Extra Condensed"/>
              </a:rPr>
              <a:t>Wartość p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rgbClr val="2A8EBF"/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8" name="Google Shape;1360;p32">
            <a:extLst>
              <a:ext uri="{FF2B5EF4-FFF2-40B4-BE49-F238E27FC236}">
                <a16:creationId xmlns:a16="http://schemas.microsoft.com/office/drawing/2014/main" id="{DDDF0F3A-4D99-52EA-F47B-02AE440F97FC}"/>
              </a:ext>
            </a:extLst>
          </p:cNvPr>
          <p:cNvSpPr txBox="1"/>
          <p:nvPr/>
        </p:nvSpPr>
        <p:spPr>
          <a:xfrm>
            <a:off x="10064049" y="1973869"/>
            <a:ext cx="519532" cy="205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Mediana, lata (95% Cl)</a:t>
            </a:r>
          </a:p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endParaRPr kumimoji="0" lang="pl-PL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9" name="Google Shape;1360;p32">
            <a:extLst>
              <a:ext uri="{FF2B5EF4-FFF2-40B4-BE49-F238E27FC236}">
                <a16:creationId xmlns:a16="http://schemas.microsoft.com/office/drawing/2014/main" id="{7FA5D5BD-FE9A-993E-4B4D-666B2631A4D1}"/>
              </a:ext>
            </a:extLst>
          </p:cNvPr>
          <p:cNvSpPr txBox="1"/>
          <p:nvPr/>
        </p:nvSpPr>
        <p:spPr>
          <a:xfrm>
            <a:off x="10212323" y="2179765"/>
            <a:ext cx="378449" cy="843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defTabSz="1219170">
              <a:lnSpc>
                <a:spcPct val="115000"/>
              </a:lnSpc>
              <a:buClr>
                <a:srgbClr val="000000"/>
              </a:buClr>
              <a:defRPr/>
            </a:pP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Wartość p</a:t>
            </a:r>
            <a:endParaRPr kumimoji="0" sz="5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33" name="Picture 3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C87CD38-CE10-0411-229C-E2DE9241BB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10" y="615726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42452437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6B7011-74F6-6224-E16A-EAD1E19ED77D}"/>
              </a:ext>
            </a:extLst>
          </p:cNvPr>
          <p:cNvSpPr/>
          <p:nvPr/>
        </p:nvSpPr>
        <p:spPr>
          <a:xfrm>
            <a:off x="1871409" y="5894221"/>
            <a:ext cx="9312406" cy="19149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DD1BA2-EB02-71D0-4131-2DFB42700F3E}"/>
              </a:ext>
            </a:extLst>
          </p:cNvPr>
          <p:cNvSpPr/>
          <p:nvPr/>
        </p:nvSpPr>
        <p:spPr>
          <a:xfrm>
            <a:off x="328242" y="926901"/>
            <a:ext cx="3674071" cy="49674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APA+ADT vs PBO+ADT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81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0% de novo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mHSPC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13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7% </a:t>
            </a:r>
            <a:r>
              <a:rPr lang="pl-PL" sz="1200" dirty="0">
                <a:solidFill>
                  <a:srgbClr val="09357A"/>
                </a:solidFill>
              </a:rPr>
              <a:t>metachroniczny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mHSPC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Mediana czasu obserwacji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44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miesięcy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rgbClr val="09357A"/>
                </a:solidFill>
              </a:rPr>
              <a:t>Z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mniejszenie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ryzyka zgonu o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35%</a:t>
            </a: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Wskaźnik OS dla APA+ADT po 48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miesięcach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65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1% 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Median</a:t>
            </a:r>
            <a:r>
              <a:rPr lang="pl-PL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a</a:t>
            </a:r>
            <a:r>
              <a:rPr lang="en-US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 OS: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</a:rPr>
              <a:t>NR vs 52</a:t>
            </a:r>
            <a:r>
              <a:rPr lang="pl-PL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</a:rPr>
              <a:t>,</a:t>
            </a:r>
            <a:r>
              <a:rPr lang="en-US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</a:rPr>
              <a:t>2</a:t>
            </a:r>
            <a:endParaRPr lang="en-US" sz="1200" b="0" kern="1200" cap="none" spc="0" dirty="0">
              <a:ln>
                <a:noFill/>
              </a:ln>
              <a:solidFill>
                <a:schemeClr val="accent1"/>
              </a:solidFill>
              <a:effectLst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Szacowana mediana OS według ekstrapolacji: 71,5 miesięcy APA+ADT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vs 47,1 miesięcy w populacji otrzymującej ADT</a:t>
            </a:r>
            <a:endParaRPr lang="en-US" sz="1200" dirty="0">
              <a:solidFill>
                <a:srgbClr val="09357A"/>
              </a:solidFill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Nieoznaczalne stężenie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PSA: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51% pacjentów po 3 miesiącach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Mediana czasu do </a:t>
            </a:r>
            <a:r>
              <a:rPr lang="pl-PL" sz="1200" b="1" dirty="0">
                <a:solidFill>
                  <a:srgbClr val="09357A"/>
                </a:solidFill>
              </a:rPr>
              <a:t>Ultra Niskiego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stężenia PSA: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1,9 miesiąca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UL PSA (PSA≤0,02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ng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/ml) w dowolnym momencie 49% pacjentów leczonych APA+ADT</a:t>
            </a:r>
            <a:endParaRPr lang="en-US" sz="1300" dirty="0">
              <a:solidFill>
                <a:srgbClr val="09357A"/>
              </a:solidFill>
            </a:endParaRP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pt-PT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D52770-F2E3-88AE-0ABB-D089FB5CAC08}"/>
              </a:ext>
            </a:extLst>
          </p:cNvPr>
          <p:cNvSpPr/>
          <p:nvPr/>
        </p:nvSpPr>
        <p:spPr>
          <a:xfrm>
            <a:off x="989249" y="325120"/>
            <a:ext cx="2477851" cy="568824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TITAN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1-5</a:t>
            </a:r>
            <a:endParaRPr kumimoji="0" lang="en-US" sz="24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9E0559-7A52-0C1F-4716-DC562402DCDC}"/>
              </a:ext>
            </a:extLst>
          </p:cNvPr>
          <p:cNvSpPr/>
          <p:nvPr/>
        </p:nvSpPr>
        <p:spPr>
          <a:xfrm>
            <a:off x="4818635" y="399649"/>
            <a:ext cx="2882645" cy="49173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ARASENS </a:t>
            </a:r>
            <a:r>
              <a:rPr lang="en-US" sz="2400" b="1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6-9</a:t>
            </a:r>
            <a:endParaRPr kumimoji="0" lang="en-US" sz="24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E53554-AD3F-BC63-86DD-765BB806F4F8}"/>
              </a:ext>
            </a:extLst>
          </p:cNvPr>
          <p:cNvSpPr/>
          <p:nvPr/>
        </p:nvSpPr>
        <p:spPr>
          <a:xfrm>
            <a:off x="4165895" y="926804"/>
            <a:ext cx="3936955" cy="496741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Daro+ Doce +ADT vs Doce +ADT 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pt-PT" sz="1200" b="1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86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1% de novo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mHSPC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12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9% </a:t>
            </a:r>
            <a:r>
              <a:rPr lang="pl-PL" sz="1200" dirty="0">
                <a:solidFill>
                  <a:srgbClr val="09357A"/>
                </a:solidFill>
              </a:rPr>
              <a:t>metachroniczny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mHSPC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Mediana czasu obserwacji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43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7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miesięcy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ramię otrzymujące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DARO+ADT+DOCE)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42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4 m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iesiące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ramię otrzymujące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ADT+DOCE)</a:t>
            </a:r>
          </a:p>
          <a:p>
            <a:pPr marL="457200" marR="0" lvl="1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Zmniejszenie ryzyka zgonu o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32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5%</a:t>
            </a: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Wskaźnik OS dla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Daro+Doce+ADT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po 48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miesięcach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62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7% 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Median</a:t>
            </a:r>
            <a:r>
              <a:rPr lang="pl-PL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a</a:t>
            </a:r>
            <a:r>
              <a:rPr lang="en-US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 OS: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NR vs 48</a:t>
            </a:r>
            <a:r>
              <a:rPr lang="pl-PL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,</a:t>
            </a:r>
            <a:r>
              <a:rPr lang="en-US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9 </a:t>
            </a:r>
            <a:r>
              <a:rPr lang="pl-PL" sz="1200" b="0" kern="1200" cap="none" spc="0" dirty="0">
                <a:ln>
                  <a:noFill/>
                </a:ln>
                <a:solidFill>
                  <a:schemeClr val="accent1"/>
                </a:solidFill>
                <a:effectLst/>
                <a:ea typeface="+mn-ea"/>
                <a:cs typeface="+mn-cs"/>
              </a:rPr>
              <a:t>miesięcy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Mediana OS wg analizy wrażliwości z uwzględnieniem późniejszej terapii: 49,0 mc DARO+DOCE+ADT vs 31,6 mc DOCE+ADT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rgbClr val="09357A"/>
                </a:solidFill>
              </a:rPr>
              <a:t>Nieoznaczalne stężenie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PSA: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48,7% pacjentów po 6 miesiącach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Mediana czasu do nieoznaczalnego stężenia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nPSA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Nie zgłoszono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300" dirty="0">
              <a:solidFill>
                <a:srgbClr val="09357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kumimoji="0" lang="pt-PT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2893F8-41D4-5381-2EC5-CCA6AA08787D}"/>
              </a:ext>
            </a:extLst>
          </p:cNvPr>
          <p:cNvSpPr/>
          <p:nvPr/>
        </p:nvSpPr>
        <p:spPr>
          <a:xfrm>
            <a:off x="8784508" y="321137"/>
            <a:ext cx="2882645" cy="568824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PEACE-1 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10-12</a:t>
            </a:r>
            <a:endParaRPr kumimoji="0" lang="en-US" sz="24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F3DE08-908F-71A4-14C4-AC93AC09601D}"/>
              </a:ext>
            </a:extLst>
          </p:cNvPr>
          <p:cNvSpPr/>
          <p:nvPr/>
        </p:nvSpPr>
        <p:spPr>
          <a:xfrm>
            <a:off x="8189687" y="926804"/>
            <a:ext cx="3851096" cy="49674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fr-FR" sz="13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SOC+ABI ±RT vs SOC±RT</a:t>
            </a:r>
            <a:endParaRPr kumimoji="0" lang="pl-PL" sz="1300" b="1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fr-FR" sz="1300" b="1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100% de novo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mHSPC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Mediana czasu obserwacji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rPFS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: 42 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miesiące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OS: 52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8 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miesięcy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Zmniejszenie ryzyka zgonu o 25% (populacja otrzymująca ADT+DOCE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Median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a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 OS 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dla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SOC+ABI ±RT: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68,4 miesiąca w populacji ogólnej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NR vs 52,8 miesięcy w populacji otrzymującej DOCE (szacowana mediana OS wg ekstrapolacji: nie zgłoszono</a:t>
            </a:r>
            <a:r>
              <a:rPr lang="en-US" sz="1300" dirty="0">
                <a:solidFill>
                  <a:srgbClr val="09357A"/>
                </a:solidFill>
              </a:rPr>
              <a:t>)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Nieoznaczalne stężenie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PSA: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51% pacjentów po 8 miesiącach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Mediana czasu do nieoznaczalnego stężenia PSA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ea typeface="+mn-ea"/>
                <a:cs typeface="+mn-cs"/>
              </a:rPr>
              <a:t>Nie zgłoszono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300" dirty="0">
              <a:solidFill>
                <a:srgbClr val="09357A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1300" b="0" kern="1200" cap="none" spc="0" dirty="0">
              <a:ln>
                <a:noFill/>
              </a:ln>
              <a:solidFill>
                <a:schemeClr val="accent1"/>
              </a:solidFill>
              <a:effectLst/>
              <a:ea typeface="+mn-ea"/>
              <a:cs typeface="+mn-cs"/>
            </a:endParaRPr>
          </a:p>
          <a:p>
            <a:pPr lvl="1">
              <a:defRPr/>
            </a:pPr>
            <a:endParaRPr lang="en-US" sz="1300" b="0" kern="1200" cap="none" spc="0" dirty="0">
              <a:ln>
                <a:noFill/>
              </a:ln>
              <a:solidFill>
                <a:schemeClr val="accent1"/>
              </a:solidFill>
              <a:effectLst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kumimoji="0" lang="pt-PT" sz="13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7" name="Graphic 16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B54BA2CC-0406-9AAE-85B1-71C00C496C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C2AC31-D3A0-5898-A8ED-045811DA415B}"/>
              </a:ext>
            </a:extLst>
          </p:cNvPr>
          <p:cNvSpPr txBox="1"/>
          <p:nvPr/>
        </p:nvSpPr>
        <p:spPr>
          <a:xfrm>
            <a:off x="212106" y="-92010"/>
            <a:ext cx="11595716" cy="491738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Podsumowanie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79BD8B-7899-AF03-C840-C915C68DC12C}"/>
              </a:ext>
            </a:extLst>
          </p:cNvPr>
          <p:cNvSpPr txBox="1"/>
          <p:nvPr/>
        </p:nvSpPr>
        <p:spPr>
          <a:xfrm>
            <a:off x="-68580" y="6063699"/>
            <a:ext cx="8938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ADT,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terapia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deprywacji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androgenowej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APA, apalutamid; DOCE,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docetaksel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mHSPC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rak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gruczołu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krokowego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z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przerzutami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wrażliwy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hormony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OS,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przeżycie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całkowite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PBO, placebo; PSA,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antygen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specyficzny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dla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gruczołu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krokowego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RT,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radioterapia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SOC, standard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leczenia</a:t>
            </a: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Chi KN, et al. J Clin Oncol. 2021;39:2294–2303; 2. Chi KN, et al. J Clin Oncol. 2021;39:2294–2303 supplement; 3. ERLEADA. Summary of Product Characteristics. Jan 2025. Janssen EMEA. </a:t>
            </a: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Last accessed: July 2025. </a:t>
            </a:r>
            <a:r>
              <a:rPr kumimoji="0" lang="da-DK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4.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Chi KN, et al. Oral presentation at AUA Annual Meeting (Virtual), September 10-13, 2021. Abstract PD34-11. 5. </a:t>
            </a:r>
            <a:r>
              <a:rPr kumimoji="0" lang="en-GB" sz="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Agarwal N, et al. Presented at ASCO GU Annual Meeting, San Francisco, US, 25–27 January 2024. Poster no. K11.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6. </a:t>
            </a:r>
            <a:r>
              <a:rPr kumimoji="0" lang="da-DK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Smith MR, et al. N Engl J Med 2022;386:1132–1142. 7. </a:t>
            </a: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Smith MR, et al. Presented at ASCO GU 2022; February 17–19, 2022. Abstract 13. 8. Saad F, et al. Poster presented at ASCO Annual Meeting, Chicago, IL, USA, 3–7 June 2022. Abstract 5078. 9.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Shore N, et al. Presented at ASCO GU Annual Meeting, San Francisco, US, 25–27 January 2024. Poster no. G16.</a:t>
            </a: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10. </a:t>
            </a:r>
            <a:r>
              <a:rPr kumimoji="0" lang="en-GB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Fizazi</a:t>
            </a: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K, et al. Lancet 2022;399:1099–1707. 11. </a:t>
            </a:r>
            <a:r>
              <a:rPr kumimoji="0" lang="en-GB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Fizazi</a:t>
            </a: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K, et al. Oral presented at ESMO 2021; abstract LBA5_PR.​ 12. Gravis G, et al. Presented at ESMO congress, Paris, France, 9-13 September 2022. Abstract 1361MO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922E6A2-37D9-D176-8FCA-FEE97A017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508" y="6157268"/>
            <a:ext cx="3385367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72174263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DFB0688-7F6D-C264-FA2E-1447852FB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390" y="14000"/>
            <a:ext cx="10326210" cy="63583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Dodanie APA do ADT w badaniu TITAN znacząco poprawiło przeżycie całkowite, niezależnie od objętości choroby i czasu wystąpienia przerzutów</a:t>
            </a:r>
            <a:r>
              <a:rPr lang="en-US" sz="2000" b="1" baseline="30000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1-3</a:t>
            </a:r>
            <a:endParaRPr lang="pt-PT" sz="2000" b="1" baseline="30000" dirty="0">
              <a:solidFill>
                <a:srgbClr val="09357A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0B1C63C3-B7E0-0A7D-C643-00C4DABF3394}"/>
              </a:ext>
            </a:extLst>
          </p:cNvPr>
          <p:cNvSpPr txBox="1">
            <a:spLocks/>
          </p:cNvSpPr>
          <p:nvPr/>
        </p:nvSpPr>
        <p:spPr>
          <a:xfrm>
            <a:off x="-29064" y="6400143"/>
            <a:ext cx="8530186" cy="275167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75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ADT, 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terapia deprywacji androgenowej; APA, apalutamid; CI, przedział ufności; HR, współczynnik ryzyka; ITT, populacja z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zamierem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 leczenia; mc, miesiące; NR, nie osiągnięto; OS, przeżycie całkowite; PBO, placebo</a:t>
            </a: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sym typeface="Arial" pitchFamily="-65" charset="0"/>
            </a:endParaRPr>
          </a:p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1.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Merseburger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 A, et al. 2023 Nov:193:113290.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doi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: 10.1016/j.ejca.2023.113290.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Epub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 2023 Aug 11 (and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suppl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 appendix); 2. Chi KN, et al. J Clin Oncol. 2021;39:2294–2303</a:t>
            </a:r>
          </a:p>
        </p:txBody>
      </p:sp>
      <p:sp>
        <p:nvSpPr>
          <p:cNvPr id="2" name="Rectangle 17">
            <a:extLst>
              <a:ext uri="{FF2B5EF4-FFF2-40B4-BE49-F238E27FC236}">
                <a16:creationId xmlns:a16="http://schemas.microsoft.com/office/drawing/2014/main" id="{0AFDEF4B-E972-1158-9DE8-3326FBCBA127}"/>
              </a:ext>
            </a:extLst>
          </p:cNvPr>
          <p:cNvSpPr/>
          <p:nvPr/>
        </p:nvSpPr>
        <p:spPr>
          <a:xfrm>
            <a:off x="305479" y="132080"/>
            <a:ext cx="1319136" cy="568387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dirty="0">
                <a:solidFill>
                  <a:srgbClr val="FFFFFF"/>
                </a:solidFill>
                <a:latin typeface="Calibri"/>
                <a:cs typeface="Calibri"/>
              </a:rPr>
              <a:t>Badanie 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TITAN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8758A4-310A-6A36-2638-2660F77948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968" y="3768108"/>
            <a:ext cx="3318061" cy="21875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2AB2C3-3E6C-7432-57E8-9F154EACDBC6}"/>
              </a:ext>
            </a:extLst>
          </p:cNvPr>
          <p:cNvSpPr txBox="1"/>
          <p:nvPr/>
        </p:nvSpPr>
        <p:spPr>
          <a:xfrm>
            <a:off x="256239" y="3442815"/>
            <a:ext cx="11679521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571477">
              <a:spcAft>
                <a:spcPts val="375"/>
              </a:spcAft>
              <a:buClr>
                <a:srgbClr val="212121"/>
              </a:buClr>
              <a:buSzPct val="100000"/>
              <a:defRPr/>
            </a:pPr>
            <a:r>
              <a:rPr lang="pl-PL" sz="1200" b="1" dirty="0">
                <a:latin typeface="Verdana" panose="020B0604030504040204" pitchFamily="34" charset="0"/>
                <a:ea typeface="Verdana" panose="020B0604030504040204" pitchFamily="34" charset="0"/>
              </a:rPr>
              <a:t>Wydłużenie  OS po APA u pacjentów z gorszym rokowaniem: choroba synchroniczna/HV</a:t>
            </a:r>
            <a:r>
              <a:rPr lang="pl-PL" sz="12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pl-PL" sz="1200" b="1" dirty="0">
                <a:latin typeface="Verdana" panose="020B0604030504040204" pitchFamily="34" charset="0"/>
                <a:ea typeface="Verdana" panose="020B0604030504040204" pitchFamily="34" charset="0"/>
              </a:rPr>
              <a:t> i duża liczba przerzutów do kości 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(&gt;10)</a:t>
            </a:r>
            <a:r>
              <a:rPr lang="en-US" sz="12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675863A8-C382-F138-7607-97D710615E83}"/>
              </a:ext>
            </a:extLst>
          </p:cNvPr>
          <p:cNvSpPr txBox="1">
            <a:spLocks/>
          </p:cNvSpPr>
          <p:nvPr/>
        </p:nvSpPr>
        <p:spPr>
          <a:xfrm>
            <a:off x="5976505" y="836692"/>
            <a:ext cx="5959256" cy="421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5618" marR="0" indent="-175618" algn="l" defTabSz="5715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5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00844" marR="0" indent="-175618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54864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2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82296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115973" marR="0" indent="-143351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2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71477">
              <a:spcBef>
                <a:spcPts val="0"/>
              </a:spcBef>
              <a:spcAft>
                <a:spcPts val="375"/>
              </a:spcAft>
              <a:buNone/>
              <a:defRPr/>
            </a:pPr>
            <a: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Wydłużenie OS po APA zarówno w chorobie metachronicznej, </a:t>
            </a:r>
            <a:b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jak i synchronicznej</a:t>
            </a:r>
            <a:r>
              <a:rPr lang="en-US" sz="1300" b="1" baseline="30000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0A85EC2-6A6C-4536-5F16-054118C0D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505" y="1276636"/>
            <a:ext cx="5959256" cy="2062237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6C70228-2C83-91AE-29D6-96AD4C417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768" y="1276951"/>
            <a:ext cx="5449367" cy="206192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40C713-2D57-47A4-92FF-5B101F774943}"/>
              </a:ext>
            </a:extLst>
          </p:cNvPr>
          <p:cNvSpPr/>
          <p:nvPr/>
        </p:nvSpPr>
        <p:spPr bwMode="auto">
          <a:xfrm>
            <a:off x="1049482" y="3800175"/>
            <a:ext cx="197427" cy="1117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Arial" pitchFamily="-110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02DBDF-CB18-A3B6-EDF6-085911543EB5}"/>
              </a:ext>
            </a:extLst>
          </p:cNvPr>
          <p:cNvSpPr/>
          <p:nvPr/>
        </p:nvSpPr>
        <p:spPr bwMode="auto">
          <a:xfrm>
            <a:off x="256239" y="3716153"/>
            <a:ext cx="11679521" cy="2289418"/>
          </a:xfrm>
          <a:prstGeom prst="rect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Arial" pitchFamily="-110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23" name="Content Placeholder 11">
            <a:extLst>
              <a:ext uri="{FF2B5EF4-FFF2-40B4-BE49-F238E27FC236}">
                <a16:creationId xmlns:a16="http://schemas.microsoft.com/office/drawing/2014/main" id="{A18DF1EF-D0AE-5226-608A-BA7C05C00AE2}"/>
              </a:ext>
            </a:extLst>
          </p:cNvPr>
          <p:cNvSpPr txBox="1">
            <a:spLocks/>
          </p:cNvSpPr>
          <p:nvPr/>
        </p:nvSpPr>
        <p:spPr>
          <a:xfrm>
            <a:off x="256239" y="824008"/>
            <a:ext cx="5450896" cy="4434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5618" marR="0" indent="-175618" algn="l" defTabSz="5715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5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00844" marR="0" indent="-175618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54864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2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82296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115973" marR="0" indent="-143351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2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71477">
              <a:spcBef>
                <a:spcPts val="0"/>
              </a:spcBef>
              <a:spcAft>
                <a:spcPts val="375"/>
              </a:spcAft>
              <a:buNone/>
              <a:defRPr/>
            </a:pPr>
            <a: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Wydłużenie OS po APA zarówno w chorobie o dużej, </a:t>
            </a:r>
            <a:b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jak i małej objętości</a:t>
            </a:r>
            <a:r>
              <a:rPr lang="en-US" sz="1300" b="1" baseline="30000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62DAB1F-8FDD-4E1B-495C-2F4C34DB41FD}"/>
              </a:ext>
            </a:extLst>
          </p:cNvPr>
          <p:cNvGrpSpPr/>
          <p:nvPr/>
        </p:nvGrpSpPr>
        <p:grpSpPr>
          <a:xfrm>
            <a:off x="4842924" y="4179647"/>
            <a:ext cx="6876383" cy="1563236"/>
            <a:chOff x="4703621" y="4347464"/>
            <a:chExt cx="6876383" cy="156323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9CD3BF0-33CF-5AEE-4A55-5561E80AB37A}"/>
                </a:ext>
              </a:extLst>
            </p:cNvPr>
            <p:cNvGrpSpPr/>
            <p:nvPr/>
          </p:nvGrpSpPr>
          <p:grpSpPr>
            <a:xfrm>
              <a:off x="4703621" y="4347464"/>
              <a:ext cx="6876383" cy="843449"/>
              <a:chOff x="3279079" y="5864253"/>
              <a:chExt cx="8557085" cy="87729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E0E063F4-CE8F-9183-A299-D25D6FF105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279079" y="6330663"/>
                <a:ext cx="8531565" cy="410885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4348E05-3EEC-B8ED-252D-A32C69EBF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04599" y="5864253"/>
                <a:ext cx="8531565" cy="410885"/>
              </a:xfrm>
              <a:prstGeom prst="rect">
                <a:avLst/>
              </a:prstGeom>
            </p:spPr>
          </p:pic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EE43009-2044-66D8-7A80-B2FF994E1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19310" y="4864454"/>
              <a:ext cx="1907082" cy="1046246"/>
            </a:xfrm>
            <a:prstGeom prst="rect">
              <a:avLst/>
            </a:prstGeom>
          </p:spPr>
        </p:pic>
      </p:grpSp>
      <p:sp>
        <p:nvSpPr>
          <p:cNvPr id="3" name="Google Shape;1360;p32">
            <a:extLst>
              <a:ext uri="{FF2B5EF4-FFF2-40B4-BE49-F238E27FC236}">
                <a16:creationId xmlns:a16="http://schemas.microsoft.com/office/drawing/2014/main" id="{D0E1F299-DF9A-8853-6635-4338E7962E32}"/>
              </a:ext>
            </a:extLst>
          </p:cNvPr>
          <p:cNvSpPr txBox="1"/>
          <p:nvPr/>
        </p:nvSpPr>
        <p:spPr>
          <a:xfrm>
            <a:off x="1246909" y="1298783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o dużej objętości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" name="Google Shape;1360;p32">
            <a:extLst>
              <a:ext uri="{FF2B5EF4-FFF2-40B4-BE49-F238E27FC236}">
                <a16:creationId xmlns:a16="http://schemas.microsoft.com/office/drawing/2014/main" id="{B19F22EE-31B8-89E4-03CC-88DC4E043B10}"/>
              </a:ext>
            </a:extLst>
          </p:cNvPr>
          <p:cNvSpPr txBox="1"/>
          <p:nvPr/>
        </p:nvSpPr>
        <p:spPr>
          <a:xfrm>
            <a:off x="3968719" y="1306295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o małej  objętości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5" name="Google Shape;1360;p32">
            <a:extLst>
              <a:ext uri="{FF2B5EF4-FFF2-40B4-BE49-F238E27FC236}">
                <a16:creationId xmlns:a16="http://schemas.microsoft.com/office/drawing/2014/main" id="{473FF22F-4CAD-C8C9-BF99-89A2F9644CFB}"/>
              </a:ext>
            </a:extLst>
          </p:cNvPr>
          <p:cNvSpPr txBox="1"/>
          <p:nvPr/>
        </p:nvSpPr>
        <p:spPr>
          <a:xfrm>
            <a:off x="1148195" y="2935590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6" name="Google Shape;1360;p32">
            <a:extLst>
              <a:ext uri="{FF2B5EF4-FFF2-40B4-BE49-F238E27FC236}">
                <a16:creationId xmlns:a16="http://schemas.microsoft.com/office/drawing/2014/main" id="{FACBDBB5-D7DE-0C3D-88F5-0FB4B7235D0A}"/>
              </a:ext>
            </a:extLst>
          </p:cNvPr>
          <p:cNvSpPr txBox="1"/>
          <p:nvPr/>
        </p:nvSpPr>
        <p:spPr>
          <a:xfrm>
            <a:off x="3907827" y="2970947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51EAFCE3-CC07-8209-39D2-6557CAE5F624}"/>
              </a:ext>
            </a:extLst>
          </p:cNvPr>
          <p:cNvSpPr txBox="1"/>
          <p:nvPr/>
        </p:nvSpPr>
        <p:spPr>
          <a:xfrm>
            <a:off x="7080072" y="2943656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8" name="Google Shape;1360;p32">
            <a:extLst>
              <a:ext uri="{FF2B5EF4-FFF2-40B4-BE49-F238E27FC236}">
                <a16:creationId xmlns:a16="http://schemas.microsoft.com/office/drawing/2014/main" id="{8A468A82-6DBC-910B-7F71-1A0EF479DAD3}"/>
              </a:ext>
            </a:extLst>
          </p:cNvPr>
          <p:cNvSpPr txBox="1"/>
          <p:nvPr/>
        </p:nvSpPr>
        <p:spPr>
          <a:xfrm>
            <a:off x="10133934" y="2955567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2" name="Google Shape;1360;p32">
            <a:extLst>
              <a:ext uri="{FF2B5EF4-FFF2-40B4-BE49-F238E27FC236}">
                <a16:creationId xmlns:a16="http://schemas.microsoft.com/office/drawing/2014/main" id="{5205E6D7-0A1B-CBAF-3D6A-F819418A7953}"/>
              </a:ext>
            </a:extLst>
          </p:cNvPr>
          <p:cNvSpPr txBox="1"/>
          <p:nvPr/>
        </p:nvSpPr>
        <p:spPr>
          <a:xfrm>
            <a:off x="2291331" y="5512353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3" name="Google Shape;1360;p32">
            <a:extLst>
              <a:ext uri="{FF2B5EF4-FFF2-40B4-BE49-F238E27FC236}">
                <a16:creationId xmlns:a16="http://schemas.microsoft.com/office/drawing/2014/main" id="{15CF035F-9A66-B591-F179-33DFF63D8A30}"/>
              </a:ext>
            </a:extLst>
          </p:cNvPr>
          <p:cNvSpPr txBox="1"/>
          <p:nvPr/>
        </p:nvSpPr>
        <p:spPr>
          <a:xfrm>
            <a:off x="965047" y="5562111"/>
            <a:ext cx="784571" cy="1067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4" name="Google Shape;1360;p32">
            <a:extLst>
              <a:ext uri="{FF2B5EF4-FFF2-40B4-BE49-F238E27FC236}">
                <a16:creationId xmlns:a16="http://schemas.microsoft.com/office/drawing/2014/main" id="{86071F3D-3CB8-27D8-F99D-71F95DD802C3}"/>
              </a:ext>
            </a:extLst>
          </p:cNvPr>
          <p:cNvSpPr txBox="1"/>
          <p:nvPr/>
        </p:nvSpPr>
        <p:spPr>
          <a:xfrm>
            <a:off x="256239" y="3008214"/>
            <a:ext cx="722503" cy="1040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5" name="Google Shape;1360;p32">
            <a:extLst>
              <a:ext uri="{FF2B5EF4-FFF2-40B4-BE49-F238E27FC236}">
                <a16:creationId xmlns:a16="http://schemas.microsoft.com/office/drawing/2014/main" id="{241211A7-C8A7-100B-ACF3-B1F066D05773}"/>
              </a:ext>
            </a:extLst>
          </p:cNvPr>
          <p:cNvSpPr txBox="1"/>
          <p:nvPr/>
        </p:nvSpPr>
        <p:spPr>
          <a:xfrm>
            <a:off x="3034077" y="3008213"/>
            <a:ext cx="722503" cy="1040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6" name="Google Shape;1360;p32">
            <a:extLst>
              <a:ext uri="{FF2B5EF4-FFF2-40B4-BE49-F238E27FC236}">
                <a16:creationId xmlns:a16="http://schemas.microsoft.com/office/drawing/2014/main" id="{D2A198AA-8833-BBD1-CDD7-202A2C8A7AF6}"/>
              </a:ext>
            </a:extLst>
          </p:cNvPr>
          <p:cNvSpPr txBox="1"/>
          <p:nvPr/>
        </p:nvSpPr>
        <p:spPr>
          <a:xfrm>
            <a:off x="5976505" y="3003397"/>
            <a:ext cx="722503" cy="1040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9" name="Google Shape;1360;p32">
            <a:extLst>
              <a:ext uri="{FF2B5EF4-FFF2-40B4-BE49-F238E27FC236}">
                <a16:creationId xmlns:a16="http://schemas.microsoft.com/office/drawing/2014/main" id="{736C81CD-F3A9-8230-96CA-019AF5A4A52F}"/>
              </a:ext>
            </a:extLst>
          </p:cNvPr>
          <p:cNvSpPr txBox="1"/>
          <p:nvPr/>
        </p:nvSpPr>
        <p:spPr>
          <a:xfrm>
            <a:off x="9037812" y="3004566"/>
            <a:ext cx="722503" cy="1040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0" name="Google Shape;1360;p32">
            <a:extLst>
              <a:ext uri="{FF2B5EF4-FFF2-40B4-BE49-F238E27FC236}">
                <a16:creationId xmlns:a16="http://schemas.microsoft.com/office/drawing/2014/main" id="{A1CCDACA-7275-7593-E2B6-FF640AB37DDA}"/>
              </a:ext>
            </a:extLst>
          </p:cNvPr>
          <p:cNvSpPr txBox="1"/>
          <p:nvPr/>
        </p:nvSpPr>
        <p:spPr>
          <a:xfrm>
            <a:off x="7137587" y="1298783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synchroniczna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1" name="Google Shape;1360;p32">
            <a:extLst>
              <a:ext uri="{FF2B5EF4-FFF2-40B4-BE49-F238E27FC236}">
                <a16:creationId xmlns:a16="http://schemas.microsoft.com/office/drawing/2014/main" id="{E11395D2-1A65-51AB-F0C8-B429C2E13AE8}"/>
              </a:ext>
            </a:extLst>
          </p:cNvPr>
          <p:cNvSpPr txBox="1"/>
          <p:nvPr/>
        </p:nvSpPr>
        <p:spPr>
          <a:xfrm>
            <a:off x="10131226" y="1282446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</a:t>
            </a:r>
            <a:r>
              <a:rPr lang="pl-PL" sz="7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metachroniczna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2" name="Google Shape;1360;p32">
            <a:extLst>
              <a:ext uri="{FF2B5EF4-FFF2-40B4-BE49-F238E27FC236}">
                <a16:creationId xmlns:a16="http://schemas.microsoft.com/office/drawing/2014/main" id="{3CD7C308-D37E-592C-73BA-5C1BE21E98A1}"/>
              </a:ext>
            </a:extLst>
          </p:cNvPr>
          <p:cNvSpPr txBox="1"/>
          <p:nvPr/>
        </p:nvSpPr>
        <p:spPr>
          <a:xfrm>
            <a:off x="2232580" y="3820344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synchroniczna/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o dużej objętości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3" name="Google Shape;1360;p32">
            <a:extLst>
              <a:ext uri="{FF2B5EF4-FFF2-40B4-BE49-F238E27FC236}">
                <a16:creationId xmlns:a16="http://schemas.microsoft.com/office/drawing/2014/main" id="{6C65B708-1A51-E700-3FD9-0B8C8BA26720}"/>
              </a:ext>
            </a:extLst>
          </p:cNvPr>
          <p:cNvSpPr txBox="1"/>
          <p:nvPr/>
        </p:nvSpPr>
        <p:spPr>
          <a:xfrm>
            <a:off x="4740209" y="4287703"/>
            <a:ext cx="913894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Podgrupa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4" name="Google Shape;1360;p32">
            <a:extLst>
              <a:ext uri="{FF2B5EF4-FFF2-40B4-BE49-F238E27FC236}">
                <a16:creationId xmlns:a16="http://schemas.microsoft.com/office/drawing/2014/main" id="{DB1056AA-F9A5-FF64-CCEA-D71403312D3C}"/>
              </a:ext>
            </a:extLst>
          </p:cNvPr>
          <p:cNvSpPr txBox="1"/>
          <p:nvPr/>
        </p:nvSpPr>
        <p:spPr>
          <a:xfrm>
            <a:off x="4868774" y="4615514"/>
            <a:ext cx="1676721" cy="1344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zmian w kościach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5" name="Google Shape;1360;p32">
            <a:extLst>
              <a:ext uri="{FF2B5EF4-FFF2-40B4-BE49-F238E27FC236}">
                <a16:creationId xmlns:a16="http://schemas.microsoft.com/office/drawing/2014/main" id="{6C423C17-B99A-D0C3-6BA1-694F4ED71A8B}"/>
              </a:ext>
            </a:extLst>
          </p:cNvPr>
          <p:cNvSpPr txBox="1"/>
          <p:nvPr/>
        </p:nvSpPr>
        <p:spPr>
          <a:xfrm>
            <a:off x="6050367" y="4172601"/>
            <a:ext cx="1087220" cy="151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Zdarzenia/liczba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6" name="Google Shape;1360;p32">
            <a:extLst>
              <a:ext uri="{FF2B5EF4-FFF2-40B4-BE49-F238E27FC236}">
                <a16:creationId xmlns:a16="http://schemas.microsoft.com/office/drawing/2014/main" id="{B55AFA1A-72B8-9383-47E5-905B4BA31CB0}"/>
              </a:ext>
            </a:extLst>
          </p:cNvPr>
          <p:cNvSpPr txBox="1"/>
          <p:nvPr/>
        </p:nvSpPr>
        <p:spPr>
          <a:xfrm>
            <a:off x="7300612" y="4188958"/>
            <a:ext cx="1505155" cy="1635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Mediana OS (miesiące)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7" name="Google Shape;1360;p32">
            <a:extLst>
              <a:ext uri="{FF2B5EF4-FFF2-40B4-BE49-F238E27FC236}">
                <a16:creationId xmlns:a16="http://schemas.microsoft.com/office/drawing/2014/main" id="{3F494A9A-076B-5BF5-BD57-4CCF3EA51502}"/>
              </a:ext>
            </a:extLst>
          </p:cNvPr>
          <p:cNvSpPr txBox="1"/>
          <p:nvPr/>
        </p:nvSpPr>
        <p:spPr>
          <a:xfrm>
            <a:off x="8634379" y="5374553"/>
            <a:ext cx="1087220" cy="3223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Na korzyść apalutamidu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8" name="Google Shape;1360;p32">
            <a:extLst>
              <a:ext uri="{FF2B5EF4-FFF2-40B4-BE49-F238E27FC236}">
                <a16:creationId xmlns:a16="http://schemas.microsoft.com/office/drawing/2014/main" id="{E9A2F066-E759-E989-53F8-7938BA381451}"/>
              </a:ext>
            </a:extLst>
          </p:cNvPr>
          <p:cNvSpPr txBox="1"/>
          <p:nvPr/>
        </p:nvSpPr>
        <p:spPr>
          <a:xfrm>
            <a:off x="9634437" y="5387786"/>
            <a:ext cx="1087220" cy="3223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Na korzyść placebo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9" name="Google Shape;1360;p32">
            <a:extLst>
              <a:ext uri="{FF2B5EF4-FFF2-40B4-BE49-F238E27FC236}">
                <a16:creationId xmlns:a16="http://schemas.microsoft.com/office/drawing/2014/main" id="{8CF2F6B2-00F9-BA55-593E-4F6FD896ABD4}"/>
              </a:ext>
            </a:extLst>
          </p:cNvPr>
          <p:cNvSpPr txBox="1"/>
          <p:nvPr/>
        </p:nvSpPr>
        <p:spPr>
          <a:xfrm>
            <a:off x="5976506" y="4406493"/>
            <a:ext cx="721974" cy="1222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Apalutamid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0" name="Google Shape;1360;p32">
            <a:extLst>
              <a:ext uri="{FF2B5EF4-FFF2-40B4-BE49-F238E27FC236}">
                <a16:creationId xmlns:a16="http://schemas.microsoft.com/office/drawing/2014/main" id="{86DEE719-9B08-0D44-C9E6-6D6EAF22FDC8}"/>
              </a:ext>
            </a:extLst>
          </p:cNvPr>
          <p:cNvSpPr txBox="1"/>
          <p:nvPr/>
        </p:nvSpPr>
        <p:spPr>
          <a:xfrm>
            <a:off x="7273165" y="4415653"/>
            <a:ext cx="721973" cy="1072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Apalutamid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41" name="Picture 4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9250901-C28F-6D94-6EA1-44AB42FA42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10" y="615726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67094182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219E3F-3F89-EE13-D386-C5F63F79A827}"/>
              </a:ext>
            </a:extLst>
          </p:cNvPr>
          <p:cNvSpPr txBox="1"/>
          <p:nvPr/>
        </p:nvSpPr>
        <p:spPr>
          <a:xfrm>
            <a:off x="318354" y="6195119"/>
            <a:ext cx="7911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ADT, 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terapia deprywacji androgenowej; CI, przedział ufności; DARO,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darolutamid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DOCE,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docetaksel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HR, współczynnik ryzyka; NE, nie do oszacowania; OS, przeżycie całkowite; PBO, placebo</a:t>
            </a: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</a:t>
            </a:r>
            <a:r>
              <a:rPr kumimoji="0" lang="da-DK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Smith MR, et al. N Engl J Med 2022;386:1132–1142. 2.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Hussain M, et al. J Clin Oncol 2023. 10.1200/JCO.23.00041. </a:t>
            </a:r>
            <a:r>
              <a:rPr lang="en-GB" sz="7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3.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Hussain M, et al. Presented at ASCO GU congress, San Francisco, United States, 16-18 February 2023. Abstract No. 15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17B27F-29CB-2C19-258E-3A5AA7397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841" y="2166151"/>
            <a:ext cx="3920510" cy="312494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DAFFF89-4B70-F879-5D0E-C306EBED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2866" y="151639"/>
            <a:ext cx="9777304" cy="991363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W badaniu ARASENS nie wykazano istotnych korzyści w zakresie przeżycia całkowitego u pacjentów z chorobą o małej objętości </a:t>
            </a:r>
            <a:endParaRPr lang="pt-PT" sz="2000" b="1" dirty="0">
              <a:solidFill>
                <a:srgbClr val="09357A"/>
              </a:solidFill>
              <a:latin typeface="Verdana"/>
              <a:ea typeface="+mn-ea"/>
              <a:cs typeface="+mn-cs"/>
            </a:endParaRPr>
          </a:p>
        </p:txBody>
      </p:sp>
      <p:pic>
        <p:nvPicPr>
          <p:cNvPr id="13" name="Graphic 12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DA24C05C-93FC-41B8-7A18-585EC5E25C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1D67C3-9014-529C-C97A-8B9BEC8F1C6D}"/>
              </a:ext>
            </a:extLst>
          </p:cNvPr>
          <p:cNvSpPr txBox="1"/>
          <p:nvPr/>
        </p:nvSpPr>
        <p:spPr>
          <a:xfrm>
            <a:off x="1367624" y="1239676"/>
            <a:ext cx="10052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Przeżycie całkowite u pacjentów z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mHSPC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 o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duzej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/małej objętości</a:t>
            </a:r>
            <a:b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</a:b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Mediana obserwacji: 43,7 miesięcy (ramię DARO+ADT+DOCE) i 42,4 miesiące (ramię ADT+DOCE)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Arial" panose="020B0604020202020204" pitchFamily="34" charset="0"/>
              <a:ea typeface="Verdana" charset="0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CD9538-CD0D-CFCA-AD6D-22B9EDCD0714}"/>
              </a:ext>
            </a:extLst>
          </p:cNvPr>
          <p:cNvSpPr txBox="1"/>
          <p:nvPr/>
        </p:nvSpPr>
        <p:spPr>
          <a:xfrm>
            <a:off x="945662" y="2097455"/>
            <a:ext cx="4241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Choroba o dużej objętości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E31078-5D5A-2B6D-B28F-3DFF483B7F21}"/>
              </a:ext>
            </a:extLst>
          </p:cNvPr>
          <p:cNvSpPr txBox="1"/>
          <p:nvPr/>
        </p:nvSpPr>
        <p:spPr>
          <a:xfrm>
            <a:off x="6462340" y="2097455"/>
            <a:ext cx="4241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Choroba o małej objętości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A4A6F3-058B-150F-35E5-165475580922}"/>
              </a:ext>
            </a:extLst>
          </p:cNvPr>
          <p:cNvSpPr/>
          <p:nvPr/>
        </p:nvSpPr>
        <p:spPr>
          <a:xfrm>
            <a:off x="318355" y="151639"/>
            <a:ext cx="1514510" cy="511242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ARASENS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8CC5B6E-4074-061D-6F0A-EB258719FC3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481" y="2374453"/>
            <a:ext cx="3920510" cy="2923773"/>
          </a:xfrm>
          <a:prstGeom prst="rect">
            <a:avLst/>
          </a:prstGeom>
        </p:spPr>
      </p:pic>
      <p:sp>
        <p:nvSpPr>
          <p:cNvPr id="2" name="Google Shape;1360;p32">
            <a:extLst>
              <a:ext uri="{FF2B5EF4-FFF2-40B4-BE49-F238E27FC236}">
                <a16:creationId xmlns:a16="http://schemas.microsoft.com/office/drawing/2014/main" id="{B2510E50-D81D-3F93-5AE3-EB4214C5F39E}"/>
              </a:ext>
            </a:extLst>
          </p:cNvPr>
          <p:cNvSpPr txBox="1"/>
          <p:nvPr/>
        </p:nvSpPr>
        <p:spPr>
          <a:xfrm>
            <a:off x="1232537" y="4787327"/>
            <a:ext cx="2448509" cy="1129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 z chorobą o dużej </a:t>
            </a:r>
            <a:r>
              <a:rPr lang="pl-PL" sz="8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objętościc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" name="Google Shape;1360;p32">
            <a:extLst>
              <a:ext uri="{FF2B5EF4-FFF2-40B4-BE49-F238E27FC236}">
                <a16:creationId xmlns:a16="http://schemas.microsoft.com/office/drawing/2014/main" id="{38DC7D5C-3EA1-BD5A-F128-0ACD6BB9C82E}"/>
              </a:ext>
            </a:extLst>
          </p:cNvPr>
          <p:cNvSpPr txBox="1"/>
          <p:nvPr/>
        </p:nvSpPr>
        <p:spPr>
          <a:xfrm>
            <a:off x="6721518" y="4856609"/>
            <a:ext cx="2448509" cy="1129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 z chorobą o małej objętości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5" name="Google Shape;1360;p32">
            <a:extLst>
              <a:ext uri="{FF2B5EF4-FFF2-40B4-BE49-F238E27FC236}">
                <a16:creationId xmlns:a16="http://schemas.microsoft.com/office/drawing/2014/main" id="{14BE8DDF-1A0D-838A-012E-0531BB429767}"/>
              </a:ext>
            </a:extLst>
          </p:cNvPr>
          <p:cNvSpPr txBox="1"/>
          <p:nvPr/>
        </p:nvSpPr>
        <p:spPr>
          <a:xfrm>
            <a:off x="1987261" y="3970476"/>
            <a:ext cx="1377262" cy="2432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HR dla zgonu, 0,69 </a:t>
            </a:r>
            <a:b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(95% Cl, 0,57 do 0,82)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6" name="Google Shape;1360;p32">
            <a:extLst>
              <a:ext uri="{FF2B5EF4-FFF2-40B4-BE49-F238E27FC236}">
                <a16:creationId xmlns:a16="http://schemas.microsoft.com/office/drawing/2014/main" id="{7CB2204F-DC3D-5722-83B3-5BC348090852}"/>
              </a:ext>
            </a:extLst>
          </p:cNvPr>
          <p:cNvSpPr txBox="1"/>
          <p:nvPr/>
        </p:nvSpPr>
        <p:spPr>
          <a:xfrm>
            <a:off x="7458657" y="4041561"/>
            <a:ext cx="1377262" cy="2432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HR dla zgonu, 0,68 </a:t>
            </a:r>
            <a:b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(95% Cl, 0,41 do 1,13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E164DE1E-BFF5-17FC-2EFB-AE6ED0DC1692}"/>
              </a:ext>
            </a:extLst>
          </p:cNvPr>
          <p:cNvSpPr txBox="1"/>
          <p:nvPr/>
        </p:nvSpPr>
        <p:spPr>
          <a:xfrm>
            <a:off x="2896714" y="4544102"/>
            <a:ext cx="1377262" cy="2432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(miesiące)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8" name="Google Shape;1360;p32">
            <a:extLst>
              <a:ext uri="{FF2B5EF4-FFF2-40B4-BE49-F238E27FC236}">
                <a16:creationId xmlns:a16="http://schemas.microsoft.com/office/drawing/2014/main" id="{9A3EF10F-6770-504C-4105-101AFA1A3D78}"/>
              </a:ext>
            </a:extLst>
          </p:cNvPr>
          <p:cNvSpPr txBox="1"/>
          <p:nvPr/>
        </p:nvSpPr>
        <p:spPr>
          <a:xfrm>
            <a:off x="8388975" y="4600561"/>
            <a:ext cx="1377262" cy="2432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(miesiące)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9" name="Google Shape;1360;p32">
            <a:extLst>
              <a:ext uri="{FF2B5EF4-FFF2-40B4-BE49-F238E27FC236}">
                <a16:creationId xmlns:a16="http://schemas.microsoft.com/office/drawing/2014/main" id="{316B4BD3-4E45-D056-E952-039F1B70EA41}"/>
              </a:ext>
            </a:extLst>
          </p:cNvPr>
          <p:cNvSpPr txBox="1"/>
          <p:nvPr/>
        </p:nvSpPr>
        <p:spPr>
          <a:xfrm rot="16200000">
            <a:off x="427770" y="3092499"/>
            <a:ext cx="2122935" cy="2432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Pacjenci, którzy przeżyli (%)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0" name="Google Shape;1360;p32">
            <a:extLst>
              <a:ext uri="{FF2B5EF4-FFF2-40B4-BE49-F238E27FC236}">
                <a16:creationId xmlns:a16="http://schemas.microsoft.com/office/drawing/2014/main" id="{6C3E417A-1A42-3BD0-E8BE-5FFB282C26FF}"/>
              </a:ext>
            </a:extLst>
          </p:cNvPr>
          <p:cNvSpPr txBox="1"/>
          <p:nvPr/>
        </p:nvSpPr>
        <p:spPr>
          <a:xfrm rot="16200000">
            <a:off x="5961062" y="3106007"/>
            <a:ext cx="2122935" cy="2432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Pacjenci, którzy przeżyli (%)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8" name="Google Shape;1360;p32">
            <a:extLst>
              <a:ext uri="{FF2B5EF4-FFF2-40B4-BE49-F238E27FC236}">
                <a16:creationId xmlns:a16="http://schemas.microsoft.com/office/drawing/2014/main" id="{B0AA1CB8-EF91-BCD8-99A8-88037F252AF3}"/>
              </a:ext>
            </a:extLst>
          </p:cNvPr>
          <p:cNvSpPr txBox="1"/>
          <p:nvPr/>
        </p:nvSpPr>
        <p:spPr>
          <a:xfrm>
            <a:off x="3185085" y="2539654"/>
            <a:ext cx="1955689" cy="2432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Darolutamid</a:t>
            </a: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+ ADT + </a:t>
            </a: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</a:t>
            </a:r>
            <a:endParaRPr lang="pl-PL" sz="600" b="1" dirty="0">
              <a:solidFill>
                <a:schemeClr val="tx1">
                  <a:lumMod val="50000"/>
                </a:schemeClr>
              </a:solidFill>
              <a:latin typeface="Verdana"/>
              <a:sym typeface="Fira Sans Extra Condensed"/>
            </a:endParaRP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Mediana, NE (95% Cl, 50,3 mc do NE)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0" name="Google Shape;1360;p32">
            <a:extLst>
              <a:ext uri="{FF2B5EF4-FFF2-40B4-BE49-F238E27FC236}">
                <a16:creationId xmlns:a16="http://schemas.microsoft.com/office/drawing/2014/main" id="{DA1BD22D-F4D0-3552-A08D-FC6C2657661C}"/>
              </a:ext>
            </a:extLst>
          </p:cNvPr>
          <p:cNvSpPr txBox="1"/>
          <p:nvPr/>
        </p:nvSpPr>
        <p:spPr>
          <a:xfrm>
            <a:off x="9170027" y="2480509"/>
            <a:ext cx="1955689" cy="2212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Darolutamid</a:t>
            </a: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+ ADT + </a:t>
            </a: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</a:t>
            </a:r>
            <a:endParaRPr lang="pl-PL" sz="600" b="1" dirty="0">
              <a:solidFill>
                <a:schemeClr val="tx1">
                  <a:lumMod val="50000"/>
                </a:schemeClr>
              </a:solidFill>
              <a:latin typeface="Verdana"/>
              <a:sym typeface="Fira Sans Extra Condensed"/>
            </a:endParaRP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Mediana, NE (95% Cl, NE do NE)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1" name="Google Shape;1360;p32">
            <a:extLst>
              <a:ext uri="{FF2B5EF4-FFF2-40B4-BE49-F238E27FC236}">
                <a16:creationId xmlns:a16="http://schemas.microsoft.com/office/drawing/2014/main" id="{D9CEF6A4-079F-CA3B-12E6-6C0759780477}"/>
              </a:ext>
            </a:extLst>
          </p:cNvPr>
          <p:cNvSpPr txBox="1"/>
          <p:nvPr/>
        </p:nvSpPr>
        <p:spPr>
          <a:xfrm>
            <a:off x="2032814" y="3242092"/>
            <a:ext cx="1834387" cy="393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Darolutamid</a:t>
            </a: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+ ADT + </a:t>
            </a: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</a:t>
            </a:r>
            <a:endParaRPr lang="pl-PL" sz="600" b="1" dirty="0">
              <a:solidFill>
                <a:schemeClr val="tx1">
                  <a:lumMod val="50000"/>
                </a:schemeClr>
              </a:solidFill>
              <a:latin typeface="Verdana"/>
              <a:sym typeface="Fira Sans Extra Condensed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Mediana, 42,4 mc (95% Cl, 39,7 </a:t>
            </a:r>
            <a:b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 46,0)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2" name="Google Shape;1360;p32">
            <a:extLst>
              <a:ext uri="{FF2B5EF4-FFF2-40B4-BE49-F238E27FC236}">
                <a16:creationId xmlns:a16="http://schemas.microsoft.com/office/drawing/2014/main" id="{70A1B829-03EF-A91F-7BC3-28D21C6EF90C}"/>
              </a:ext>
            </a:extLst>
          </p:cNvPr>
          <p:cNvSpPr txBox="1"/>
          <p:nvPr/>
        </p:nvSpPr>
        <p:spPr>
          <a:xfrm>
            <a:off x="8147287" y="2975322"/>
            <a:ext cx="1670789" cy="393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Darolutamid</a:t>
            </a: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+ ADT + </a:t>
            </a: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</a:t>
            </a:r>
            <a:endParaRPr lang="pl-PL" sz="600" b="1" dirty="0">
              <a:solidFill>
                <a:schemeClr val="tx1">
                  <a:lumMod val="50000"/>
                </a:schemeClr>
              </a:solidFill>
              <a:latin typeface="Verdana"/>
              <a:sym typeface="Fira Sans Extra Condensed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Mediana, NE (95% Cl, NE do NE)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23" name="Picture 2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ABA2671-45C2-89D5-2CFB-C9954A0B8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10" y="615726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97722469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DA24C05C-93FC-41B8-7A18-585EC5E25C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D7A976-4085-5EC6-83E2-1C996EA72B00}"/>
              </a:ext>
            </a:extLst>
          </p:cNvPr>
          <p:cNvSpPr/>
          <p:nvPr/>
        </p:nvSpPr>
        <p:spPr>
          <a:xfrm>
            <a:off x="288061" y="236186"/>
            <a:ext cx="1630002" cy="347288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PEACE-1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BD7987D-222B-2DCE-31A1-C47D13C00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4263" y="185034"/>
            <a:ext cx="9874469" cy="991363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W badaniu PEACE-1 nie wykazano istotnej korzyści w zakresie przeżycia całkowitego u pacjentów z chorobą o małej objętości </a:t>
            </a:r>
            <a:endParaRPr lang="pt-PT" sz="2000" b="1" dirty="0">
              <a:solidFill>
                <a:srgbClr val="09357A"/>
              </a:solidFill>
              <a:latin typeface="Verdana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CDA576-D6A4-FD90-98B6-5FD67CFBDD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096000" y="2276625"/>
            <a:ext cx="4963327" cy="2995830"/>
          </a:xfrm>
          <a:custGeom>
            <a:avLst/>
            <a:gdLst>
              <a:gd name="connsiteX0" fmla="*/ 0 w 5322277"/>
              <a:gd name="connsiteY0" fmla="*/ 0 h 3212490"/>
              <a:gd name="connsiteX1" fmla="*/ 5322277 w 5322277"/>
              <a:gd name="connsiteY1" fmla="*/ 0 h 3212490"/>
              <a:gd name="connsiteX2" fmla="*/ 5322277 w 5322277"/>
              <a:gd name="connsiteY2" fmla="*/ 3001108 h 3212490"/>
              <a:gd name="connsiteX3" fmla="*/ 574431 w 5322277"/>
              <a:gd name="connsiteY3" fmla="*/ 3001108 h 3212490"/>
              <a:gd name="connsiteX4" fmla="*/ 574431 w 5322277"/>
              <a:gd name="connsiteY4" fmla="*/ 3212490 h 3212490"/>
              <a:gd name="connsiteX5" fmla="*/ 398585 w 5322277"/>
              <a:gd name="connsiteY5" fmla="*/ 3212490 h 3212490"/>
              <a:gd name="connsiteX6" fmla="*/ 398585 w 5322277"/>
              <a:gd name="connsiteY6" fmla="*/ 2813538 h 3212490"/>
              <a:gd name="connsiteX7" fmla="*/ 0 w 5322277"/>
              <a:gd name="connsiteY7" fmla="*/ 2813538 h 32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22277" h="3212490">
                <a:moveTo>
                  <a:pt x="0" y="0"/>
                </a:moveTo>
                <a:lnTo>
                  <a:pt x="5322277" y="0"/>
                </a:lnTo>
                <a:lnTo>
                  <a:pt x="5322277" y="3001108"/>
                </a:lnTo>
                <a:lnTo>
                  <a:pt x="574431" y="3001108"/>
                </a:lnTo>
                <a:lnTo>
                  <a:pt x="574431" y="3212490"/>
                </a:lnTo>
                <a:lnTo>
                  <a:pt x="398585" y="3212490"/>
                </a:lnTo>
                <a:lnTo>
                  <a:pt x="398585" y="2813538"/>
                </a:lnTo>
                <a:lnTo>
                  <a:pt x="0" y="2813538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C85D36-20F8-A9D1-88F9-D012E185AEEB}"/>
              </a:ext>
            </a:extLst>
          </p:cNvPr>
          <p:cNvSpPr txBox="1"/>
          <p:nvPr/>
        </p:nvSpPr>
        <p:spPr>
          <a:xfrm>
            <a:off x="2216995" y="1950342"/>
            <a:ext cx="233155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63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Choroba o dużej objętości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A9CEB3-EAB2-8606-4505-24F3C5BE3771}"/>
              </a:ext>
            </a:extLst>
          </p:cNvPr>
          <p:cNvSpPr txBox="1"/>
          <p:nvPr/>
        </p:nvSpPr>
        <p:spPr>
          <a:xfrm>
            <a:off x="8485895" y="1950342"/>
            <a:ext cx="191232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63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Low volume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CE4FE5-C2CD-0413-152F-F798DD8C7C51}"/>
              </a:ext>
            </a:extLst>
          </p:cNvPr>
          <p:cNvSpPr txBox="1"/>
          <p:nvPr/>
        </p:nvSpPr>
        <p:spPr>
          <a:xfrm>
            <a:off x="1563468" y="1246991"/>
            <a:ext cx="9065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OS po zastosowaniu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abirateronu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 w populacji otrzymującej ADT +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docetaksel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 (±RT)</a:t>
            </a:r>
            <a:b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</a:b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" panose="020B0604020202020204" pitchFamily="34" charset="0"/>
                <a:ea typeface="Verdana" charset="0"/>
                <a:cs typeface="+mn-cs"/>
              </a:rPr>
              <a:t>Mediana obserwacji: 52,8 miesięcy (OS)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Arial" panose="020B0604020202020204" pitchFamily="34" charset="0"/>
              <a:ea typeface="Verdana" charset="0"/>
              <a:cs typeface="+mn-cs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87E1D59F-0727-C96C-31C5-B12CC68CF45C}"/>
              </a:ext>
            </a:extLst>
          </p:cNvPr>
          <p:cNvSpPr txBox="1">
            <a:spLocks/>
          </p:cNvSpPr>
          <p:nvPr/>
        </p:nvSpPr>
        <p:spPr>
          <a:xfrm>
            <a:off x="45272" y="6362615"/>
            <a:ext cx="8269351" cy="275167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75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Wingdings" charset="2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Abi, octan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abirateronu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+ prednizon/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prednizolon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ADT,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terapia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deprywacji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androgenowej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Abi, octan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abirateronu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CI,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przedział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ufności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HR,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współczynnik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ryzyka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NE,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do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oszacowania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OS,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przeżycie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całkowite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RT,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radioterapia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 SOC, standard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leczenia</a:t>
            </a:r>
            <a:endParaRPr kumimoji="0" lang="pl-PL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Wingdings" charset="2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Fizazi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K, et al. Lancet 2022; 399: 1695–07. 2.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Fizazi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K, et al. Oral presented at ESMO 2021; abstract LBA5_PR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0A5214-190A-4622-C3BD-3912A021142E}"/>
              </a:ext>
            </a:extLst>
          </p:cNvPr>
          <p:cNvGrpSpPr/>
          <p:nvPr/>
        </p:nvGrpSpPr>
        <p:grpSpPr>
          <a:xfrm>
            <a:off x="213852" y="2344993"/>
            <a:ext cx="5814112" cy="3075039"/>
            <a:chOff x="213852" y="2344993"/>
            <a:chExt cx="5814112" cy="30750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4DBD82-87CF-9225-144D-6B97AC3758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"/>
            <a:stretch/>
          </p:blipFill>
          <p:spPr>
            <a:xfrm>
              <a:off x="318354" y="2344993"/>
              <a:ext cx="5709610" cy="2927461"/>
            </a:xfrm>
            <a:custGeom>
              <a:avLst/>
              <a:gdLst>
                <a:gd name="connsiteX0" fmla="*/ 2725371 w 5838092"/>
                <a:gd name="connsiteY0" fmla="*/ 0 h 3063245"/>
                <a:gd name="connsiteX1" fmla="*/ 5838092 w 5838092"/>
                <a:gd name="connsiteY1" fmla="*/ 0 h 3063245"/>
                <a:gd name="connsiteX2" fmla="*/ 5838092 w 5838092"/>
                <a:gd name="connsiteY2" fmla="*/ 3063245 h 3063245"/>
                <a:gd name="connsiteX3" fmla="*/ 0 w 5838092"/>
                <a:gd name="connsiteY3" fmla="*/ 3063245 h 3063245"/>
                <a:gd name="connsiteX4" fmla="*/ 0 w 5838092"/>
                <a:gd name="connsiteY4" fmla="*/ 315209 h 3063245"/>
                <a:gd name="connsiteX5" fmla="*/ 2725371 w 5838092"/>
                <a:gd name="connsiteY5" fmla="*/ 315209 h 30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38092" h="3063245">
                  <a:moveTo>
                    <a:pt x="2725371" y="0"/>
                  </a:moveTo>
                  <a:lnTo>
                    <a:pt x="5838092" y="0"/>
                  </a:lnTo>
                  <a:lnTo>
                    <a:pt x="5838092" y="3063245"/>
                  </a:lnTo>
                  <a:lnTo>
                    <a:pt x="0" y="3063245"/>
                  </a:lnTo>
                  <a:lnTo>
                    <a:pt x="0" y="315209"/>
                  </a:lnTo>
                  <a:lnTo>
                    <a:pt x="2725371" y="315209"/>
                  </a:lnTo>
                  <a:close/>
                </a:path>
              </a:pathLst>
            </a:cu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0255756-6CE2-BFBC-5E97-231773E2F071}"/>
                </a:ext>
              </a:extLst>
            </p:cNvPr>
            <p:cNvSpPr/>
            <p:nvPr/>
          </p:nvSpPr>
          <p:spPr>
            <a:xfrm>
              <a:off x="213852" y="4780013"/>
              <a:ext cx="435077" cy="6400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Google Shape;1360;p32">
            <a:extLst>
              <a:ext uri="{FF2B5EF4-FFF2-40B4-BE49-F238E27FC236}">
                <a16:creationId xmlns:a16="http://schemas.microsoft.com/office/drawing/2014/main" id="{3F66D81A-EF2D-68E4-2646-5F1237C132DC}"/>
              </a:ext>
            </a:extLst>
          </p:cNvPr>
          <p:cNvSpPr txBox="1"/>
          <p:nvPr/>
        </p:nvSpPr>
        <p:spPr>
          <a:xfrm>
            <a:off x="1918063" y="4577862"/>
            <a:ext cx="1834387" cy="1465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 (lata)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4F8050C5-D300-283B-2BB8-726B17463BB8}"/>
              </a:ext>
            </a:extLst>
          </p:cNvPr>
          <p:cNvSpPr txBox="1"/>
          <p:nvPr/>
        </p:nvSpPr>
        <p:spPr>
          <a:xfrm>
            <a:off x="7890971" y="4384431"/>
            <a:ext cx="1834387" cy="1465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 (lata)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1" name="Google Shape;1360;p32">
            <a:extLst>
              <a:ext uri="{FF2B5EF4-FFF2-40B4-BE49-F238E27FC236}">
                <a16:creationId xmlns:a16="http://schemas.microsoft.com/office/drawing/2014/main" id="{75E1577B-55DF-4850-2ECA-7640300BECC3}"/>
              </a:ext>
            </a:extLst>
          </p:cNvPr>
          <p:cNvSpPr txBox="1"/>
          <p:nvPr/>
        </p:nvSpPr>
        <p:spPr>
          <a:xfrm>
            <a:off x="857181" y="4870490"/>
            <a:ext cx="275492" cy="2107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Nie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2" name="Google Shape;1360;p32">
            <a:extLst>
              <a:ext uri="{FF2B5EF4-FFF2-40B4-BE49-F238E27FC236}">
                <a16:creationId xmlns:a16="http://schemas.microsoft.com/office/drawing/2014/main" id="{AF8E7FF9-CCFA-D3BD-567B-12BBE96A4886}"/>
              </a:ext>
            </a:extLst>
          </p:cNvPr>
          <p:cNvSpPr txBox="1"/>
          <p:nvPr/>
        </p:nvSpPr>
        <p:spPr>
          <a:xfrm>
            <a:off x="6752483" y="4674658"/>
            <a:ext cx="275492" cy="2107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Nie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4" name="Google Shape;1360;p32">
            <a:extLst>
              <a:ext uri="{FF2B5EF4-FFF2-40B4-BE49-F238E27FC236}">
                <a16:creationId xmlns:a16="http://schemas.microsoft.com/office/drawing/2014/main" id="{0F19EA16-E20C-6B02-884F-97866AFEE92B}"/>
              </a:ext>
            </a:extLst>
          </p:cNvPr>
          <p:cNvSpPr txBox="1"/>
          <p:nvPr/>
        </p:nvSpPr>
        <p:spPr>
          <a:xfrm>
            <a:off x="857181" y="5087734"/>
            <a:ext cx="275492" cy="2107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Tak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5" name="Google Shape;1360;p32">
            <a:extLst>
              <a:ext uri="{FF2B5EF4-FFF2-40B4-BE49-F238E27FC236}">
                <a16:creationId xmlns:a16="http://schemas.microsoft.com/office/drawing/2014/main" id="{B3869ED1-B1F6-0344-CD15-17C914119613}"/>
              </a:ext>
            </a:extLst>
          </p:cNvPr>
          <p:cNvSpPr txBox="1"/>
          <p:nvPr/>
        </p:nvSpPr>
        <p:spPr>
          <a:xfrm>
            <a:off x="6752483" y="4975845"/>
            <a:ext cx="275492" cy="2107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Tak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6" name="Google Shape;1360;p32">
            <a:extLst>
              <a:ext uri="{FF2B5EF4-FFF2-40B4-BE49-F238E27FC236}">
                <a16:creationId xmlns:a16="http://schemas.microsoft.com/office/drawing/2014/main" id="{F1340032-4842-E798-A1A4-EB675E894818}"/>
              </a:ext>
            </a:extLst>
          </p:cNvPr>
          <p:cNvSpPr txBox="1"/>
          <p:nvPr/>
        </p:nvSpPr>
        <p:spPr>
          <a:xfrm>
            <a:off x="8670418" y="4597756"/>
            <a:ext cx="275492" cy="1067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Nie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7" name="Google Shape;1360;p32">
            <a:extLst>
              <a:ext uri="{FF2B5EF4-FFF2-40B4-BE49-F238E27FC236}">
                <a16:creationId xmlns:a16="http://schemas.microsoft.com/office/drawing/2014/main" id="{9363D9CF-ACA5-FBC8-AF95-9BE8002BF1C5}"/>
              </a:ext>
            </a:extLst>
          </p:cNvPr>
          <p:cNvSpPr txBox="1"/>
          <p:nvPr/>
        </p:nvSpPr>
        <p:spPr>
          <a:xfrm>
            <a:off x="3167080" y="4779565"/>
            <a:ext cx="275492" cy="1242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Tak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9" name="Google Shape;1360;p32">
            <a:extLst>
              <a:ext uri="{FF2B5EF4-FFF2-40B4-BE49-F238E27FC236}">
                <a16:creationId xmlns:a16="http://schemas.microsoft.com/office/drawing/2014/main" id="{13D22C9F-4F80-211A-0E4D-2DFC059123A5}"/>
              </a:ext>
            </a:extLst>
          </p:cNvPr>
          <p:cNvSpPr txBox="1"/>
          <p:nvPr/>
        </p:nvSpPr>
        <p:spPr>
          <a:xfrm>
            <a:off x="2639375" y="4797836"/>
            <a:ext cx="275492" cy="1067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Nie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2" name="Google Shape;1360;p32">
            <a:extLst>
              <a:ext uri="{FF2B5EF4-FFF2-40B4-BE49-F238E27FC236}">
                <a16:creationId xmlns:a16="http://schemas.microsoft.com/office/drawing/2014/main" id="{E3EC7582-4B8B-E59C-A73C-B319CAB8CB81}"/>
              </a:ext>
            </a:extLst>
          </p:cNvPr>
          <p:cNvSpPr txBox="1"/>
          <p:nvPr/>
        </p:nvSpPr>
        <p:spPr>
          <a:xfrm>
            <a:off x="9239634" y="4606629"/>
            <a:ext cx="275492" cy="856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Tak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3" name="Google Shape;1360;p32">
            <a:extLst>
              <a:ext uri="{FF2B5EF4-FFF2-40B4-BE49-F238E27FC236}">
                <a16:creationId xmlns:a16="http://schemas.microsoft.com/office/drawing/2014/main" id="{ABC1F1AD-1614-BC96-0640-54355D527F9F}"/>
              </a:ext>
            </a:extLst>
          </p:cNvPr>
          <p:cNvSpPr txBox="1"/>
          <p:nvPr/>
        </p:nvSpPr>
        <p:spPr>
          <a:xfrm>
            <a:off x="95118" y="3384270"/>
            <a:ext cx="690328" cy="2659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Przeżycie całkowite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4" name="Google Shape;1360;p32">
            <a:extLst>
              <a:ext uri="{FF2B5EF4-FFF2-40B4-BE49-F238E27FC236}">
                <a16:creationId xmlns:a16="http://schemas.microsoft.com/office/drawing/2014/main" id="{94B28FA0-D7F1-69E3-B732-D0584F50A046}"/>
              </a:ext>
            </a:extLst>
          </p:cNvPr>
          <p:cNvSpPr txBox="1"/>
          <p:nvPr/>
        </p:nvSpPr>
        <p:spPr>
          <a:xfrm>
            <a:off x="6027964" y="3045221"/>
            <a:ext cx="690328" cy="2659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Przeżycie całkowite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0A27B6-0E6E-4F08-DB22-9187A6950D7B}"/>
              </a:ext>
            </a:extLst>
          </p:cNvPr>
          <p:cNvSpPr txBox="1"/>
          <p:nvPr/>
        </p:nvSpPr>
        <p:spPr>
          <a:xfrm>
            <a:off x="8119565" y="1961795"/>
            <a:ext cx="233155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63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Choroba o małej objętości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Google Shape;1360;p32">
            <a:extLst>
              <a:ext uri="{FF2B5EF4-FFF2-40B4-BE49-F238E27FC236}">
                <a16:creationId xmlns:a16="http://schemas.microsoft.com/office/drawing/2014/main" id="{74C8439D-2581-E1FB-D313-63411809B2B1}"/>
              </a:ext>
            </a:extLst>
          </p:cNvPr>
          <p:cNvSpPr txBox="1"/>
          <p:nvPr/>
        </p:nvSpPr>
        <p:spPr>
          <a:xfrm>
            <a:off x="3676526" y="2800087"/>
            <a:ext cx="1006844" cy="1378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rgbClr val="003177"/>
                </a:solidFill>
                <a:latin typeface="Verdana"/>
                <a:sym typeface="Fira Sans Extra Condensed"/>
              </a:rPr>
              <a:t>Mediana, lata (95% Cl)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7" name="Google Shape;1360;p32">
            <a:extLst>
              <a:ext uri="{FF2B5EF4-FFF2-40B4-BE49-F238E27FC236}">
                <a16:creationId xmlns:a16="http://schemas.microsoft.com/office/drawing/2014/main" id="{6EC28866-A1A0-3188-6A2B-0742B54395C4}"/>
              </a:ext>
            </a:extLst>
          </p:cNvPr>
          <p:cNvSpPr txBox="1"/>
          <p:nvPr/>
        </p:nvSpPr>
        <p:spPr>
          <a:xfrm>
            <a:off x="3858226" y="2955227"/>
            <a:ext cx="690328" cy="1052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rgbClr val="003177"/>
                </a:solidFill>
                <a:latin typeface="Verdana"/>
                <a:sym typeface="Fira Sans Extra Condensed"/>
              </a:rPr>
              <a:t>Zdarzenia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8" name="Google Shape;1360;p32">
            <a:extLst>
              <a:ext uri="{FF2B5EF4-FFF2-40B4-BE49-F238E27FC236}">
                <a16:creationId xmlns:a16="http://schemas.microsoft.com/office/drawing/2014/main" id="{CE7E6E31-D7CB-B8BF-A414-05E21AFED9F5}"/>
              </a:ext>
            </a:extLst>
          </p:cNvPr>
          <p:cNvSpPr txBox="1"/>
          <p:nvPr/>
        </p:nvSpPr>
        <p:spPr>
          <a:xfrm>
            <a:off x="7432576" y="3577467"/>
            <a:ext cx="1210384" cy="1455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rgbClr val="003177"/>
                </a:solidFill>
                <a:latin typeface="Verdana"/>
                <a:sym typeface="Fira Sans Extra Condensed"/>
              </a:rPr>
              <a:t>Mediana, lata (95% Cl)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9" name="Google Shape;1360;p32">
            <a:extLst>
              <a:ext uri="{FF2B5EF4-FFF2-40B4-BE49-F238E27FC236}">
                <a16:creationId xmlns:a16="http://schemas.microsoft.com/office/drawing/2014/main" id="{4DF61C06-D492-D8BF-7719-46B726BA43EA}"/>
              </a:ext>
            </a:extLst>
          </p:cNvPr>
          <p:cNvSpPr txBox="1"/>
          <p:nvPr/>
        </p:nvSpPr>
        <p:spPr>
          <a:xfrm>
            <a:off x="7639874" y="3729028"/>
            <a:ext cx="690328" cy="1052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rgbClr val="003177"/>
                </a:solidFill>
                <a:latin typeface="Verdana"/>
                <a:sym typeface="Fira Sans Extra Condensed"/>
              </a:rPr>
              <a:t>Zdarzenia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0" name="Google Shape;1360;p32">
            <a:extLst>
              <a:ext uri="{FF2B5EF4-FFF2-40B4-BE49-F238E27FC236}">
                <a16:creationId xmlns:a16="http://schemas.microsoft.com/office/drawing/2014/main" id="{80A7EE8F-0CD8-03FC-B0DF-60FB0BFF1F5F}"/>
              </a:ext>
            </a:extLst>
          </p:cNvPr>
          <p:cNvSpPr txBox="1"/>
          <p:nvPr/>
        </p:nvSpPr>
        <p:spPr>
          <a:xfrm>
            <a:off x="3858226" y="3178168"/>
            <a:ext cx="690328" cy="1551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rgbClr val="0F93CF"/>
                </a:solidFill>
                <a:latin typeface="Verdana"/>
                <a:sym typeface="Fira Sans Extra Condensed"/>
              </a:rPr>
              <a:t>Wartość p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1" name="Google Shape;1360;p32">
            <a:extLst>
              <a:ext uri="{FF2B5EF4-FFF2-40B4-BE49-F238E27FC236}">
                <a16:creationId xmlns:a16="http://schemas.microsoft.com/office/drawing/2014/main" id="{08053E01-39B9-49BF-9C37-8BD31D42AFED}"/>
              </a:ext>
            </a:extLst>
          </p:cNvPr>
          <p:cNvSpPr txBox="1"/>
          <p:nvPr/>
        </p:nvSpPr>
        <p:spPr>
          <a:xfrm>
            <a:off x="7692604" y="4004068"/>
            <a:ext cx="690328" cy="1052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rgbClr val="0F93CF"/>
                </a:solidFill>
                <a:latin typeface="Verdana"/>
                <a:sym typeface="Fira Sans Extra Condensed"/>
              </a:rPr>
              <a:t>Wartość p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32" name="Picture 3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C14CDD6-032F-2A22-D57E-9C2F2D2E8E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10" y="615726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99168523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rafik 53">
            <a:extLst>
              <a:ext uri="{FF2B5EF4-FFF2-40B4-BE49-F238E27FC236}">
                <a16:creationId xmlns:a16="http://schemas.microsoft.com/office/drawing/2014/main" id="{7F1DF4B4-C5EF-EB6C-1734-26BA17AB01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2" y="4431011"/>
            <a:ext cx="3852463" cy="127665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3BFF00B-14BD-1A6E-D8A8-C641088C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3" y="107428"/>
            <a:ext cx="11789404" cy="461665"/>
          </a:xfrm>
        </p:spPr>
        <p:txBody>
          <a:bodyPr>
            <a:noAutofit/>
          </a:bodyPr>
          <a:lstStyle/>
          <a:p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Nie oceniono formalnie, jaka jest wartość dodana włączenia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docetakselu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do ADT i ARSI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  <a:endParaRPr lang="de-DE" sz="180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01ED66-CA6E-4006-1475-6F8C9535621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467" y="6134006"/>
            <a:ext cx="8646577" cy="716725"/>
          </a:xfrm>
        </p:spPr>
        <p:txBody>
          <a:bodyPr>
            <a:noAutofit/>
          </a:bodyPr>
          <a:lstStyle/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ADT, terapia deprywacji androgenowej; DOCE, docetaksel; HV, duża objętość; LV, mała objętość; NHT, nowa terapia hormonalna; NMA, metaanaliza sieciowa; OS, przeżycie całkowite</a:t>
            </a:r>
          </a:p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EAU Guidelines.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Edn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presented at the EAU Annual Congress Milan 2023. ISBN 978-94-92671-19-6.</a:t>
            </a:r>
            <a:r>
              <a:rPr kumimoji="0" lang="da-DK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2.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Naqvi A. et al. ASCO 2022; Abstract 5083. 3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Riaz IB, et al.. JAMA Oncol.. March 02, 2023. doi:10.1001/jamaoncol.2022.7762. 4. 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Roy et al. European Urology Oncology, volume 5, issue 5. P494-502 2022. 5. Menges et al, European Urology Oncology, volume 5, issue 6. P605-616. 2022. 6.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Fallara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G. et al. Cancer treatment reviews vol. 110 (2022): 102441.  7. Mandel, P. et al.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Eur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Urol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Focus 2023 Jan;9(1):96-105. </a:t>
            </a:r>
            <a:r>
              <a:rPr lang="en-US" sz="7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Yanagisawa,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T.i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et al. European Urology vol. 82,6 (2022): 584-598. 9. </a:t>
            </a:r>
            <a:r>
              <a:rPr lang="de-DE" sz="7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Hoeh</a:t>
            </a:r>
            <a:r>
              <a:rPr lang="de-DE" sz="7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B et al. </a:t>
            </a:r>
            <a:r>
              <a:rPr lang="de-DE" sz="7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Eur</a:t>
            </a:r>
            <a:r>
              <a:rPr lang="de-DE" sz="7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7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Urol</a:t>
            </a:r>
            <a:r>
              <a:rPr lang="de-DE" sz="7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Focus. 2023 Sep;9(5):838-842. </a:t>
            </a:r>
            <a:r>
              <a:rPr lang="de-DE" sz="7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doi</a:t>
            </a:r>
            <a:r>
              <a:rPr lang="de-DE" sz="7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10.1016/j.euf.2023.03.024. </a:t>
            </a:r>
            <a:endParaRPr lang="en-US" sz="7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3BD13428-A1DA-9049-5288-702E2CC4E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8" y="3032295"/>
            <a:ext cx="3852463" cy="1398716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A88C8CC1-64CB-A3AD-6A86-54F52D57F7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567" y="4257874"/>
            <a:ext cx="3598763" cy="1724976"/>
          </a:xfrm>
          <a:prstGeom prst="rect">
            <a:avLst/>
          </a:prstGeom>
        </p:spPr>
      </p:pic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id="{13414A69-1879-5E77-5D30-64549755C1CE}"/>
              </a:ext>
            </a:extLst>
          </p:cNvPr>
          <p:cNvSpPr txBox="1">
            <a:spLocks/>
          </p:cNvSpPr>
          <p:nvPr/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8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EE3364-72ED-4F1D-8452-3D6D032C2E5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33" name="Group 10">
            <a:extLst>
              <a:ext uri="{FF2B5EF4-FFF2-40B4-BE49-F238E27FC236}">
                <a16:creationId xmlns:a16="http://schemas.microsoft.com/office/drawing/2014/main" id="{67A7ECA7-BD7C-3939-6450-DEF5D10B02A3}"/>
              </a:ext>
            </a:extLst>
          </p:cNvPr>
          <p:cNvGrpSpPr/>
          <p:nvPr/>
        </p:nvGrpSpPr>
        <p:grpSpPr>
          <a:xfrm>
            <a:off x="3666952" y="919089"/>
            <a:ext cx="3657126" cy="1900669"/>
            <a:chOff x="6184231" y="1610700"/>
            <a:chExt cx="3935974" cy="2094695"/>
          </a:xfrm>
        </p:grpSpPr>
        <p:pic>
          <p:nvPicPr>
            <p:cNvPr id="34" name="Picture 9" descr="Text&#10;&#10;Description automatically generated">
              <a:extLst>
                <a:ext uri="{FF2B5EF4-FFF2-40B4-BE49-F238E27FC236}">
                  <a16:creationId xmlns:a16="http://schemas.microsoft.com/office/drawing/2014/main" id="{032EAB6E-4038-104A-0C61-2239944356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431"/>
            <a:stretch/>
          </p:blipFill>
          <p:spPr>
            <a:xfrm>
              <a:off x="6184231" y="1610700"/>
              <a:ext cx="3935974" cy="20946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5" name="Picture 9" descr="Text&#10;&#10;Description automatically generated">
              <a:extLst>
                <a:ext uri="{FF2B5EF4-FFF2-40B4-BE49-F238E27FC236}">
                  <a16:creationId xmlns:a16="http://schemas.microsoft.com/office/drawing/2014/main" id="{5E48D297-3E81-D240-EBE6-A0DC11C55B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84697" y="1610700"/>
              <a:ext cx="770967" cy="458497"/>
            </a:xfrm>
            <a:prstGeom prst="rect">
              <a:avLst/>
            </a:prstGeom>
          </p:spPr>
        </p:pic>
      </p:grpSp>
      <p:grpSp>
        <p:nvGrpSpPr>
          <p:cNvPr id="36" name="Group 16">
            <a:extLst>
              <a:ext uri="{FF2B5EF4-FFF2-40B4-BE49-F238E27FC236}">
                <a16:creationId xmlns:a16="http://schemas.microsoft.com/office/drawing/2014/main" id="{D150708E-6BA5-29A3-093C-C63DFAC2F1A9}"/>
              </a:ext>
            </a:extLst>
          </p:cNvPr>
          <p:cNvGrpSpPr/>
          <p:nvPr/>
        </p:nvGrpSpPr>
        <p:grpSpPr>
          <a:xfrm>
            <a:off x="7848705" y="3367781"/>
            <a:ext cx="3981843" cy="1582066"/>
            <a:chOff x="321887" y="921123"/>
            <a:chExt cx="4005006" cy="1591269"/>
          </a:xfrm>
        </p:grpSpPr>
        <p:pic>
          <p:nvPicPr>
            <p:cNvPr id="37" name="Picture 6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F92D4339-83A9-CCC8-655D-C928B1E4A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1887" y="922869"/>
              <a:ext cx="4005006" cy="15895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id="{D2881F27-9FB7-B771-30C5-0C9EEC604165}"/>
                </a:ext>
              </a:extLst>
            </p:cNvPr>
            <p:cNvSpPr/>
            <p:nvPr/>
          </p:nvSpPr>
          <p:spPr bwMode="auto">
            <a:xfrm>
              <a:off x="3693376" y="921123"/>
              <a:ext cx="632177" cy="30762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</p:grpSp>
      <p:grpSp>
        <p:nvGrpSpPr>
          <p:cNvPr id="39" name="Group 19">
            <a:extLst>
              <a:ext uri="{FF2B5EF4-FFF2-40B4-BE49-F238E27FC236}">
                <a16:creationId xmlns:a16="http://schemas.microsoft.com/office/drawing/2014/main" id="{4A27EF22-3E5A-D00D-280A-ACDFA08A3BB3}"/>
              </a:ext>
            </a:extLst>
          </p:cNvPr>
          <p:cNvGrpSpPr/>
          <p:nvPr/>
        </p:nvGrpSpPr>
        <p:grpSpPr>
          <a:xfrm>
            <a:off x="8134140" y="1051556"/>
            <a:ext cx="3886247" cy="1823309"/>
            <a:chOff x="5310011" y="2953538"/>
            <a:chExt cx="4718755" cy="2272066"/>
          </a:xfrm>
        </p:grpSpPr>
        <p:pic>
          <p:nvPicPr>
            <p:cNvPr id="40" name="Picture 15" descr="Text&#10;&#10;Description automatically generated">
              <a:extLst>
                <a:ext uri="{FF2B5EF4-FFF2-40B4-BE49-F238E27FC236}">
                  <a16:creationId xmlns:a16="http://schemas.microsoft.com/office/drawing/2014/main" id="{534A139A-A82D-C9BD-6449-969C15DF7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0011" y="2958838"/>
              <a:ext cx="4718755" cy="22667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1" name="Rectangle 18">
              <a:extLst>
                <a:ext uri="{FF2B5EF4-FFF2-40B4-BE49-F238E27FC236}">
                  <a16:creationId xmlns:a16="http://schemas.microsoft.com/office/drawing/2014/main" id="{74E8A9F4-39F6-4A76-E17F-D659478F6B36}"/>
                </a:ext>
              </a:extLst>
            </p:cNvPr>
            <p:cNvSpPr/>
            <p:nvPr/>
          </p:nvSpPr>
          <p:spPr bwMode="auto">
            <a:xfrm>
              <a:off x="9123332" y="2953538"/>
              <a:ext cx="883674" cy="371121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</p:grpSp>
      <p:pic>
        <p:nvPicPr>
          <p:cNvPr id="42" name="Picture 2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B924788-6242-9519-7BED-BBF94431980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30" y="1144248"/>
            <a:ext cx="3037348" cy="1675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3" name="Group 28">
            <a:extLst>
              <a:ext uri="{FF2B5EF4-FFF2-40B4-BE49-F238E27FC236}">
                <a16:creationId xmlns:a16="http://schemas.microsoft.com/office/drawing/2014/main" id="{20A93422-DD45-6CA8-BB94-437A212A9D3A}"/>
              </a:ext>
            </a:extLst>
          </p:cNvPr>
          <p:cNvGrpSpPr/>
          <p:nvPr/>
        </p:nvGrpSpPr>
        <p:grpSpPr>
          <a:xfrm>
            <a:off x="3748244" y="2972829"/>
            <a:ext cx="3379694" cy="1053838"/>
            <a:chOff x="8453718" y="416858"/>
            <a:chExt cx="3379694" cy="1053838"/>
          </a:xfrm>
        </p:grpSpPr>
        <p:pic>
          <p:nvPicPr>
            <p:cNvPr id="44" name="Picture 25">
              <a:extLst>
                <a:ext uri="{FF2B5EF4-FFF2-40B4-BE49-F238E27FC236}">
                  <a16:creationId xmlns:a16="http://schemas.microsoft.com/office/drawing/2014/main" id="{BCA948A2-121A-A8C3-A08F-138757B03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3718" y="420857"/>
              <a:ext cx="3379694" cy="10498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5" name="Rectangle 27">
              <a:extLst>
                <a:ext uri="{FF2B5EF4-FFF2-40B4-BE49-F238E27FC236}">
                  <a16:creationId xmlns:a16="http://schemas.microsoft.com/office/drawing/2014/main" id="{CF6C92EE-492F-DADD-39D5-8D803B9669E7}"/>
                </a:ext>
              </a:extLst>
            </p:cNvPr>
            <p:cNvSpPr/>
            <p:nvPr/>
          </p:nvSpPr>
          <p:spPr bwMode="auto">
            <a:xfrm>
              <a:off x="11250706" y="416858"/>
              <a:ext cx="582705" cy="233084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</p:grpSp>
      <p:sp>
        <p:nvSpPr>
          <p:cNvPr id="46" name="TextBox 19">
            <a:extLst>
              <a:ext uri="{FF2B5EF4-FFF2-40B4-BE49-F238E27FC236}">
                <a16:creationId xmlns:a16="http://schemas.microsoft.com/office/drawing/2014/main" id="{060377E6-BF15-95AB-8AD3-6426A8F1AB5D}"/>
              </a:ext>
            </a:extLst>
          </p:cNvPr>
          <p:cNvSpPr txBox="1"/>
          <p:nvPr/>
        </p:nvSpPr>
        <p:spPr>
          <a:xfrm>
            <a:off x="233668" y="2508573"/>
            <a:ext cx="3037347" cy="5942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75B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Brak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statystycznie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istotnych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korzyści</a:t>
            </a:r>
            <a:endParaRPr kumimoji="0" lang="de-DE" sz="12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7" name="TextBox 19">
            <a:extLst>
              <a:ext uri="{FF2B5EF4-FFF2-40B4-BE49-F238E27FC236}">
                <a16:creationId xmlns:a16="http://schemas.microsoft.com/office/drawing/2014/main" id="{4754F477-A409-DCB4-E17A-B9CC488E04BD}"/>
              </a:ext>
            </a:extLst>
          </p:cNvPr>
          <p:cNvSpPr txBox="1"/>
          <p:nvPr/>
        </p:nvSpPr>
        <p:spPr>
          <a:xfrm>
            <a:off x="4664941" y="2467991"/>
            <a:ext cx="3037347" cy="5472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75B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Brak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statystycznie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istotnych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korzyści</a:t>
            </a:r>
            <a:endParaRPr kumimoji="0" lang="de-DE" sz="12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8" name="TextBox 19">
            <a:extLst>
              <a:ext uri="{FF2B5EF4-FFF2-40B4-BE49-F238E27FC236}">
                <a16:creationId xmlns:a16="http://schemas.microsoft.com/office/drawing/2014/main" id="{975A7310-EF74-9F36-E577-1F3B4DAAA93E}"/>
              </a:ext>
            </a:extLst>
          </p:cNvPr>
          <p:cNvSpPr txBox="1"/>
          <p:nvPr/>
        </p:nvSpPr>
        <p:spPr>
          <a:xfrm>
            <a:off x="8670044" y="2409658"/>
            <a:ext cx="3379694" cy="8906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75B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Brak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statystycznie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istotnych</a:t>
            </a: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de-DE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korzyści</a:t>
            </a:r>
            <a:r>
              <a:rPr lang="pl-PL" sz="1200" kern="0" dirty="0">
                <a:solidFill>
                  <a:srgbClr val="212121"/>
                </a:solidFill>
              </a:rPr>
              <a:t> 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tendencja do stosowania </a:t>
            </a:r>
            <a:b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terapii trójlekowej wyłącznie w chorobie </a:t>
            </a:r>
            <a:b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 dużej </a:t>
            </a:r>
            <a:r>
              <a:rPr kumimoji="0" lang="pl-PL" sz="11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objetości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9" name="TextBox 19">
            <a:extLst>
              <a:ext uri="{FF2B5EF4-FFF2-40B4-BE49-F238E27FC236}">
                <a16:creationId xmlns:a16="http://schemas.microsoft.com/office/drawing/2014/main" id="{60D416BB-5064-C8D7-9E65-C09F207F2010}"/>
              </a:ext>
            </a:extLst>
          </p:cNvPr>
          <p:cNvSpPr txBox="1"/>
          <p:nvPr/>
        </p:nvSpPr>
        <p:spPr>
          <a:xfrm>
            <a:off x="4673819" y="3766080"/>
            <a:ext cx="3037347" cy="9763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75B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de-DE" sz="10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Brak</a:t>
            </a:r>
            <a:r>
              <a:rPr kumimoji="0" lang="de-DE" sz="10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0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statystycznie</a:t>
            </a:r>
            <a:r>
              <a:rPr kumimoji="0" lang="de-DE" sz="10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0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istotnych</a:t>
            </a:r>
            <a:r>
              <a:rPr kumimoji="0" lang="de-DE" sz="10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kumimoji="0" lang="pl-PL" sz="10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de-DE" sz="10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korzyści</a:t>
            </a:r>
            <a:r>
              <a:rPr lang="pl-PL" sz="1000" kern="0" dirty="0">
                <a:solidFill>
                  <a:srgbClr val="212121"/>
                </a:solidFill>
              </a:rPr>
              <a:t> </a:t>
            </a:r>
            <a:r>
              <a:rPr kumimoji="0" lang="en-GB" sz="9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kumimoji="0" lang="pl-PL" sz="9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tendencja do stosowania </a:t>
            </a:r>
            <a:br>
              <a:rPr kumimoji="0" lang="pl-PL" sz="9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9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terapii trójlekowej wyłącznie w chorobie </a:t>
            </a:r>
            <a:br>
              <a:rPr kumimoji="0" lang="pl-PL" sz="9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9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 dużej </a:t>
            </a:r>
            <a:r>
              <a:rPr kumimoji="0" lang="pl-PL" sz="9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objetości</a:t>
            </a:r>
            <a:r>
              <a:rPr kumimoji="0" lang="en-GB" sz="9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kumimoji="0" lang="en-GB" sz="10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0" name="TextBox 19">
            <a:extLst>
              <a:ext uri="{FF2B5EF4-FFF2-40B4-BE49-F238E27FC236}">
                <a16:creationId xmlns:a16="http://schemas.microsoft.com/office/drawing/2014/main" id="{30AD1B38-5C1E-B0AB-34C2-DF7F7473154C}"/>
              </a:ext>
            </a:extLst>
          </p:cNvPr>
          <p:cNvSpPr txBox="1"/>
          <p:nvPr/>
        </p:nvSpPr>
        <p:spPr>
          <a:xfrm>
            <a:off x="8691458" y="4524983"/>
            <a:ext cx="3358280" cy="914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75B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Zalecenie: terapia dwulekowa</a:t>
            </a:r>
            <a:b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(lepsza </a:t>
            </a:r>
            <a:r>
              <a:rPr kumimoji="0" lang="pl-PL" sz="12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HRQoL</a:t>
            </a: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b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łączna korzyść kliniczna)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TextBox 19">
            <a:extLst>
              <a:ext uri="{FF2B5EF4-FFF2-40B4-BE49-F238E27FC236}">
                <a16:creationId xmlns:a16="http://schemas.microsoft.com/office/drawing/2014/main" id="{88D2C1F6-42B1-95A7-EF9D-DD5386248139}"/>
              </a:ext>
            </a:extLst>
          </p:cNvPr>
          <p:cNvSpPr txBox="1"/>
          <p:nvPr/>
        </p:nvSpPr>
        <p:spPr>
          <a:xfrm>
            <a:off x="5510036" y="5294418"/>
            <a:ext cx="3654219" cy="8292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75B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Brak statystycznie istotnej korzyści dla OS </a:t>
            </a:r>
            <a:b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w chorobie </a:t>
            </a:r>
            <a:b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 małej objętości, ale tylko w chorobie </a:t>
            </a:r>
            <a:b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 dużej objętości</a:t>
            </a:r>
            <a:endParaRPr kumimoji="0" lang="de-DE" sz="11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TextBox 19">
            <a:extLst>
              <a:ext uri="{FF2B5EF4-FFF2-40B4-BE49-F238E27FC236}">
                <a16:creationId xmlns:a16="http://schemas.microsoft.com/office/drawing/2014/main" id="{CCDC8661-A53B-5F9D-7B61-39EA7CF2158E}"/>
              </a:ext>
            </a:extLst>
          </p:cNvPr>
          <p:cNvSpPr txBox="1"/>
          <p:nvPr/>
        </p:nvSpPr>
        <p:spPr>
          <a:xfrm>
            <a:off x="589357" y="4098790"/>
            <a:ext cx="3182998" cy="7585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75B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Brak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statystycznie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istotnych</a:t>
            </a:r>
            <a:r>
              <a:rPr kumimoji="0" lang="de-DE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de-DE" sz="11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korzyści</a:t>
            </a:r>
            <a:r>
              <a:rPr lang="pl-PL" sz="1100" kern="0" dirty="0">
                <a:solidFill>
                  <a:srgbClr val="212121"/>
                </a:solidFill>
              </a:rPr>
              <a:t> </a:t>
            </a: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tendencja do stosowania </a:t>
            </a:r>
            <a:b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terapii trójlekowej</a:t>
            </a: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kumimoji="0" lang="en-GB" sz="11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5" name="TextBox 19">
            <a:extLst>
              <a:ext uri="{FF2B5EF4-FFF2-40B4-BE49-F238E27FC236}">
                <a16:creationId xmlns:a16="http://schemas.microsoft.com/office/drawing/2014/main" id="{68309F63-DF5A-1B81-056C-A104380F84BF}"/>
              </a:ext>
            </a:extLst>
          </p:cNvPr>
          <p:cNvSpPr txBox="1"/>
          <p:nvPr/>
        </p:nvSpPr>
        <p:spPr>
          <a:xfrm>
            <a:off x="775805" y="5174494"/>
            <a:ext cx="3182998" cy="9375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75B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Brak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statystycznie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istotnych</a:t>
            </a: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de-DE" sz="1400" b="1" i="0" u="none" strike="noStrike" kern="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korzyści</a:t>
            </a:r>
            <a:r>
              <a:rPr lang="pl-PL" sz="1400" kern="0" dirty="0">
                <a:solidFill>
                  <a:srgbClr val="212121"/>
                </a:solidFill>
              </a:rPr>
              <a:t>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tendencja do stosowania </a:t>
            </a:r>
            <a:b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terapii trójlekowej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6" name="Rectangle 23">
            <a:extLst>
              <a:ext uri="{FF2B5EF4-FFF2-40B4-BE49-F238E27FC236}">
                <a16:creationId xmlns:a16="http://schemas.microsoft.com/office/drawing/2014/main" id="{87CF8E26-EC92-5DAA-807A-85CB7E08F219}"/>
              </a:ext>
            </a:extLst>
          </p:cNvPr>
          <p:cNvSpPr/>
          <p:nvPr/>
        </p:nvSpPr>
        <p:spPr>
          <a:xfrm>
            <a:off x="9392574" y="5801206"/>
            <a:ext cx="2897080" cy="5796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Google Shape;1360;p32">
            <a:extLst>
              <a:ext uri="{FF2B5EF4-FFF2-40B4-BE49-F238E27FC236}">
                <a16:creationId xmlns:a16="http://schemas.microsoft.com/office/drawing/2014/main" id="{71436498-6FF3-DF69-5D0F-96E6795C31DF}"/>
              </a:ext>
            </a:extLst>
          </p:cNvPr>
          <p:cNvSpPr txBox="1"/>
          <p:nvPr/>
        </p:nvSpPr>
        <p:spPr>
          <a:xfrm>
            <a:off x="112030" y="1462704"/>
            <a:ext cx="2994585" cy="5639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Pośrednie porównanie terapii trójlekowej z nowymi dwulekowymi terapiami hormonalnymi u pacjentów z przerzutowym rakiem gruczołu krokowego wrażliwym na kastrację 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5" name="Google Shape;1360;p32">
            <a:extLst>
              <a:ext uri="{FF2B5EF4-FFF2-40B4-BE49-F238E27FC236}">
                <a16:creationId xmlns:a16="http://schemas.microsoft.com/office/drawing/2014/main" id="{9FC44746-B202-5477-DE8E-C8A3F2F828E6}"/>
              </a:ext>
            </a:extLst>
          </p:cNvPr>
          <p:cNvSpPr txBox="1"/>
          <p:nvPr/>
        </p:nvSpPr>
        <p:spPr>
          <a:xfrm>
            <a:off x="79121" y="3268547"/>
            <a:ext cx="3587831" cy="5639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Opcje pierwszej linii leczenia ogólnoustrojowego raka gruczołu krokowego z przerzutami wrażliwego na kastrację 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Przegląd systematyczny i metaanaliza sieciowa</a:t>
            </a:r>
          </a:p>
        </p:txBody>
      </p:sp>
      <p:sp>
        <p:nvSpPr>
          <p:cNvPr id="6" name="Google Shape;1360;p32">
            <a:extLst>
              <a:ext uri="{FF2B5EF4-FFF2-40B4-BE49-F238E27FC236}">
                <a16:creationId xmlns:a16="http://schemas.microsoft.com/office/drawing/2014/main" id="{BC52D9C5-7371-68DE-88F4-626C91BEA77E}"/>
              </a:ext>
            </a:extLst>
          </p:cNvPr>
          <p:cNvSpPr txBox="1"/>
          <p:nvPr/>
        </p:nvSpPr>
        <p:spPr>
          <a:xfrm>
            <a:off x="51483" y="4770108"/>
            <a:ext cx="3756339" cy="6492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Dodanie </a:t>
            </a:r>
            <a:r>
              <a:rPr lang="pl-PL" sz="9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docetakselu</a:t>
            </a: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do terapii ukierunkowanej na receptor androgenowy i terapii deprywacji androgenowej w przerzutowym raku gruczołu krokowego wrażliwym na hormony: metaanaliza sieciowa</a:t>
            </a:r>
          </a:p>
        </p:txBody>
      </p: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6FFD15A1-010F-0FEC-F8F3-F6A763674EBC}"/>
              </a:ext>
            </a:extLst>
          </p:cNvPr>
          <p:cNvSpPr txBox="1"/>
          <p:nvPr/>
        </p:nvSpPr>
        <p:spPr>
          <a:xfrm>
            <a:off x="3945361" y="4730767"/>
            <a:ext cx="3756339" cy="6492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Terapia trójlekowa lub dwulekowa w raku gruczołu krokowego z przerzutami wrażliwym na hormony: zaktualizowana metaanaliza sieciowa stratyfikowana według objętości choroby</a:t>
            </a:r>
          </a:p>
        </p:txBody>
      </p:sp>
      <p:sp>
        <p:nvSpPr>
          <p:cNvPr id="8" name="Google Shape;1360;p32">
            <a:extLst>
              <a:ext uri="{FF2B5EF4-FFF2-40B4-BE49-F238E27FC236}">
                <a16:creationId xmlns:a16="http://schemas.microsoft.com/office/drawing/2014/main" id="{11FD9868-300B-A40E-5A80-95D1CE48E69A}"/>
              </a:ext>
            </a:extLst>
          </p:cNvPr>
          <p:cNvSpPr txBox="1"/>
          <p:nvPr/>
        </p:nvSpPr>
        <p:spPr>
          <a:xfrm>
            <a:off x="7895190" y="3766079"/>
            <a:ext cx="3756339" cy="5476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Leczenie raka gruczołu krokowego z przerzutami wrażliwego na hormony: Przegląd systemowy, metaanaliza sieciowa i ocena korzyści i szkód</a:t>
            </a:r>
          </a:p>
        </p:txBody>
      </p:sp>
      <p:sp>
        <p:nvSpPr>
          <p:cNvPr id="9" name="Google Shape;1360;p32">
            <a:extLst>
              <a:ext uri="{FF2B5EF4-FFF2-40B4-BE49-F238E27FC236}">
                <a16:creationId xmlns:a16="http://schemas.microsoft.com/office/drawing/2014/main" id="{A5598E14-32FC-F435-010F-80BA00540211}"/>
              </a:ext>
            </a:extLst>
          </p:cNvPr>
          <p:cNvSpPr txBox="1"/>
          <p:nvPr/>
        </p:nvSpPr>
        <p:spPr>
          <a:xfrm>
            <a:off x="8134140" y="1754611"/>
            <a:ext cx="3886247" cy="6550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Inhibitory sygnalizacji receptora androgenowego jako dodatek do </a:t>
            </a:r>
            <a:r>
              <a:rPr lang="pl-PL" sz="9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docetakselu</a:t>
            </a: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z terapią deprywacji androgenowej w leczeniu raka gruczołu krokowego z przerzutami wrażliwego na hormony: Przegląd systemowy, metaanaliza </a:t>
            </a:r>
          </a:p>
        </p:txBody>
      </p:sp>
      <p:sp>
        <p:nvSpPr>
          <p:cNvPr id="10" name="Google Shape;1360;p32">
            <a:extLst>
              <a:ext uri="{FF2B5EF4-FFF2-40B4-BE49-F238E27FC236}">
                <a16:creationId xmlns:a16="http://schemas.microsoft.com/office/drawing/2014/main" id="{032FC902-13A8-442B-F6B7-388BF41A290B}"/>
              </a:ext>
            </a:extLst>
          </p:cNvPr>
          <p:cNvSpPr txBox="1"/>
          <p:nvPr/>
        </p:nvSpPr>
        <p:spPr>
          <a:xfrm>
            <a:off x="3772355" y="3423604"/>
            <a:ext cx="3308383" cy="3642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Terapia trójlekowa i dwulekowa u pacjentów z rakiem gruczołu krokowego z przerzutami wrażliwego na hormony: Przegląd systemowy, metaanaliza sieciowa  </a:t>
            </a:r>
          </a:p>
        </p:txBody>
      </p:sp>
      <p:sp>
        <p:nvSpPr>
          <p:cNvPr id="11" name="Google Shape;1360;p32">
            <a:extLst>
              <a:ext uri="{FF2B5EF4-FFF2-40B4-BE49-F238E27FC236}">
                <a16:creationId xmlns:a16="http://schemas.microsoft.com/office/drawing/2014/main" id="{D3F54E6E-6663-9EA1-D920-32C631D6CE2D}"/>
              </a:ext>
            </a:extLst>
          </p:cNvPr>
          <p:cNvSpPr txBox="1"/>
          <p:nvPr/>
        </p:nvSpPr>
        <p:spPr>
          <a:xfrm>
            <a:off x="3719623" y="1707893"/>
            <a:ext cx="3580825" cy="536710"/>
          </a:xfrm>
          <a:prstGeom prst="rect">
            <a:avLst/>
          </a:prstGeom>
          <a:solidFill>
            <a:srgbClr val="2D334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b="1" dirty="0">
                <a:solidFill>
                  <a:schemeClr val="bg1"/>
                </a:solidFill>
                <a:latin typeface="Verdana"/>
                <a:sym typeface="Fira Sans Extra Condensed"/>
              </a:rPr>
              <a:t>Chemioterapia i zaawansowana blokada androgenowa, samodzielnie lub w skojarzeniu, w leczeniu raka gruczołu krokowego z przerzutami wrażliwego na hormony - przegląd systemowy i metaanaliza</a:t>
            </a:r>
          </a:p>
        </p:txBody>
      </p:sp>
      <p:pic>
        <p:nvPicPr>
          <p:cNvPr id="12" name="Picture 1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56BC383-9C98-D3C6-2738-B7DAA591E7D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02979078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B54BA2CC-0406-9AAE-85B1-71C00C496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E558C0-BD31-0E0A-AA14-A4F2F5128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59" y="-50476"/>
            <a:ext cx="11551834" cy="121600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/>
                <a:cs typeface="+mn-cs"/>
              </a:rPr>
              <a:t>NMA autorstwa </a:t>
            </a:r>
            <a:r>
              <a:rPr lang="pl-PL" sz="2000" b="1" dirty="0" err="1">
                <a:solidFill>
                  <a:srgbClr val="09357A"/>
                </a:solidFill>
                <a:latin typeface="Verdana"/>
                <a:cs typeface="+mn-cs"/>
              </a:rPr>
              <a:t>Naqvi</a:t>
            </a:r>
            <a:r>
              <a:rPr lang="pl-PL" sz="2000" b="1" dirty="0">
                <a:solidFill>
                  <a:srgbClr val="09357A"/>
                </a:solidFill>
                <a:latin typeface="Verdana"/>
                <a:cs typeface="+mn-cs"/>
              </a:rPr>
              <a:t> i wsp., którą przedstawiono na konferencji ASCO w 2022 roku, wykazała, że dodanie docetakselu (terapia trójlekowa) może nie opóźniać progresji lub wydłużać przeżycia vs terapia dwulekowa oparta na NHT</a:t>
            </a:r>
            <a:r>
              <a:rPr lang="en-US" sz="2000" b="1" baseline="30000" dirty="0">
                <a:solidFill>
                  <a:srgbClr val="09357A"/>
                </a:solidFill>
                <a:latin typeface="Verdana"/>
                <a:cs typeface="+mn-cs"/>
              </a:rPr>
              <a:t>1</a:t>
            </a:r>
            <a:r>
              <a:rPr lang="en-US" sz="2000" b="1" dirty="0">
                <a:solidFill>
                  <a:srgbClr val="09357A"/>
                </a:solidFill>
                <a:latin typeface="Verdana"/>
                <a:cs typeface="+mn-cs"/>
              </a:rPr>
              <a:t> </a:t>
            </a:r>
            <a:endParaRPr lang="en-GB" sz="2000" b="1" dirty="0">
              <a:solidFill>
                <a:srgbClr val="09357A"/>
              </a:solidFill>
              <a:latin typeface="Verdan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420CB7-5FAE-5EA0-DCA2-904748C9ED80}"/>
              </a:ext>
            </a:extLst>
          </p:cNvPr>
          <p:cNvSpPr txBox="1"/>
          <p:nvPr/>
        </p:nvSpPr>
        <p:spPr>
          <a:xfrm>
            <a:off x="1998921" y="4912268"/>
            <a:ext cx="82739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Badania III fazy oceniające terapię trójlekową u pacjentów z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mHSPC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lub badania oceniające przede wszystkim kombinacje dwulekowe, które pozwalały na zastosowanie docetakselu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Metaanaliza: wyniki obejmowały OS i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rPFS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</a:t>
            </a:r>
            <a:r>
              <a:rPr kumimoji="0" lang="pl-PL" sz="1400" b="0" i="0" u="sng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badań</a:t>
            </a:r>
            <a:r>
              <a:rPr kumimoji="0" lang="en-US" sz="1400" b="0" i="0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ARASENS, PEACE-1, ENZAMET, ARCHES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TITAN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67A2B9-BE0B-FFD9-936E-4E8D71825100}"/>
              </a:ext>
            </a:extLst>
          </p:cNvPr>
          <p:cNvSpPr txBox="1"/>
          <p:nvPr/>
        </p:nvSpPr>
        <p:spPr>
          <a:xfrm>
            <a:off x="0" y="6372384"/>
            <a:ext cx="84319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ADT, 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terapia supresji androgenowej; DOCE, docetaksel; HR, współczynnik ryzyka;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mHSPC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rak gruczołu krokowego z przerzutami, wrażliwy na hormony; NHT, nowa terapia hormonalna; OS, przeżycie całkowite;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rPFS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przeżycie wolne od progresji radiologicznej</a:t>
            </a:r>
            <a:b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Roy et al. European Urology Oncology, volume 5, issue 5. P494-502 2022</a:t>
            </a:r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15B7D5E6-D25C-F6B4-6A48-D036AF44EA7D}"/>
              </a:ext>
            </a:extLst>
          </p:cNvPr>
          <p:cNvGraphicFramePr>
            <a:graphicFrameLocks noGrp="1"/>
          </p:cNvGraphicFramePr>
          <p:nvPr/>
        </p:nvGraphicFramePr>
        <p:xfrm>
          <a:off x="2144823" y="1405412"/>
          <a:ext cx="8128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7625661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818174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8073763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495200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67175928"/>
                    </a:ext>
                  </a:extLst>
                </a:gridCol>
              </a:tblGrid>
              <a:tr h="355765">
                <a:tc>
                  <a:txBody>
                    <a:bodyPr/>
                    <a:lstStyle/>
                    <a:p>
                      <a:r>
                        <a:rPr lang="en-US" sz="1800"/>
                        <a:t>rPFS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DOCE+ADT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NHT+ADT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NHT+DOCE+ADT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87589"/>
                  </a:ext>
                </a:extLst>
              </a:tr>
              <a:tr h="289059">
                <a:tc>
                  <a:txBody>
                    <a:bodyPr/>
                    <a:lstStyle/>
                    <a:p>
                      <a:r>
                        <a:rPr lang="en-US"/>
                        <a:t>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0.67 (0.60-0.75)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0.40 (0.35-0.47)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0.33 (0.26-0.41)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323178"/>
                  </a:ext>
                </a:extLst>
              </a:tr>
              <a:tr h="289059">
                <a:tc>
                  <a:txBody>
                    <a:bodyPr/>
                    <a:lstStyle/>
                    <a:p>
                      <a:r>
                        <a:rPr lang="en-US" dirty="0"/>
                        <a:t>DOC+ADT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1.49 (1.34-1.66)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0.60 (0.50-0.72)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0.49 (0.40-0.59)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189960"/>
                  </a:ext>
                </a:extLst>
              </a:tr>
              <a:tr h="289059">
                <a:tc>
                  <a:txBody>
                    <a:bodyPr/>
                    <a:lstStyle/>
                    <a:p>
                      <a:r>
                        <a:rPr lang="en-US"/>
                        <a:t>NHT+ADT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2.48 (2.14-2.87)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1.66 (1.38-1.99)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0.81 (0.63-1.05)</a:t>
                      </a:r>
                    </a:p>
                  </a:txBody>
                  <a:tcPr>
                    <a:solidFill>
                      <a:srgbClr val="D8D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543774"/>
                  </a:ext>
                </a:extLst>
              </a:tr>
              <a:tr h="289059">
                <a:tc>
                  <a:txBody>
                    <a:bodyPr/>
                    <a:lstStyle/>
                    <a:p>
                      <a:r>
                        <a:rPr lang="en-US" dirty="0"/>
                        <a:t>NHT+DOCE+ADT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3.03 (2.51-3.66)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2.03 (1.74-2.37)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1.23 (0.95-1.60)</a:t>
                      </a:r>
                    </a:p>
                  </a:txBody>
                  <a:tcPr>
                    <a:solidFill>
                      <a:srgbClr val="EEDFC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7851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ADB31B-960F-A4F8-365E-630CF7D90F59}"/>
              </a:ext>
            </a:extLst>
          </p:cNvPr>
          <p:cNvGraphicFramePr>
            <a:graphicFrameLocks noGrp="1"/>
          </p:cNvGraphicFramePr>
          <p:nvPr/>
        </p:nvGraphicFramePr>
        <p:xfrm>
          <a:off x="2144823" y="2966776"/>
          <a:ext cx="8128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7625661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818174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8073763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495200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67175928"/>
                    </a:ext>
                  </a:extLst>
                </a:gridCol>
              </a:tblGrid>
              <a:tr h="280800">
                <a:tc>
                  <a:txBody>
                    <a:bodyPr/>
                    <a:lstStyle/>
                    <a:p>
                      <a:pPr marL="0" algn="l" defTabSz="342900" rtl="0" eaLnBrk="1" latinLnBrk="0" hangingPunct="1"/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DOCE+ADT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NHT+ADT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NHT+DOCE+ADT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87589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r>
                        <a:rPr lang="en-US"/>
                        <a:t>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0.79 (0.70-0.88)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0.61 (0.53-0.79)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0.59 (0.50-0.69)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323178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r>
                        <a:rPr lang="en-US"/>
                        <a:t>DOC+ADT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1.27 (1.13-1.42)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0.77 (0.64-0.92)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0.74 (0.66-0.84)</a:t>
                      </a:r>
                    </a:p>
                  </a:txBody>
                  <a:tcPr>
                    <a:solidFill>
                      <a:srgbClr val="A7D1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189960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r>
                        <a:rPr lang="en-US"/>
                        <a:t>NHT+ADT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1.65 (1.43-1.90)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1.30 (1.09-1.56)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0.97 (0.78-1.20)</a:t>
                      </a:r>
                    </a:p>
                  </a:txBody>
                  <a:tcPr>
                    <a:solidFill>
                      <a:srgbClr val="D8D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543774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r>
                        <a:rPr lang="en-US" dirty="0"/>
                        <a:t>NHT+DOCE+ADT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1.70 (1.44-2.02)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1.35 (1.19-1.52)</a:t>
                      </a:r>
                    </a:p>
                  </a:txBody>
                  <a:tcPr>
                    <a:solidFill>
                      <a:srgbClr val="FF7F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1.03 (0.83-1.29)</a:t>
                      </a:r>
                    </a:p>
                  </a:txBody>
                  <a:tcPr>
                    <a:solidFill>
                      <a:srgbClr val="EEDFC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7851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C6E903D-AE21-9160-48E5-883C060B2B50}"/>
              </a:ext>
            </a:extLst>
          </p:cNvPr>
          <p:cNvSpPr/>
          <p:nvPr/>
        </p:nvSpPr>
        <p:spPr>
          <a:xfrm>
            <a:off x="8627466" y="2381693"/>
            <a:ext cx="1645357" cy="2977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BE9CB7-1AA9-9D16-926A-E58ECC8C9F7B}"/>
              </a:ext>
            </a:extLst>
          </p:cNvPr>
          <p:cNvSpPr/>
          <p:nvPr/>
        </p:nvSpPr>
        <p:spPr>
          <a:xfrm>
            <a:off x="6982109" y="2634334"/>
            <a:ext cx="1645357" cy="2977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86E6F7-0C90-69DE-1A2D-96D0E081C991}"/>
              </a:ext>
            </a:extLst>
          </p:cNvPr>
          <p:cNvSpPr/>
          <p:nvPr/>
        </p:nvSpPr>
        <p:spPr>
          <a:xfrm>
            <a:off x="8627465" y="3931648"/>
            <a:ext cx="1645357" cy="2977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295DD2-56F6-DA22-45E0-A6F249505BE9}"/>
              </a:ext>
            </a:extLst>
          </p:cNvPr>
          <p:cNvSpPr/>
          <p:nvPr/>
        </p:nvSpPr>
        <p:spPr>
          <a:xfrm>
            <a:off x="6982109" y="4218731"/>
            <a:ext cx="1645357" cy="2977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31E497-816F-B9B2-CF5A-45F6C68BADB9}"/>
              </a:ext>
            </a:extLst>
          </p:cNvPr>
          <p:cNvSpPr/>
          <p:nvPr/>
        </p:nvSpPr>
        <p:spPr>
          <a:xfrm>
            <a:off x="1871409" y="5894221"/>
            <a:ext cx="8487041" cy="19149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No head-to-head trials are available. Data cannot be compared without head-to-head trials. Must be interpreted with caution.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ECE550-0768-BC6E-0AEA-A14A493222ED}"/>
              </a:ext>
            </a:extLst>
          </p:cNvPr>
          <p:cNvSpPr txBox="1"/>
          <p:nvPr/>
        </p:nvSpPr>
        <p:spPr>
          <a:xfrm>
            <a:off x="2066446" y="4484424"/>
            <a:ext cx="1508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podstawie referencji </a:t>
            </a:r>
            <a:r>
              <a:rPr kumimoji="0" lang="pt-PT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AB8DE827-0DAC-15CD-8CA1-120B42DFFE61}"/>
              </a:ext>
            </a:extLst>
          </p:cNvPr>
          <p:cNvSpPr/>
          <p:nvPr/>
        </p:nvSpPr>
        <p:spPr>
          <a:xfrm>
            <a:off x="1027611" y="5871099"/>
            <a:ext cx="10685064" cy="23657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7A86402-6321-C9AB-6051-99F8DB2BB2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01251723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74D75-493E-66E0-98F4-5E49EAD6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86" y="2973575"/>
            <a:ext cx="10632197" cy="2063311"/>
          </a:xfrm>
        </p:spPr>
        <p:txBody>
          <a:bodyPr/>
          <a:lstStyle/>
          <a:p>
            <a:r>
              <a:rPr lang="pl-PL" dirty="0"/>
              <a:t>Bezpieczeństwo</a:t>
            </a:r>
            <a:endParaRPr lang="fr-FR" dirty="0"/>
          </a:p>
        </p:txBody>
      </p:sp>
      <p:pic>
        <p:nvPicPr>
          <p:cNvPr id="3" name="Graphic 2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4570FABD-6BB5-85E0-875F-8D47E04AA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5170" y="282981"/>
            <a:ext cx="457200" cy="457200"/>
          </a:xfrm>
          <a:prstGeom prst="rect">
            <a:avLst/>
          </a:prstGeom>
        </p:spPr>
      </p:pic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47CA6A4-2A7D-C25F-2235-516675D13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224211884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356;p32">
            <a:extLst>
              <a:ext uri="{FF2B5EF4-FFF2-40B4-BE49-F238E27FC236}">
                <a16:creationId xmlns:a16="http://schemas.microsoft.com/office/drawing/2014/main" id="{E191B247-AED5-6C78-6CA9-9C93D80E3FC5}"/>
              </a:ext>
            </a:extLst>
          </p:cNvPr>
          <p:cNvSpPr txBox="1"/>
          <p:nvPr/>
        </p:nvSpPr>
        <p:spPr>
          <a:xfrm>
            <a:off x="407917" y="5177908"/>
            <a:ext cx="1955557" cy="64633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oogle Shape;1354;p32">
            <a:extLst>
              <a:ext uri="{FF2B5EF4-FFF2-40B4-BE49-F238E27FC236}">
                <a16:creationId xmlns:a16="http://schemas.microsoft.com/office/drawing/2014/main" id="{F22EDC56-C40A-9DAA-5B47-5095275CD47F}"/>
              </a:ext>
            </a:extLst>
          </p:cNvPr>
          <p:cNvGrpSpPr/>
          <p:nvPr/>
        </p:nvGrpSpPr>
        <p:grpSpPr>
          <a:xfrm>
            <a:off x="171613" y="2895599"/>
            <a:ext cx="2338781" cy="3160871"/>
            <a:chOff x="447225" y="2234236"/>
            <a:chExt cx="2855952" cy="2659043"/>
          </a:xfrm>
        </p:grpSpPr>
        <p:sp>
          <p:nvSpPr>
            <p:cNvPr id="4" name="Google Shape;1355;p32">
              <a:extLst>
                <a:ext uri="{FF2B5EF4-FFF2-40B4-BE49-F238E27FC236}">
                  <a16:creationId xmlns:a16="http://schemas.microsoft.com/office/drawing/2014/main" id="{4F11AF88-A7E1-8678-A9AD-4B8ACE9B241E}"/>
                </a:ext>
              </a:extLst>
            </p:cNvPr>
            <p:cNvSpPr/>
            <p:nvPr/>
          </p:nvSpPr>
          <p:spPr>
            <a:xfrm>
              <a:off x="447225" y="2234236"/>
              <a:ext cx="2855952" cy="2659043"/>
            </a:xfrm>
            <a:prstGeom prst="roundRect">
              <a:avLst>
                <a:gd name="adj" fmla="val 7694"/>
              </a:avLst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" name="Google Shape;1356;p32">
              <a:extLst>
                <a:ext uri="{FF2B5EF4-FFF2-40B4-BE49-F238E27FC236}">
                  <a16:creationId xmlns:a16="http://schemas.microsoft.com/office/drawing/2014/main" id="{69252944-389E-E4A6-30B1-111B40EDC7B2}"/>
                </a:ext>
              </a:extLst>
            </p:cNvPr>
            <p:cNvSpPr txBox="1"/>
            <p:nvPr/>
          </p:nvSpPr>
          <p:spPr>
            <a:xfrm>
              <a:off x="732759" y="2548928"/>
              <a:ext cx="2367810" cy="333031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1828800" tIns="121900" rIns="243833" bIns="121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Verdana"/>
                <a:cs typeface="Calibri"/>
              </a:endParaRPr>
            </a:p>
          </p:txBody>
        </p:sp>
        <p:sp>
          <p:nvSpPr>
            <p:cNvPr id="7" name="Google Shape;1360;p32">
              <a:extLst>
                <a:ext uri="{FF2B5EF4-FFF2-40B4-BE49-F238E27FC236}">
                  <a16:creationId xmlns:a16="http://schemas.microsoft.com/office/drawing/2014/main" id="{F0BA204A-0C82-D33F-0955-9F2E70C97908}"/>
                </a:ext>
              </a:extLst>
            </p:cNvPr>
            <p:cNvSpPr txBox="1"/>
            <p:nvPr/>
          </p:nvSpPr>
          <p:spPr>
            <a:xfrm>
              <a:off x="690266" y="2547896"/>
              <a:ext cx="1309166" cy="35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AE G≥3  (%)</a:t>
              </a:r>
              <a:r>
                <a:rPr kumimoji="0" lang="en-US" sz="1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†</a:t>
              </a:r>
            </a:p>
          </p:txBody>
        </p:sp>
      </p:grpSp>
      <p:sp>
        <p:nvSpPr>
          <p:cNvPr id="11" name="Google Shape;1356;p32">
            <a:extLst>
              <a:ext uri="{FF2B5EF4-FFF2-40B4-BE49-F238E27FC236}">
                <a16:creationId xmlns:a16="http://schemas.microsoft.com/office/drawing/2014/main" id="{BFBA7EAD-73A0-4E1A-1599-D9C5BD650049}"/>
              </a:ext>
            </a:extLst>
          </p:cNvPr>
          <p:cNvSpPr txBox="1"/>
          <p:nvPr/>
        </p:nvSpPr>
        <p:spPr>
          <a:xfrm>
            <a:off x="405441" y="3759338"/>
            <a:ext cx="1939034" cy="66120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Verdana"/>
              <a:cs typeface="Calibri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1E550DF-A815-8277-964F-34C2B115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794" y="58215"/>
            <a:ext cx="9622625" cy="766878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Schemat apalutamid + ADT miał możliwy do opanowania profil bezpieczeństwa w szerokiej populacji pacjentów</a:t>
            </a:r>
            <a:endParaRPr lang="en-US" sz="2000" b="1" dirty="0">
              <a:solidFill>
                <a:srgbClr val="09357A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2A622A-0C8A-735C-E1B0-5C8FF8C83EED}"/>
              </a:ext>
            </a:extLst>
          </p:cNvPr>
          <p:cNvSpPr txBox="1"/>
          <p:nvPr/>
        </p:nvSpPr>
        <p:spPr>
          <a:xfrm>
            <a:off x="1161847" y="3355285"/>
            <a:ext cx="12747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49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vs 41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9BB7EA-9989-49FE-8B63-EC4D2F9886A3}"/>
              </a:ext>
            </a:extLst>
          </p:cNvPr>
          <p:cNvSpPr txBox="1"/>
          <p:nvPr/>
        </p:nvSpPr>
        <p:spPr>
          <a:xfrm>
            <a:off x="1075382" y="3876535"/>
            <a:ext cx="14125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Wysypka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upadki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złamania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Graphic 11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321FDB9A-3779-F24C-B18A-6B33D9EEC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13" name="Google Shape;1362;p32">
            <a:extLst>
              <a:ext uri="{FF2B5EF4-FFF2-40B4-BE49-F238E27FC236}">
                <a16:creationId xmlns:a16="http://schemas.microsoft.com/office/drawing/2014/main" id="{290B9ABD-48F7-7612-1BD1-AA1DF04B5554}"/>
              </a:ext>
            </a:extLst>
          </p:cNvPr>
          <p:cNvSpPr txBox="1"/>
          <p:nvPr/>
        </p:nvSpPr>
        <p:spPr>
          <a:xfrm>
            <a:off x="261975" y="3853402"/>
            <a:ext cx="1203217" cy="47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AE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 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zaintere-sowania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411AC6-E797-D114-C3D8-F009F7E39AB7}"/>
              </a:ext>
            </a:extLst>
          </p:cNvPr>
          <p:cNvSpPr txBox="1"/>
          <p:nvPr/>
        </p:nvSpPr>
        <p:spPr>
          <a:xfrm>
            <a:off x="34500" y="6122266"/>
            <a:ext cx="84159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 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Mediana czasu obserwacji 22,7 miesiące. †Średni czas obserwacji 44 miesiące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Pokazano zdarzenia niepożądane (AE) o dowolnej przyczynie, które wystąpiły od czasu podania pierwszej dawki badanej interwencji do 30 dni od podania ostatniej dawki. W każdej kategorii, pacjentów z wieloma zdarzeniami liczono tylko raz. AE oceniono zgodnie z National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Cancer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Institute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Common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Terminology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Criteria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for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Adverse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Events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wersja 4.0.3. Jeden pacjent, którego przydzielono do grupy APA, wycofał zgodę przed rozpoczęciem leczenia. </a:t>
            </a:r>
            <a:r>
              <a:rPr kumimoji="0" lang="pl-PL" sz="700" b="0" i="0" u="none" strike="noStrike" kern="1200" cap="none" spc="0" normalizeH="0" baseline="3000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wyłączeniem zdarzeń stopnia 5. TEAE, zdarzenie niepożądane związane z leczeniem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Chi KN, et al. N Engl J Med. 2019 Jul 4;381(1):13-24. 2.Chi KN, et al. N Engl J Med. 2019 Jul 4;381(1):13-24 – supplemental material. 3. </a:t>
            </a:r>
            <a:r>
              <a:rPr kumimoji="0" lang="it-I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Chi KN, et al. J Clin Oncol 2021;39:2294–2303. 4. Chi KN, et al. J Clin Oncol 2021;39:2294–2303. supplemental material. 5. Chi K, et al. ASCO GU 2021. abstract 11.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Google Shape;1368;p32">
            <a:extLst>
              <a:ext uri="{FF2B5EF4-FFF2-40B4-BE49-F238E27FC236}">
                <a16:creationId xmlns:a16="http://schemas.microsoft.com/office/drawing/2014/main" id="{5758EC6D-CDF2-9387-E05C-A9F4BE7BB2BF}"/>
              </a:ext>
            </a:extLst>
          </p:cNvPr>
          <p:cNvSpPr/>
          <p:nvPr/>
        </p:nvSpPr>
        <p:spPr>
          <a:xfrm>
            <a:off x="251285" y="2688440"/>
            <a:ext cx="2133142" cy="323886"/>
          </a:xfrm>
          <a:prstGeom prst="roundRect">
            <a:avLst>
              <a:gd name="adj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APA+ADT vs ADT</a:t>
            </a:r>
            <a:endParaRPr kumimoji="0" lang="en-GB" sz="1200" b="1" i="0" u="none" strike="noStrike" kern="1200" cap="none" spc="0" normalizeH="0" baseline="30000" noProof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19F783-DC19-0D20-CEB7-58F692F43CCD}"/>
              </a:ext>
            </a:extLst>
          </p:cNvPr>
          <p:cNvSpPr/>
          <p:nvPr/>
        </p:nvSpPr>
        <p:spPr>
          <a:xfrm>
            <a:off x="360317" y="254951"/>
            <a:ext cx="1254886" cy="54657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TITAN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6" name="Table 7">
            <a:extLst>
              <a:ext uri="{FF2B5EF4-FFF2-40B4-BE49-F238E27FC236}">
                <a16:creationId xmlns:a16="http://schemas.microsoft.com/office/drawing/2014/main" id="{20571B8D-07C4-06BF-A59F-58137CA09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228258"/>
              </p:ext>
            </p:extLst>
          </p:nvPr>
        </p:nvGraphicFramePr>
        <p:xfrm>
          <a:off x="3005860" y="1101322"/>
          <a:ext cx="9104473" cy="1615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35785">
                  <a:extLst>
                    <a:ext uri="{9D8B030D-6E8A-4147-A177-3AD203B41FA5}">
                      <a16:colId xmlns:a16="http://schemas.microsoft.com/office/drawing/2014/main" val="3493927548"/>
                    </a:ext>
                  </a:extLst>
                </a:gridCol>
                <a:gridCol w="1458483">
                  <a:extLst>
                    <a:ext uri="{9D8B030D-6E8A-4147-A177-3AD203B41FA5}">
                      <a16:colId xmlns:a16="http://schemas.microsoft.com/office/drawing/2014/main" val="2937759937"/>
                    </a:ext>
                  </a:extLst>
                </a:gridCol>
                <a:gridCol w="1683855">
                  <a:extLst>
                    <a:ext uri="{9D8B030D-6E8A-4147-A177-3AD203B41FA5}">
                      <a16:colId xmlns:a16="http://schemas.microsoft.com/office/drawing/2014/main" val="1976173220"/>
                    </a:ext>
                  </a:extLst>
                </a:gridCol>
                <a:gridCol w="3426350">
                  <a:extLst>
                    <a:ext uri="{9D8B030D-6E8A-4147-A177-3AD203B41FA5}">
                      <a16:colId xmlns:a16="http://schemas.microsoft.com/office/drawing/2014/main" val="1991453099"/>
                    </a:ext>
                  </a:extLst>
                </a:gridCol>
              </a:tblGrid>
              <a:tr h="222000">
                <a:tc>
                  <a:txBody>
                    <a:bodyPr/>
                    <a:lstStyle/>
                    <a:p>
                      <a:r>
                        <a:rPr lang="pt-PT" sz="1000" dirty="0"/>
                        <a:t>Zdarzenie niepożądane, n (%)</a:t>
                      </a:r>
                      <a:r>
                        <a:rPr lang="pt-PT" sz="1000" baseline="300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dirty="0"/>
                        <a:t>APA + ADT (n= 524)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PBO + ADT (n = 527)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/>
                        <a:t>Przejście krzyżowe</a:t>
                      </a:r>
                      <a:r>
                        <a:rPr lang="pt-PT" sz="1000" dirty="0"/>
                        <a:t> (PBO to APA) + ADT ( n=208)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1850305"/>
                  </a:ext>
                </a:extLst>
              </a:tr>
              <a:tr h="222000">
                <a:tc>
                  <a:txBody>
                    <a:bodyPr/>
                    <a:lstStyle/>
                    <a:p>
                      <a:r>
                        <a:rPr lang="pl-PL" sz="1000" dirty="0"/>
                        <a:t>Każde </a:t>
                      </a:r>
                      <a:r>
                        <a:rPr lang="pt-PT" sz="1000" dirty="0"/>
                        <a:t>TEAE</a:t>
                      </a:r>
                      <a:r>
                        <a:rPr lang="pt-PT" sz="1000" baseline="300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510 (97.3)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510 (96.8)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174 (83.7)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8399342"/>
                  </a:ext>
                </a:extLst>
              </a:tr>
              <a:tr h="222000">
                <a:tc>
                  <a:txBody>
                    <a:bodyPr/>
                    <a:lstStyle/>
                    <a:p>
                      <a:r>
                        <a:rPr lang="pl-PL" sz="1000" dirty="0"/>
                        <a:t>TEAE stopnia </a:t>
                      </a:r>
                      <a:r>
                        <a:rPr lang="pt-PT" sz="1000" dirty="0"/>
                        <a:t>3 </a:t>
                      </a:r>
                      <a:r>
                        <a:rPr lang="pl-PL" sz="1000" dirty="0"/>
                        <a:t>d</a:t>
                      </a:r>
                      <a:r>
                        <a:rPr lang="pt-PT" sz="1000" dirty="0"/>
                        <a:t>o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259 (49.4)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220 (41.7)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57 (27.4)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731564"/>
                  </a:ext>
                </a:extLst>
              </a:tr>
              <a:tr h="222000">
                <a:tc>
                  <a:txBody>
                    <a:bodyPr/>
                    <a:lstStyle/>
                    <a:p>
                      <a:r>
                        <a:rPr lang="pl-PL" sz="1000" dirty="0"/>
                        <a:t>Każde ciężkie </a:t>
                      </a:r>
                      <a:r>
                        <a:rPr lang="pt-PT" sz="1000" dirty="0"/>
                        <a:t>TEAE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153 (29.2)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115 (21.8)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29 (13.9)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6156431"/>
                  </a:ext>
                </a:extLst>
              </a:tr>
              <a:tr h="222000">
                <a:tc>
                  <a:txBody>
                    <a:bodyPr/>
                    <a:lstStyle/>
                    <a:p>
                      <a:r>
                        <a:rPr lang="pl-PL" sz="1000" dirty="0"/>
                        <a:t>Każde </a:t>
                      </a:r>
                      <a:r>
                        <a:rPr lang="pt-PT" sz="1000" dirty="0"/>
                        <a:t>TEAE </a:t>
                      </a:r>
                      <a:r>
                        <a:rPr lang="pl-PL" sz="1000" dirty="0"/>
                        <a:t>prowadzące do przerwania leczenia</a:t>
                      </a:r>
                      <a:endParaRPr lang="pt-P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62 (11.8)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30 (5.7)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16 (7.7)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3764505"/>
                  </a:ext>
                </a:extLst>
              </a:tr>
              <a:tr h="222000">
                <a:tc>
                  <a:txBody>
                    <a:bodyPr/>
                    <a:lstStyle/>
                    <a:p>
                      <a:r>
                        <a:rPr lang="pt-PT" sz="1000" dirty="0"/>
                        <a:t>TEAE </a:t>
                      </a:r>
                      <a:r>
                        <a:rPr lang="pl-PL" sz="1000" dirty="0"/>
                        <a:t>prowadzące do zgonu</a:t>
                      </a:r>
                      <a:endParaRPr lang="pt-P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20 (3.8)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17 (3.2)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dirty="0"/>
                        <a:t>7 (3.4)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0071968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B228496-596E-DBBB-36A6-2DF93FB87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965150"/>
              </p:ext>
            </p:extLst>
          </p:nvPr>
        </p:nvGraphicFramePr>
        <p:xfrm>
          <a:off x="4232037" y="2868866"/>
          <a:ext cx="6583779" cy="297717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96444">
                  <a:extLst>
                    <a:ext uri="{9D8B030D-6E8A-4147-A177-3AD203B41FA5}">
                      <a16:colId xmlns:a16="http://schemas.microsoft.com/office/drawing/2014/main" val="3493927548"/>
                    </a:ext>
                  </a:extLst>
                </a:gridCol>
                <a:gridCol w="1041846">
                  <a:extLst>
                    <a:ext uri="{9D8B030D-6E8A-4147-A177-3AD203B41FA5}">
                      <a16:colId xmlns:a16="http://schemas.microsoft.com/office/drawing/2014/main" val="2937759937"/>
                    </a:ext>
                  </a:extLst>
                </a:gridCol>
                <a:gridCol w="751810">
                  <a:extLst>
                    <a:ext uri="{9D8B030D-6E8A-4147-A177-3AD203B41FA5}">
                      <a16:colId xmlns:a16="http://schemas.microsoft.com/office/drawing/2014/main" val="1976173220"/>
                    </a:ext>
                  </a:extLst>
                </a:gridCol>
                <a:gridCol w="856022">
                  <a:extLst>
                    <a:ext uri="{9D8B030D-6E8A-4147-A177-3AD203B41FA5}">
                      <a16:colId xmlns:a16="http://schemas.microsoft.com/office/drawing/2014/main" val="1991453099"/>
                    </a:ext>
                  </a:extLst>
                </a:gridCol>
                <a:gridCol w="923015">
                  <a:extLst>
                    <a:ext uri="{9D8B030D-6E8A-4147-A177-3AD203B41FA5}">
                      <a16:colId xmlns:a16="http://schemas.microsoft.com/office/drawing/2014/main" val="2416629294"/>
                    </a:ext>
                  </a:extLst>
                </a:gridCol>
                <a:gridCol w="774141">
                  <a:extLst>
                    <a:ext uri="{9D8B030D-6E8A-4147-A177-3AD203B41FA5}">
                      <a16:colId xmlns:a16="http://schemas.microsoft.com/office/drawing/2014/main" val="3076713575"/>
                    </a:ext>
                  </a:extLst>
                </a:gridCol>
                <a:gridCol w="740501">
                  <a:extLst>
                    <a:ext uri="{9D8B030D-6E8A-4147-A177-3AD203B41FA5}">
                      <a16:colId xmlns:a16="http://schemas.microsoft.com/office/drawing/2014/main" val="3515499772"/>
                    </a:ext>
                  </a:extLst>
                </a:gridCol>
              </a:tblGrid>
              <a:tr h="246338">
                <a:tc gridSpan="7">
                  <a:txBody>
                    <a:bodyPr/>
                    <a:lstStyle/>
                    <a:p>
                      <a:pPr algn="ctr"/>
                      <a:r>
                        <a:rPr lang="pl-PL" sz="1000" dirty="0"/>
                        <a:t>Zdarzenie niepożądane będące przedmiotem zainteresowania według terminu i stopnia nasilenia</a:t>
                      </a:r>
                      <a:r>
                        <a:rPr lang="pt-PT" sz="1000" dirty="0"/>
                        <a:t>, n (%)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sz="10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sz="10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sz="10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223685"/>
                  </a:ext>
                </a:extLst>
              </a:tr>
              <a:tr h="400300">
                <a:tc>
                  <a:txBody>
                    <a:bodyPr/>
                    <a:lstStyle/>
                    <a:p>
                      <a:r>
                        <a:rPr lang="pl-PL" sz="1000" b="1" dirty="0"/>
                        <a:t>Zdarzenie niepożądane</a:t>
                      </a:r>
                      <a:r>
                        <a:rPr lang="pt-PT" sz="1000" b="1" dirty="0"/>
                        <a:t>, n (%)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000" b="1"/>
                        <a:t>APA + ADT (n=524)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sz="10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/>
                        <a:t>PBO + ADT (n = 527)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0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dirty="0"/>
                        <a:t>Przejście krzyżowe </a:t>
                      </a:r>
                      <a:r>
                        <a:rPr lang="pt-PT" sz="1000" b="1" dirty="0"/>
                        <a:t> (PBO </a:t>
                      </a:r>
                      <a:r>
                        <a:rPr lang="pl-PL" sz="1000" b="1" dirty="0"/>
                        <a:t>d</a:t>
                      </a:r>
                      <a:r>
                        <a:rPr lang="pt-PT" sz="1000" b="1" dirty="0"/>
                        <a:t>o APA) + ADT (n= 208)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0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977604"/>
                  </a:ext>
                </a:extLst>
              </a:tr>
              <a:tr h="400300">
                <a:tc>
                  <a:txBody>
                    <a:bodyPr/>
                    <a:lstStyle/>
                    <a:p>
                      <a:endParaRPr lang="pt-PT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Każdego stopnia</a:t>
                      </a:r>
                      <a:endParaRPr lang="pt-PT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/>
                        <a:t>Stopnia</a:t>
                      </a:r>
                      <a:br>
                        <a:rPr lang="pl-PL" sz="1000" b="1" dirty="0"/>
                      </a:br>
                      <a:r>
                        <a:rPr lang="pt-PT" sz="1000" b="1" dirty="0"/>
                        <a:t> ≥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dirty="0"/>
                        <a:t>Każdego stopnia</a:t>
                      </a:r>
                      <a:endParaRPr lang="pt-PT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dirty="0"/>
                        <a:t>Stopnia</a:t>
                      </a:r>
                      <a:br>
                        <a:rPr lang="pl-PL" sz="1000" b="1" dirty="0"/>
                      </a:br>
                      <a:r>
                        <a:rPr lang="pt-PT" sz="1000" b="1" dirty="0"/>
                        <a:t> ≥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dirty="0"/>
                        <a:t>Każdego stopnia</a:t>
                      </a:r>
                      <a:endParaRPr lang="pt-PT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dirty="0"/>
                        <a:t>Stopnia </a:t>
                      </a:r>
                      <a:br>
                        <a:rPr lang="pl-PL" sz="1000" b="1" dirty="0"/>
                      </a:br>
                      <a:r>
                        <a:rPr lang="pt-PT" sz="1000" b="1" dirty="0"/>
                        <a:t>≥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9066930"/>
                  </a:ext>
                </a:extLst>
              </a:tr>
              <a:tr h="246338">
                <a:tc>
                  <a:txBody>
                    <a:bodyPr/>
                    <a:lstStyle/>
                    <a:p>
                      <a:r>
                        <a:rPr lang="pt-PT" sz="1000" dirty="0"/>
                        <a:t>Wysypka skórna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153 (29.2)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dirty="0"/>
                        <a:t>33 (6.3)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49 (9.3)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 (0.9)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45 (21.6)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8 (3.8)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1850305"/>
                  </a:ext>
                </a:extLst>
              </a:tr>
              <a:tr h="246338">
                <a:tc>
                  <a:txBody>
                    <a:bodyPr/>
                    <a:lstStyle/>
                    <a:p>
                      <a:r>
                        <a:rPr lang="pl-PL" sz="1000" dirty="0"/>
                        <a:t>Złamanie</a:t>
                      </a:r>
                      <a:endParaRPr lang="pt-P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54 (10.3)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18 (6.3)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26 (4.9)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4 (0.8)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 (2.4)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8399342"/>
                  </a:ext>
                </a:extLst>
              </a:tr>
              <a:tr h="246338">
                <a:tc>
                  <a:txBody>
                    <a:bodyPr/>
                    <a:lstStyle/>
                    <a:p>
                      <a:r>
                        <a:rPr lang="pl-PL" sz="1000" dirty="0"/>
                        <a:t>Upadek</a:t>
                      </a:r>
                      <a:endParaRPr lang="pt-P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49 (9.4)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7 (1.3)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37 (7.0)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 (0.9)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8 (3.8)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731564"/>
                  </a:ext>
                </a:extLst>
              </a:tr>
              <a:tr h="371055">
                <a:tc>
                  <a:txBody>
                    <a:bodyPr/>
                    <a:lstStyle/>
                    <a:p>
                      <a:r>
                        <a:rPr lang="pt-PT" sz="1000" dirty="0"/>
                        <a:t>Choroba niedokrwienna serca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31 (5.9)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16 (3.1)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11 (2.1)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4 (0.8)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 (0.5)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 (0.5)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6156431"/>
                  </a:ext>
                </a:extLst>
              </a:tr>
              <a:tr h="513768">
                <a:tc>
                  <a:txBody>
                    <a:bodyPr/>
                    <a:lstStyle/>
                    <a:p>
                      <a:r>
                        <a:rPr lang="pl-PL" sz="1000" dirty="0"/>
                        <a:t>Niedokrwienne zaburzenia naczyniowe mózgu</a:t>
                      </a:r>
                      <a:endParaRPr lang="pt-P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13 (2.5)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8 (1.6)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8 (1.5)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 (0.2)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 (2.4)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5 (2.4)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3764505"/>
                  </a:ext>
                </a:extLst>
              </a:tr>
              <a:tr h="246338">
                <a:tc>
                  <a:txBody>
                    <a:bodyPr/>
                    <a:lstStyle/>
                    <a:p>
                      <a:r>
                        <a:rPr lang="pl-PL" sz="1000" dirty="0"/>
                        <a:t>Napady drgawkowe</a:t>
                      </a:r>
                      <a:endParaRPr lang="pt-P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3 (0.6)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1 (0.2)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2 (0.4)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0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0071968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3DBF9E53-082E-5A50-2FCE-648A2CB8BDE0}"/>
              </a:ext>
            </a:extLst>
          </p:cNvPr>
          <p:cNvSpPr txBox="1"/>
          <p:nvPr/>
        </p:nvSpPr>
        <p:spPr>
          <a:xfrm>
            <a:off x="2590066" y="2719603"/>
            <a:ext cx="17331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podstawie referencji 3 i 5</a:t>
            </a:r>
            <a:r>
              <a:rPr kumimoji="0" lang="pt-PT" sz="1000" b="0" i="1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†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372114-D68D-DD42-9EC6-1AB6DC9F34CB}"/>
              </a:ext>
            </a:extLst>
          </p:cNvPr>
          <p:cNvSpPr txBox="1"/>
          <p:nvPr/>
        </p:nvSpPr>
        <p:spPr>
          <a:xfrm>
            <a:off x="4162369" y="5810250"/>
            <a:ext cx="15520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podstawie referencji </a:t>
            </a:r>
            <a:r>
              <a:rPr kumimoji="0" lang="pt-PT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pt-PT" sz="1000" b="0" i="1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†</a:t>
            </a:r>
          </a:p>
        </p:txBody>
      </p:sp>
      <p:sp>
        <p:nvSpPr>
          <p:cNvPr id="2" name="Google Shape;1356;p32">
            <a:extLst>
              <a:ext uri="{FF2B5EF4-FFF2-40B4-BE49-F238E27FC236}">
                <a16:creationId xmlns:a16="http://schemas.microsoft.com/office/drawing/2014/main" id="{FE632040-64F2-19EA-A5EE-6A2EF84157AA}"/>
              </a:ext>
            </a:extLst>
          </p:cNvPr>
          <p:cNvSpPr txBox="1"/>
          <p:nvPr/>
        </p:nvSpPr>
        <p:spPr>
          <a:xfrm>
            <a:off x="388918" y="4506898"/>
            <a:ext cx="1955557" cy="64633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Google Shape;1362;p32">
            <a:extLst>
              <a:ext uri="{FF2B5EF4-FFF2-40B4-BE49-F238E27FC236}">
                <a16:creationId xmlns:a16="http://schemas.microsoft.com/office/drawing/2014/main" id="{370FEBAA-6BFF-FA1E-D0FB-06BB3B49A8F6}"/>
              </a:ext>
            </a:extLst>
          </p:cNvPr>
          <p:cNvSpPr txBox="1"/>
          <p:nvPr/>
        </p:nvSpPr>
        <p:spPr>
          <a:xfrm>
            <a:off x="384168" y="4598071"/>
            <a:ext cx="1299315" cy="47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Przerwanie APA z powodu toksyczności 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41934A-10FF-36A5-C004-B8D00945561D}"/>
              </a:ext>
            </a:extLst>
          </p:cNvPr>
          <p:cNvSpPr txBox="1"/>
          <p:nvPr/>
        </p:nvSpPr>
        <p:spPr>
          <a:xfrm flipH="1">
            <a:off x="1465192" y="4726994"/>
            <a:ext cx="793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Google Shape;1356;p32">
            <a:extLst>
              <a:ext uri="{FF2B5EF4-FFF2-40B4-BE49-F238E27FC236}">
                <a16:creationId xmlns:a16="http://schemas.microsoft.com/office/drawing/2014/main" id="{F2853598-EB3D-51AD-C342-65411C651BD9}"/>
              </a:ext>
            </a:extLst>
          </p:cNvPr>
          <p:cNvSpPr txBox="1"/>
          <p:nvPr/>
        </p:nvSpPr>
        <p:spPr>
          <a:xfrm>
            <a:off x="398405" y="5236608"/>
            <a:ext cx="1955557" cy="64633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5CBFC5-6A7D-60D2-2A3D-8A105C53439C}"/>
              </a:ext>
            </a:extLst>
          </p:cNvPr>
          <p:cNvSpPr txBox="1"/>
          <p:nvPr/>
        </p:nvSpPr>
        <p:spPr>
          <a:xfrm flipH="1">
            <a:off x="1465192" y="5448580"/>
            <a:ext cx="793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1% </a:t>
            </a:r>
          </a:p>
        </p:txBody>
      </p:sp>
      <p:sp>
        <p:nvSpPr>
          <p:cNvPr id="19" name="Google Shape;1362;p32">
            <a:extLst>
              <a:ext uri="{FF2B5EF4-FFF2-40B4-BE49-F238E27FC236}">
                <a16:creationId xmlns:a16="http://schemas.microsoft.com/office/drawing/2014/main" id="{0437AD48-D92F-4886-5C49-D5313586AE26}"/>
              </a:ext>
            </a:extLst>
          </p:cNvPr>
          <p:cNvSpPr txBox="1"/>
          <p:nvPr/>
        </p:nvSpPr>
        <p:spPr>
          <a:xfrm>
            <a:off x="328548" y="5342740"/>
            <a:ext cx="1550554" cy="47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Zmniejszenie dawki APA z powodu toksyczności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*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2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EF7C69-3520-3A98-E151-E48A5EB7BA8F}"/>
              </a:ext>
            </a:extLst>
          </p:cNvPr>
          <p:cNvGrpSpPr/>
          <p:nvPr/>
        </p:nvGrpSpPr>
        <p:grpSpPr>
          <a:xfrm>
            <a:off x="34500" y="1201702"/>
            <a:ext cx="3494322" cy="1076595"/>
            <a:chOff x="4917362" y="1869943"/>
            <a:chExt cx="3494322" cy="107659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D61A0A5-C1CA-2D98-55F2-D4883E3A622E}"/>
                </a:ext>
              </a:extLst>
            </p:cNvPr>
            <p:cNvGrpSpPr/>
            <p:nvPr/>
          </p:nvGrpSpPr>
          <p:grpSpPr>
            <a:xfrm>
              <a:off x="4917362" y="1869943"/>
              <a:ext cx="3494322" cy="1076595"/>
              <a:chOff x="4917362" y="1869943"/>
              <a:chExt cx="3494322" cy="1076595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89E60056-3730-9CCE-C60D-B852CCC6AED7}"/>
                  </a:ext>
                </a:extLst>
              </p:cNvPr>
              <p:cNvGrpSpPr/>
              <p:nvPr/>
            </p:nvGrpSpPr>
            <p:grpSpPr>
              <a:xfrm>
                <a:off x="4917362" y="1893027"/>
                <a:ext cx="3494322" cy="1053511"/>
                <a:chOff x="4917362" y="1893027"/>
                <a:chExt cx="3494322" cy="1053511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FA61041E-8E58-FE06-F0FC-827603E8F382}"/>
                    </a:ext>
                  </a:extLst>
                </p:cNvPr>
                <p:cNvGrpSpPr/>
                <p:nvPr/>
              </p:nvGrpSpPr>
              <p:grpSpPr>
                <a:xfrm>
                  <a:off x="4917362" y="1893027"/>
                  <a:ext cx="3494322" cy="1053511"/>
                  <a:chOff x="4917362" y="1893027"/>
                  <a:chExt cx="3494322" cy="1053511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CCA9769A-5722-9D9C-97B6-9A28E05D61BF}"/>
                      </a:ext>
                    </a:extLst>
                  </p:cNvPr>
                  <p:cNvGrpSpPr/>
                  <p:nvPr/>
                </p:nvGrpSpPr>
                <p:grpSpPr>
                  <a:xfrm>
                    <a:off x="5469647" y="1893027"/>
                    <a:ext cx="2942037" cy="1053511"/>
                    <a:chOff x="5507747" y="1493879"/>
                    <a:chExt cx="2942037" cy="1053511"/>
                  </a:xfrm>
                </p:grpSpPr>
                <p:sp>
                  <p:nvSpPr>
                    <p:cNvPr id="38" name="TextBox 37">
                      <a:extLst>
                        <a:ext uri="{FF2B5EF4-FFF2-40B4-BE49-F238E27FC236}">
                          <a16:creationId xmlns:a16="http://schemas.microsoft.com/office/drawing/2014/main" id="{BE0E10BA-9D63-D0E7-9B43-47647F6A2A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96000" y="1493879"/>
                      <a:ext cx="2353784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DARO 600 mg twice daily + ADT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sp>
                  <p:nvSpPr>
                    <p:cNvPr id="39" name="Arrow: Pentagon 38">
                      <a:extLst>
                        <a:ext uri="{FF2B5EF4-FFF2-40B4-BE49-F238E27FC236}">
                          <a16:creationId xmlns:a16="http://schemas.microsoft.com/office/drawing/2014/main" id="{083135EB-6E19-387B-DC8C-645F8C1DE2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4025" y="2270391"/>
                      <a:ext cx="1717462" cy="276999"/>
                    </a:xfrm>
                    <a:prstGeom prst="homePlate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cxnSp>
                  <p:nvCxnSpPr>
                    <p:cNvPr id="40" name="Straight Arrow Connector 39">
                      <a:extLst>
                        <a:ext uri="{FF2B5EF4-FFF2-40B4-BE49-F238E27FC236}">
                          <a16:creationId xmlns:a16="http://schemas.microsoft.com/office/drawing/2014/main" id="{10284072-152A-6E67-FE60-BFBFAED9E55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07747" y="2409886"/>
                      <a:ext cx="471115" cy="0"/>
                    </a:xfrm>
                    <a:prstGeom prst="straightConnector1">
                      <a:avLst/>
                    </a:prstGeom>
                    <a:ln>
                      <a:solidFill>
                        <a:schemeClr val="accent6">
                          <a:lumMod val="50000"/>
                        </a:schemeClr>
                      </a:solidFill>
                      <a:tailEnd type="triangle"/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Straight Arrow Connector 40">
                      <a:extLst>
                        <a:ext uri="{FF2B5EF4-FFF2-40B4-BE49-F238E27FC236}">
                          <a16:creationId xmlns:a16="http://schemas.microsoft.com/office/drawing/2014/main" id="{AC951179-944A-6322-076B-AFFE194D1C6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19673" y="1609800"/>
                      <a:ext cx="471115" cy="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76FE9389-8ED4-9677-361C-F5B52C800AF9}"/>
                      </a:ext>
                    </a:extLst>
                  </p:cNvPr>
                  <p:cNvSpPr txBox="1"/>
                  <p:nvPr/>
                </p:nvSpPr>
                <p:spPr>
                  <a:xfrm>
                    <a:off x="4917362" y="2230340"/>
                    <a:ext cx="1254885" cy="415498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l-PL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Randomizacja </a:t>
                    </a:r>
                    <a:r>
                      <a:rPr kumimoji="0" lang="en-GB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1:1</a:t>
                    </a:r>
                  </a:p>
                </p:txBody>
              </p:sp>
            </p:grp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11E58DC3-3148-0802-6E57-4F1DBD7438EE}"/>
                    </a:ext>
                  </a:extLst>
                </p:cNvPr>
                <p:cNvCxnSpPr/>
                <p:nvPr/>
              </p:nvCxnSpPr>
              <p:spPr>
                <a:xfrm flipV="1">
                  <a:off x="5469647" y="2595370"/>
                  <a:ext cx="0" cy="226100"/>
                </a:xfrm>
                <a:prstGeom prst="line">
                  <a:avLst/>
                </a:prstGeom>
                <a:ln>
                  <a:solidFill>
                    <a:schemeClr val="accent6">
                      <a:lumMod val="50000"/>
                    </a:schemeClr>
                  </a:solidFill>
                  <a:tailEnd type="none"/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09C3BFF5-6372-FE82-9160-9F12F709DAEC}"/>
                    </a:ext>
                  </a:extLst>
                </p:cNvPr>
                <p:cNvCxnSpPr/>
                <p:nvPr/>
              </p:nvCxnSpPr>
              <p:spPr>
                <a:xfrm flipV="1">
                  <a:off x="5482567" y="2009457"/>
                  <a:ext cx="0" cy="2261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F0AE117-030F-D6FF-2915-F5D07963B4AA}"/>
                  </a:ext>
                </a:extLst>
              </p:cNvPr>
              <p:cNvGrpSpPr/>
              <p:nvPr/>
            </p:nvGrpSpPr>
            <p:grpSpPr>
              <a:xfrm>
                <a:off x="5940762" y="1869943"/>
                <a:ext cx="2353784" cy="276999"/>
                <a:chOff x="5940762" y="1869943"/>
                <a:chExt cx="2353784" cy="276999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47EF649E-3463-E91C-CCF4-7BC3E6154400}"/>
                    </a:ext>
                  </a:extLst>
                </p:cNvPr>
                <p:cNvSpPr/>
                <p:nvPr/>
              </p:nvSpPr>
              <p:spPr>
                <a:xfrm>
                  <a:off x="5978862" y="1869943"/>
                  <a:ext cx="1820347" cy="276999"/>
                </a:xfrm>
                <a:prstGeom prst="homePlat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1F06559-8D3F-AC00-4105-A3529F985F6B}"/>
                    </a:ext>
                  </a:extLst>
                </p:cNvPr>
                <p:cNvSpPr txBox="1"/>
                <p:nvPr/>
              </p:nvSpPr>
              <p:spPr>
                <a:xfrm>
                  <a:off x="5940762" y="1887460"/>
                  <a:ext cx="235378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APA 240 mg </a:t>
                  </a:r>
                  <a:r>
                    <a:rPr kumimoji="0" lang="pl-PL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na dobę </a:t>
                  </a:r>
                  <a:r>
                    <a:rPr kumimoji="0" lang="en-GB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+ ADT</a:t>
                  </a:r>
                  <a:endParaRPr kumimoji="0" lang="en-GB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</p:grp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6766B70-859E-2C5E-70C9-211247577C49}"/>
                </a:ext>
              </a:extLst>
            </p:cNvPr>
            <p:cNvSpPr txBox="1"/>
            <p:nvPr/>
          </p:nvSpPr>
          <p:spPr>
            <a:xfrm>
              <a:off x="6057900" y="2671285"/>
              <a:ext cx="18203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Placebo </a:t>
              </a:r>
              <a:r>
                <a:rPr kumimoji="0" lang="pl-PL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raz na dobę </a:t>
              </a:r>
              <a:r>
                <a: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+ ADT</a:t>
              </a: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</p:grpSp>
      <p:pic>
        <p:nvPicPr>
          <p:cNvPr id="42" name="Picture 4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3D37B1E-1A95-8921-44BB-4C2FAA9F06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4093537042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1E550DF-A815-8277-964F-34C2B115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498" y="142257"/>
            <a:ext cx="9752790" cy="54123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Wiele, z najczęściej zgłaszanych zdarzeń niepożądanych w badaniu ARASENS, to znane działania toksyczne związane z terapią </a:t>
            </a:r>
            <a:r>
              <a:rPr lang="pl-PL" sz="2000" b="1" dirty="0" err="1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docetakselem</a:t>
            </a:r>
            <a:r>
              <a:rPr lang="en-US" sz="2000" b="1" baseline="30000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1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AA6FF95-4E5A-253F-F15F-79390FA01904}"/>
              </a:ext>
            </a:extLst>
          </p:cNvPr>
          <p:cNvGrpSpPr/>
          <p:nvPr/>
        </p:nvGrpSpPr>
        <p:grpSpPr>
          <a:xfrm>
            <a:off x="362470" y="3252764"/>
            <a:ext cx="2353784" cy="2818346"/>
            <a:chOff x="295276" y="3328227"/>
            <a:chExt cx="2353784" cy="2453448"/>
          </a:xfrm>
        </p:grpSpPr>
        <p:sp>
          <p:nvSpPr>
            <p:cNvPr id="2" name="Google Shape;1355;p32">
              <a:extLst>
                <a:ext uri="{FF2B5EF4-FFF2-40B4-BE49-F238E27FC236}">
                  <a16:creationId xmlns:a16="http://schemas.microsoft.com/office/drawing/2014/main" id="{7A02C5F2-A267-59CC-6812-17FD08501D5F}"/>
                </a:ext>
              </a:extLst>
            </p:cNvPr>
            <p:cNvSpPr/>
            <p:nvPr/>
          </p:nvSpPr>
          <p:spPr>
            <a:xfrm>
              <a:off x="295276" y="3328227"/>
              <a:ext cx="2353784" cy="2453448"/>
            </a:xfrm>
            <a:prstGeom prst="roundRect">
              <a:avLst>
                <a:gd name="adj" fmla="val 7694"/>
              </a:avLst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Google Shape;1356;p32">
              <a:extLst>
                <a:ext uri="{FF2B5EF4-FFF2-40B4-BE49-F238E27FC236}">
                  <a16:creationId xmlns:a16="http://schemas.microsoft.com/office/drawing/2014/main" id="{E1A7C791-5D28-ABDE-823B-01950F7B1F53}"/>
                </a:ext>
              </a:extLst>
            </p:cNvPr>
            <p:cNvSpPr txBox="1"/>
            <p:nvPr/>
          </p:nvSpPr>
          <p:spPr>
            <a:xfrm>
              <a:off x="496568" y="3827338"/>
              <a:ext cx="2019992" cy="665184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1828800" tIns="121900" rIns="243833" bIns="121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Verdana"/>
                <a:cs typeface="Calibri"/>
              </a:endParaRPr>
            </a:p>
          </p:txBody>
        </p:sp>
        <p:sp>
          <p:nvSpPr>
            <p:cNvPr id="9" name="Google Shape;1356;p32">
              <a:extLst>
                <a:ext uri="{FF2B5EF4-FFF2-40B4-BE49-F238E27FC236}">
                  <a16:creationId xmlns:a16="http://schemas.microsoft.com/office/drawing/2014/main" id="{88F6EE0C-358B-E80E-6311-DD2B7FBD25CB}"/>
                </a:ext>
              </a:extLst>
            </p:cNvPr>
            <p:cNvSpPr txBox="1"/>
            <p:nvPr/>
          </p:nvSpPr>
          <p:spPr>
            <a:xfrm>
              <a:off x="496567" y="3381540"/>
              <a:ext cx="2019992" cy="378039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1828800" tIns="121900" rIns="243833" bIns="1219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Verdana"/>
                <a:cs typeface="Calibri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B3B8E0F-80FF-408D-804B-A22B732DD842}"/>
                </a:ext>
              </a:extLst>
            </p:cNvPr>
            <p:cNvSpPr txBox="1"/>
            <p:nvPr/>
          </p:nvSpPr>
          <p:spPr>
            <a:xfrm>
              <a:off x="1382191" y="3805520"/>
              <a:ext cx="1069301" cy="683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Łysienie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neutropenia,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zmęczenie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niedokrwistość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93CDBD-B9AD-9FAC-7964-CB07ECCC0D42}"/>
                </a:ext>
              </a:extLst>
            </p:cNvPr>
            <p:cNvSpPr txBox="1"/>
            <p:nvPr/>
          </p:nvSpPr>
          <p:spPr>
            <a:xfrm flipH="1">
              <a:off x="1242175" y="3451147"/>
              <a:ext cx="1274384" cy="227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66</a:t>
              </a:r>
              <a:r>
                <a:rPr kumimoji="0" lang="pl-PL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 vs 63</a:t>
              </a:r>
              <a:r>
                <a:rPr kumimoji="0" lang="pl-PL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9357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5" name="Google Shape;1360;p32">
              <a:extLst>
                <a:ext uri="{FF2B5EF4-FFF2-40B4-BE49-F238E27FC236}">
                  <a16:creationId xmlns:a16="http://schemas.microsoft.com/office/drawing/2014/main" id="{EC476CD5-1E74-B6E2-695B-3E18C4690215}"/>
                </a:ext>
              </a:extLst>
            </p:cNvPr>
            <p:cNvSpPr txBox="1"/>
            <p:nvPr/>
          </p:nvSpPr>
          <p:spPr>
            <a:xfrm>
              <a:off x="472208" y="3410059"/>
              <a:ext cx="1102359" cy="3495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AE 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stopnia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3 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lub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 4  (%)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Verdana"/>
                <a:cs typeface="Calibri"/>
              </a:endParaRPr>
            </a:p>
          </p:txBody>
        </p:sp>
        <p:sp>
          <p:nvSpPr>
            <p:cNvPr id="7" name="Google Shape;1362;p32">
              <a:extLst>
                <a:ext uri="{FF2B5EF4-FFF2-40B4-BE49-F238E27FC236}">
                  <a16:creationId xmlns:a16="http://schemas.microsoft.com/office/drawing/2014/main" id="{3E45697D-CB97-ECA7-0347-942ACA58655C}"/>
                </a:ext>
              </a:extLst>
            </p:cNvPr>
            <p:cNvSpPr txBox="1"/>
            <p:nvPr/>
          </p:nvSpPr>
          <p:spPr>
            <a:xfrm>
              <a:off x="427435" y="3972796"/>
              <a:ext cx="1023796" cy="474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AE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 </a:t>
              </a:r>
              <a:r>
                <a:rPr kumimoji="0" lang="pl-PL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05050"/>
                  </a:solidFill>
                  <a:effectLst/>
                  <a:uLnTx/>
                  <a:uFillTx/>
                  <a:latin typeface="Fira Sans Condensed" panose="020B0503050000020004" pitchFamily="34" charset="0"/>
                  <a:ea typeface="+mn-ea"/>
                  <a:cs typeface="+mn-cs"/>
                </a:rPr>
                <a:t>zaintere-sowania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673EE2-0B0F-46EE-1EF5-FDF4EB8F959D}"/>
              </a:ext>
            </a:extLst>
          </p:cNvPr>
          <p:cNvSpPr txBox="1"/>
          <p:nvPr/>
        </p:nvSpPr>
        <p:spPr>
          <a:xfrm>
            <a:off x="3467619" y="2675252"/>
            <a:ext cx="23537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t>DARO 600 mg twice daily + ADT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9A3314-050C-6F9A-FCB2-4247C6846808}"/>
              </a:ext>
            </a:extLst>
          </p:cNvPr>
          <p:cNvSpPr txBox="1"/>
          <p:nvPr/>
        </p:nvSpPr>
        <p:spPr>
          <a:xfrm>
            <a:off x="3467619" y="3482635"/>
            <a:ext cx="23537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t>Placebo twice daily + ADT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0332D19-E7A5-7D9F-1F01-6ADABAEE9AAA}"/>
              </a:ext>
            </a:extLst>
          </p:cNvPr>
          <p:cNvGrpSpPr/>
          <p:nvPr/>
        </p:nvGrpSpPr>
        <p:grpSpPr>
          <a:xfrm>
            <a:off x="30848" y="1114566"/>
            <a:ext cx="4288818" cy="1700003"/>
            <a:chOff x="4122866" y="1514631"/>
            <a:chExt cx="4288818" cy="170000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6400E5F-9517-44D4-1E6B-E1BE081E7D2A}"/>
                </a:ext>
              </a:extLst>
            </p:cNvPr>
            <p:cNvGrpSpPr/>
            <p:nvPr/>
          </p:nvGrpSpPr>
          <p:grpSpPr>
            <a:xfrm>
              <a:off x="4122866" y="1514631"/>
              <a:ext cx="4288818" cy="1700003"/>
              <a:chOff x="4122866" y="1514631"/>
              <a:chExt cx="4288818" cy="1700003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D7A3624-4A7F-2D48-C1F4-1AE1D74FF961}"/>
                  </a:ext>
                </a:extLst>
              </p:cNvPr>
              <p:cNvGrpSpPr/>
              <p:nvPr/>
            </p:nvGrpSpPr>
            <p:grpSpPr>
              <a:xfrm>
                <a:off x="4122866" y="1514631"/>
                <a:ext cx="4288818" cy="1700003"/>
                <a:chOff x="4122866" y="1514631"/>
                <a:chExt cx="4288818" cy="1700003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BFA00CFC-74E2-2078-2D23-F2266C3F33CB}"/>
                    </a:ext>
                  </a:extLst>
                </p:cNvPr>
                <p:cNvGrpSpPr/>
                <p:nvPr/>
              </p:nvGrpSpPr>
              <p:grpSpPr>
                <a:xfrm>
                  <a:off x="4122866" y="1514631"/>
                  <a:ext cx="4288818" cy="1700003"/>
                  <a:chOff x="4122866" y="1514631"/>
                  <a:chExt cx="4288818" cy="1700003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D8F8859-9B59-56C9-9BCC-D32054662FAB}"/>
                      </a:ext>
                    </a:extLst>
                  </p:cNvPr>
                  <p:cNvGrpSpPr/>
                  <p:nvPr/>
                </p:nvGrpSpPr>
                <p:grpSpPr>
                  <a:xfrm>
                    <a:off x="5469647" y="1514631"/>
                    <a:ext cx="2942037" cy="1700003"/>
                    <a:chOff x="5507747" y="1115483"/>
                    <a:chExt cx="2942037" cy="1700003"/>
                  </a:xfrm>
                </p:grpSpPr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DB698C4D-E85B-4D00-59AA-429F5A17F6B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96000" y="1493879"/>
                      <a:ext cx="2353784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DARO 600 mg twice daily + ADT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sp>
                  <p:nvSpPr>
                    <p:cNvPr id="23" name="Arrow: Pentagon 22">
                      <a:extLst>
                        <a:ext uri="{FF2B5EF4-FFF2-40B4-BE49-F238E27FC236}">
                          <a16:creationId xmlns:a16="http://schemas.microsoft.com/office/drawing/2014/main" id="{9E97D862-6A29-82A2-0365-77DE112FA7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54025" y="2270391"/>
                      <a:ext cx="2353784" cy="276999"/>
                    </a:xfrm>
                    <a:prstGeom prst="homePlate">
                      <a:avLst/>
                    </a:prstGeom>
                    <a:solidFill>
                      <a:schemeClr val="accent6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cxnSp>
                  <p:nvCxnSpPr>
                    <p:cNvPr id="24" name="Straight Arrow Connector 23">
                      <a:extLst>
                        <a:ext uri="{FF2B5EF4-FFF2-40B4-BE49-F238E27FC236}">
                          <a16:creationId xmlns:a16="http://schemas.microsoft.com/office/drawing/2014/main" id="{9FC5241F-D832-FD2B-0BE5-D6979CF61AC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07747" y="2409886"/>
                      <a:ext cx="471115" cy="0"/>
                    </a:xfrm>
                    <a:prstGeom prst="straightConnector1">
                      <a:avLst/>
                    </a:prstGeom>
                    <a:ln>
                      <a:solidFill>
                        <a:schemeClr val="accent6">
                          <a:lumMod val="50000"/>
                        </a:schemeClr>
                      </a:solidFill>
                      <a:tailEnd type="triangle"/>
                    </a:ln>
                  </p:spPr>
                  <p:style>
                    <a:lnRef idx="2">
                      <a:schemeClr val="accent2"/>
                    </a:lnRef>
                    <a:fillRef idx="0">
                      <a:schemeClr val="accent2"/>
                    </a:fillRef>
                    <a:effectRef idx="1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5" name="Straight Arrow Connector 24">
                      <a:extLst>
                        <a:ext uri="{FF2B5EF4-FFF2-40B4-BE49-F238E27FC236}">
                          <a16:creationId xmlns:a16="http://schemas.microsoft.com/office/drawing/2014/main" id="{A9CE552B-2F3C-21B4-4695-627C676B675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519673" y="1609800"/>
                      <a:ext cx="471115" cy="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" name="TextBox 25">
                      <a:extLst>
                        <a:ext uri="{FF2B5EF4-FFF2-40B4-BE49-F238E27FC236}">
                          <a16:creationId xmlns:a16="http://schemas.microsoft.com/office/drawing/2014/main" id="{5FAAAD80-D89F-94B4-A1A1-C35172398F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54025" y="1115483"/>
                      <a:ext cx="1653017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DO</a:t>
                      </a:r>
                      <a:r>
                        <a:rPr kumimoji="0" lang="pl-PL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C</a:t>
                      </a: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ET</a:t>
                      </a:r>
                      <a:r>
                        <a:rPr kumimoji="0" lang="pl-PL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A</a:t>
                      </a: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KSEL x6 </a:t>
                      </a:r>
                      <a:r>
                        <a:rPr kumimoji="0" lang="en-GB" sz="105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cykli</a:t>
                      </a:r>
                      <a:endParaRPr kumimoji="0" lang="en-GB" sz="105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8EB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BD860F5B-6712-A566-5CAE-5D07C6F642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91402" y="2561570"/>
                      <a:ext cx="1653017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DO</a:t>
                      </a:r>
                      <a:r>
                        <a:rPr kumimoji="0" lang="pl-PL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C</a:t>
                      </a: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ET</a:t>
                      </a:r>
                      <a:r>
                        <a:rPr kumimoji="0" lang="pl-PL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A</a:t>
                      </a:r>
                      <a:r>
                        <a:rPr kumimoji="0" lang="en-GB" sz="105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KSEL x6 </a:t>
                      </a:r>
                      <a:r>
                        <a:rPr kumimoji="0" lang="en-GB" sz="105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A8EBF"/>
                          </a:solidFill>
                          <a:effectLst/>
                          <a:uLnTx/>
                          <a:uFillTx/>
                          <a:latin typeface="Arial"/>
                          <a:ea typeface="ヒラギノ角ゴ ProN W3"/>
                          <a:cs typeface="+mn-cs"/>
                        </a:rPr>
                        <a:t>cykli</a:t>
                      </a:r>
                      <a:endParaRPr kumimoji="0" lang="en-GB" sz="105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A8EBF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endParaRPr>
                    </a:p>
                  </p:txBody>
                </p:sp>
              </p:grp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26CEED46-9118-FD59-2E34-0665FAFDBE17}"/>
                      </a:ext>
                    </a:extLst>
                  </p:cNvPr>
                  <p:cNvSpPr txBox="1"/>
                  <p:nvPr/>
                </p:nvSpPr>
                <p:spPr>
                  <a:xfrm>
                    <a:off x="4122866" y="2220567"/>
                    <a:ext cx="1358707" cy="415498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l-PL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Randomizacja</a:t>
                    </a:r>
                    <a:br>
                      <a:rPr kumimoji="0" lang="pl-PL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</a:br>
                    <a:r>
                      <a:rPr kumimoji="0" lang="en-GB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5369"/>
                        </a:solidFill>
                        <a:effectLst/>
                        <a:uLnTx/>
                        <a:uFillTx/>
                        <a:latin typeface="Arial"/>
                        <a:ea typeface="ヒラギノ角ゴ ProN W3"/>
                        <a:cs typeface="+mn-cs"/>
                      </a:rPr>
                      <a:t>1:1</a:t>
                    </a:r>
                  </a:p>
                </p:txBody>
              </p:sp>
            </p:grp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6E12EA29-66A4-F395-4838-295C0D9C7100}"/>
                    </a:ext>
                  </a:extLst>
                </p:cNvPr>
                <p:cNvCxnSpPr/>
                <p:nvPr/>
              </p:nvCxnSpPr>
              <p:spPr>
                <a:xfrm flipV="1">
                  <a:off x="5469647" y="2595370"/>
                  <a:ext cx="0" cy="226100"/>
                </a:xfrm>
                <a:prstGeom prst="line">
                  <a:avLst/>
                </a:prstGeom>
                <a:ln>
                  <a:solidFill>
                    <a:schemeClr val="accent6">
                      <a:lumMod val="50000"/>
                    </a:schemeClr>
                  </a:solidFill>
                  <a:tailEnd type="none"/>
                </a:ln>
              </p:spPr>
              <p:style>
                <a:lnRef idx="2">
                  <a:schemeClr val="accent6"/>
                </a:lnRef>
                <a:fillRef idx="0">
                  <a:schemeClr val="accent6"/>
                </a:fillRef>
                <a:effectRef idx="1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375FA5FD-0268-8D62-FCEA-A0BD351E9AED}"/>
                    </a:ext>
                  </a:extLst>
                </p:cNvPr>
                <p:cNvCxnSpPr/>
                <p:nvPr/>
              </p:nvCxnSpPr>
              <p:spPr>
                <a:xfrm flipV="1">
                  <a:off x="5482567" y="2009457"/>
                  <a:ext cx="0" cy="2261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6B1686E-781D-B7AD-5BA4-0DDE8F46ABFE}"/>
                  </a:ext>
                </a:extLst>
              </p:cNvPr>
              <p:cNvGrpSpPr/>
              <p:nvPr/>
            </p:nvGrpSpPr>
            <p:grpSpPr>
              <a:xfrm>
                <a:off x="5978862" y="1869943"/>
                <a:ext cx="2379958" cy="276999"/>
                <a:chOff x="5978862" y="1869943"/>
                <a:chExt cx="2379958" cy="276999"/>
              </a:xfrm>
            </p:grpSpPr>
            <p:sp>
              <p:nvSpPr>
                <p:cNvPr id="29" name="Arrow: Pentagon 28">
                  <a:extLst>
                    <a:ext uri="{FF2B5EF4-FFF2-40B4-BE49-F238E27FC236}">
                      <a16:creationId xmlns:a16="http://schemas.microsoft.com/office/drawing/2014/main" id="{1D7666E3-6B68-DFE8-B22F-6DB6A8D6E00D}"/>
                    </a:ext>
                  </a:extLst>
                </p:cNvPr>
                <p:cNvSpPr/>
                <p:nvPr/>
              </p:nvSpPr>
              <p:spPr>
                <a:xfrm>
                  <a:off x="5978862" y="1869943"/>
                  <a:ext cx="2353784" cy="276999"/>
                </a:xfrm>
                <a:prstGeom prst="homePlat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E339FD-E897-BD4E-AE36-C3C9AE076444}"/>
                    </a:ext>
                  </a:extLst>
                </p:cNvPr>
                <p:cNvSpPr txBox="1"/>
                <p:nvPr/>
              </p:nvSpPr>
              <p:spPr>
                <a:xfrm>
                  <a:off x="6005036" y="1900117"/>
                  <a:ext cx="235378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DARO 600 mg </a:t>
                  </a:r>
                  <a:r>
                    <a:rPr kumimoji="0" lang="pl-PL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dwa razy na dobę </a:t>
                  </a:r>
                  <a:r>
                    <a:rPr kumimoji="0" lang="en-GB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+ ADT</a:t>
                  </a:r>
                  <a:endParaRPr kumimoji="0" lang="en-GB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</p:grp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A2CF97-E620-7824-9A30-B96071C421D7}"/>
                </a:ext>
              </a:extLst>
            </p:cNvPr>
            <p:cNvSpPr txBox="1"/>
            <p:nvPr/>
          </p:nvSpPr>
          <p:spPr>
            <a:xfrm>
              <a:off x="6057900" y="2671285"/>
              <a:ext cx="23537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Placebo </a:t>
              </a:r>
              <a:r>
                <a:rPr kumimoji="0" lang="pl-PL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dwa razy na dobę </a:t>
              </a:r>
              <a:r>
                <a: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rPr>
                <a:t>+ ADT</a:t>
              </a:r>
              <a:endPara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00C24F74-C0AB-D626-E65C-D239ADBFE148}"/>
              </a:ext>
            </a:extLst>
          </p:cNvPr>
          <p:cNvSpPr txBox="1"/>
          <p:nvPr/>
        </p:nvSpPr>
        <p:spPr>
          <a:xfrm>
            <a:off x="20040" y="6218064"/>
            <a:ext cx="84159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 kategorii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neutropenii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należą preferowane terminy: leukopenia, neutropenia, zmniejszona liczba neutrofilów i zmniejszona liczba białych krwinek. Inne powody modyfikacji dawki docetakselu obejmowały decyzję badacza, zmiany w harmonogramie/wakacje, procedury medyczne i inne schorzenia. ADT, terapia supresji androgenowej;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AEs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zdarzenia niepożądane; DARO,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darolutamid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DOCE, docetaksel; PBO, placebo; TEAE, zdarzenia niepożądane związane z leczeniem</a:t>
            </a:r>
            <a:b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lang="pt-PT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da-DK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Smith MR, et al. N Engl J Med 2022;386:1132–1142. 2. 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Rezazadeh A, et al. </a:t>
            </a:r>
            <a:r>
              <a:rPr lang="en-US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Przedstawiono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na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ASCO GU 2023. Abstract No. 148. 3. 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  <a:sym typeface="Arial" pitchFamily="-65" charset="0"/>
              </a:rPr>
              <a:t>Smith M., et al. Poster </a:t>
            </a:r>
            <a:r>
              <a:rPr lang="en-US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  <a:sym typeface="Arial" pitchFamily="-65" charset="0"/>
              </a:rPr>
              <a:t>przedstawiono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  <a:sym typeface="Arial" pitchFamily="-65" charset="0"/>
              </a:rPr>
              <a:t> </a:t>
            </a:r>
            <a:r>
              <a:rPr lang="en-US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  <a:sym typeface="Arial" pitchFamily="-65" charset="0"/>
              </a:rPr>
              <a:t>na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  <a:sym typeface="Arial" pitchFamily="-65" charset="0"/>
              </a:rPr>
              <a:t> ASCO GU Cancers Symposium, San Francisco, USA, 17–19 February 2022. Abstract 13 </a:t>
            </a:r>
            <a:endParaRPr lang="en-US" sz="700" dirty="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Graphic 40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C47572D1-E548-B041-CAA1-4FD2E6E4EE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graphicFrame>
        <p:nvGraphicFramePr>
          <p:cNvPr id="43" name="Table 6">
            <a:extLst>
              <a:ext uri="{FF2B5EF4-FFF2-40B4-BE49-F238E27FC236}">
                <a16:creationId xmlns:a16="http://schemas.microsoft.com/office/drawing/2014/main" id="{E70CFB40-684B-E427-0F10-40C70C438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628469"/>
              </p:ext>
            </p:extLst>
          </p:nvPr>
        </p:nvGraphicFramePr>
        <p:xfrm>
          <a:off x="4474904" y="1034299"/>
          <a:ext cx="7172867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7884">
                  <a:extLst>
                    <a:ext uri="{9D8B030D-6E8A-4147-A177-3AD203B41FA5}">
                      <a16:colId xmlns:a16="http://schemas.microsoft.com/office/drawing/2014/main" val="1449900753"/>
                    </a:ext>
                  </a:extLst>
                </a:gridCol>
                <a:gridCol w="2324027">
                  <a:extLst>
                    <a:ext uri="{9D8B030D-6E8A-4147-A177-3AD203B41FA5}">
                      <a16:colId xmlns:a16="http://schemas.microsoft.com/office/drawing/2014/main" val="1862264253"/>
                    </a:ext>
                  </a:extLst>
                </a:gridCol>
                <a:gridCol w="2390956">
                  <a:extLst>
                    <a:ext uri="{9D8B030D-6E8A-4147-A177-3AD203B41FA5}">
                      <a16:colId xmlns:a16="http://schemas.microsoft.com/office/drawing/2014/main" val="2304257882"/>
                    </a:ext>
                  </a:extLst>
                </a:gridCol>
              </a:tblGrid>
              <a:tr h="303608">
                <a:tc>
                  <a:txBody>
                    <a:bodyPr/>
                    <a:lstStyle/>
                    <a:p>
                      <a:r>
                        <a:rPr lang="pl-PL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AE stopnia 3-4 u ≥2% pacjentów leczonych </a:t>
                      </a:r>
                      <a:r>
                        <a:rPr lang="pl-PL" sz="8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darolutamidem</a:t>
                      </a:r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n (%)</a:t>
                      </a: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Darolutamid</a:t>
                      </a:r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+ ADT + docetaxel</a:t>
                      </a:r>
                      <a:b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(n = 652)</a:t>
                      </a:r>
                    </a:p>
                  </a:txBody>
                  <a:tcPr marL="68580" marR="68580" marT="34290" marB="34290">
                    <a:solidFill>
                      <a:srgbClr val="4453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Placebo + ADT + </a:t>
                      </a:r>
                      <a:r>
                        <a:rPr lang="pl-PL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docetaksel</a:t>
                      </a:r>
                      <a:b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(n = 650)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788063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pl-PL" sz="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Każde </a:t>
                      </a:r>
                      <a:r>
                        <a:rPr lang="en-GB" sz="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431 (66.1)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413 (63.5)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24417024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Neutropenia*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220 (33.7)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222 (34.2)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91897847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pl-PL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orączka</a:t>
                      </a:r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neutropeniczna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51 (7.8)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48 (7.4)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40710701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pl-PL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Nadciśnienie</a:t>
                      </a:r>
                      <a:endParaRPr lang="en-GB" sz="80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42 (6.4)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21 (3.2)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82165040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pl-PL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Niedokrwistość</a:t>
                      </a:r>
                      <a:endParaRPr lang="en-GB" sz="80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31 (4.8)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33 (5.1)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68770489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pl-PL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Zapalenie płuc</a:t>
                      </a:r>
                      <a:endParaRPr lang="en-GB" sz="80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21 (3.2)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 (3.1)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51340769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Hiperglikemia</a:t>
                      </a:r>
                      <a:endParaRPr lang="en-GB" sz="80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 (2.8)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24 (3.7)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31341525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pl-PL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większenie</a:t>
                      </a:r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aktywności</a:t>
                      </a:r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aminotransferazy</a:t>
                      </a:r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pl-PL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alaninowej</a:t>
                      </a:r>
                      <a:endParaRPr lang="en-GB" sz="80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 (2.8)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 (1.7)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78991144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Zwiększenie</a:t>
                      </a:r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aktywności</a:t>
                      </a:r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8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aminotransferazy</a:t>
                      </a:r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asparaginianowej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 (2.6)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 (1.1)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01419437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pl-PL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Zwiększenie masy ciała</a:t>
                      </a:r>
                      <a:endParaRPr lang="en-GB" sz="80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14 (2.1)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 (1.2)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79789480"/>
                  </a:ext>
                </a:extLst>
              </a:tr>
              <a:tr h="185127">
                <a:tc>
                  <a:txBody>
                    <a:bodyPr/>
                    <a:lstStyle/>
                    <a:p>
                      <a:r>
                        <a:rPr lang="en-GB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pl-PL" sz="8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Zakażenie dróg moczowych</a:t>
                      </a:r>
                      <a:endParaRPr lang="en-GB" sz="80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13 (2.0)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 (1.8)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04875217"/>
                  </a:ext>
                </a:extLst>
              </a:tr>
            </a:tbl>
          </a:graphicData>
        </a:graphic>
      </p:graphicFrame>
      <p:sp>
        <p:nvSpPr>
          <p:cNvPr id="44" name="Google Shape;1368;p32">
            <a:extLst>
              <a:ext uri="{FF2B5EF4-FFF2-40B4-BE49-F238E27FC236}">
                <a16:creationId xmlns:a16="http://schemas.microsoft.com/office/drawing/2014/main" id="{C3CC9EC8-CAA8-9589-4150-84C175FA9343}"/>
              </a:ext>
            </a:extLst>
          </p:cNvPr>
          <p:cNvSpPr/>
          <p:nvPr/>
        </p:nvSpPr>
        <p:spPr>
          <a:xfrm>
            <a:off x="258475" y="2932939"/>
            <a:ext cx="2674252" cy="323886"/>
          </a:xfrm>
          <a:prstGeom prst="roundRect">
            <a:avLst>
              <a:gd name="adj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DARO+DOCE+ADT vs DOCE+ADT</a:t>
            </a:r>
            <a:endParaRPr kumimoji="0" lang="en-GB" sz="1200" b="1" i="0" u="none" strike="noStrike" kern="1200" cap="none" spc="0" normalizeH="0" baseline="30000" noProof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DB274B8-26A5-2C70-40EA-3FDD76145298}"/>
              </a:ext>
            </a:extLst>
          </p:cNvPr>
          <p:cNvSpPr/>
          <p:nvPr/>
        </p:nvSpPr>
        <p:spPr>
          <a:xfrm>
            <a:off x="318355" y="293548"/>
            <a:ext cx="1514510" cy="47904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ARASENS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0EB6A2D-2157-ECDB-6543-7D9F7D09D712}"/>
              </a:ext>
            </a:extLst>
          </p:cNvPr>
          <p:cNvSpPr txBox="1"/>
          <p:nvPr/>
        </p:nvSpPr>
        <p:spPr>
          <a:xfrm>
            <a:off x="4474904" y="3845045"/>
            <a:ext cx="15135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8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Adapted from reference 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156F74-4CD4-C102-1F18-73E5979F1F3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481"/>
          <a:stretch/>
        </p:blipFill>
        <p:spPr>
          <a:xfrm>
            <a:off x="3440996" y="3770010"/>
            <a:ext cx="5190987" cy="21933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2ABDCE-EC55-0691-A85C-047A9E253F8F}"/>
              </a:ext>
            </a:extLst>
          </p:cNvPr>
          <p:cNvSpPr txBox="1"/>
          <p:nvPr/>
        </p:nvSpPr>
        <p:spPr>
          <a:xfrm>
            <a:off x="8605359" y="4474420"/>
            <a:ext cx="30048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Zmiany dawki docetakselu z powodu TEAE dotyczyły 46,5% w grupie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darolutamidu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 43,2% w grupie placebo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†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pt-PT" sz="1400" b="0" i="0" u="none" strike="noStrike" kern="1200" cap="none" spc="0" normalizeH="0" baseline="3000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8EF5CE-562C-DE5C-0B32-D364F5AE6BB4}"/>
              </a:ext>
            </a:extLst>
          </p:cNvPr>
          <p:cNvSpPr txBox="1"/>
          <p:nvPr/>
        </p:nvSpPr>
        <p:spPr>
          <a:xfrm>
            <a:off x="4439351" y="3687381"/>
            <a:ext cx="15135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podstawie referencji </a:t>
            </a:r>
            <a:r>
              <a:rPr kumimoji="0" lang="pt-PT" sz="8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4" name="Google Shape;1356;p32">
            <a:extLst>
              <a:ext uri="{FF2B5EF4-FFF2-40B4-BE49-F238E27FC236}">
                <a16:creationId xmlns:a16="http://schemas.microsoft.com/office/drawing/2014/main" id="{EE0714F0-F83D-DFC7-A1C5-B99BB27DB7EA}"/>
              </a:ext>
            </a:extLst>
          </p:cNvPr>
          <p:cNvSpPr txBox="1"/>
          <p:nvPr/>
        </p:nvSpPr>
        <p:spPr>
          <a:xfrm>
            <a:off x="563761" y="4679532"/>
            <a:ext cx="2013963" cy="66625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Verdana"/>
              <a:cs typeface="Calibri"/>
            </a:endParaRPr>
          </a:p>
        </p:txBody>
      </p:sp>
      <p:sp>
        <p:nvSpPr>
          <p:cNvPr id="17" name="Google Shape;1362;p32">
            <a:extLst>
              <a:ext uri="{FF2B5EF4-FFF2-40B4-BE49-F238E27FC236}">
                <a16:creationId xmlns:a16="http://schemas.microsoft.com/office/drawing/2014/main" id="{6597C81A-B8B0-3FA9-6E79-DC8533AA816E}"/>
              </a:ext>
            </a:extLst>
          </p:cNvPr>
          <p:cNvSpPr txBox="1"/>
          <p:nvPr/>
        </p:nvSpPr>
        <p:spPr>
          <a:xfrm>
            <a:off x="494629" y="4739658"/>
            <a:ext cx="1299315" cy="47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Przerwanie DARO z powodu toksyczności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Fira Sans Condensed" panose="020B05030500000200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5E2406-4090-204B-032B-3D6AFE0F1F30}"/>
              </a:ext>
            </a:extLst>
          </p:cNvPr>
          <p:cNvSpPr txBox="1"/>
          <p:nvPr/>
        </p:nvSpPr>
        <p:spPr>
          <a:xfrm flipH="1">
            <a:off x="1558603" y="4886862"/>
            <a:ext cx="10191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5%</a:t>
            </a:r>
          </a:p>
        </p:txBody>
      </p:sp>
      <p:sp>
        <p:nvSpPr>
          <p:cNvPr id="19" name="Google Shape;1356;p32">
            <a:extLst>
              <a:ext uri="{FF2B5EF4-FFF2-40B4-BE49-F238E27FC236}">
                <a16:creationId xmlns:a16="http://schemas.microsoft.com/office/drawing/2014/main" id="{E546A527-D019-3EBF-DE5C-282F2C4DE2F0}"/>
              </a:ext>
            </a:extLst>
          </p:cNvPr>
          <p:cNvSpPr txBox="1"/>
          <p:nvPr/>
        </p:nvSpPr>
        <p:spPr>
          <a:xfrm>
            <a:off x="563761" y="5414549"/>
            <a:ext cx="2013963" cy="556154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Verdana"/>
              <a:cs typeface="Calibri"/>
            </a:endParaRPr>
          </a:p>
        </p:txBody>
      </p:sp>
      <p:sp>
        <p:nvSpPr>
          <p:cNvPr id="20" name="Google Shape;1362;p32">
            <a:extLst>
              <a:ext uri="{FF2B5EF4-FFF2-40B4-BE49-F238E27FC236}">
                <a16:creationId xmlns:a16="http://schemas.microsoft.com/office/drawing/2014/main" id="{35DE722C-C01A-4B38-838C-DCE1CBBA2D80}"/>
              </a:ext>
            </a:extLst>
          </p:cNvPr>
          <p:cNvSpPr txBox="1"/>
          <p:nvPr/>
        </p:nvSpPr>
        <p:spPr>
          <a:xfrm>
            <a:off x="404633" y="5440019"/>
            <a:ext cx="1299315" cy="47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Przerwanie </a:t>
            </a:r>
            <a:b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</a:b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DOCE z powodu toksyczności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Fira Sans Condensed" panose="020B0503050000020004" pitchFamily="34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5C6062-2C43-E34D-8DAB-4DADACA79001}"/>
              </a:ext>
            </a:extLst>
          </p:cNvPr>
          <p:cNvSpPr txBox="1"/>
          <p:nvPr/>
        </p:nvSpPr>
        <p:spPr>
          <a:xfrm flipH="1">
            <a:off x="1467442" y="5440987"/>
            <a:ext cx="11768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8% (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ramię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DARO)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3% (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ramię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PBO)</a:t>
            </a:r>
          </a:p>
        </p:txBody>
      </p:sp>
      <p:sp>
        <p:nvSpPr>
          <p:cNvPr id="11" name="Google Shape;1360;p32">
            <a:extLst>
              <a:ext uri="{FF2B5EF4-FFF2-40B4-BE49-F238E27FC236}">
                <a16:creationId xmlns:a16="http://schemas.microsoft.com/office/drawing/2014/main" id="{598C6602-3B31-2934-F69F-717E7833595F}"/>
              </a:ext>
            </a:extLst>
          </p:cNvPr>
          <p:cNvSpPr txBox="1"/>
          <p:nvPr/>
        </p:nvSpPr>
        <p:spPr>
          <a:xfrm>
            <a:off x="6983514" y="3989942"/>
            <a:ext cx="1513556" cy="1805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Darolutamid</a:t>
            </a: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+ ADT + docetaksel</a:t>
            </a:r>
            <a:endParaRPr kumimoji="0" sz="7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2" name="Google Shape;1360;p32">
            <a:extLst>
              <a:ext uri="{FF2B5EF4-FFF2-40B4-BE49-F238E27FC236}">
                <a16:creationId xmlns:a16="http://schemas.microsoft.com/office/drawing/2014/main" id="{DFC12C26-E404-D755-9D6C-9412BB505848}"/>
              </a:ext>
            </a:extLst>
          </p:cNvPr>
          <p:cNvSpPr txBox="1"/>
          <p:nvPr/>
        </p:nvSpPr>
        <p:spPr>
          <a:xfrm>
            <a:off x="6983514" y="4245332"/>
            <a:ext cx="1513556" cy="1805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Placebo + ADT + docetaksel</a:t>
            </a:r>
            <a:endParaRPr kumimoji="0" sz="7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8" name="Google Shape;1360;p32">
            <a:extLst>
              <a:ext uri="{FF2B5EF4-FFF2-40B4-BE49-F238E27FC236}">
                <a16:creationId xmlns:a16="http://schemas.microsoft.com/office/drawing/2014/main" id="{CBA0F9CA-30F6-CC1F-0BBB-8F8519AF995D}"/>
              </a:ext>
            </a:extLst>
          </p:cNvPr>
          <p:cNvSpPr txBox="1"/>
          <p:nvPr/>
        </p:nvSpPr>
        <p:spPr>
          <a:xfrm>
            <a:off x="4025891" y="5616791"/>
            <a:ext cx="1513556" cy="2485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Odsetek pacjentów </a:t>
            </a:r>
            <a:b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z modyfikacją dawki docetakselu</a:t>
            </a:r>
            <a:endParaRPr kumimoji="0" sz="7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9" name="Google Shape;1360;p32">
            <a:extLst>
              <a:ext uri="{FF2B5EF4-FFF2-40B4-BE49-F238E27FC236}">
                <a16:creationId xmlns:a16="http://schemas.microsoft.com/office/drawing/2014/main" id="{76BF8146-BF10-91AE-6AFD-EB3539C52126}"/>
              </a:ext>
            </a:extLst>
          </p:cNvPr>
          <p:cNvSpPr txBox="1"/>
          <p:nvPr/>
        </p:nvSpPr>
        <p:spPr>
          <a:xfrm>
            <a:off x="5572159" y="5606689"/>
            <a:ext cx="1513556" cy="3354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Odsetek pacjentów </a:t>
            </a:r>
            <a:b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z TEAE wymagających zmniejszenia dawki docetakselu</a:t>
            </a:r>
            <a:endParaRPr kumimoji="0" sz="7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50" name="Google Shape;1360;p32">
            <a:extLst>
              <a:ext uri="{FF2B5EF4-FFF2-40B4-BE49-F238E27FC236}">
                <a16:creationId xmlns:a16="http://schemas.microsoft.com/office/drawing/2014/main" id="{377F7BE9-1EC3-B293-FB10-8513C923227E}"/>
              </a:ext>
            </a:extLst>
          </p:cNvPr>
          <p:cNvSpPr txBox="1"/>
          <p:nvPr/>
        </p:nvSpPr>
        <p:spPr>
          <a:xfrm>
            <a:off x="7118638" y="5606688"/>
            <a:ext cx="1612784" cy="3354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Odsetek pacjentów </a:t>
            </a:r>
            <a:b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z TEAE prowadzących do przerwania leczenia </a:t>
            </a:r>
            <a:r>
              <a:rPr lang="pl-PL" sz="7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docetakselem</a:t>
            </a:r>
            <a:endParaRPr kumimoji="0" sz="7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51" name="Picture 5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34F19DD-03F4-1023-C079-79ED7D60F7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43967117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D1E550DF-A815-8277-964F-34C2B115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523" y="69036"/>
            <a:ext cx="10430651" cy="9913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Analiza wskaźników hospitalizacji w badaniu ARASENS wykazała </a:t>
            </a:r>
            <a:b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</a:br>
            <a: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2,4-krotnie większą liczbę hospitalizacji podczas leczenia docetakselem</a:t>
            </a:r>
            <a:b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</a:br>
            <a:r>
              <a:rPr lang="en-US" sz="2000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(</a:t>
            </a:r>
            <a:r>
              <a:rPr lang="pl-PL" sz="2000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w ciągu pierwszych 4 miesięcy od rozpoczęcia leczenia vs później</a:t>
            </a:r>
            <a:r>
              <a:rPr lang="en-US" sz="2000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)</a:t>
            </a:r>
            <a:r>
              <a:rPr lang="en-US" sz="2000" baseline="30000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9A3314-050C-6F9A-FCB2-4247C6846808}"/>
              </a:ext>
            </a:extLst>
          </p:cNvPr>
          <p:cNvSpPr txBox="1"/>
          <p:nvPr/>
        </p:nvSpPr>
        <p:spPr>
          <a:xfrm>
            <a:off x="6139761" y="3320941"/>
            <a:ext cx="23537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t>Placebo twice daily + ADT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C24F74-C0AB-D626-E65C-D239ADBFE148}"/>
              </a:ext>
            </a:extLst>
          </p:cNvPr>
          <p:cNvSpPr txBox="1"/>
          <p:nvPr/>
        </p:nvSpPr>
        <p:spPr>
          <a:xfrm>
            <a:off x="318355" y="6391609"/>
            <a:ext cx="84159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91">
              <a:buClr>
                <a:srgbClr val="505050"/>
              </a:buClr>
              <a:buSzPct val="100000"/>
              <a:defRPr/>
            </a:pPr>
            <a:r>
              <a:rPr lang="en-GB" sz="7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ADT, </a:t>
            </a:r>
            <a:r>
              <a:rPr lang="pl-PL" sz="7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terapia deprywacji androgenowej; AE, zdarzenie niepożądane; CI, przedział ufności; HR, współczynnik ryzyka</a:t>
            </a:r>
            <a:r>
              <a:rPr lang="en-GB" sz="7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br>
              <a:rPr lang="en-GB" sz="7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7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</a:t>
            </a:r>
            <a:r>
              <a:rPr lang="en-GB" sz="750" noProof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Morgans A, et al. Presented at ASCO GU Annual Meeting, San Francisco, USA, 25–27 January 2024. Poster K16.</a:t>
            </a:r>
          </a:p>
        </p:txBody>
      </p:sp>
      <p:pic>
        <p:nvPicPr>
          <p:cNvPr id="41" name="Graphic 40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C47572D1-E548-B041-CAA1-4FD2E6E4EE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9DB274B8-26A5-2C70-40EA-3FDD76145298}"/>
              </a:ext>
            </a:extLst>
          </p:cNvPr>
          <p:cNvSpPr/>
          <p:nvPr/>
        </p:nvSpPr>
        <p:spPr>
          <a:xfrm>
            <a:off x="318355" y="251138"/>
            <a:ext cx="1514510" cy="508716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ARASENS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Picture 11">
            <a:extLst>
              <a:ext uri="{FF2B5EF4-FFF2-40B4-BE49-F238E27FC236}">
                <a16:creationId xmlns:a16="http://schemas.microsoft.com/office/drawing/2014/main" id="{148E5492-71C6-5C6E-C18F-AB0F4F8F0F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3370" y="1367072"/>
            <a:ext cx="4370362" cy="2291789"/>
          </a:xfrm>
          <a:prstGeom prst="rect">
            <a:avLst/>
          </a:prstGeom>
        </p:spPr>
      </p:pic>
      <p:sp>
        <p:nvSpPr>
          <p:cNvPr id="52" name="Right Brace 6">
            <a:extLst>
              <a:ext uri="{FF2B5EF4-FFF2-40B4-BE49-F238E27FC236}">
                <a16:creationId xmlns:a16="http://schemas.microsoft.com/office/drawing/2014/main" id="{FB200D07-5390-1C00-F28A-3CB04896BE50}"/>
              </a:ext>
            </a:extLst>
          </p:cNvPr>
          <p:cNvSpPr/>
          <p:nvPr/>
        </p:nvSpPr>
        <p:spPr>
          <a:xfrm>
            <a:off x="9782049" y="1871115"/>
            <a:ext cx="183665" cy="642796"/>
          </a:xfrm>
          <a:prstGeom prst="rightBrac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Brace 9">
            <a:extLst>
              <a:ext uri="{FF2B5EF4-FFF2-40B4-BE49-F238E27FC236}">
                <a16:creationId xmlns:a16="http://schemas.microsoft.com/office/drawing/2014/main" id="{FCF3CA88-6159-E481-0B01-09B9676354A4}"/>
              </a:ext>
            </a:extLst>
          </p:cNvPr>
          <p:cNvSpPr/>
          <p:nvPr/>
        </p:nvSpPr>
        <p:spPr>
          <a:xfrm>
            <a:off x="9783732" y="2819171"/>
            <a:ext cx="183665" cy="642796"/>
          </a:xfrm>
          <a:prstGeom prst="rightBrac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12">
            <a:extLst>
              <a:ext uri="{FF2B5EF4-FFF2-40B4-BE49-F238E27FC236}">
                <a16:creationId xmlns:a16="http://schemas.microsoft.com/office/drawing/2014/main" id="{5005B7F5-2CBF-5A39-BEF3-FADAD0590536}"/>
              </a:ext>
            </a:extLst>
          </p:cNvPr>
          <p:cNvSpPr txBox="1"/>
          <p:nvPr/>
        </p:nvSpPr>
        <p:spPr>
          <a:xfrm>
            <a:off x="10062930" y="1506155"/>
            <a:ext cx="2005245" cy="969496"/>
          </a:xfrm>
          <a:prstGeom prst="rect">
            <a:avLst/>
          </a:prstGeom>
          <a:solidFill>
            <a:srgbClr val="CFE8F5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pl-PL" sz="105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Współczynnik hospitalizacji z jakiejkolwiek przyczyny był o </a:t>
            </a:r>
            <a:r>
              <a:rPr lang="pl-PL" sz="105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2,39 (95% CI 2,11-2,70) wyższy </a:t>
            </a:r>
            <a:r>
              <a:rPr lang="pl-PL" sz="105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 ciągu pierwszych 4 miesięcy w porównaniu z późniejszymi okresami</a:t>
            </a:r>
            <a:endParaRPr lang="en-US" sz="105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5" name="TextBox 15">
            <a:extLst>
              <a:ext uri="{FF2B5EF4-FFF2-40B4-BE49-F238E27FC236}">
                <a16:creationId xmlns:a16="http://schemas.microsoft.com/office/drawing/2014/main" id="{3E22EA60-F4A6-B136-2ADC-24B7F5AA7CEC}"/>
              </a:ext>
            </a:extLst>
          </p:cNvPr>
          <p:cNvSpPr txBox="1"/>
          <p:nvPr/>
        </p:nvSpPr>
        <p:spPr>
          <a:xfrm>
            <a:off x="10062930" y="2637234"/>
            <a:ext cx="2005245" cy="1131079"/>
          </a:xfrm>
          <a:prstGeom prst="rect">
            <a:avLst/>
          </a:prstGeom>
          <a:solidFill>
            <a:srgbClr val="CFE8F5"/>
          </a:solidFill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pl-PL" sz="105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Współczynnik</a:t>
            </a:r>
            <a:r>
              <a:rPr lang="pl-PL" sz="1050" dirty="0">
                <a:latin typeface="Verdana" panose="020B0604030504040204" pitchFamily="34" charset="0"/>
                <a:ea typeface="Verdana" panose="020B0604030504040204" pitchFamily="34" charset="0"/>
              </a:rPr>
              <a:t> hospitalizacji z powodu zdarzeń niepożądanych był o </a:t>
            </a:r>
            <a:r>
              <a:rPr lang="pl-PL" sz="1050" b="1" dirty="0">
                <a:latin typeface="Verdana" panose="020B0604030504040204" pitchFamily="34" charset="0"/>
                <a:ea typeface="Verdana" panose="020B0604030504040204" pitchFamily="34" charset="0"/>
              </a:rPr>
              <a:t>1,89 (95% CI 1,63-2,19-2,70) wyższy </a:t>
            </a:r>
            <a:r>
              <a:rPr lang="pl-PL" sz="1050" dirty="0">
                <a:latin typeface="Verdana" panose="020B0604030504040204" pitchFamily="34" charset="0"/>
                <a:ea typeface="Verdana" panose="020B0604030504040204" pitchFamily="34" charset="0"/>
              </a:rPr>
              <a:t>w pierwszych 4 miesiącach w porównaniu z późniejszymi okresami.</a:t>
            </a:r>
            <a:endParaRPr lang="en-US" sz="105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5B7D326C-BD21-0B97-FBF0-6A35D3A46529}"/>
              </a:ext>
            </a:extLst>
          </p:cNvPr>
          <p:cNvGrpSpPr/>
          <p:nvPr/>
        </p:nvGrpSpPr>
        <p:grpSpPr>
          <a:xfrm>
            <a:off x="512631" y="3557866"/>
            <a:ext cx="4367773" cy="2099332"/>
            <a:chOff x="559609" y="3920507"/>
            <a:chExt cx="4367773" cy="2099332"/>
          </a:xfrm>
        </p:grpSpPr>
        <p:pic>
          <p:nvPicPr>
            <p:cNvPr id="56" name="Picture 3">
              <a:extLst>
                <a:ext uri="{FF2B5EF4-FFF2-40B4-BE49-F238E27FC236}">
                  <a16:creationId xmlns:a16="http://schemas.microsoft.com/office/drawing/2014/main" id="{2A9793BC-9161-82B3-9523-FD12B7E485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9609" y="3973873"/>
              <a:ext cx="4367773" cy="2045966"/>
            </a:xfrm>
            <a:prstGeom prst="rect">
              <a:avLst/>
            </a:prstGeom>
          </p:spPr>
        </p:pic>
        <p:sp>
          <p:nvSpPr>
            <p:cNvPr id="58" name="Oval 5">
              <a:extLst>
                <a:ext uri="{FF2B5EF4-FFF2-40B4-BE49-F238E27FC236}">
                  <a16:creationId xmlns:a16="http://schemas.microsoft.com/office/drawing/2014/main" id="{1156FF29-B472-C432-81AC-9C9E168FC3D8}"/>
                </a:ext>
              </a:extLst>
            </p:cNvPr>
            <p:cNvSpPr/>
            <p:nvPr/>
          </p:nvSpPr>
          <p:spPr>
            <a:xfrm>
              <a:off x="559609" y="3920507"/>
              <a:ext cx="776632" cy="2018652"/>
            </a:xfrm>
            <a:prstGeom prst="roundRect">
              <a:avLst/>
            </a:prstGeom>
            <a:noFill/>
            <a:ln>
              <a:solidFill>
                <a:srgbClr val="00A0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63" name="Textfeld 62">
            <a:extLst>
              <a:ext uri="{FF2B5EF4-FFF2-40B4-BE49-F238E27FC236}">
                <a16:creationId xmlns:a16="http://schemas.microsoft.com/office/drawing/2014/main" id="{82401965-CDDB-D900-CC6E-BAF7CC7DDFDF}"/>
              </a:ext>
            </a:extLst>
          </p:cNvPr>
          <p:cNvSpPr txBox="1"/>
          <p:nvPr/>
        </p:nvSpPr>
        <p:spPr>
          <a:xfrm>
            <a:off x="5845155" y="4985703"/>
            <a:ext cx="5680274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 lvl="2" indent="-285750">
              <a:lnSpc>
                <a:spcPct val="10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Brak wyraźnego trendu w czasie hospitalizacji, co wskazuje, że długość hospitalizacji podczas leczenia DOCE jest podobna do długości hospitalizacji po podaniu </a:t>
            </a:r>
            <a:r>
              <a:rPr lang="pl-PL" sz="1200" dirty="0" err="1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docetakselu</a:t>
            </a:r>
            <a:r>
              <a:rPr lang="pl-PL" sz="120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. </a:t>
            </a:r>
          </a:p>
          <a:p>
            <a:pPr marL="361950" lvl="2" indent="-285750">
              <a:lnSpc>
                <a:spcPct val="10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latin typeface="Verdana" panose="020B0604030504040204" pitchFamily="34" charset="0"/>
                <a:ea typeface="Verdana" panose="020B0604030504040204" pitchFamily="34" charset="0"/>
                <a:sym typeface="OpenSans"/>
              </a:rPr>
              <a:t>Podobne wyniki uzyskano w przypadku hospitalizacji z powodu zdarzeń niepożądanych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sym typeface="OpenSans"/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A17334B-0C53-B883-A47C-90C323FA6301}"/>
              </a:ext>
            </a:extLst>
          </p:cNvPr>
          <p:cNvSpPr txBox="1">
            <a:spLocks/>
          </p:cNvSpPr>
          <p:nvPr/>
        </p:nvSpPr>
        <p:spPr>
          <a:xfrm>
            <a:off x="372537" y="1116335"/>
            <a:ext cx="4552548" cy="20459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ctr" defTabSz="91432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Johnson Text" panose="00000500000000000000" pitchFamily="2" charset="0"/>
                <a:ea typeface="Verdana" charset="0"/>
                <a:cs typeface="Johnson Text" panose="00000500000000000000" pitchFamily="2" charset="0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Verdana" panose="020B0604030504040204" pitchFamily="34" charset="0"/>
                <a:sym typeface="OpenSans"/>
              </a:rPr>
              <a:t>Cele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Verdana" panose="020B0604030504040204" pitchFamily="34" charset="0"/>
                <a:sym typeface="OpenSans"/>
              </a:rPr>
              <a:t>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Verdana" panose="020B0604030504040204" pitchFamily="34" charset="0"/>
                <a:sym typeface="OpenSans"/>
              </a:rPr>
              <a:t>Ustalenie, czy dodanie DARO do DOCE + ADT wpływa na wskaźnik i czas hospitalizacji w trakcie i po leczeniu DOCE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Verdana" panose="020B0604030504040204" pitchFamily="34" charset="0"/>
              <a:sym typeface="OpenSans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Verdana" panose="020B0604030504040204" pitchFamily="34" charset="0"/>
                <a:sym typeface="OpenSans"/>
              </a:rPr>
              <a:t>Ustalenie, czy wskaźniki i czas hospitalizacji różnią się w trakcie i po leczeniu DOCE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Verdana" panose="020B0604030504040204" pitchFamily="34" charset="0"/>
              <a:sym typeface="Open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14C7C9-5BF3-476D-509E-9D04C4DC5AB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5155" y="4239964"/>
            <a:ext cx="4370360" cy="7457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09CF78-FACB-13F6-40EB-C4AFC617BB58}"/>
              </a:ext>
            </a:extLst>
          </p:cNvPr>
          <p:cNvSpPr txBox="1"/>
          <p:nvPr/>
        </p:nvSpPr>
        <p:spPr>
          <a:xfrm>
            <a:off x="691231" y="3122884"/>
            <a:ext cx="4264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63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Liczba hospitalizacji z jakiejkolwiek przyczyny przypadająca na pacjenta z grupy ryzyka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26AAB-C14D-130C-AE40-E1FBCD88CF7D}"/>
              </a:ext>
            </a:extLst>
          </p:cNvPr>
          <p:cNvSpPr txBox="1"/>
          <p:nvPr/>
        </p:nvSpPr>
        <p:spPr>
          <a:xfrm>
            <a:off x="5845155" y="3828042"/>
            <a:ext cx="5296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638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Wyniki modelu regresji - szacowany czas hospitalizacji </a:t>
            </a:r>
            <a:b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przypadający na wizytę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754E86D0-7289-D24E-5C33-83202A86CBED}"/>
              </a:ext>
            </a:extLst>
          </p:cNvPr>
          <p:cNvSpPr txBox="1"/>
          <p:nvPr/>
        </p:nvSpPr>
        <p:spPr>
          <a:xfrm>
            <a:off x="1745081" y="5517847"/>
            <a:ext cx="2156984" cy="2659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Miesiąc rozpoczęcia hospitalizacji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8" name="Google Shape;1360;p32">
            <a:extLst>
              <a:ext uri="{FF2B5EF4-FFF2-40B4-BE49-F238E27FC236}">
                <a16:creationId xmlns:a16="http://schemas.microsoft.com/office/drawing/2014/main" id="{037B24E1-0017-8163-2530-00CCF2CFA791}"/>
              </a:ext>
            </a:extLst>
          </p:cNvPr>
          <p:cNvSpPr txBox="1"/>
          <p:nvPr/>
        </p:nvSpPr>
        <p:spPr>
          <a:xfrm rot="16200000">
            <a:off x="-160992" y="4437135"/>
            <a:ext cx="1704447" cy="2659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hospitalizacji na </a:t>
            </a:r>
            <a:b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8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pacjenta w badaniu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9" name="Google Shape;1360;p32">
            <a:extLst>
              <a:ext uri="{FF2B5EF4-FFF2-40B4-BE49-F238E27FC236}">
                <a16:creationId xmlns:a16="http://schemas.microsoft.com/office/drawing/2014/main" id="{164A105F-3E47-7BB9-82CD-02BFCE1B25FE}"/>
              </a:ext>
            </a:extLst>
          </p:cNvPr>
          <p:cNvSpPr txBox="1"/>
          <p:nvPr/>
        </p:nvSpPr>
        <p:spPr>
          <a:xfrm>
            <a:off x="3583825" y="3703121"/>
            <a:ext cx="1584160" cy="18880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Darolutamid</a:t>
            </a: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+ </a:t>
            </a:r>
            <a:r>
              <a:rPr lang="pl-PL" sz="7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</a:t>
            </a: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+ ADT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0" name="Google Shape;1360;p32">
            <a:extLst>
              <a:ext uri="{FF2B5EF4-FFF2-40B4-BE49-F238E27FC236}">
                <a16:creationId xmlns:a16="http://schemas.microsoft.com/office/drawing/2014/main" id="{8B06A528-2163-35A2-B5C8-AD9C462F826A}"/>
              </a:ext>
            </a:extLst>
          </p:cNvPr>
          <p:cNvSpPr txBox="1"/>
          <p:nvPr/>
        </p:nvSpPr>
        <p:spPr>
          <a:xfrm>
            <a:off x="3583825" y="3872363"/>
            <a:ext cx="1584160" cy="18880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Placebo + </a:t>
            </a:r>
            <a:r>
              <a:rPr lang="pl-PL" sz="7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</a:t>
            </a: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+ ADT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1" name="Google Shape;1360;p32">
            <a:extLst>
              <a:ext uri="{FF2B5EF4-FFF2-40B4-BE49-F238E27FC236}">
                <a16:creationId xmlns:a16="http://schemas.microsoft.com/office/drawing/2014/main" id="{D47D0F44-68C1-20B7-EF3C-4BF5EC347066}"/>
              </a:ext>
            </a:extLst>
          </p:cNvPr>
          <p:cNvSpPr txBox="1"/>
          <p:nvPr/>
        </p:nvSpPr>
        <p:spPr>
          <a:xfrm>
            <a:off x="5488881" y="1439526"/>
            <a:ext cx="568023" cy="188806"/>
          </a:xfrm>
          <a:prstGeom prst="rect">
            <a:avLst/>
          </a:prstGeom>
          <a:solidFill>
            <a:srgbClr val="00BBF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bg1"/>
                </a:solidFill>
                <a:latin typeface="Verdana"/>
                <a:sym typeface="Fira Sans Extra Condensed"/>
              </a:rPr>
              <a:t>Wynik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l-PL" sz="800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2" name="Google Shape;1360;p32">
            <a:extLst>
              <a:ext uri="{FF2B5EF4-FFF2-40B4-BE49-F238E27FC236}">
                <a16:creationId xmlns:a16="http://schemas.microsoft.com/office/drawing/2014/main" id="{72600FEB-FF35-7D9A-E03E-0E09F9EB3F21}"/>
              </a:ext>
            </a:extLst>
          </p:cNvPr>
          <p:cNvSpPr txBox="1"/>
          <p:nvPr/>
        </p:nvSpPr>
        <p:spPr>
          <a:xfrm>
            <a:off x="6121204" y="4310250"/>
            <a:ext cx="568023" cy="188806"/>
          </a:xfrm>
          <a:prstGeom prst="rect">
            <a:avLst/>
          </a:prstGeom>
          <a:solidFill>
            <a:srgbClr val="00BBF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bg1"/>
                </a:solidFill>
                <a:latin typeface="Verdana"/>
                <a:sym typeface="Fira Sans Extra Condensed"/>
              </a:rPr>
              <a:t>Wynik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3" name="Google Shape;1360;p32">
            <a:extLst>
              <a:ext uri="{FF2B5EF4-FFF2-40B4-BE49-F238E27FC236}">
                <a16:creationId xmlns:a16="http://schemas.microsoft.com/office/drawing/2014/main" id="{D1078A3B-58AD-2D8B-A715-554A0558C954}"/>
              </a:ext>
            </a:extLst>
          </p:cNvPr>
          <p:cNvSpPr txBox="1"/>
          <p:nvPr/>
        </p:nvSpPr>
        <p:spPr>
          <a:xfrm>
            <a:off x="6160798" y="1412223"/>
            <a:ext cx="741319" cy="293288"/>
          </a:xfrm>
          <a:prstGeom prst="rect">
            <a:avLst/>
          </a:prstGeom>
          <a:solidFill>
            <a:srgbClr val="00BBF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bg1"/>
                </a:solidFill>
                <a:latin typeface="Verdana"/>
                <a:sym typeface="Fira Sans Extra Condensed"/>
              </a:rPr>
              <a:t>Zastosowano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bg1"/>
                </a:solidFill>
                <a:latin typeface="Verdana"/>
                <a:sym typeface="Fira Sans Extra Condensed"/>
              </a:rPr>
              <a:t>docetaksel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4" name="Google Shape;1360;p32">
            <a:extLst>
              <a:ext uri="{FF2B5EF4-FFF2-40B4-BE49-F238E27FC236}">
                <a16:creationId xmlns:a16="http://schemas.microsoft.com/office/drawing/2014/main" id="{F5E4D056-8EFE-EC3A-92E8-02EEB30A7495}"/>
              </a:ext>
            </a:extLst>
          </p:cNvPr>
          <p:cNvSpPr txBox="1"/>
          <p:nvPr/>
        </p:nvSpPr>
        <p:spPr>
          <a:xfrm>
            <a:off x="6984974" y="1414540"/>
            <a:ext cx="1285657" cy="307971"/>
          </a:xfrm>
          <a:prstGeom prst="rect">
            <a:avLst/>
          </a:prstGeom>
          <a:solidFill>
            <a:srgbClr val="00BBF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bg1"/>
                </a:solidFill>
                <a:latin typeface="Verdana"/>
                <a:sym typeface="Fira Sans Extra Condensed"/>
              </a:rPr>
              <a:t>Ramię otrzymujące </a:t>
            </a:r>
            <a:r>
              <a:rPr lang="pl-PL" sz="600" b="1" dirty="0" err="1">
                <a:solidFill>
                  <a:schemeClr val="bg1"/>
                </a:solidFill>
                <a:latin typeface="Verdana"/>
                <a:sym typeface="Fira Sans Extra Condensed"/>
              </a:rPr>
              <a:t>darolutamid</a:t>
            </a:r>
            <a:endParaRPr lang="pl-PL" sz="600" b="1" dirty="0">
              <a:solidFill>
                <a:schemeClr val="bg1"/>
              </a:solidFill>
              <a:latin typeface="Verdana"/>
              <a:sym typeface="Fira Sans Extra Condensed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bg1"/>
                </a:solidFill>
                <a:latin typeface="Verdana"/>
                <a:sym typeface="Fira Sans Extra Condensed"/>
              </a:rPr>
              <a:t>(95% Cl)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5" name="Google Shape;1360;p32">
            <a:extLst>
              <a:ext uri="{FF2B5EF4-FFF2-40B4-BE49-F238E27FC236}">
                <a16:creationId xmlns:a16="http://schemas.microsoft.com/office/drawing/2014/main" id="{A68FBD9B-F3C8-EB42-BCB5-5E510CC96311}"/>
              </a:ext>
            </a:extLst>
          </p:cNvPr>
          <p:cNvSpPr txBox="1"/>
          <p:nvPr/>
        </p:nvSpPr>
        <p:spPr>
          <a:xfrm>
            <a:off x="8336980" y="1460338"/>
            <a:ext cx="1352143" cy="230832"/>
          </a:xfrm>
          <a:prstGeom prst="rect">
            <a:avLst/>
          </a:prstGeom>
          <a:solidFill>
            <a:srgbClr val="00BBF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bg1"/>
                </a:solidFill>
                <a:latin typeface="Verdana"/>
                <a:sym typeface="Fira Sans Extra Condensed"/>
              </a:rPr>
              <a:t>Ramię otrzymujące placebo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bg1"/>
                </a:solidFill>
                <a:latin typeface="Verdana"/>
                <a:sym typeface="Fira Sans Extra Condensed"/>
              </a:rPr>
              <a:t>(95% Cl)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7" name="Google Shape;1360;p32">
            <a:extLst>
              <a:ext uri="{FF2B5EF4-FFF2-40B4-BE49-F238E27FC236}">
                <a16:creationId xmlns:a16="http://schemas.microsoft.com/office/drawing/2014/main" id="{7AACE91F-6569-966F-1F94-3D6D1DA9F739}"/>
              </a:ext>
            </a:extLst>
          </p:cNvPr>
          <p:cNvSpPr txBox="1"/>
          <p:nvPr/>
        </p:nvSpPr>
        <p:spPr>
          <a:xfrm>
            <a:off x="6965276" y="4282971"/>
            <a:ext cx="1653667" cy="222891"/>
          </a:xfrm>
          <a:prstGeom prst="rect">
            <a:avLst/>
          </a:prstGeom>
          <a:solidFill>
            <a:srgbClr val="00BBF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bg1"/>
                </a:solidFill>
                <a:latin typeface="Verdana"/>
                <a:sym typeface="Fira Sans Extra Condensed"/>
              </a:rPr>
              <a:t>Ramię otrzymujące </a:t>
            </a:r>
            <a:r>
              <a:rPr lang="pl-PL" sz="600" b="1" dirty="0" err="1">
                <a:solidFill>
                  <a:schemeClr val="bg1"/>
                </a:solidFill>
                <a:latin typeface="Verdana"/>
                <a:sym typeface="Fira Sans Extra Condensed"/>
              </a:rPr>
              <a:t>darolutamid</a:t>
            </a:r>
            <a:endParaRPr lang="pl-PL" sz="600" b="1" dirty="0">
              <a:solidFill>
                <a:schemeClr val="bg1"/>
              </a:solidFill>
              <a:latin typeface="Verdana"/>
              <a:sym typeface="Fira Sans Extra Condensed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bg1"/>
                </a:solidFill>
                <a:latin typeface="Verdana"/>
                <a:sym typeface="Fira Sans Extra Condensed"/>
              </a:rPr>
              <a:t>(95% Cl)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8" name="Google Shape;1360;p32">
            <a:extLst>
              <a:ext uri="{FF2B5EF4-FFF2-40B4-BE49-F238E27FC236}">
                <a16:creationId xmlns:a16="http://schemas.microsoft.com/office/drawing/2014/main" id="{5C52A905-DED1-8DA3-B57F-C591311F84F7}"/>
              </a:ext>
            </a:extLst>
          </p:cNvPr>
          <p:cNvSpPr txBox="1"/>
          <p:nvPr/>
        </p:nvSpPr>
        <p:spPr>
          <a:xfrm>
            <a:off x="8741157" y="4299172"/>
            <a:ext cx="1390887" cy="206690"/>
          </a:xfrm>
          <a:prstGeom prst="rect">
            <a:avLst/>
          </a:prstGeom>
          <a:solidFill>
            <a:srgbClr val="00BBF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bg1"/>
                </a:solidFill>
                <a:latin typeface="Verdana"/>
                <a:sym typeface="Fira Sans Extra Condensed"/>
              </a:rPr>
              <a:t>Ramię otrzymujące placebo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bg1"/>
                </a:solidFill>
                <a:latin typeface="Verdana"/>
                <a:sym typeface="Fira Sans Extra Condensed"/>
              </a:rPr>
              <a:t>(95% Cl)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9" name="Google Shape;1360;p32">
            <a:extLst>
              <a:ext uri="{FF2B5EF4-FFF2-40B4-BE49-F238E27FC236}">
                <a16:creationId xmlns:a16="http://schemas.microsoft.com/office/drawing/2014/main" id="{A7B54749-DB67-123F-EAC8-DB292F341C97}"/>
              </a:ext>
            </a:extLst>
          </p:cNvPr>
          <p:cNvSpPr txBox="1"/>
          <p:nvPr/>
        </p:nvSpPr>
        <p:spPr>
          <a:xfrm rot="16200000">
            <a:off x="5357229" y="1922862"/>
            <a:ext cx="878450" cy="5209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Hospitalizacjia</a:t>
            </a: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z</a:t>
            </a:r>
            <a:b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</a:t>
            </a:r>
            <a:r>
              <a:rPr lang="pl-PL" sz="7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dowolnejprzyczyny</a:t>
            </a:r>
            <a:endParaRPr lang="pl-PL" sz="700" dirty="0">
              <a:solidFill>
                <a:schemeClr val="tx1">
                  <a:lumMod val="50000"/>
                </a:schemeClr>
              </a:solidFill>
              <a:latin typeface="Verdana"/>
              <a:sym typeface="Fira Sans Extra Condensed"/>
            </a:endParaRP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0" name="Google Shape;1360;p32">
            <a:extLst>
              <a:ext uri="{FF2B5EF4-FFF2-40B4-BE49-F238E27FC236}">
                <a16:creationId xmlns:a16="http://schemas.microsoft.com/office/drawing/2014/main" id="{1FFA8719-0150-FBC6-23EB-E1835FC09F46}"/>
              </a:ext>
            </a:extLst>
          </p:cNvPr>
          <p:cNvSpPr txBox="1"/>
          <p:nvPr/>
        </p:nvSpPr>
        <p:spPr>
          <a:xfrm rot="16200000">
            <a:off x="5372689" y="2884872"/>
            <a:ext cx="878452" cy="520901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Hospitalizacjia</a:t>
            </a: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z</a:t>
            </a:r>
            <a:b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powodu AE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1" name="Google Shape;1360;p32">
            <a:extLst>
              <a:ext uri="{FF2B5EF4-FFF2-40B4-BE49-F238E27FC236}">
                <a16:creationId xmlns:a16="http://schemas.microsoft.com/office/drawing/2014/main" id="{000116F2-F490-5586-7F2B-8E78482FEC99}"/>
              </a:ext>
            </a:extLst>
          </p:cNvPr>
          <p:cNvSpPr txBox="1"/>
          <p:nvPr/>
        </p:nvSpPr>
        <p:spPr>
          <a:xfrm>
            <a:off x="6127279" y="1874154"/>
            <a:ext cx="774838" cy="3431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W trakcie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(≤4 miesięcy)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2" name="Google Shape;1360;p32">
            <a:extLst>
              <a:ext uri="{FF2B5EF4-FFF2-40B4-BE49-F238E27FC236}">
                <a16:creationId xmlns:a16="http://schemas.microsoft.com/office/drawing/2014/main" id="{0D53FFB1-C514-9342-CF8B-BE00EC333B81}"/>
              </a:ext>
            </a:extLst>
          </p:cNvPr>
          <p:cNvSpPr txBox="1"/>
          <p:nvPr/>
        </p:nvSpPr>
        <p:spPr>
          <a:xfrm>
            <a:off x="6119636" y="2819170"/>
            <a:ext cx="774838" cy="343131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W trakcie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(≤4 miesięcy)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3" name="Google Shape;1360;p32">
            <a:extLst>
              <a:ext uri="{FF2B5EF4-FFF2-40B4-BE49-F238E27FC236}">
                <a16:creationId xmlns:a16="http://schemas.microsoft.com/office/drawing/2014/main" id="{DBF10F07-24FF-750F-8DBC-20C846850E00}"/>
              </a:ext>
            </a:extLst>
          </p:cNvPr>
          <p:cNvSpPr txBox="1"/>
          <p:nvPr/>
        </p:nvSpPr>
        <p:spPr>
          <a:xfrm>
            <a:off x="6120599" y="2348876"/>
            <a:ext cx="774838" cy="3048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Po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(&gt;4 miesiącach)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4" name="Google Shape;1360;p32">
            <a:extLst>
              <a:ext uri="{FF2B5EF4-FFF2-40B4-BE49-F238E27FC236}">
                <a16:creationId xmlns:a16="http://schemas.microsoft.com/office/drawing/2014/main" id="{151C2051-9715-C02B-6EFB-86826D2B5230}"/>
              </a:ext>
            </a:extLst>
          </p:cNvPr>
          <p:cNvSpPr txBox="1"/>
          <p:nvPr/>
        </p:nvSpPr>
        <p:spPr>
          <a:xfrm>
            <a:off x="6144038" y="3279998"/>
            <a:ext cx="774838" cy="3048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Po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(&gt;4 miesiącach)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5" name="Google Shape;1360;p32">
            <a:extLst>
              <a:ext uri="{FF2B5EF4-FFF2-40B4-BE49-F238E27FC236}">
                <a16:creationId xmlns:a16="http://schemas.microsoft.com/office/drawing/2014/main" id="{CC04A9CE-210E-C275-6043-765F429D45A1}"/>
              </a:ext>
            </a:extLst>
          </p:cNvPr>
          <p:cNvSpPr txBox="1"/>
          <p:nvPr/>
        </p:nvSpPr>
        <p:spPr>
          <a:xfrm>
            <a:off x="6951730" y="1751875"/>
            <a:ext cx="1352143" cy="2672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0,25 (0,20; 0,29) na 4 mc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6" name="Google Shape;1360;p32">
            <a:extLst>
              <a:ext uri="{FF2B5EF4-FFF2-40B4-BE49-F238E27FC236}">
                <a16:creationId xmlns:a16="http://schemas.microsoft.com/office/drawing/2014/main" id="{D2A8F945-A12F-520A-A213-AABFB0A293C8}"/>
              </a:ext>
            </a:extLst>
          </p:cNvPr>
          <p:cNvSpPr txBox="1"/>
          <p:nvPr/>
        </p:nvSpPr>
        <p:spPr>
          <a:xfrm>
            <a:off x="6951729" y="2350818"/>
            <a:ext cx="1352143" cy="2916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0,31 (0,26; 0,37) na rok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7" name="Google Shape;1360;p32">
            <a:extLst>
              <a:ext uri="{FF2B5EF4-FFF2-40B4-BE49-F238E27FC236}">
                <a16:creationId xmlns:a16="http://schemas.microsoft.com/office/drawing/2014/main" id="{8B40E003-21A3-F1BE-83C8-AA3343466249}"/>
              </a:ext>
            </a:extLst>
          </p:cNvPr>
          <p:cNvSpPr txBox="1"/>
          <p:nvPr/>
        </p:nvSpPr>
        <p:spPr>
          <a:xfrm>
            <a:off x="8360164" y="2363406"/>
            <a:ext cx="1352143" cy="2689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0,38 (0,31; 0,45) na rok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8" name="Google Shape;1360;p32">
            <a:extLst>
              <a:ext uri="{FF2B5EF4-FFF2-40B4-BE49-F238E27FC236}">
                <a16:creationId xmlns:a16="http://schemas.microsoft.com/office/drawing/2014/main" id="{563ADF04-AF82-B23D-8B55-88B09DEE1276}"/>
              </a:ext>
            </a:extLst>
          </p:cNvPr>
          <p:cNvSpPr txBox="1"/>
          <p:nvPr/>
        </p:nvSpPr>
        <p:spPr>
          <a:xfrm>
            <a:off x="8373615" y="1739662"/>
            <a:ext cx="1352143" cy="2689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0,30 (0,25; 0,36) na 4 mc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9" name="Google Shape;1360;p32">
            <a:extLst>
              <a:ext uri="{FF2B5EF4-FFF2-40B4-BE49-F238E27FC236}">
                <a16:creationId xmlns:a16="http://schemas.microsoft.com/office/drawing/2014/main" id="{43F90CE9-56C2-5176-42B8-27DA86CE9734}"/>
              </a:ext>
            </a:extLst>
          </p:cNvPr>
          <p:cNvSpPr txBox="1"/>
          <p:nvPr/>
        </p:nvSpPr>
        <p:spPr>
          <a:xfrm>
            <a:off x="6961146" y="2971956"/>
            <a:ext cx="1352143" cy="3284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0,43 (0,34; 0,52) na rok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0" name="Google Shape;1360;p32">
            <a:extLst>
              <a:ext uri="{FF2B5EF4-FFF2-40B4-BE49-F238E27FC236}">
                <a16:creationId xmlns:a16="http://schemas.microsoft.com/office/drawing/2014/main" id="{9E7A6FCE-D3E3-FDB6-634B-FDEAAAA67D9A}"/>
              </a:ext>
            </a:extLst>
          </p:cNvPr>
          <p:cNvSpPr txBox="1"/>
          <p:nvPr/>
        </p:nvSpPr>
        <p:spPr>
          <a:xfrm>
            <a:off x="8336056" y="2982143"/>
            <a:ext cx="1352143" cy="3042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0,50 (0,39; 0,60) na rok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1" name="Google Shape;1360;p32">
            <a:extLst>
              <a:ext uri="{FF2B5EF4-FFF2-40B4-BE49-F238E27FC236}">
                <a16:creationId xmlns:a16="http://schemas.microsoft.com/office/drawing/2014/main" id="{5D1D35F5-3761-EBE6-3CF2-14CE4A9E5659}"/>
              </a:ext>
            </a:extLst>
          </p:cNvPr>
          <p:cNvSpPr txBox="1"/>
          <p:nvPr/>
        </p:nvSpPr>
        <p:spPr>
          <a:xfrm>
            <a:off x="6961145" y="2037430"/>
            <a:ext cx="1352143" cy="266131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0,75 (0,61; 0,88) na rok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2" name="Google Shape;1360;p32">
            <a:extLst>
              <a:ext uri="{FF2B5EF4-FFF2-40B4-BE49-F238E27FC236}">
                <a16:creationId xmlns:a16="http://schemas.microsoft.com/office/drawing/2014/main" id="{DF14FD2D-B1C8-EF17-3916-41474F9EE48D}"/>
              </a:ext>
            </a:extLst>
          </p:cNvPr>
          <p:cNvSpPr txBox="1"/>
          <p:nvPr/>
        </p:nvSpPr>
        <p:spPr>
          <a:xfrm>
            <a:off x="8368258" y="2031811"/>
            <a:ext cx="1352143" cy="290102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0,91 (0,75; 1,07) na rok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3" name="Google Shape;1360;p32">
            <a:extLst>
              <a:ext uri="{FF2B5EF4-FFF2-40B4-BE49-F238E27FC236}">
                <a16:creationId xmlns:a16="http://schemas.microsoft.com/office/drawing/2014/main" id="{291DBDF6-F675-4BB2-5D22-F79D1D839D7B}"/>
              </a:ext>
            </a:extLst>
          </p:cNvPr>
          <p:cNvSpPr txBox="1"/>
          <p:nvPr/>
        </p:nvSpPr>
        <p:spPr>
          <a:xfrm>
            <a:off x="6967968" y="2682583"/>
            <a:ext cx="1352143" cy="279909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0,14 (0,11; 0,17) na 4 mc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4" name="Google Shape;1360;p32">
            <a:extLst>
              <a:ext uri="{FF2B5EF4-FFF2-40B4-BE49-F238E27FC236}">
                <a16:creationId xmlns:a16="http://schemas.microsoft.com/office/drawing/2014/main" id="{C4CBCE9F-3DAF-366A-8855-1D8148061B2C}"/>
              </a:ext>
            </a:extLst>
          </p:cNvPr>
          <p:cNvSpPr txBox="1"/>
          <p:nvPr/>
        </p:nvSpPr>
        <p:spPr>
          <a:xfrm>
            <a:off x="8364917" y="2689664"/>
            <a:ext cx="1352143" cy="268984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0,17 (0,13; 0,2) na 4 mc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5" name="Google Shape;1360;p32">
            <a:extLst>
              <a:ext uri="{FF2B5EF4-FFF2-40B4-BE49-F238E27FC236}">
                <a16:creationId xmlns:a16="http://schemas.microsoft.com/office/drawing/2014/main" id="{1747EEF2-B5B6-6480-7DD5-B2E0DC8FD428}"/>
              </a:ext>
            </a:extLst>
          </p:cNvPr>
          <p:cNvSpPr txBox="1"/>
          <p:nvPr/>
        </p:nvSpPr>
        <p:spPr>
          <a:xfrm>
            <a:off x="6951729" y="3294507"/>
            <a:ext cx="1352143" cy="304255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0,23 (0,19; 0,27) na rok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6" name="Google Shape;1360;p32">
            <a:extLst>
              <a:ext uri="{FF2B5EF4-FFF2-40B4-BE49-F238E27FC236}">
                <a16:creationId xmlns:a16="http://schemas.microsoft.com/office/drawing/2014/main" id="{60902807-2617-6547-0136-8C22D6471CAE}"/>
              </a:ext>
            </a:extLst>
          </p:cNvPr>
          <p:cNvSpPr txBox="1"/>
          <p:nvPr/>
        </p:nvSpPr>
        <p:spPr>
          <a:xfrm>
            <a:off x="8368258" y="3276212"/>
            <a:ext cx="1352143" cy="322550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0,26 (0,21; 0,31) na rok</a:t>
            </a: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7" name="Google Shape;1360;p32">
            <a:extLst>
              <a:ext uri="{FF2B5EF4-FFF2-40B4-BE49-F238E27FC236}">
                <a16:creationId xmlns:a16="http://schemas.microsoft.com/office/drawing/2014/main" id="{61A26C13-D963-C5B3-B659-A918699BAAB8}"/>
              </a:ext>
            </a:extLst>
          </p:cNvPr>
          <p:cNvSpPr txBox="1"/>
          <p:nvPr/>
        </p:nvSpPr>
        <p:spPr>
          <a:xfrm>
            <a:off x="5959041" y="4505862"/>
            <a:ext cx="892347" cy="222891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hospitalizacji </a:t>
            </a:r>
            <a:b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(z dowolnej przyczyny)</a:t>
            </a:r>
          </a:p>
        </p:txBody>
      </p:sp>
      <p:sp>
        <p:nvSpPr>
          <p:cNvPr id="38" name="Google Shape;1360;p32">
            <a:extLst>
              <a:ext uri="{FF2B5EF4-FFF2-40B4-BE49-F238E27FC236}">
                <a16:creationId xmlns:a16="http://schemas.microsoft.com/office/drawing/2014/main" id="{734EF168-1987-9407-3C2D-66309E5643D1}"/>
              </a:ext>
            </a:extLst>
          </p:cNvPr>
          <p:cNvSpPr txBox="1"/>
          <p:nvPr/>
        </p:nvSpPr>
        <p:spPr>
          <a:xfrm>
            <a:off x="7137988" y="4539116"/>
            <a:ext cx="1416478" cy="167901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7,84 dni (6,54; 9,14)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9" name="Google Shape;1360;p32">
            <a:extLst>
              <a:ext uri="{FF2B5EF4-FFF2-40B4-BE49-F238E27FC236}">
                <a16:creationId xmlns:a16="http://schemas.microsoft.com/office/drawing/2014/main" id="{755118E0-CDB1-1BE5-8163-536DD3535F09}"/>
              </a:ext>
            </a:extLst>
          </p:cNvPr>
          <p:cNvSpPr txBox="1"/>
          <p:nvPr/>
        </p:nvSpPr>
        <p:spPr>
          <a:xfrm>
            <a:off x="8745755" y="4545266"/>
            <a:ext cx="1416478" cy="167901"/>
          </a:xfrm>
          <a:prstGeom prst="rect">
            <a:avLst/>
          </a:prstGeom>
          <a:solidFill>
            <a:srgbClr val="E7F3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5,94 dni (4,94; 6,96)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2" name="Google Shape;1360;p32">
            <a:extLst>
              <a:ext uri="{FF2B5EF4-FFF2-40B4-BE49-F238E27FC236}">
                <a16:creationId xmlns:a16="http://schemas.microsoft.com/office/drawing/2014/main" id="{D224640B-AF94-3042-36D7-9B61356F2E57}"/>
              </a:ext>
            </a:extLst>
          </p:cNvPr>
          <p:cNvSpPr txBox="1"/>
          <p:nvPr/>
        </p:nvSpPr>
        <p:spPr>
          <a:xfrm>
            <a:off x="5936822" y="4759311"/>
            <a:ext cx="892347" cy="1855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hospitalizacji </a:t>
            </a:r>
            <a:b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5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(z podwodu AE)</a:t>
            </a:r>
          </a:p>
        </p:txBody>
      </p:sp>
      <p:sp>
        <p:nvSpPr>
          <p:cNvPr id="43" name="Google Shape;1360;p32">
            <a:extLst>
              <a:ext uri="{FF2B5EF4-FFF2-40B4-BE49-F238E27FC236}">
                <a16:creationId xmlns:a16="http://schemas.microsoft.com/office/drawing/2014/main" id="{ED0EDB1E-CC9C-CE45-AA10-5F667731206F}"/>
              </a:ext>
            </a:extLst>
          </p:cNvPr>
          <p:cNvSpPr txBox="1"/>
          <p:nvPr/>
        </p:nvSpPr>
        <p:spPr>
          <a:xfrm>
            <a:off x="7137988" y="4777709"/>
            <a:ext cx="1416478" cy="1679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7,13 dni (6,04; 8,23)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4" name="Google Shape;1360;p32">
            <a:extLst>
              <a:ext uri="{FF2B5EF4-FFF2-40B4-BE49-F238E27FC236}">
                <a16:creationId xmlns:a16="http://schemas.microsoft.com/office/drawing/2014/main" id="{D5D82B74-A445-976A-2909-211476420AA7}"/>
              </a:ext>
            </a:extLst>
          </p:cNvPr>
          <p:cNvSpPr txBox="1"/>
          <p:nvPr/>
        </p:nvSpPr>
        <p:spPr>
          <a:xfrm>
            <a:off x="8745755" y="4752571"/>
            <a:ext cx="1416478" cy="1679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5,46 dni (4,55; 6,36)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45" name="Picture 4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91EC306-814A-B136-4EB4-E255F0B061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29626037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80D1A4B9-040E-76C6-5F4C-647A38787359}"/>
              </a:ext>
            </a:extLst>
          </p:cNvPr>
          <p:cNvSpPr/>
          <p:nvPr/>
        </p:nvSpPr>
        <p:spPr>
          <a:xfrm>
            <a:off x="1866193" y="1792876"/>
            <a:ext cx="1147741" cy="276999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sp>
        <p:nvSpPr>
          <p:cNvPr id="5" name="Google Shape;1355;p32">
            <a:extLst>
              <a:ext uri="{FF2B5EF4-FFF2-40B4-BE49-F238E27FC236}">
                <a16:creationId xmlns:a16="http://schemas.microsoft.com/office/drawing/2014/main" id="{3B6D9A96-5EE7-A40F-9132-336F6AE53D9A}"/>
              </a:ext>
            </a:extLst>
          </p:cNvPr>
          <p:cNvSpPr/>
          <p:nvPr/>
        </p:nvSpPr>
        <p:spPr>
          <a:xfrm>
            <a:off x="351971" y="3298003"/>
            <a:ext cx="2924630" cy="2444125"/>
          </a:xfrm>
          <a:prstGeom prst="roundRect">
            <a:avLst>
              <a:gd name="adj" fmla="val 7694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Google Shape;1368;p32">
            <a:extLst>
              <a:ext uri="{FF2B5EF4-FFF2-40B4-BE49-F238E27FC236}">
                <a16:creationId xmlns:a16="http://schemas.microsoft.com/office/drawing/2014/main" id="{E081C7CF-3253-DC24-C7E2-74A18BEC3781}"/>
              </a:ext>
            </a:extLst>
          </p:cNvPr>
          <p:cNvSpPr/>
          <p:nvPr/>
        </p:nvSpPr>
        <p:spPr>
          <a:xfrm>
            <a:off x="522237" y="2967977"/>
            <a:ext cx="2578292" cy="322200"/>
          </a:xfrm>
          <a:prstGeom prst="roundRect">
            <a:avLst>
              <a:gd name="adj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ABI+/-DOCE+ADT vs ADT+/- DOCE</a:t>
            </a:r>
          </a:p>
        </p:txBody>
      </p:sp>
      <p:sp>
        <p:nvSpPr>
          <p:cNvPr id="7" name="Google Shape;1358;p32">
            <a:extLst>
              <a:ext uri="{FF2B5EF4-FFF2-40B4-BE49-F238E27FC236}">
                <a16:creationId xmlns:a16="http://schemas.microsoft.com/office/drawing/2014/main" id="{229F04BF-E838-1198-720E-F7401BD14841}"/>
              </a:ext>
            </a:extLst>
          </p:cNvPr>
          <p:cNvSpPr txBox="1"/>
          <p:nvPr/>
        </p:nvSpPr>
        <p:spPr>
          <a:xfrm>
            <a:off x="597586" y="4068547"/>
            <a:ext cx="2472828" cy="660602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Verdana"/>
              <a:cs typeface="Calibri"/>
            </a:endParaRPr>
          </a:p>
        </p:txBody>
      </p:sp>
      <p:sp>
        <p:nvSpPr>
          <p:cNvPr id="8" name="Google Shape;1356;p32">
            <a:extLst>
              <a:ext uri="{FF2B5EF4-FFF2-40B4-BE49-F238E27FC236}">
                <a16:creationId xmlns:a16="http://schemas.microsoft.com/office/drawing/2014/main" id="{05875DE3-381E-CF1B-83EF-3AE79D1BD97B}"/>
              </a:ext>
            </a:extLst>
          </p:cNvPr>
          <p:cNvSpPr txBox="1"/>
          <p:nvPr/>
        </p:nvSpPr>
        <p:spPr>
          <a:xfrm>
            <a:off x="597586" y="3345340"/>
            <a:ext cx="2454489" cy="660602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Verdana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7B4391-EFF3-8A45-F05C-125B25AC727F}"/>
              </a:ext>
            </a:extLst>
          </p:cNvPr>
          <p:cNvSpPr txBox="1"/>
          <p:nvPr/>
        </p:nvSpPr>
        <p:spPr>
          <a:xfrm>
            <a:off x="1513243" y="4098766"/>
            <a:ext cx="15650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Neutropenia, toksyczne działanie na wątrobę, nadciśnienie, zmęczenie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341BA-DE45-198F-AC79-13CAAE55DD15}"/>
              </a:ext>
            </a:extLst>
          </p:cNvPr>
          <p:cNvSpPr txBox="1"/>
          <p:nvPr/>
        </p:nvSpPr>
        <p:spPr>
          <a:xfrm>
            <a:off x="1513243" y="3300207"/>
            <a:ext cx="15388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Brak istotnej dodatkowej toksyczności </a:t>
            </a:r>
            <a:b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stopnia  ≥3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Google Shape;1360;p32">
            <a:extLst>
              <a:ext uri="{FF2B5EF4-FFF2-40B4-BE49-F238E27FC236}">
                <a16:creationId xmlns:a16="http://schemas.microsoft.com/office/drawing/2014/main" id="{E9D6E54C-2FD8-E731-6C42-F6F10A8405C9}"/>
              </a:ext>
            </a:extLst>
          </p:cNvPr>
          <p:cNvSpPr txBox="1"/>
          <p:nvPr/>
        </p:nvSpPr>
        <p:spPr>
          <a:xfrm>
            <a:off x="651955" y="3468685"/>
            <a:ext cx="1159428" cy="34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AE 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stopnia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≥3  (%)</a:t>
            </a:r>
          </a:p>
        </p:txBody>
      </p:sp>
      <p:sp>
        <p:nvSpPr>
          <p:cNvPr id="12" name="Google Shape;1362;p32">
            <a:extLst>
              <a:ext uri="{FF2B5EF4-FFF2-40B4-BE49-F238E27FC236}">
                <a16:creationId xmlns:a16="http://schemas.microsoft.com/office/drawing/2014/main" id="{34BBFE66-9F25-75E0-0A10-EC9BED3D07C1}"/>
              </a:ext>
            </a:extLst>
          </p:cNvPr>
          <p:cNvSpPr txBox="1"/>
          <p:nvPr/>
        </p:nvSpPr>
        <p:spPr>
          <a:xfrm>
            <a:off x="438121" y="4171737"/>
            <a:ext cx="1412559" cy="47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AE </a:t>
            </a:r>
            <a:r>
              <a:rPr kumimoji="0" lang="pl-PL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zaintere-sowania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Fira Sans Condensed" panose="020B05030500000200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D52CC4-08AA-EBD3-5C7F-4970FD68F5A9}"/>
              </a:ext>
            </a:extLst>
          </p:cNvPr>
          <p:cNvSpPr txBox="1"/>
          <p:nvPr/>
        </p:nvSpPr>
        <p:spPr>
          <a:xfrm>
            <a:off x="0" y="6396907"/>
            <a:ext cx="7382203" cy="433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91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AAP, octan abirateronu + prednizon/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prednizolon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ADT,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terapia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supresji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androgenowej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AE,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zdarzenie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niepożądane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RT,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radioterapia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SOC, standard 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leczenia</a:t>
            </a: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291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it-I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Fizazi K, et al. Lancet 2022;399:1099–1707; 2. Fizazi K. Przedstawiono na ESMO 2021 (Virtual), 16–20 September 2021. Abstract LBA5_PR; 3. Gravis G, et al. Przedstawiono na ESMO 2022. Abstract 1361MO.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DF85D9-E65C-B9F2-71E4-5031677369C1}"/>
              </a:ext>
            </a:extLst>
          </p:cNvPr>
          <p:cNvSpPr txBox="1"/>
          <p:nvPr/>
        </p:nvSpPr>
        <p:spPr>
          <a:xfrm>
            <a:off x="1639098" y="-46305"/>
            <a:ext cx="105307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 badaniu PEACE-1 zdarzenia niepożądane (AE) stopnia 3 lub wyższego zgłaszane u &gt;5% pacjentów w ramieniu AAP </a:t>
            </a:r>
            <a:b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z ADT i DOCE obejmowały nadciśnienie, neutropenię </a:t>
            </a:r>
            <a:b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 hepatotoksyczność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" name="Graphic 1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BEE633AA-012A-2DD0-A11A-D3B8EFEF6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C2362B6-4520-A9F1-9E9B-9BADDF42DB45}"/>
              </a:ext>
            </a:extLst>
          </p:cNvPr>
          <p:cNvGrpSpPr/>
          <p:nvPr/>
        </p:nvGrpSpPr>
        <p:grpSpPr>
          <a:xfrm>
            <a:off x="184298" y="1419729"/>
            <a:ext cx="4119641" cy="1076595"/>
            <a:chOff x="4292043" y="1869943"/>
            <a:chExt cx="4119641" cy="107659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69C5815-8F48-3851-6FE1-7D535EBEA60E}"/>
                </a:ext>
              </a:extLst>
            </p:cNvPr>
            <p:cNvGrpSpPr/>
            <p:nvPr/>
          </p:nvGrpSpPr>
          <p:grpSpPr>
            <a:xfrm>
              <a:off x="4292043" y="1893027"/>
              <a:ext cx="4119641" cy="1053511"/>
              <a:chOff x="4292043" y="1893027"/>
              <a:chExt cx="4119641" cy="1053511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F9D2F4C-D7DB-12AF-53BF-EE39F5016FBB}"/>
                  </a:ext>
                </a:extLst>
              </p:cNvPr>
              <p:cNvGrpSpPr/>
              <p:nvPr/>
            </p:nvGrpSpPr>
            <p:grpSpPr>
              <a:xfrm>
                <a:off x="5469647" y="1893027"/>
                <a:ext cx="2942037" cy="1053511"/>
                <a:chOff x="5507747" y="1493879"/>
                <a:chExt cx="2942037" cy="1053511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E2501B8-E787-3B2C-0C7D-2AD91747A22D}"/>
                    </a:ext>
                  </a:extLst>
                </p:cNvPr>
                <p:cNvSpPr txBox="1"/>
                <p:nvPr/>
              </p:nvSpPr>
              <p:spPr>
                <a:xfrm>
                  <a:off x="6096000" y="1493879"/>
                  <a:ext cx="235378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ヒラギノ角ゴ ProN W3"/>
                      <a:cs typeface="+mn-cs"/>
                    </a:rPr>
                    <a:t>DARO 600 mg twice daily + ADT</a:t>
                  </a:r>
                  <a:endParaRPr kumimoji="0" lang="en-GB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  <p:sp>
              <p:nvSpPr>
                <p:cNvPr id="28" name="Arrow: Pentagon 27">
                  <a:extLst>
                    <a:ext uri="{FF2B5EF4-FFF2-40B4-BE49-F238E27FC236}">
                      <a16:creationId xmlns:a16="http://schemas.microsoft.com/office/drawing/2014/main" id="{3ADE3FB9-4B6E-FD55-119F-4911E9D56D2C}"/>
                    </a:ext>
                  </a:extLst>
                </p:cNvPr>
                <p:cNvSpPr/>
                <p:nvPr/>
              </p:nvSpPr>
              <p:spPr>
                <a:xfrm>
                  <a:off x="6034975" y="2270391"/>
                  <a:ext cx="1124804" cy="276999"/>
                </a:xfrm>
                <a:prstGeom prst="homePlat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endParaRPr>
                </a:p>
              </p:txBody>
            </p: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34FA0A5E-A95E-F939-C17B-D0547F38A839}"/>
                    </a:ext>
                  </a:extLst>
                </p:cNvPr>
                <p:cNvCxnSpPr/>
                <p:nvPr/>
              </p:nvCxnSpPr>
              <p:spPr>
                <a:xfrm>
                  <a:off x="5507747" y="2409886"/>
                  <a:ext cx="47111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9999FBD5-BF6B-946A-E012-DB9765333705}"/>
                    </a:ext>
                  </a:extLst>
                </p:cNvPr>
                <p:cNvCxnSpPr/>
                <p:nvPr/>
              </p:nvCxnSpPr>
              <p:spPr>
                <a:xfrm>
                  <a:off x="5519673" y="1609800"/>
                  <a:ext cx="47111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4DC3C63-27C4-A846-A0DD-B2D9363A3296}"/>
                  </a:ext>
                </a:extLst>
              </p:cNvPr>
              <p:cNvSpPr txBox="1"/>
              <p:nvPr/>
            </p:nvSpPr>
            <p:spPr>
              <a:xfrm>
                <a:off x="4292043" y="2348201"/>
                <a:ext cx="1151430" cy="41549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369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rPr>
                  <a:t>Randomizacja </a:t>
                </a:r>
                <a:r>
                  <a:rPr kumimoji="0" lang="en-GB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369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rPr>
                  <a:t>1:1:1:1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68A9819-DDC7-CECB-0385-ACED907FC032}"/>
                </a:ext>
              </a:extLst>
            </p:cNvPr>
            <p:cNvGrpSpPr/>
            <p:nvPr/>
          </p:nvGrpSpPr>
          <p:grpSpPr>
            <a:xfrm>
              <a:off x="5978862" y="1869943"/>
              <a:ext cx="1180958" cy="276999"/>
              <a:chOff x="5978862" y="1869943"/>
              <a:chExt cx="1180958" cy="276999"/>
            </a:xfrm>
          </p:grpSpPr>
          <p:sp>
            <p:nvSpPr>
              <p:cNvPr id="20" name="Arrow: Pentagon 19">
                <a:extLst>
                  <a:ext uri="{FF2B5EF4-FFF2-40B4-BE49-F238E27FC236}">
                    <a16:creationId xmlns:a16="http://schemas.microsoft.com/office/drawing/2014/main" id="{9C350826-79F1-4091-33AD-74382D7EE4AA}"/>
                  </a:ext>
                </a:extLst>
              </p:cNvPr>
              <p:cNvSpPr/>
              <p:nvPr/>
            </p:nvSpPr>
            <p:spPr>
              <a:xfrm>
                <a:off x="5978862" y="1869943"/>
                <a:ext cx="1142816" cy="276999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DE3703-17F1-CAC4-C14A-F109EB5FF397}"/>
                  </a:ext>
                </a:extLst>
              </p:cNvPr>
              <p:cNvSpPr txBox="1"/>
              <p:nvPr/>
            </p:nvSpPr>
            <p:spPr>
              <a:xfrm>
                <a:off x="6038849" y="1875970"/>
                <a:ext cx="112097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ヒラギノ角ゴ ProN W3"/>
                    <a:cs typeface="+mn-cs"/>
                  </a:rPr>
                  <a:t>SOC</a:t>
                </a:r>
                <a:endPara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ヒラギノ角ゴ ProN W3"/>
                  <a:cs typeface="+mn-cs"/>
                </a:endParaRP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B814F12-D397-9403-5F74-8D66B6976EEE}"/>
              </a:ext>
            </a:extLst>
          </p:cNvPr>
          <p:cNvSpPr txBox="1"/>
          <p:nvPr/>
        </p:nvSpPr>
        <p:spPr>
          <a:xfrm>
            <a:off x="1871664" y="2240192"/>
            <a:ext cx="9297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t>SOC + RT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C4C98D8-4EA1-3A51-D5F9-643C5D06A7EC}"/>
              </a:ext>
            </a:extLst>
          </p:cNvPr>
          <p:cNvCxnSpPr/>
          <p:nvPr/>
        </p:nvCxnSpPr>
        <p:spPr>
          <a:xfrm>
            <a:off x="1373828" y="1892109"/>
            <a:ext cx="471115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1A7931E-257C-1733-BA25-C2B4AFC6A1EE}"/>
              </a:ext>
            </a:extLst>
          </p:cNvPr>
          <p:cNvSpPr txBox="1"/>
          <p:nvPr/>
        </p:nvSpPr>
        <p:spPr>
          <a:xfrm>
            <a:off x="1889206" y="1789709"/>
            <a:ext cx="11690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t>SOC + AAP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B41DAE4-4CE8-86A5-1436-73C1D9C428DD}"/>
              </a:ext>
            </a:extLst>
          </p:cNvPr>
          <p:cNvCxnSpPr/>
          <p:nvPr/>
        </p:nvCxnSpPr>
        <p:spPr>
          <a:xfrm>
            <a:off x="1363196" y="2691469"/>
            <a:ext cx="471115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948FCED-805E-9C84-4505-A5C13C65FD3B}"/>
              </a:ext>
            </a:extLst>
          </p:cNvPr>
          <p:cNvSpPr txBox="1"/>
          <p:nvPr/>
        </p:nvSpPr>
        <p:spPr>
          <a:xfrm>
            <a:off x="1824831" y="2556475"/>
            <a:ext cx="23537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t>SOC + Radiotherapy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B862A788-86F3-3EFE-8656-81829FCFF9CA}"/>
              </a:ext>
            </a:extLst>
          </p:cNvPr>
          <p:cNvSpPr/>
          <p:nvPr/>
        </p:nvSpPr>
        <p:spPr>
          <a:xfrm>
            <a:off x="1875184" y="2598089"/>
            <a:ext cx="1138750" cy="276999"/>
          </a:xfrm>
          <a:prstGeom prst="homePlat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9EF308-199B-7D77-F5F3-6F14A6ADDA5B}"/>
              </a:ext>
            </a:extLst>
          </p:cNvPr>
          <p:cNvSpPr txBox="1"/>
          <p:nvPr/>
        </p:nvSpPr>
        <p:spPr>
          <a:xfrm>
            <a:off x="1821850" y="2612745"/>
            <a:ext cx="12888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t>SOC + AAP + RT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1ADF6CA-0015-AD60-4C4E-A1F7C7BB4518}"/>
              </a:ext>
            </a:extLst>
          </p:cNvPr>
          <p:cNvCxnSpPr/>
          <p:nvPr/>
        </p:nvCxnSpPr>
        <p:spPr>
          <a:xfrm>
            <a:off x="1373828" y="1558734"/>
            <a:ext cx="0" cy="112201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4937204-1E86-6A05-9F89-43CF7461FFC2}"/>
              </a:ext>
            </a:extLst>
          </p:cNvPr>
          <p:cNvSpPr txBox="1"/>
          <p:nvPr/>
        </p:nvSpPr>
        <p:spPr>
          <a:xfrm>
            <a:off x="1167600" y="1115872"/>
            <a:ext cx="1972771" cy="253916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A8EBF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t>SOC= ADT± DOCETAKSEL</a:t>
            </a:r>
          </a:p>
        </p:txBody>
      </p:sp>
      <p:graphicFrame>
        <p:nvGraphicFramePr>
          <p:cNvPr id="47" name="Table 6">
            <a:extLst>
              <a:ext uri="{FF2B5EF4-FFF2-40B4-BE49-F238E27FC236}">
                <a16:creationId xmlns:a16="http://schemas.microsoft.com/office/drawing/2014/main" id="{B04F2DCB-B37F-CF85-9698-195222E28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510187"/>
              </p:ext>
            </p:extLst>
          </p:nvPr>
        </p:nvGraphicFramePr>
        <p:xfrm>
          <a:off x="3812028" y="1323625"/>
          <a:ext cx="8028001" cy="4211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0535">
                  <a:extLst>
                    <a:ext uri="{9D8B030D-6E8A-4147-A177-3AD203B41FA5}">
                      <a16:colId xmlns:a16="http://schemas.microsoft.com/office/drawing/2014/main" val="1449900753"/>
                    </a:ext>
                  </a:extLst>
                </a:gridCol>
                <a:gridCol w="1560666">
                  <a:extLst>
                    <a:ext uri="{9D8B030D-6E8A-4147-A177-3AD203B41FA5}">
                      <a16:colId xmlns:a16="http://schemas.microsoft.com/office/drawing/2014/main" val="1862264253"/>
                    </a:ext>
                  </a:extLst>
                </a:gridCol>
                <a:gridCol w="1605600">
                  <a:extLst>
                    <a:ext uri="{9D8B030D-6E8A-4147-A177-3AD203B41FA5}">
                      <a16:colId xmlns:a16="http://schemas.microsoft.com/office/drawing/2014/main" val="2304257882"/>
                    </a:ext>
                  </a:extLst>
                </a:gridCol>
                <a:gridCol w="1605600">
                  <a:extLst>
                    <a:ext uri="{9D8B030D-6E8A-4147-A177-3AD203B41FA5}">
                      <a16:colId xmlns:a16="http://schemas.microsoft.com/office/drawing/2014/main" val="222255486"/>
                    </a:ext>
                  </a:extLst>
                </a:gridCol>
                <a:gridCol w="1605600">
                  <a:extLst>
                    <a:ext uri="{9D8B030D-6E8A-4147-A177-3AD203B41FA5}">
                      <a16:colId xmlns:a16="http://schemas.microsoft.com/office/drawing/2014/main" val="1863111714"/>
                    </a:ext>
                  </a:extLst>
                </a:gridCol>
              </a:tblGrid>
              <a:tr h="212161">
                <a:tc rowSpan="2">
                  <a:txBody>
                    <a:bodyPr/>
                    <a:lstStyle/>
                    <a:p>
                      <a:endParaRPr lang="en-GB" sz="100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Populacja leczona </a:t>
                      </a:r>
                      <a:r>
                        <a:rPr lang="en-GB" sz="1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ADT </a:t>
                      </a:r>
                      <a:r>
                        <a:rPr lang="pl-PL" sz="1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 </a:t>
                      </a:r>
                      <a:r>
                        <a:rPr lang="pl-PL" sz="1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docetakselem</a:t>
                      </a:r>
                      <a:endParaRPr lang="en-GB" sz="1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Populacja leczona </a:t>
                      </a:r>
                      <a:r>
                        <a:rPr lang="en-GB" sz="1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ADT </a:t>
                      </a:r>
                      <a:r>
                        <a:rPr lang="pl-PL" sz="1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bez docetakselu</a:t>
                      </a:r>
                      <a:endParaRPr lang="en-GB" sz="1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812668"/>
                  </a:ext>
                </a:extLst>
              </a:tr>
              <a:tr h="797433">
                <a:tc vMerge="1">
                  <a:txBody>
                    <a:bodyPr/>
                    <a:lstStyle/>
                    <a:p>
                      <a:endParaRPr lang="en-GB" sz="1050">
                        <a:solidFill>
                          <a:schemeClr val="bg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Grupy otrzymujące SOC plus </a:t>
                      </a:r>
                      <a:r>
                        <a:rPr lang="pl-PL" sz="1000" dirty="0" err="1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abirateron</a:t>
                      </a:r>
                      <a:r>
                        <a:rPr lang="pl-PL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(z lub bez RT</a:t>
                      </a:r>
                      <a:r>
                        <a:rPr lang="en-GB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); n=347</a:t>
                      </a:r>
                    </a:p>
                  </a:txBody>
                  <a:tcPr marL="68580" marR="68580" marT="34290" marB="34290" anchor="ctr">
                    <a:solidFill>
                      <a:srgbClr val="4453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Grupy otrzymujące SOC bez abirateronu (z lub bez RT</a:t>
                      </a:r>
                      <a:r>
                        <a:rPr lang="en-GB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); n=350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Grupy otrzymujące SOC plus </a:t>
                      </a:r>
                      <a:r>
                        <a:rPr lang="pl-PL" sz="1000" dirty="0" err="1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abirateron</a:t>
                      </a:r>
                      <a:r>
                        <a:rPr lang="pl-PL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br>
                        <a:rPr lang="pl-PL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pl-PL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(z lub bez RT</a:t>
                      </a:r>
                      <a:r>
                        <a:rPr lang="en-GB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); n=226</a:t>
                      </a:r>
                    </a:p>
                  </a:txBody>
                  <a:tcPr marL="68580" marR="68580" marT="34290" marB="3429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Grupy otrzymujące SOC bez abirateronu (z lub bez RT</a:t>
                      </a:r>
                      <a:r>
                        <a:rPr lang="en-GB" sz="1000" dirty="0">
                          <a:solidFill>
                            <a:schemeClr val="bg2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); n=237</a:t>
                      </a:r>
                    </a:p>
                    <a:p>
                      <a:pPr algn="ctr"/>
                      <a:endParaRPr lang="en-GB" sz="1000" dirty="0">
                        <a:solidFill>
                          <a:schemeClr val="bg2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788063"/>
                  </a:ext>
                </a:extLst>
              </a:tr>
              <a:tr h="212161">
                <a:tc gridSpan="5">
                  <a:txBody>
                    <a:bodyPr/>
                    <a:lstStyle/>
                    <a:p>
                      <a:r>
                        <a:rPr lang="en-GB" sz="1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Częste</a:t>
                      </a:r>
                      <a:r>
                        <a:rPr lang="en-GB" sz="1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ciężkie</a:t>
                      </a:r>
                      <a:r>
                        <a:rPr lang="en-GB" sz="1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zdarzenia</a:t>
                      </a:r>
                      <a:r>
                        <a:rPr lang="en-GB" sz="1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niepożądane</a:t>
                      </a:r>
                      <a:endParaRPr lang="en-GB" sz="10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 baseline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 baseline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 baseline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24417024"/>
                  </a:ext>
                </a:extLst>
              </a:tr>
              <a:tr h="212161">
                <a:tc>
                  <a:txBody>
                    <a:bodyPr/>
                    <a:lstStyle/>
                    <a:p>
                      <a:r>
                        <a:rPr lang="pl-PL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Nadciśnienie</a:t>
                      </a:r>
                      <a:endParaRPr lang="en-GB" sz="1000" b="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76 (22%)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45 (13%)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66 (29%)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38 (16%)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91897847"/>
                  </a:ext>
                </a:extLst>
              </a:tr>
              <a:tr h="212161">
                <a:tc>
                  <a:txBody>
                    <a:bodyPr/>
                    <a:lstStyle/>
                    <a:p>
                      <a:pPr marL="0" algn="l" defTabSz="342900" rtl="0" eaLnBrk="1" latinLnBrk="0" hangingPunct="1"/>
                      <a:r>
                        <a:rPr lang="en-GB" sz="1000" b="0" i="0" kern="120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Neutropenia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34 (10%)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32 (9%)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40710701"/>
                  </a:ext>
                </a:extLst>
              </a:tr>
              <a:tr h="212161">
                <a:tc>
                  <a:txBody>
                    <a:bodyPr/>
                    <a:lstStyle/>
                    <a:p>
                      <a:r>
                        <a:rPr lang="en-GB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Hepatotoksyczność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 (6%)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14 (6%)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(1%)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82165040"/>
                  </a:ext>
                </a:extLst>
              </a:tr>
              <a:tr h="212161">
                <a:tc>
                  <a:txBody>
                    <a:bodyPr/>
                    <a:lstStyle/>
                    <a:p>
                      <a:r>
                        <a:rPr lang="en-GB" sz="1000" b="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Gorączka</a:t>
                      </a:r>
                      <a:r>
                        <a:rPr lang="en-GB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neutropeniczna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 (5%)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19 (5%)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(&lt;1%)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68770489"/>
                  </a:ext>
                </a:extLst>
              </a:tr>
              <a:tr h="358479">
                <a:tc>
                  <a:txBody>
                    <a:bodyPr/>
                    <a:lstStyle/>
                    <a:p>
                      <a:r>
                        <a:rPr lang="en-GB" sz="1000" b="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Zwiększenie</a:t>
                      </a:r>
                      <a:r>
                        <a:rPr lang="en-GB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000" b="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aktywności</a:t>
                      </a:r>
                      <a:r>
                        <a:rPr lang="en-GB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000" b="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transferazy</a:t>
                      </a:r>
                      <a:r>
                        <a:rPr lang="en-GB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gamma-</a:t>
                      </a:r>
                      <a:r>
                        <a:rPr lang="en-GB" sz="1000" b="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glutamylowej</a:t>
                      </a:r>
                      <a:endParaRPr lang="en-GB" sz="1000" b="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 (5%)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14 (4%)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 (3%)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(2%)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51340769"/>
                  </a:ext>
                </a:extLst>
              </a:tr>
              <a:tr h="212161">
                <a:tc>
                  <a:txBody>
                    <a:bodyPr/>
                    <a:lstStyle/>
                    <a:p>
                      <a:r>
                        <a:rPr lang="en-GB" sz="1000" b="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Zaburzenia</a:t>
                      </a:r>
                      <a:r>
                        <a:rPr lang="en-GB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000" b="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erekcji</a:t>
                      </a:r>
                      <a:endParaRPr lang="en-GB" sz="1000" b="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 (2%)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 (1%)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 (5%)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13 (5%)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31341525"/>
                  </a:ext>
                </a:extLst>
              </a:tr>
              <a:tr h="358479">
                <a:tc>
                  <a:txBody>
                    <a:bodyPr/>
                    <a:lstStyle/>
                    <a:p>
                      <a:r>
                        <a:rPr lang="pl-PL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Zwiększenie stężenia fosfatazy alkalicznej </a:t>
                      </a:r>
                      <a:br>
                        <a:rPr lang="pl-PL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pl-PL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we krwi</a:t>
                      </a:r>
                      <a:endParaRPr lang="en-GB" sz="1000" b="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15 (4%)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 (3%)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 (3%)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13 (5%)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78991144"/>
                  </a:ext>
                </a:extLst>
              </a:tr>
              <a:tr h="212161">
                <a:tc gridSpan="5">
                  <a:txBody>
                    <a:bodyPr/>
                    <a:lstStyle/>
                    <a:p>
                      <a:r>
                        <a:rPr lang="en-GB" sz="1000" b="0" kern="1200" dirty="0" err="1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Inne</a:t>
                      </a:r>
                      <a:r>
                        <a:rPr lang="en-GB" sz="1000" b="0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lang="en-GB" sz="1000" b="0" kern="1200" dirty="0" err="1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ciężkie</a:t>
                      </a:r>
                      <a:r>
                        <a:rPr lang="en-GB" sz="1000" b="0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lang="en-GB" sz="1000" b="0" kern="1200" dirty="0" err="1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zdarzenia</a:t>
                      </a:r>
                      <a:r>
                        <a:rPr lang="en-GB" sz="1000" b="0" kern="1200" dirty="0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lang="en-GB" sz="1000" b="0" kern="1200" dirty="0" err="1">
                          <a:solidFill>
                            <a:schemeClr val="dk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niepożądane</a:t>
                      </a:r>
                      <a:endParaRPr lang="en-GB" sz="1000" b="0" kern="1200" dirty="0">
                        <a:solidFill>
                          <a:schemeClr val="dk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 baseline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 baseline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050" baseline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01419437"/>
                  </a:ext>
                </a:extLst>
              </a:tr>
              <a:tr h="212161">
                <a:tc>
                  <a:txBody>
                    <a:bodyPr/>
                    <a:lstStyle/>
                    <a:p>
                      <a:r>
                        <a:rPr lang="pl-PL" sz="1000" b="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Zmęczenie</a:t>
                      </a:r>
                      <a:endParaRPr lang="en-GB" sz="1000" b="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 (3%)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15 (4%)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(1%)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79789480"/>
                  </a:ext>
                </a:extLst>
              </a:tr>
              <a:tr h="212161">
                <a:tc>
                  <a:txBody>
                    <a:bodyPr/>
                    <a:lstStyle/>
                    <a:p>
                      <a:r>
                        <a:rPr lang="en-GB" sz="10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Neuropatia</a:t>
                      </a:r>
                      <a:r>
                        <a:rPr lang="en-GB" sz="1000" i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000" i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obwodowa</a:t>
                      </a:r>
                      <a:endParaRPr lang="en-GB" sz="1000" i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(1%)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 (2%)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aseline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(&lt;1%)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aseline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04875217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A405EEEA-138C-8982-1E6C-F7809D717A39}"/>
              </a:ext>
            </a:extLst>
          </p:cNvPr>
          <p:cNvSpPr/>
          <p:nvPr/>
        </p:nvSpPr>
        <p:spPr>
          <a:xfrm>
            <a:off x="288061" y="236186"/>
            <a:ext cx="1523322" cy="54631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b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PEACE-1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399DAA-C0CB-3E2A-15E2-BE8CEEC973FD}"/>
              </a:ext>
            </a:extLst>
          </p:cNvPr>
          <p:cNvSpPr txBox="1"/>
          <p:nvPr/>
        </p:nvSpPr>
        <p:spPr>
          <a:xfrm>
            <a:off x="3821914" y="5570434"/>
            <a:ext cx="1508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podstawie referencji </a:t>
            </a:r>
            <a:r>
              <a:rPr kumimoji="0" lang="pt-PT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" name="Google Shape;1356;p32">
            <a:extLst>
              <a:ext uri="{FF2B5EF4-FFF2-40B4-BE49-F238E27FC236}">
                <a16:creationId xmlns:a16="http://schemas.microsoft.com/office/drawing/2014/main" id="{36212564-0321-1B85-9AE6-A5D2EF693E4D}"/>
              </a:ext>
            </a:extLst>
          </p:cNvPr>
          <p:cNvSpPr txBox="1"/>
          <p:nvPr/>
        </p:nvSpPr>
        <p:spPr>
          <a:xfrm>
            <a:off x="611627" y="4788987"/>
            <a:ext cx="2466632" cy="816969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1828800" tIns="121900" rIns="243833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Verdana"/>
              <a:cs typeface="Calibri"/>
            </a:endParaRPr>
          </a:p>
        </p:txBody>
      </p:sp>
      <p:sp>
        <p:nvSpPr>
          <p:cNvPr id="4" name="Google Shape;1362;p32">
            <a:extLst>
              <a:ext uri="{FF2B5EF4-FFF2-40B4-BE49-F238E27FC236}">
                <a16:creationId xmlns:a16="http://schemas.microsoft.com/office/drawing/2014/main" id="{B78C9E4D-010F-DC1D-627F-A735251C512F}"/>
              </a:ext>
            </a:extLst>
          </p:cNvPr>
          <p:cNvSpPr txBox="1"/>
          <p:nvPr/>
        </p:nvSpPr>
        <p:spPr>
          <a:xfrm>
            <a:off x="630444" y="4957853"/>
            <a:ext cx="1274566" cy="47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Fira Sans Condensed" panose="020B0503050000020004" pitchFamily="34" charset="0"/>
                <a:ea typeface="+mn-ea"/>
                <a:cs typeface="+mn-cs"/>
              </a:rPr>
              <a:t>Przerwanie AAP z powodu toksyczności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Fira Sans Condensed" panose="020B0503050000020004" pitchFamily="34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C7DA6F-CE8D-EAF9-1FFB-A74C24D25A49}"/>
              </a:ext>
            </a:extLst>
          </p:cNvPr>
          <p:cNvSpPr txBox="1"/>
          <p:nvPr/>
        </p:nvSpPr>
        <p:spPr>
          <a:xfrm flipH="1">
            <a:off x="1639098" y="5056489"/>
            <a:ext cx="14391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17% - 21%</a:t>
            </a:r>
          </a:p>
        </p:txBody>
      </p:sp>
      <p:pic>
        <p:nvPicPr>
          <p:cNvPr id="18" name="Picture 1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3FB4DBA-A7CF-4188-E734-AD59BFB1D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569144850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60;p32">
            <a:extLst>
              <a:ext uri="{FF2B5EF4-FFF2-40B4-BE49-F238E27FC236}">
                <a16:creationId xmlns:a16="http://schemas.microsoft.com/office/drawing/2014/main" id="{FAA01CA9-CAE0-DDC8-4A81-8A4CD6084AE3}"/>
              </a:ext>
            </a:extLst>
          </p:cNvPr>
          <p:cNvSpPr txBox="1"/>
          <p:nvPr/>
        </p:nvSpPr>
        <p:spPr>
          <a:xfrm>
            <a:off x="5782214" y="1526945"/>
            <a:ext cx="3886247" cy="6550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Inhibitory sygnalizacji receptora androgenowego jako dodatek do </a:t>
            </a:r>
            <a:r>
              <a:rPr lang="pl-PL" sz="9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docetakselu</a:t>
            </a: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 z terapią deprywacji androgenowej w leczeniu raka gruczołu krokowego z przerzutami wrażliwego na hormony: Przegląd systemowy, metaanaliza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BFF00B-14BD-1A6E-D8A8-C641088C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63" y="141317"/>
            <a:ext cx="11780422" cy="461665"/>
          </a:xfrm>
        </p:spPr>
        <p:txBody>
          <a:bodyPr>
            <a:noAutofit/>
          </a:bodyPr>
          <a:lstStyle/>
          <a:p>
            <a:pPr algn="ctr"/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Trudno jednoznacznie stwierdzić, czy dodatkowa toksyczność </a:t>
            </a:r>
            <a:r>
              <a:rPr kumimoji="0" lang="pl-P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docetakselu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stanowi przeciwwagę dla dodatkowych korzyści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D01ED66-CA6E-4006-1475-6F8C9535621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6106107"/>
            <a:ext cx="8646577" cy="716725"/>
          </a:xfrm>
        </p:spPr>
        <p:txBody>
          <a:bodyPr>
            <a:noAutofit/>
          </a:bodyPr>
          <a:lstStyle/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pt-PT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ADT, terapia deprywacji androgenowej; DOCE, docetaksel; HV, duża objętość; LV, mała objętość; NHT, now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oczesna</a:t>
            </a:r>
            <a:r>
              <a:rPr kumimoji="0" lang="pt-PT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terapia hormonalna; NMA, metaanaliza sieciowa; OS, przeżycie całkowite</a:t>
            </a:r>
          </a:p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5050"/>
              </a:buClr>
              <a:buSzPct val="100000"/>
              <a:buFontTx/>
              <a:buNone/>
              <a:tabLst/>
              <a:defRPr/>
            </a:pPr>
            <a:r>
              <a:rPr kumimoji="0" lang="pt-PT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Tannock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et al. Journal of Clinical Oncology 40, no. 31 (November 01, 2022) 3573-3575;</a:t>
            </a: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2. </a:t>
            </a:r>
            <a:r>
              <a:rPr kumimoji="0" lang="pt-PT" sz="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Di Maio M, et al. Poster presented at EMUC 2023. P107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Riaz IB, et al.. JAMA Oncol.. March 02, 2023. doi:10.1001/jamaoncol.2022.7762. 4.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Menges et al, European Urology Oncology, volume 5, issue 6. P605-616. 2022. 5.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Yanagisawa,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T.i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et al. European Urology vol. 82,6 (2022): 584-598. 6. </a:t>
            </a:r>
            <a:r>
              <a:rPr lang="de-DE" sz="8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Hoeh</a:t>
            </a:r>
            <a:r>
              <a:rPr lang="de-DE" sz="8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B et al. </a:t>
            </a:r>
            <a:r>
              <a:rPr lang="de-DE" sz="8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Eur</a:t>
            </a:r>
            <a:r>
              <a:rPr lang="de-DE" sz="8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Urol</a:t>
            </a:r>
            <a:r>
              <a:rPr lang="de-DE" sz="8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Focus. 2023 Sep;9(5):838-842. </a:t>
            </a:r>
            <a:r>
              <a:rPr lang="de-DE" sz="8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de-DE" sz="8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: 10.1016/j.euf.2023.03.024; 7. Wang L, et al. Front </a:t>
            </a:r>
            <a:r>
              <a:rPr lang="de-DE" sz="8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Oncol</a:t>
            </a:r>
            <a:r>
              <a:rPr lang="de-DE" sz="8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2023 Mar 7:13:1104242.</a:t>
            </a:r>
            <a:endParaRPr lang="en-US" sz="800" dirty="0">
              <a:solidFill>
                <a:srgbClr val="FFFFF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3BD13428-A1DA-9049-5288-702E2CC4E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08" y="2385738"/>
            <a:ext cx="3852463" cy="13987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A88C8CC1-64CB-A3AD-6A86-54F52D57F7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6690" y="4227730"/>
            <a:ext cx="3598763" cy="17249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id="{13414A69-1879-5E77-5D30-64549755C1CE}"/>
              </a:ext>
            </a:extLst>
          </p:cNvPr>
          <p:cNvSpPr txBox="1">
            <a:spLocks/>
          </p:cNvSpPr>
          <p:nvPr/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8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EE3364-72ED-4F1D-8452-3D6D032C2E5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36" name="Group 16">
            <a:extLst>
              <a:ext uri="{FF2B5EF4-FFF2-40B4-BE49-F238E27FC236}">
                <a16:creationId xmlns:a16="http://schemas.microsoft.com/office/drawing/2014/main" id="{D150708E-6BA5-29A3-093C-C63DFAC2F1A9}"/>
              </a:ext>
            </a:extLst>
          </p:cNvPr>
          <p:cNvGrpSpPr/>
          <p:nvPr/>
        </p:nvGrpSpPr>
        <p:grpSpPr>
          <a:xfrm>
            <a:off x="8049979" y="2811331"/>
            <a:ext cx="3981843" cy="1582066"/>
            <a:chOff x="321887" y="921123"/>
            <a:chExt cx="4005006" cy="1591269"/>
          </a:xfrm>
        </p:grpSpPr>
        <p:pic>
          <p:nvPicPr>
            <p:cNvPr id="37" name="Picture 6" descr="Graphical user interface, text, application&#10;&#10;Description automatically generated">
              <a:extLst>
                <a:ext uri="{FF2B5EF4-FFF2-40B4-BE49-F238E27FC236}">
                  <a16:creationId xmlns:a16="http://schemas.microsoft.com/office/drawing/2014/main" id="{F92D4339-83A9-CCC8-655D-C928B1E4A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1887" y="922869"/>
              <a:ext cx="4005006" cy="15895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id="{D2881F27-9FB7-B771-30C5-0C9EEC604165}"/>
                </a:ext>
              </a:extLst>
            </p:cNvPr>
            <p:cNvSpPr/>
            <p:nvPr/>
          </p:nvSpPr>
          <p:spPr bwMode="auto">
            <a:xfrm>
              <a:off x="3693376" y="921123"/>
              <a:ext cx="632177" cy="30762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</p:grpSp>
      <p:grpSp>
        <p:nvGrpSpPr>
          <p:cNvPr id="39" name="Group 19">
            <a:extLst>
              <a:ext uri="{FF2B5EF4-FFF2-40B4-BE49-F238E27FC236}">
                <a16:creationId xmlns:a16="http://schemas.microsoft.com/office/drawing/2014/main" id="{4A27EF22-3E5A-D00D-280A-ACDFA08A3BB3}"/>
              </a:ext>
            </a:extLst>
          </p:cNvPr>
          <p:cNvGrpSpPr/>
          <p:nvPr/>
        </p:nvGrpSpPr>
        <p:grpSpPr>
          <a:xfrm>
            <a:off x="5782214" y="853675"/>
            <a:ext cx="3886247" cy="1823309"/>
            <a:chOff x="5310011" y="2953538"/>
            <a:chExt cx="4718755" cy="2272066"/>
          </a:xfrm>
        </p:grpSpPr>
        <p:pic>
          <p:nvPicPr>
            <p:cNvPr id="40" name="Picture 15" descr="Text&#10;&#10;Description automatically generated">
              <a:extLst>
                <a:ext uri="{FF2B5EF4-FFF2-40B4-BE49-F238E27FC236}">
                  <a16:creationId xmlns:a16="http://schemas.microsoft.com/office/drawing/2014/main" id="{534A139A-A82D-C9BD-6449-969C15DF7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0011" y="2958838"/>
              <a:ext cx="4718755" cy="22667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1" name="Rectangle 18">
              <a:extLst>
                <a:ext uri="{FF2B5EF4-FFF2-40B4-BE49-F238E27FC236}">
                  <a16:creationId xmlns:a16="http://schemas.microsoft.com/office/drawing/2014/main" id="{74E8A9F4-39F6-4A76-E17F-D659478F6B36}"/>
                </a:ext>
              </a:extLst>
            </p:cNvPr>
            <p:cNvSpPr/>
            <p:nvPr/>
          </p:nvSpPr>
          <p:spPr bwMode="auto">
            <a:xfrm>
              <a:off x="9123332" y="2953538"/>
              <a:ext cx="883674" cy="371121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10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</p:grpSp>
      <p:sp>
        <p:nvSpPr>
          <p:cNvPr id="48" name="TextBox 19">
            <a:extLst>
              <a:ext uri="{FF2B5EF4-FFF2-40B4-BE49-F238E27FC236}">
                <a16:creationId xmlns:a16="http://schemas.microsoft.com/office/drawing/2014/main" id="{975A7310-EF74-9F36-E577-1F3B4DAAA93E}"/>
              </a:ext>
            </a:extLst>
          </p:cNvPr>
          <p:cNvSpPr txBox="1"/>
          <p:nvPr/>
        </p:nvSpPr>
        <p:spPr>
          <a:xfrm>
            <a:off x="7385669" y="1803609"/>
            <a:ext cx="4729185" cy="9908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spcAft>
                <a:spcPts val="0"/>
              </a:spcAft>
              <a:buClr>
                <a:srgbClr val="1C75BC">
                  <a:lumMod val="75000"/>
                </a:srgbClr>
              </a:buClr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</a:rPr>
              <a:t>Ryzyko zwiększonej toksyczności terapii trójlekowej vs dwulekowej </a:t>
            </a:r>
            <a:br>
              <a:rPr lang="pl-PL" sz="9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sz="900" dirty="0">
                <a:solidFill>
                  <a:schemeClr val="tx1">
                    <a:lumMod val="50000"/>
                  </a:schemeClr>
                </a:solidFill>
              </a:rPr>
              <a:t>"Terapia trójlekowa </a:t>
            </a:r>
            <a:br>
              <a:rPr lang="pl-PL" sz="9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sz="900" dirty="0">
                <a:solidFill>
                  <a:schemeClr val="tx1">
                    <a:lumMod val="50000"/>
                  </a:schemeClr>
                </a:solidFill>
              </a:rPr>
              <a:t>wykazywała najmniejsze prawdopodobieństwo wystąpienia zdarzeń </a:t>
            </a:r>
            <a:br>
              <a:rPr lang="pl-PL" sz="9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sz="900" dirty="0">
                <a:solidFill>
                  <a:schemeClr val="tx1">
                    <a:lumMod val="50000"/>
                  </a:schemeClr>
                </a:solidFill>
              </a:rPr>
              <a:t>niepożądanych w porównaniu z terapią dwulekową"</a:t>
            </a:r>
            <a:endParaRPr lang="en-GB" sz="9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2" name="TextBox 19">
            <a:extLst>
              <a:ext uri="{FF2B5EF4-FFF2-40B4-BE49-F238E27FC236}">
                <a16:creationId xmlns:a16="http://schemas.microsoft.com/office/drawing/2014/main" id="{CCDC8661-A53B-5F9D-7B61-39EA7CF2158E}"/>
              </a:ext>
            </a:extLst>
          </p:cNvPr>
          <p:cNvSpPr txBox="1"/>
          <p:nvPr/>
        </p:nvSpPr>
        <p:spPr>
          <a:xfrm>
            <a:off x="213063" y="3237296"/>
            <a:ext cx="3224098" cy="13666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square" lIns="90000" tIns="90000" rIns="90000" bIns="90000" rtlCol="0" anchor="ctr">
            <a:sp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pl-PL" sz="1100" dirty="0">
                <a:solidFill>
                  <a:schemeClr val="tx1">
                    <a:lumMod val="50000"/>
                  </a:schemeClr>
                </a:solidFill>
              </a:rPr>
              <a:t>Ryzyko zwiększonej toksyczności terapii trójlekowej vs dwulekowej "Terapie dwulekowe z API zostały uznane za najbezpieczniejsze pod względem ryzyka wystąpienia zdarzeń niepożądanych stopnia 3. lub wyższego". </a:t>
            </a:r>
            <a:endParaRPr lang="en-US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6" name="Rectangle 23">
            <a:extLst>
              <a:ext uri="{FF2B5EF4-FFF2-40B4-BE49-F238E27FC236}">
                <a16:creationId xmlns:a16="http://schemas.microsoft.com/office/drawing/2014/main" id="{87CF8E26-EC92-5DAA-807A-85CB7E08F219}"/>
              </a:ext>
            </a:extLst>
          </p:cNvPr>
          <p:cNvSpPr/>
          <p:nvPr/>
        </p:nvSpPr>
        <p:spPr>
          <a:xfrm>
            <a:off x="0" y="5793655"/>
            <a:ext cx="5080715" cy="23380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51F9DBF-20B7-1D8E-903B-C611CE5AD74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063" y="870625"/>
            <a:ext cx="4667426" cy="1094694"/>
          </a:xfrm>
          <a:prstGeom prst="rect">
            <a:avLst/>
          </a:prstGeom>
        </p:spPr>
      </p:pic>
      <p:sp>
        <p:nvSpPr>
          <p:cNvPr id="6" name="TextBox 19">
            <a:extLst>
              <a:ext uri="{FF2B5EF4-FFF2-40B4-BE49-F238E27FC236}">
                <a16:creationId xmlns:a16="http://schemas.microsoft.com/office/drawing/2014/main" id="{75A7907D-F2FA-C33A-06A9-8E5C94C0AB91}"/>
              </a:ext>
            </a:extLst>
          </p:cNvPr>
          <p:cNvSpPr txBox="1"/>
          <p:nvPr/>
        </p:nvSpPr>
        <p:spPr>
          <a:xfrm>
            <a:off x="523714" y="1803609"/>
            <a:ext cx="4811697" cy="8850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none" lIns="90000" tIns="90000" rIns="90000" bIns="90000" rtlCol="0" anchor="ctr">
            <a:no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ctr">
              <a:spcAft>
                <a:spcPts val="0"/>
              </a:spcAft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</a:rPr>
              <a:t>Ryzyko zwiększonej toksyczności terapii trójlekowej vs dwulekowej </a:t>
            </a:r>
            <a:br>
              <a:rPr lang="pl-PL" sz="9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sz="900" dirty="0">
                <a:solidFill>
                  <a:schemeClr val="tx1">
                    <a:lumMod val="50000"/>
                  </a:schemeClr>
                </a:solidFill>
              </a:rPr>
              <a:t>„APA + ADT miało najniższe ryzyko względne </a:t>
            </a:r>
            <a:br>
              <a:rPr lang="pl-PL" sz="9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sz="900" dirty="0">
                <a:solidFill>
                  <a:schemeClr val="tx1">
                    <a:lumMod val="50000"/>
                  </a:schemeClr>
                </a:solidFill>
              </a:rPr>
              <a:t>spośród wszystkich alternatywnych metod leczenia dla AE stopnia ≥3, </a:t>
            </a:r>
            <a:br>
              <a:rPr lang="pl-PL" sz="9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pl-PL" sz="900" dirty="0">
                <a:solidFill>
                  <a:schemeClr val="tx1">
                    <a:lumMod val="50000"/>
                  </a:schemeClr>
                </a:solidFill>
              </a:rPr>
              <a:t>SAE i dowolnych AE"</a:t>
            </a:r>
            <a:endParaRPr kumimoji="0" lang="en-GB" sz="900" b="1" i="0" u="none" strike="noStrike" kern="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C26A61-FF50-5277-5468-2C2847A75B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7342" y="2688644"/>
            <a:ext cx="2951245" cy="17136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A24D0DD3-8731-C3A7-BBBD-47EF08A26590}"/>
              </a:ext>
            </a:extLst>
          </p:cNvPr>
          <p:cNvSpPr txBox="1"/>
          <p:nvPr/>
        </p:nvSpPr>
        <p:spPr>
          <a:xfrm>
            <a:off x="9555480" y="3264678"/>
            <a:ext cx="2438005" cy="1535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square" lIns="90000" tIns="90000" rIns="90000" bIns="90000" rtlCol="0" anchor="ctr">
            <a:sp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spcAft>
                <a:spcPts val="0"/>
              </a:spcAft>
              <a:buClr>
                <a:srgbClr val="1C75BC">
                  <a:lumMod val="75000"/>
                </a:srgbClr>
              </a:buClr>
              <a:defRPr/>
            </a:pPr>
            <a:r>
              <a:rPr lang="pl-PL" sz="1100" dirty="0">
                <a:solidFill>
                  <a:schemeClr val="tx1">
                    <a:lumMod val="50000"/>
                  </a:schemeClr>
                </a:solidFill>
              </a:rPr>
              <a:t>Ryzyko zwiększonej toksyczności w przypadku terapii trójlekowych i dwulekowych (lepsza jakość życia zależna od zdrowia, większa łączna korzyść kliniczna w terapiach dwulekowych)</a:t>
            </a:r>
            <a:endParaRPr lang="en-US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1C84677B-8C64-1DC7-055A-10D1C65559A6}"/>
              </a:ext>
            </a:extLst>
          </p:cNvPr>
          <p:cNvSpPr txBox="1"/>
          <p:nvPr/>
        </p:nvSpPr>
        <p:spPr>
          <a:xfrm>
            <a:off x="7759339" y="5198072"/>
            <a:ext cx="3981843" cy="858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square" lIns="90000" tIns="90000" rIns="90000" bIns="90000" rtlCol="0" anchor="ctr">
            <a:sp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pl-PL" sz="1100" dirty="0">
                <a:solidFill>
                  <a:schemeClr val="tx1">
                    <a:lumMod val="50000"/>
                  </a:schemeClr>
                </a:solidFill>
              </a:rPr>
              <a:t>Ryzyko zwiększonej toksyczności terapii trójlekowej vs dwulekowej ("stosowanie </a:t>
            </a:r>
            <a:r>
              <a:rPr lang="pl-PL" sz="1100" dirty="0" err="1">
                <a:solidFill>
                  <a:schemeClr val="tx1">
                    <a:lumMod val="50000"/>
                  </a:schemeClr>
                </a:solidFill>
              </a:rPr>
              <a:t>docetakselu</a:t>
            </a:r>
            <a:r>
              <a:rPr lang="pl-PL" sz="1100" dirty="0">
                <a:solidFill>
                  <a:schemeClr val="tx1">
                    <a:lumMod val="50000"/>
                  </a:schemeClr>
                </a:solidFill>
              </a:rPr>
              <a:t> powinno ograniczać się do wyjątkowych sytuacji")</a:t>
            </a:r>
            <a:endParaRPr lang="en-US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853FA80D-CD71-0DBD-053C-0B8EEB26F6D5}"/>
              </a:ext>
            </a:extLst>
          </p:cNvPr>
          <p:cNvSpPr txBox="1"/>
          <p:nvPr/>
        </p:nvSpPr>
        <p:spPr>
          <a:xfrm>
            <a:off x="3523593" y="4041911"/>
            <a:ext cx="3224098" cy="1197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225">
            <a:solidFill>
              <a:srgbClr val="1C75BC">
                <a:lumMod val="75000"/>
              </a:srgbClr>
            </a:solidFill>
          </a:ln>
        </p:spPr>
        <p:txBody>
          <a:bodyPr wrap="square" lIns="90000" tIns="90000" rIns="90000" bIns="90000" rtlCol="0" anchor="ctr">
            <a:spAutoFit/>
          </a:bodyPr>
          <a:lstStyle>
            <a:defPPr>
              <a:defRPr lang="de-DE"/>
            </a:defPPr>
            <a:lvl1pPr algn="ctr">
              <a:spcAft>
                <a:spcPts val="600"/>
              </a:spcAft>
              <a:buClr>
                <a:schemeClr val="accent3">
                  <a:lumMod val="75000"/>
                </a:schemeClr>
              </a:buClr>
              <a:def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pl-PL" sz="1100" dirty="0">
                <a:solidFill>
                  <a:schemeClr val="tx1">
                    <a:lumMod val="50000"/>
                  </a:schemeClr>
                </a:solidFill>
              </a:rPr>
              <a:t>Terapie trójlekowe mogą obniżać stopień bezpieczeństwa. "Ryzyko wystąpienia zdarzeń niepożądanych stopnia 3-5 w terapiach trójlekowych było stosunkowo wysokie, szczególnie w przypadku AAP+DOC+ADT". </a:t>
            </a:r>
            <a:endParaRPr lang="en-US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" name="Google Shape;1360;p32">
            <a:extLst>
              <a:ext uri="{FF2B5EF4-FFF2-40B4-BE49-F238E27FC236}">
                <a16:creationId xmlns:a16="http://schemas.microsoft.com/office/drawing/2014/main" id="{7838384B-AEFB-01CF-8462-82E69310AB25}"/>
              </a:ext>
            </a:extLst>
          </p:cNvPr>
          <p:cNvSpPr txBox="1"/>
          <p:nvPr/>
        </p:nvSpPr>
        <p:spPr>
          <a:xfrm>
            <a:off x="6956690" y="4725588"/>
            <a:ext cx="3756339" cy="4813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Terapia trójlekowa lub dwulekowa w raku gruczołu krokowego z przerzutami wrażliwym na hormony: zaktualizowana metaanaliza sieciowa stratyfikowana według objętości choroby</a:t>
            </a:r>
          </a:p>
        </p:txBody>
      </p:sp>
      <p:sp>
        <p:nvSpPr>
          <p:cNvPr id="13" name="Google Shape;1360;p32">
            <a:extLst>
              <a:ext uri="{FF2B5EF4-FFF2-40B4-BE49-F238E27FC236}">
                <a16:creationId xmlns:a16="http://schemas.microsoft.com/office/drawing/2014/main" id="{42C71438-DFCB-CBE7-BDCE-AA98BB4D7F87}"/>
              </a:ext>
            </a:extLst>
          </p:cNvPr>
          <p:cNvSpPr txBox="1"/>
          <p:nvPr/>
        </p:nvSpPr>
        <p:spPr>
          <a:xfrm>
            <a:off x="4291369" y="2749262"/>
            <a:ext cx="2821679" cy="11010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11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Porównanie terapii dwulekowej </a:t>
            </a:r>
            <a:br>
              <a:rPr lang="pl-PL" sz="11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11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i trójlekowej w raku gruczołu krokowego z przerzutami wrażliwym na hormony: Przegląd systemowy i metaanaliza sieciowa </a:t>
            </a:r>
          </a:p>
        </p:txBody>
      </p:sp>
      <p:sp>
        <p:nvSpPr>
          <p:cNvPr id="14" name="Google Shape;1360;p32">
            <a:extLst>
              <a:ext uri="{FF2B5EF4-FFF2-40B4-BE49-F238E27FC236}">
                <a16:creationId xmlns:a16="http://schemas.microsoft.com/office/drawing/2014/main" id="{D3DA8444-EA00-DBFC-CA16-CE55E5C87442}"/>
              </a:ext>
            </a:extLst>
          </p:cNvPr>
          <p:cNvSpPr txBox="1"/>
          <p:nvPr/>
        </p:nvSpPr>
        <p:spPr>
          <a:xfrm>
            <a:off x="287636" y="2617990"/>
            <a:ext cx="3674764" cy="5639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Opcje pierwszej linii leczenia ogólnoustrojowego raka gruczołu krokowego z przerzutami wrażliwego na kastrację 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Przegląd systematyczny i metaanaliza sieciowa</a:t>
            </a:r>
          </a:p>
        </p:txBody>
      </p:sp>
      <p:sp>
        <p:nvSpPr>
          <p:cNvPr id="15" name="Google Shape;1360;p32">
            <a:extLst>
              <a:ext uri="{FF2B5EF4-FFF2-40B4-BE49-F238E27FC236}">
                <a16:creationId xmlns:a16="http://schemas.microsoft.com/office/drawing/2014/main" id="{C3B2B307-A0E4-A58E-E257-B0FF6743657F}"/>
              </a:ext>
            </a:extLst>
          </p:cNvPr>
          <p:cNvSpPr txBox="1"/>
          <p:nvPr/>
        </p:nvSpPr>
        <p:spPr>
          <a:xfrm>
            <a:off x="237807" y="1000420"/>
            <a:ext cx="3783207" cy="563992"/>
          </a:xfrm>
          <a:prstGeom prst="rect">
            <a:avLst/>
          </a:prstGeom>
          <a:solidFill>
            <a:srgbClr val="00A0D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1000" b="1" dirty="0">
                <a:solidFill>
                  <a:schemeClr val="bg1"/>
                </a:solidFill>
                <a:latin typeface="Verdana"/>
                <a:sym typeface="Fira Sans Extra Condensed"/>
              </a:rPr>
              <a:t>Metaanaliza sieciowa bezpieczeństwa terapii systemowych u pacjentów z rakiem gruczołu krokowego z przerzutami wrażliwym na 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1000" b="1" dirty="0">
                <a:solidFill>
                  <a:schemeClr val="bg1"/>
                </a:solidFill>
                <a:latin typeface="Verdana"/>
                <a:sym typeface="Fira Sans Extra Condensed"/>
              </a:rPr>
              <a:t>hormony</a:t>
            </a:r>
          </a:p>
        </p:txBody>
      </p:sp>
      <p:pic>
        <p:nvPicPr>
          <p:cNvPr id="12" name="Picture 1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EE55BB6-4398-9AE7-C419-86C9FA3A8A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90842500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F3BACE-4441-3BF4-C653-6BDC2E856293}"/>
              </a:ext>
            </a:extLst>
          </p:cNvPr>
          <p:cNvSpPr txBox="1"/>
          <p:nvPr/>
        </p:nvSpPr>
        <p:spPr>
          <a:xfrm>
            <a:off x="771291" y="324"/>
            <a:ext cx="10649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Według kilku metaanaliz profil bezpieczeństwa terapii trójlekowej wiąże się z większą liczbą AE i SAE stopnia 3-5 w porównaniu z ARSI+ADT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1-4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2D593B-E3BF-4417-A604-D6943EED298D}"/>
              </a:ext>
            </a:extLst>
          </p:cNvPr>
          <p:cNvSpPr txBox="1"/>
          <p:nvPr/>
        </p:nvSpPr>
        <p:spPr>
          <a:xfrm>
            <a:off x="0" y="6180856"/>
            <a:ext cx="8555791" cy="68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91">
              <a:lnSpc>
                <a:spcPct val="107000"/>
              </a:lnSpc>
              <a:buClr>
                <a:srgbClr val="505050"/>
              </a:buClr>
              <a:buSzPct val="100000"/>
              <a:defRPr/>
            </a:pP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ABI, abirateron; AE, zdarzenie niepożądane; ADT, terapia deprywacji androgenowej; APA, apalutamid; ARR, bezwzględna redukcja ryzyka; CT, chemioterapia; DARO, darolutamid; DOC, docetaksel; G, stopień; HSPC, rak gruczołu krokowego wrażliwy na hormony; HR, współczynnik ryzyka; HRQoL, jakość życia zależna od zdrowia; HV, duża objętość; LV, mała objętość; m, przerzutowy; M, przerzutowy; N/A, nie dotyczy; NR, nie osiągnięto; NHT, now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oczesn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 terapia hormonalna; OS, przeżycie całkowite; PBO, placebo; rPFS, przeżycie wolne od progresji radiograficznej; RT, radioterapia; SOC, standard leczenia.</a:t>
            </a:r>
            <a:b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Di Maio M, et al. Poster presented at EMUC 2023. P107; 2.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Menges et al, European Urology Oncology, volume 5, issue 6. P605-616. 2022; 3. </a:t>
            </a:r>
            <a:r>
              <a:rPr lang="en-US" sz="700" dirty="0">
                <a:solidFill>
                  <a:schemeClr val="bg2"/>
                </a:solidFill>
              </a:rPr>
              <a:t>Yanagisawa, </a:t>
            </a:r>
            <a:r>
              <a:rPr lang="en-US" sz="700" dirty="0" err="1">
                <a:solidFill>
                  <a:schemeClr val="bg2"/>
                </a:solidFill>
              </a:rPr>
              <a:t>Takafumi</a:t>
            </a:r>
            <a:r>
              <a:rPr lang="en-US" sz="700" dirty="0">
                <a:solidFill>
                  <a:schemeClr val="bg2"/>
                </a:solidFill>
              </a:rPr>
              <a:t> et al. European urology vol. 82,6 (2022): 584-598; 4. Wang L, et al. Front Oncol. </a:t>
            </a:r>
            <a:r>
              <a:rPr lang="en-US" sz="600" dirty="0">
                <a:solidFill>
                  <a:schemeClr val="bg2"/>
                </a:solidFill>
              </a:rPr>
              <a:t>2023 Mar 7:13:1104242.</a:t>
            </a:r>
            <a:endParaRPr lang="en-US" sz="100" dirty="0">
              <a:solidFill>
                <a:schemeClr val="bg2"/>
              </a:solidFill>
            </a:endParaRPr>
          </a:p>
        </p:txBody>
      </p:sp>
      <p:pic>
        <p:nvPicPr>
          <p:cNvPr id="15" name="Graphic 14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492C77F8-BFAC-8773-D3E5-9FF330012C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61FDF65-E323-021F-52B6-53FA4CB6AA64}"/>
              </a:ext>
            </a:extLst>
          </p:cNvPr>
          <p:cNvSpPr/>
          <p:nvPr/>
        </p:nvSpPr>
        <p:spPr>
          <a:xfrm>
            <a:off x="4534560" y="5903115"/>
            <a:ext cx="7861373" cy="13703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034B4B7-FE6F-F65A-A951-B0565CD8ED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203" y="778565"/>
            <a:ext cx="4913821" cy="5142637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CF5055F-C2FD-5575-ADDE-C680D3D07425}"/>
              </a:ext>
            </a:extLst>
          </p:cNvPr>
          <p:cNvSpPr txBox="1"/>
          <p:nvPr/>
        </p:nvSpPr>
        <p:spPr>
          <a:xfrm>
            <a:off x="646694" y="5828277"/>
            <a:ext cx="2382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/>
              <a:t>Di Maio et al.</a:t>
            </a:r>
            <a:r>
              <a:rPr lang="de-DE" sz="1200" baseline="30000"/>
              <a:t>1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7BE7D5E-059A-F7D3-9377-1706010BAD1E}"/>
              </a:ext>
            </a:extLst>
          </p:cNvPr>
          <p:cNvSpPr txBox="1">
            <a:spLocks/>
          </p:cNvSpPr>
          <p:nvPr/>
        </p:nvSpPr>
        <p:spPr>
          <a:xfrm>
            <a:off x="6096000" y="1451659"/>
            <a:ext cx="5278012" cy="3996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363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3" indent="0" algn="l" defTabSz="914363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7" indent="0" algn="l" defTabSz="914363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0" indent="0" algn="l" defTabSz="914363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363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363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363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363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363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36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Wyniki analizy bezpieczeństwa NMA pokazują, że po zastosowaniu schematów dwulekowych opartych na ARSI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ryzyko wszystkich trzech wyników zdarzeń niepożądanych jest mniejsze niż po podaniu schematów dwulekowych i trójlekowych opartych na </a:t>
            </a:r>
            <a:r>
              <a:rPr kumimoji="0" lang="pl-P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docetakselu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  <a:p>
            <a:pPr marL="285750" marR="0" lvl="0" indent="-285750" algn="l" defTabSz="91436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Zmniejszenie ryzyka wystąpienia SAE w przypadku schematów dwulekowych opartych na ARSI w porównaniu ze schematami dwulekowymi i trójlekowymi opartymi na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docetakselu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jest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istotne statystycznie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  <a:p>
            <a:pPr marL="285750" marR="0" lvl="0" indent="-285750" algn="l" defTabSz="914363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Schemat dwulekowy, APA plus ADT, miał najniższe względne ryzyko wystąpienia zdarzeń niepożądanych stopnia ≥3, SAE i wszelkich zdarzeń niepożądanych spośród wszystkich alternatywnych metod leczenia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2" name="Google Shape;1360;p32">
            <a:extLst>
              <a:ext uri="{FF2B5EF4-FFF2-40B4-BE49-F238E27FC236}">
                <a16:creationId xmlns:a16="http://schemas.microsoft.com/office/drawing/2014/main" id="{8F14952C-99E3-A9E7-89E0-150E8139D642}"/>
              </a:ext>
            </a:extLst>
          </p:cNvPr>
          <p:cNvSpPr txBox="1"/>
          <p:nvPr/>
        </p:nvSpPr>
        <p:spPr>
          <a:xfrm>
            <a:off x="1133741" y="820653"/>
            <a:ext cx="964690" cy="1638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Schemat terapii dwulekowej z ARSI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6" name="Google Shape;1360;p32">
            <a:extLst>
              <a:ext uri="{FF2B5EF4-FFF2-40B4-BE49-F238E27FC236}">
                <a16:creationId xmlns:a16="http://schemas.microsoft.com/office/drawing/2014/main" id="{8FD2D286-B070-121E-648D-02418F02E169}"/>
              </a:ext>
            </a:extLst>
          </p:cNvPr>
          <p:cNvSpPr txBox="1"/>
          <p:nvPr/>
        </p:nvSpPr>
        <p:spPr>
          <a:xfrm>
            <a:off x="2317772" y="817855"/>
            <a:ext cx="1099505" cy="333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Schemat terapii dwulekowej z </a:t>
            </a: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docetakselem</a:t>
            </a:r>
            <a:endParaRPr lang="pl-PL" sz="600" b="1" dirty="0">
              <a:solidFill>
                <a:schemeClr val="tx1">
                  <a:lumMod val="50000"/>
                </a:schemeClr>
              </a:solidFill>
              <a:latin typeface="Verdana"/>
              <a:sym typeface="Fira Sans Extra Condensed"/>
            </a:endParaRP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C9A02D26-963B-8C95-74AA-D3F8A7E40991}"/>
              </a:ext>
            </a:extLst>
          </p:cNvPr>
          <p:cNvSpPr txBox="1"/>
          <p:nvPr/>
        </p:nvSpPr>
        <p:spPr>
          <a:xfrm>
            <a:off x="3595952" y="817855"/>
            <a:ext cx="1655986" cy="333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Schemat terapii trójlekowej z ARSI </a:t>
            </a:r>
            <a:b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</a:br>
            <a:r>
              <a:rPr lang="pl-PL" sz="6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i </a:t>
            </a:r>
            <a:r>
              <a:rPr lang="pl-PL" sz="6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docetakselem</a:t>
            </a:r>
            <a:endParaRPr lang="pl-PL" sz="600" b="1" dirty="0">
              <a:solidFill>
                <a:schemeClr val="tx1">
                  <a:lumMod val="50000"/>
                </a:schemeClr>
              </a:solidFill>
              <a:latin typeface="Verdana"/>
              <a:sym typeface="Fira Sans Extra Condensed"/>
            </a:endParaRP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9" name="Google Shape;1360;p32">
            <a:extLst>
              <a:ext uri="{FF2B5EF4-FFF2-40B4-BE49-F238E27FC236}">
                <a16:creationId xmlns:a16="http://schemas.microsoft.com/office/drawing/2014/main" id="{5A321B6A-F069-279F-F220-B6B8402FC30F}"/>
              </a:ext>
            </a:extLst>
          </p:cNvPr>
          <p:cNvSpPr txBox="1"/>
          <p:nvPr/>
        </p:nvSpPr>
        <p:spPr>
          <a:xfrm>
            <a:off x="646694" y="1033677"/>
            <a:ext cx="1261223" cy="333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28600" marR="0" lvl="0" indent="-22860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AutoNum type="alphaUcParenR"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AE stopnia ≥ 3</a:t>
            </a:r>
          </a:p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Schematy leczenia 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0" name="Google Shape;1360;p32">
            <a:extLst>
              <a:ext uri="{FF2B5EF4-FFF2-40B4-BE49-F238E27FC236}">
                <a16:creationId xmlns:a16="http://schemas.microsoft.com/office/drawing/2014/main" id="{BDA9756E-E9B3-A4DB-05ED-DBA5D33C792F}"/>
              </a:ext>
            </a:extLst>
          </p:cNvPr>
          <p:cNvSpPr txBox="1"/>
          <p:nvPr/>
        </p:nvSpPr>
        <p:spPr>
          <a:xfrm>
            <a:off x="646694" y="2685807"/>
            <a:ext cx="1261223" cy="3333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B) SAE</a:t>
            </a:r>
          </a:p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Schematy leczenia 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1" name="Google Shape;1360;p32">
            <a:extLst>
              <a:ext uri="{FF2B5EF4-FFF2-40B4-BE49-F238E27FC236}">
                <a16:creationId xmlns:a16="http://schemas.microsoft.com/office/drawing/2014/main" id="{9E7C88F8-C12E-9747-98C2-E5832268D4BA}"/>
              </a:ext>
            </a:extLst>
          </p:cNvPr>
          <p:cNvSpPr txBox="1"/>
          <p:nvPr/>
        </p:nvSpPr>
        <p:spPr>
          <a:xfrm>
            <a:off x="646694" y="4176147"/>
            <a:ext cx="1261223" cy="4134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C)Dowolne AE</a:t>
            </a:r>
          </a:p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pl-PL" sz="8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Schematy leczenia </a:t>
            </a:r>
          </a:p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8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12" name="Picture 1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8565230-1D0E-EFB3-BEA5-DA48605F1A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76995425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B9C520-EFD9-AB57-0968-1507B01FB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9" y="2279172"/>
            <a:ext cx="4482939" cy="3162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2D593B-E3BF-4417-A604-D6943EED298D}"/>
              </a:ext>
            </a:extLst>
          </p:cNvPr>
          <p:cNvSpPr txBox="1"/>
          <p:nvPr/>
        </p:nvSpPr>
        <p:spPr>
          <a:xfrm>
            <a:off x="-20932" y="6156316"/>
            <a:ext cx="8555791" cy="68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91">
              <a:lnSpc>
                <a:spcPct val="107000"/>
              </a:lnSpc>
              <a:buClr>
                <a:srgbClr val="505050"/>
              </a:buClr>
              <a:buSzPct val="100000"/>
              <a:defRPr/>
            </a:pP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ABI, abirateron; AE, zdarzenie niepożądane; ADT, terapia deprywacji androgenowej; APA, apalutamid; ARR, bezwzględna redukcja ryzyka; CT, chemioterapia; DARO, darolutamid; DOC, docetaksel; G, stopień; HSPC, rak gruczołu krokowego wrażliwy na hormony; HR, współczynnik ryzyka; HRQoL, jakość życia zależna od zdrowia; HV, duża objętość; LV, mała objętość; m, przerzutowy; M, przerzutowy; N/A, nie dotyczy; NR, nie osiągnięto; NHT, now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oczesn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 terapia hormonalna; OS, przeżycie całkowite; PBO, placebo; rPFS, przeżycie wolne od progresji radiograficznej; RT, radioterapia; SOC, standard leczenia.</a:t>
            </a:r>
            <a:b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</a:t>
            </a:r>
            <a:r>
              <a:rPr lang="en-US" sz="700" dirty="0">
                <a:solidFill>
                  <a:schemeClr val="bg2"/>
                </a:solidFill>
              </a:rPr>
              <a:t> 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Menges et al, European Urology Oncology, volume 5, issue 6. P605-616. 2022; 2. </a:t>
            </a:r>
            <a:r>
              <a:rPr lang="en-US" sz="700" dirty="0">
                <a:solidFill>
                  <a:schemeClr val="bg2"/>
                </a:solidFill>
              </a:rPr>
              <a:t>Yanagisawa, </a:t>
            </a:r>
            <a:r>
              <a:rPr lang="en-US" sz="700" dirty="0" err="1">
                <a:solidFill>
                  <a:schemeClr val="bg2"/>
                </a:solidFill>
              </a:rPr>
              <a:t>Takafumi</a:t>
            </a:r>
            <a:r>
              <a:rPr lang="en-US" sz="700" dirty="0">
                <a:solidFill>
                  <a:schemeClr val="bg2"/>
                </a:solidFill>
              </a:rPr>
              <a:t> et al. European urology vol. 82,6 (2022): 584-598; 3. Wang L, et al. Front Oncol. 2023 Mar 7:13:1104242. 4. 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Di Maio M, et al. Poster presented at EMUC 2023. P107</a:t>
            </a:r>
            <a:endParaRPr lang="en-US" sz="700" dirty="0">
              <a:solidFill>
                <a:schemeClr val="bg2"/>
              </a:solidFill>
            </a:endParaRPr>
          </a:p>
          <a:p>
            <a:pPr defTabSz="914291">
              <a:lnSpc>
                <a:spcPct val="107000"/>
              </a:lnSpc>
              <a:buClr>
                <a:srgbClr val="505050"/>
              </a:buClr>
              <a:buSzPct val="100000"/>
              <a:defRPr/>
            </a:pPr>
            <a:endParaRPr lang="en-US" sz="100" dirty="0">
              <a:solidFill>
                <a:schemeClr val="bg2"/>
              </a:solidFill>
            </a:endParaRPr>
          </a:p>
        </p:txBody>
      </p:sp>
      <p:pic>
        <p:nvPicPr>
          <p:cNvPr id="15" name="Graphic 14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492C77F8-BFAC-8773-D3E5-9FF330012C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61FDF65-E323-021F-52B6-53FA4CB6AA64}"/>
              </a:ext>
            </a:extLst>
          </p:cNvPr>
          <p:cNvSpPr/>
          <p:nvPr/>
        </p:nvSpPr>
        <p:spPr>
          <a:xfrm>
            <a:off x="4483534" y="5915781"/>
            <a:ext cx="7861373" cy="16016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kumimoji="0" lang="pl-PL" sz="8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8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ostrożnością.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BC94BFB9-E61C-FBAD-8442-4E892562B37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939" y="1557658"/>
            <a:ext cx="3790452" cy="434266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E26DD2FE-BE70-A3CA-EDDE-C9DDA2AFF22F}"/>
              </a:ext>
            </a:extLst>
          </p:cNvPr>
          <p:cNvSpPr txBox="1"/>
          <p:nvPr/>
        </p:nvSpPr>
        <p:spPr>
          <a:xfrm>
            <a:off x="308884" y="1586711"/>
            <a:ext cx="3825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 zastosowaniu schematu ADT + NHT łączne korzyści kliniczne (ocena korzyści i szkód) są większe niż po zastosowaniu schematu ADT + DOCE + NHT1</a:t>
            </a:r>
            <a:r>
              <a:rPr lang="de-DE" sz="1200" b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</p:txBody>
      </p:sp>
      <p:sp>
        <p:nvSpPr>
          <p:cNvPr id="17" name="Textfeld 6">
            <a:extLst>
              <a:ext uri="{FF2B5EF4-FFF2-40B4-BE49-F238E27FC236}">
                <a16:creationId xmlns:a16="http://schemas.microsoft.com/office/drawing/2014/main" id="{69D53BB7-6CA4-30AA-1731-2634BA5DBFB4}"/>
              </a:ext>
            </a:extLst>
          </p:cNvPr>
          <p:cNvSpPr txBox="1"/>
          <p:nvPr/>
        </p:nvSpPr>
        <p:spPr>
          <a:xfrm>
            <a:off x="4142560" y="683596"/>
            <a:ext cx="4519557" cy="1038582"/>
          </a:xfrm>
          <a:prstGeom prst="round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Terapie skojarzone z DOC, takie jak DOC + ADT i ARSI + DOC + ADT, charakteryzowały się wyższym prawdopodobieństwem wystąpienia jakichkolwiek i ciężkich zdarzeń niepożądanych w porównaniu z samą terapią ADT</a:t>
            </a:r>
            <a:r>
              <a:rPr kumimoji="0" lang="en-US" sz="11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33F02C-DA0D-D926-C1B4-FDE609B7D60F}"/>
              </a:ext>
            </a:extLst>
          </p:cNvPr>
          <p:cNvSpPr txBox="1"/>
          <p:nvPr/>
        </p:nvSpPr>
        <p:spPr>
          <a:xfrm>
            <a:off x="582204" y="5457"/>
            <a:ext cx="10649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Według kilku metaanaliz profil bezpieczeństwa terapii trójlekowej wiąże się z większą liczbą AE i SAE stopnia 3-5 w porównaniu z ARSI+ADT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1-4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feld 6">
            <a:extLst>
              <a:ext uri="{FF2B5EF4-FFF2-40B4-BE49-F238E27FC236}">
                <a16:creationId xmlns:a16="http://schemas.microsoft.com/office/drawing/2014/main" id="{78538DAD-3733-6C70-3420-9D99900E5522}"/>
              </a:ext>
            </a:extLst>
          </p:cNvPr>
          <p:cNvSpPr txBox="1"/>
          <p:nvPr/>
        </p:nvSpPr>
        <p:spPr>
          <a:xfrm>
            <a:off x="8681760" y="2165584"/>
            <a:ext cx="3314046" cy="1123712"/>
          </a:xfrm>
          <a:prstGeom prst="round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Ryzyko wystąpienia zdarzeń niepożądanych stopnia 3-5 w terapiach trójlekowych było stosunkowo wysokie, szczególnie w przypadku AAP+DOC+ADT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09D5FD-6637-91BC-1778-158B429ED10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3770" y="3475200"/>
            <a:ext cx="3382036" cy="1442639"/>
          </a:xfrm>
          <a:prstGeom prst="rect">
            <a:avLst/>
          </a:prstGeom>
        </p:spPr>
      </p:pic>
      <p:sp>
        <p:nvSpPr>
          <p:cNvPr id="9" name="Textfeld 6">
            <a:extLst>
              <a:ext uri="{FF2B5EF4-FFF2-40B4-BE49-F238E27FC236}">
                <a16:creationId xmlns:a16="http://schemas.microsoft.com/office/drawing/2014/main" id="{1D38DEC7-1798-585D-AB24-B01D2CA5EAE0}"/>
              </a:ext>
            </a:extLst>
          </p:cNvPr>
          <p:cNvSpPr txBox="1"/>
          <p:nvPr/>
        </p:nvSpPr>
        <p:spPr>
          <a:xfrm>
            <a:off x="8613770" y="3255078"/>
            <a:ext cx="3314046" cy="255389"/>
          </a:xfrm>
          <a:prstGeom prst="round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>
                <a:solidFill>
                  <a:srgbClr val="1C1C1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 grade* AEs (vs ADT)</a:t>
            </a:r>
            <a:endParaRPr kumimoji="0" lang="en-US" sz="900" b="1" i="0" u="none" strike="noStrike" kern="1200" cap="none" spc="0" normalizeH="0" baseline="3000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F833CD-EF18-2B15-C769-FC6249F4ECD0}"/>
              </a:ext>
            </a:extLst>
          </p:cNvPr>
          <p:cNvSpPr txBox="1"/>
          <p:nvPr/>
        </p:nvSpPr>
        <p:spPr>
          <a:xfrm>
            <a:off x="8613770" y="4845398"/>
            <a:ext cx="203835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>
                <a:solidFill>
                  <a:srgbClr val="1C1C1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*Grade 3-5</a:t>
            </a:r>
            <a:endParaRPr lang="en-US" sz="800"/>
          </a:p>
        </p:txBody>
      </p:sp>
      <p:sp>
        <p:nvSpPr>
          <p:cNvPr id="5" name="Google Shape;1360;p32">
            <a:extLst>
              <a:ext uri="{FF2B5EF4-FFF2-40B4-BE49-F238E27FC236}">
                <a16:creationId xmlns:a16="http://schemas.microsoft.com/office/drawing/2014/main" id="{50E8A600-CEBF-10F8-0C4B-F208641458C6}"/>
              </a:ext>
            </a:extLst>
          </p:cNvPr>
          <p:cNvSpPr txBox="1"/>
          <p:nvPr/>
        </p:nvSpPr>
        <p:spPr>
          <a:xfrm>
            <a:off x="376873" y="2579799"/>
            <a:ext cx="689737" cy="1219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Leczenie</a:t>
            </a:r>
            <a:endParaRPr kumimoji="0" sz="10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0" name="Google Shape;1360;p32">
            <a:extLst>
              <a:ext uri="{FF2B5EF4-FFF2-40B4-BE49-F238E27FC236}">
                <a16:creationId xmlns:a16="http://schemas.microsoft.com/office/drawing/2014/main" id="{5CC781C1-94D5-E7E3-6A4F-496CD511400A}"/>
              </a:ext>
            </a:extLst>
          </p:cNvPr>
          <p:cNvSpPr txBox="1"/>
          <p:nvPr/>
        </p:nvSpPr>
        <p:spPr>
          <a:xfrm>
            <a:off x="1312489" y="2438008"/>
            <a:ext cx="2245959" cy="1219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Zdarzenia niepożądane –analiza pierwotna </a:t>
            </a:r>
            <a:endParaRPr kumimoji="0" sz="10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3" name="Google Shape;1360;p32">
            <a:extLst>
              <a:ext uri="{FF2B5EF4-FFF2-40B4-BE49-F238E27FC236}">
                <a16:creationId xmlns:a16="http://schemas.microsoft.com/office/drawing/2014/main" id="{74D9F8A3-9FEA-049C-D097-A67736DE9AD7}"/>
              </a:ext>
            </a:extLst>
          </p:cNvPr>
          <p:cNvSpPr txBox="1"/>
          <p:nvPr/>
        </p:nvSpPr>
        <p:spPr>
          <a:xfrm>
            <a:off x="1527952" y="5226735"/>
            <a:ext cx="1539894" cy="1432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Współczynnik zachorowalności</a:t>
            </a:r>
            <a:endParaRPr kumimoji="0" sz="10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4" name="Google Shape;1360;p32">
            <a:extLst>
              <a:ext uri="{FF2B5EF4-FFF2-40B4-BE49-F238E27FC236}">
                <a16:creationId xmlns:a16="http://schemas.microsoft.com/office/drawing/2014/main" id="{1E8CEFD8-CBD3-03C4-5215-FDFD51D45435}"/>
              </a:ext>
            </a:extLst>
          </p:cNvPr>
          <p:cNvSpPr txBox="1"/>
          <p:nvPr/>
        </p:nvSpPr>
        <p:spPr>
          <a:xfrm>
            <a:off x="376873" y="2783600"/>
            <a:ext cx="1982690" cy="1219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Skojarzone leczenie ogólnoustrojowe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8" name="Google Shape;1360;p32">
            <a:extLst>
              <a:ext uri="{FF2B5EF4-FFF2-40B4-BE49-F238E27FC236}">
                <a16:creationId xmlns:a16="http://schemas.microsoft.com/office/drawing/2014/main" id="{58612567-37F6-54B1-22A1-B8031E6D994E}"/>
              </a:ext>
            </a:extLst>
          </p:cNvPr>
          <p:cNvSpPr txBox="1"/>
          <p:nvPr/>
        </p:nvSpPr>
        <p:spPr>
          <a:xfrm>
            <a:off x="376873" y="2941440"/>
            <a:ext cx="910479" cy="121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AE stopnia 1-2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9" name="Google Shape;1360;p32">
            <a:extLst>
              <a:ext uri="{FF2B5EF4-FFF2-40B4-BE49-F238E27FC236}">
                <a16:creationId xmlns:a16="http://schemas.microsoft.com/office/drawing/2014/main" id="{3F6EECED-5652-9676-D7AB-78C7F87FF989}"/>
              </a:ext>
            </a:extLst>
          </p:cNvPr>
          <p:cNvSpPr txBox="1"/>
          <p:nvPr/>
        </p:nvSpPr>
        <p:spPr>
          <a:xfrm>
            <a:off x="376872" y="3642279"/>
            <a:ext cx="910479" cy="121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AE stopnia 3-5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0" name="Google Shape;1360;p32">
            <a:extLst>
              <a:ext uri="{FF2B5EF4-FFF2-40B4-BE49-F238E27FC236}">
                <a16:creationId xmlns:a16="http://schemas.microsoft.com/office/drawing/2014/main" id="{2A516FA3-462D-0798-0FA7-2CEECA31B16C}"/>
              </a:ext>
            </a:extLst>
          </p:cNvPr>
          <p:cNvSpPr txBox="1"/>
          <p:nvPr/>
        </p:nvSpPr>
        <p:spPr>
          <a:xfrm>
            <a:off x="376871" y="4342922"/>
            <a:ext cx="1151081" cy="1825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AE dowolnego stopnia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1" name="Google Shape;1360;p32">
            <a:extLst>
              <a:ext uri="{FF2B5EF4-FFF2-40B4-BE49-F238E27FC236}">
                <a16:creationId xmlns:a16="http://schemas.microsoft.com/office/drawing/2014/main" id="{D5650BB6-F151-8A21-C0DA-1A8AB48E93BF}"/>
              </a:ext>
            </a:extLst>
          </p:cNvPr>
          <p:cNvSpPr txBox="1"/>
          <p:nvPr/>
        </p:nvSpPr>
        <p:spPr>
          <a:xfrm>
            <a:off x="4622813" y="1618181"/>
            <a:ext cx="910479" cy="121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A) Dowolne AE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2" name="Google Shape;1360;p32">
            <a:extLst>
              <a:ext uri="{FF2B5EF4-FFF2-40B4-BE49-F238E27FC236}">
                <a16:creationId xmlns:a16="http://schemas.microsoft.com/office/drawing/2014/main" id="{0B78B152-FFC7-93B5-61AB-20580C0AD2AF}"/>
              </a:ext>
            </a:extLst>
          </p:cNvPr>
          <p:cNvSpPr txBox="1"/>
          <p:nvPr/>
        </p:nvSpPr>
        <p:spPr>
          <a:xfrm>
            <a:off x="4622813" y="3900096"/>
            <a:ext cx="2105153" cy="121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B) Ciężkie AE (CTCAE stopnia ≥3</a:t>
            </a:r>
            <a:endParaRPr kumimoji="0" sz="10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3" name="Google Shape;1360;p32">
            <a:extLst>
              <a:ext uri="{FF2B5EF4-FFF2-40B4-BE49-F238E27FC236}">
                <a16:creationId xmlns:a16="http://schemas.microsoft.com/office/drawing/2014/main" id="{654DD4C4-C046-F974-E980-DF710D8C9443}"/>
              </a:ext>
            </a:extLst>
          </p:cNvPr>
          <p:cNvSpPr txBox="1"/>
          <p:nvPr/>
        </p:nvSpPr>
        <p:spPr>
          <a:xfrm>
            <a:off x="4699013" y="4253993"/>
            <a:ext cx="764846" cy="121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4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Terapia</a:t>
            </a:r>
            <a:endParaRPr kumimoji="0" sz="14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4" name="Google Shape;1360;p32">
            <a:extLst>
              <a:ext uri="{FF2B5EF4-FFF2-40B4-BE49-F238E27FC236}">
                <a16:creationId xmlns:a16="http://schemas.microsoft.com/office/drawing/2014/main" id="{7748EBF1-F808-5AE5-57F1-CB8EF1C1CF88}"/>
              </a:ext>
            </a:extLst>
          </p:cNvPr>
          <p:cNvSpPr txBox="1"/>
          <p:nvPr/>
        </p:nvSpPr>
        <p:spPr>
          <a:xfrm>
            <a:off x="4679242" y="2640771"/>
            <a:ext cx="764846" cy="2282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4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Terapia</a:t>
            </a:r>
            <a:endParaRPr kumimoji="0" sz="14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5" name="Google Shape;1360;p32">
            <a:extLst>
              <a:ext uri="{FF2B5EF4-FFF2-40B4-BE49-F238E27FC236}">
                <a16:creationId xmlns:a16="http://schemas.microsoft.com/office/drawing/2014/main" id="{A73C4B1A-7DFD-DE88-51EE-CE755EBE0200}"/>
              </a:ext>
            </a:extLst>
          </p:cNvPr>
          <p:cNvSpPr txBox="1"/>
          <p:nvPr/>
        </p:nvSpPr>
        <p:spPr>
          <a:xfrm>
            <a:off x="5462500" y="1744370"/>
            <a:ext cx="1512277" cy="4311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1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Porównanie: inne vs ADT</a:t>
            </a:r>
          </a:p>
          <a:p>
            <a:pPr marR="0" lvl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pl-PL" sz="1100" b="1" baseline="300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(model efektów losowych)</a:t>
            </a:r>
            <a:endParaRPr kumimoji="0" sz="11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6" name="Google Shape;1360;p32">
            <a:extLst>
              <a:ext uri="{FF2B5EF4-FFF2-40B4-BE49-F238E27FC236}">
                <a16:creationId xmlns:a16="http://schemas.microsoft.com/office/drawing/2014/main" id="{A9289DE0-C8D4-B77E-BD04-836CFD6EE0F7}"/>
              </a:ext>
            </a:extLst>
          </p:cNvPr>
          <p:cNvSpPr txBox="1"/>
          <p:nvPr/>
        </p:nvSpPr>
        <p:spPr>
          <a:xfrm>
            <a:off x="5462500" y="4046441"/>
            <a:ext cx="1600654" cy="4311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1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Porównanie: inne vs ADT</a:t>
            </a:r>
          </a:p>
          <a:p>
            <a:pPr marR="0" lvl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pl-PL" sz="1100" b="1" baseline="300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(model efektów losowych)</a:t>
            </a:r>
            <a:endParaRPr kumimoji="0" sz="11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7" name="Google Shape;1360;p32">
            <a:extLst>
              <a:ext uri="{FF2B5EF4-FFF2-40B4-BE49-F238E27FC236}">
                <a16:creationId xmlns:a16="http://schemas.microsoft.com/office/drawing/2014/main" id="{E2CC9FBF-AE7B-A579-9C2E-EDE0E97075BC}"/>
              </a:ext>
            </a:extLst>
          </p:cNvPr>
          <p:cNvSpPr txBox="1"/>
          <p:nvPr/>
        </p:nvSpPr>
        <p:spPr>
          <a:xfrm>
            <a:off x="8503558" y="4822423"/>
            <a:ext cx="995872" cy="4311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1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*Stopnia 3-5</a:t>
            </a:r>
            <a:endParaRPr kumimoji="0" sz="11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8" name="Google Shape;1360;p32">
            <a:extLst>
              <a:ext uri="{FF2B5EF4-FFF2-40B4-BE49-F238E27FC236}">
                <a16:creationId xmlns:a16="http://schemas.microsoft.com/office/drawing/2014/main" id="{B44CBD99-9C4C-93C8-5D34-C92272838F08}"/>
              </a:ext>
            </a:extLst>
          </p:cNvPr>
          <p:cNvSpPr txBox="1"/>
          <p:nvPr/>
        </p:nvSpPr>
        <p:spPr>
          <a:xfrm>
            <a:off x="8453659" y="3316733"/>
            <a:ext cx="2523146" cy="2155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4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AE wysokiego stopnia* (vs ADT)</a:t>
            </a:r>
            <a:endParaRPr kumimoji="0" sz="14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9" name="Google Shape;1360;p32">
            <a:extLst>
              <a:ext uri="{FF2B5EF4-FFF2-40B4-BE49-F238E27FC236}">
                <a16:creationId xmlns:a16="http://schemas.microsoft.com/office/drawing/2014/main" id="{C3641121-68FB-825B-F61C-54781DAB0B50}"/>
              </a:ext>
            </a:extLst>
          </p:cNvPr>
          <p:cNvSpPr txBox="1"/>
          <p:nvPr/>
        </p:nvSpPr>
        <p:spPr>
          <a:xfrm>
            <a:off x="8527910" y="3662891"/>
            <a:ext cx="1282856" cy="1844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1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W porównaniu do ADT</a:t>
            </a:r>
            <a:endParaRPr kumimoji="0" sz="11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0" name="Google Shape;1360;p32">
            <a:extLst>
              <a:ext uri="{FF2B5EF4-FFF2-40B4-BE49-F238E27FC236}">
                <a16:creationId xmlns:a16="http://schemas.microsoft.com/office/drawing/2014/main" id="{55D04EDE-F5C1-0303-6BFF-81294A1C521B}"/>
              </a:ext>
            </a:extLst>
          </p:cNvPr>
          <p:cNvSpPr txBox="1"/>
          <p:nvPr/>
        </p:nvSpPr>
        <p:spPr>
          <a:xfrm>
            <a:off x="10433719" y="3498758"/>
            <a:ext cx="1672299" cy="1641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R="0" lvl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Współczynnik szans (95% </a:t>
            </a:r>
            <a:r>
              <a:rPr kumimoji="0" lang="pl-PL" sz="1000" b="1" i="0" u="none" strike="noStrike" kern="1200" cap="none" spc="0" normalizeH="0" baseline="3000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Crl</a:t>
            </a:r>
            <a:r>
              <a:rPr kumimoji="0" lang="pl-PL" sz="10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  <a:sym typeface="Fira Sans Extra Condensed"/>
              </a:rPr>
              <a:t>)</a:t>
            </a:r>
            <a:endParaRPr kumimoji="0" sz="11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31" name="Picture 3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1F57F8F7-979A-A8D0-1ED2-E5AA747F44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95634274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774D75-493E-66E0-98F4-5E49EAD6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3012652"/>
            <a:ext cx="11461072" cy="2063311"/>
          </a:xfrm>
        </p:spPr>
        <p:txBody>
          <a:bodyPr/>
          <a:lstStyle/>
          <a:p>
            <a:r>
              <a:rPr lang="pl-PL" dirty="0"/>
              <a:t>Jakość życia</a:t>
            </a:r>
            <a:endParaRPr lang="fr-FR" dirty="0"/>
          </a:p>
        </p:txBody>
      </p:sp>
      <p:pic>
        <p:nvPicPr>
          <p:cNvPr id="3" name="Graphic 2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94435BE4-4AD7-6ED7-6B60-D92AF1F1D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5170" y="282981"/>
            <a:ext cx="457200" cy="457200"/>
          </a:xfrm>
          <a:prstGeom prst="rect">
            <a:avLst/>
          </a:prstGeom>
        </p:spPr>
      </p:pic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8236C69-CA86-F21D-AC4C-1C03DA2E5F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632280254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AEF8A9-87E0-7329-B0AD-73E0D1D5E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91" y="63940"/>
            <a:ext cx="10990479" cy="9913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9357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Pacjenci z </a:t>
            </a:r>
            <a:r>
              <a:rPr lang="pl-PL" sz="2400" b="1" dirty="0" err="1">
                <a:solidFill>
                  <a:srgbClr val="09357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mHSPC</a:t>
            </a:r>
            <a:r>
              <a:rPr lang="pl-PL" sz="2400" b="1" dirty="0">
                <a:solidFill>
                  <a:srgbClr val="09357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żyją znacznie dłużej dlatego utrzymanie jakości ich życia ma tak duże znaczenie</a:t>
            </a:r>
            <a:r>
              <a:rPr lang="en-US" sz="2400" b="1" baseline="30000" dirty="0">
                <a:solidFill>
                  <a:srgbClr val="09357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D6EA01-D285-5E2A-1FB2-1DF76A21AF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5172" y="6279363"/>
            <a:ext cx="8189844" cy="336122"/>
          </a:xfrm>
        </p:spPr>
        <p:txBody>
          <a:bodyPr>
            <a:normAutofit fontScale="85000" lnSpcReduction="20000"/>
          </a:bodyPr>
          <a:lstStyle/>
          <a:p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ADT, </a:t>
            </a:r>
            <a:r>
              <a:rPr lang="pl-PL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terapia supresji androgenowej; APA, </a:t>
            </a:r>
            <a:r>
              <a:rPr lang="pl-PL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apalutamid</a:t>
            </a:r>
            <a:r>
              <a:rPr lang="pl-PL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; CI, przedział ufności; HR, współczynnik zagrożenia; </a:t>
            </a:r>
            <a:r>
              <a:rPr lang="pl-PL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mHSPC</a:t>
            </a:r>
            <a:r>
              <a:rPr lang="pl-PL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rak gruczołu krokowego z przerzutami, wrażliwy na hormony; PBO, placebo</a:t>
            </a:r>
            <a:br>
              <a:rPr lang="pl-PL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GB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  <a:sym typeface="Arial" pitchFamily="-65" charset="0"/>
              </a:rPr>
              <a:t>. 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Research Review. Speaker series. Advances in the management of metastatic prostate cancer. Accessed on March 2023. 2. </a:t>
            </a:r>
            <a:r>
              <a:rPr lang="it-IT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Chi KN, et al. J Clin Oncol. 2021;39:2294–2303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3. Nussbaum N et al. Prostate Cancer Prostatic Dis. 2016; 19:111–121. 4. </a:t>
            </a:r>
            <a:r>
              <a:rPr lang="en-US" sz="700" dirty="0" err="1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Kretschmer</a:t>
            </a:r>
            <a:r>
              <a:rPr lang="en-US" sz="700" dirty="0">
                <a:solidFill>
                  <a:srgbClr val="FFFFF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 et al. Cancers 2022, 14, 147. https://doi.org/10.3390/cancers14010147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BDD2ED-36F4-B6FA-D314-0A0FB26A7686}"/>
              </a:ext>
            </a:extLst>
          </p:cNvPr>
          <p:cNvSpPr txBox="1">
            <a:spLocks/>
          </p:cNvSpPr>
          <p:nvPr/>
        </p:nvSpPr>
        <p:spPr>
          <a:xfrm>
            <a:off x="1901650" y="1367697"/>
            <a:ext cx="9623459" cy="1332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Source Sans Pro Light" charset="0"/>
                <a:ea typeface="+mn-ea"/>
                <a:cs typeface="Source Sans Pro Light" charset="0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200" b="0" i="0" kern="1200">
                <a:solidFill>
                  <a:schemeClr val="tx1"/>
                </a:solidFill>
                <a:latin typeface="Source Sans Pro Light" charset="0"/>
                <a:ea typeface="+mn-ea"/>
                <a:cs typeface="Source Sans Pro Light" charset="0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900" b="0" i="0" kern="1200">
                <a:solidFill>
                  <a:schemeClr val="tx1"/>
                </a:solidFill>
                <a:latin typeface="Source Sans Pro Light" charset="0"/>
                <a:ea typeface="+mn-ea"/>
                <a:cs typeface="Source Sans Pro Light" charset="0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750" b="0" i="0" kern="1200">
                <a:solidFill>
                  <a:schemeClr val="tx1"/>
                </a:solidFill>
                <a:latin typeface="Source Sans Pro Light" charset="0"/>
                <a:ea typeface="+mn-ea"/>
                <a:cs typeface="Source Sans Pro Light" charset="0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kumimoji="0" lang="pl-PL" sz="17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Celem leczenia w </a:t>
            </a:r>
            <a:r>
              <a:rPr kumimoji="0" lang="pl-P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mHSPC</a:t>
            </a:r>
            <a:r>
              <a:rPr kumimoji="0" lang="pl-PL" sz="17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jest wydłużenie czasu przeżycia, </a:t>
            </a:r>
            <a:r>
              <a:rPr kumimoji="0" lang="pl-PL" sz="1700" b="1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utrzymanie jakości życia związanej ze zdrowiem</a:t>
            </a:r>
            <a:r>
              <a:rPr kumimoji="0" lang="pl-PL" sz="17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 opóźnienie progresji choroby i chemioterapii </a:t>
            </a:r>
            <a:br>
              <a:rPr kumimoji="0" lang="pl-PL" sz="17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kumimoji="0" lang="pl-PL" sz="17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z towarzyszącymi jej działaniami toksycznymi</a:t>
            </a:r>
            <a:r>
              <a:rPr kumimoji="0" lang="en-US" sz="1700" b="0" i="0" u="none" strike="noStrike" kern="1200" cap="none" spc="0" normalizeH="0" baseline="30000" noProof="0" dirty="0">
                <a:ln>
                  <a:noFill/>
                </a:ln>
                <a:solidFill>
                  <a:srgbClr val="505050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3,4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EBBD2B7-2163-D56B-645C-DC2D64BA81EB}"/>
              </a:ext>
            </a:extLst>
          </p:cNvPr>
          <p:cNvGrpSpPr>
            <a:grpSpLocks noChangeAspect="1"/>
          </p:cNvGrpSpPr>
          <p:nvPr/>
        </p:nvGrpSpPr>
        <p:grpSpPr>
          <a:xfrm>
            <a:off x="1029277" y="1551399"/>
            <a:ext cx="702252" cy="586176"/>
            <a:chOff x="8492162" y="2538586"/>
            <a:chExt cx="2905236" cy="242502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B59FF08-9941-D1B3-B96C-09D2ECF6A623}"/>
                </a:ext>
              </a:extLst>
            </p:cNvPr>
            <p:cNvGrpSpPr/>
            <p:nvPr/>
          </p:nvGrpSpPr>
          <p:grpSpPr>
            <a:xfrm flipH="1">
              <a:off x="8492162" y="2754034"/>
              <a:ext cx="2209579" cy="2209579"/>
              <a:chOff x="4829846" y="1787015"/>
              <a:chExt cx="2957829" cy="295782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35B8C8FB-7F96-4A67-589C-1D3BACCBAF46}"/>
                  </a:ext>
                </a:extLst>
              </p:cNvPr>
              <p:cNvGrpSpPr/>
              <p:nvPr/>
            </p:nvGrpSpPr>
            <p:grpSpPr>
              <a:xfrm>
                <a:off x="4829846" y="1787015"/>
                <a:ext cx="2957829" cy="2957828"/>
                <a:chOff x="4951730" y="2171065"/>
                <a:chExt cx="2409190" cy="2409190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37A01802-7361-1DDC-7FD5-24C3A8B6117B}"/>
                    </a:ext>
                  </a:extLst>
                </p:cNvPr>
                <p:cNvSpPr/>
                <p:nvPr/>
              </p:nvSpPr>
              <p:spPr>
                <a:xfrm>
                  <a:off x="4951730" y="2171065"/>
                  <a:ext cx="2409190" cy="2409190"/>
                </a:xfrm>
                <a:prstGeom prst="ellipse">
                  <a:avLst/>
                </a:prstGeom>
                <a:solidFill>
                  <a:schemeClr val="tx2">
                    <a:lumMod val="85000"/>
                    <a:lumOff val="1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54950175-F52C-FD9D-82C8-299F37B6687F}"/>
                    </a:ext>
                  </a:extLst>
                </p:cNvPr>
                <p:cNvSpPr/>
                <p:nvPr/>
              </p:nvSpPr>
              <p:spPr>
                <a:xfrm>
                  <a:off x="4984087" y="2203422"/>
                  <a:ext cx="2344478" cy="234447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0841A02-D348-FED2-0AF4-A1066F2FA7B8}"/>
                  </a:ext>
                </a:extLst>
              </p:cNvPr>
              <p:cNvSpPr/>
              <p:nvPr/>
            </p:nvSpPr>
            <p:spPr>
              <a:xfrm>
                <a:off x="5139580" y="2096749"/>
                <a:ext cx="2338364" cy="233836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C7D217E7-4269-1B84-AE97-9963608878EE}"/>
                  </a:ext>
                </a:extLst>
              </p:cNvPr>
              <p:cNvSpPr/>
              <p:nvPr/>
            </p:nvSpPr>
            <p:spPr>
              <a:xfrm>
                <a:off x="5453037" y="2410206"/>
                <a:ext cx="1711450" cy="1711447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9DC7829C-47B2-A94E-4992-BEAF86268D6A}"/>
                  </a:ext>
                </a:extLst>
              </p:cNvPr>
              <p:cNvSpPr/>
              <p:nvPr/>
            </p:nvSpPr>
            <p:spPr>
              <a:xfrm>
                <a:off x="5743984" y="2701157"/>
                <a:ext cx="1129545" cy="112954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0E13D4E-4F39-9C43-7C18-3E017F8AE681}"/>
                  </a:ext>
                </a:extLst>
              </p:cNvPr>
              <p:cNvSpPr/>
              <p:nvPr/>
            </p:nvSpPr>
            <p:spPr>
              <a:xfrm>
                <a:off x="6008419" y="2965588"/>
                <a:ext cx="600690" cy="60068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8C228CF-B9C3-DF1E-0BF4-601ADA10A315}"/>
                </a:ext>
              </a:extLst>
            </p:cNvPr>
            <p:cNvGrpSpPr/>
            <p:nvPr/>
          </p:nvGrpSpPr>
          <p:grpSpPr>
            <a:xfrm flipH="1">
              <a:off x="9331797" y="2538586"/>
              <a:ext cx="2065601" cy="1082914"/>
              <a:chOff x="385404" y="1655886"/>
              <a:chExt cx="2941387" cy="1542066"/>
            </a:xfrm>
          </p:grpSpPr>
          <p:sp>
            <p:nvSpPr>
              <p:cNvPr id="9" name="Freeform 24">
                <a:extLst>
                  <a:ext uri="{FF2B5EF4-FFF2-40B4-BE49-F238E27FC236}">
                    <a16:creationId xmlns:a16="http://schemas.microsoft.com/office/drawing/2014/main" id="{BF83435A-FD77-A180-70DB-C33F332B934B}"/>
                  </a:ext>
                </a:extLst>
              </p:cNvPr>
              <p:cNvSpPr/>
              <p:nvPr/>
            </p:nvSpPr>
            <p:spPr>
              <a:xfrm rot="18703025">
                <a:off x="1481038" y="1109890"/>
                <a:ext cx="750119" cy="2941387"/>
              </a:xfrm>
              <a:custGeom>
                <a:avLst/>
                <a:gdLst>
                  <a:gd name="connsiteX0" fmla="*/ 715086 w 1059393"/>
                  <a:gd name="connsiteY0" fmla="*/ 1305 h 4154147"/>
                  <a:gd name="connsiteX1" fmla="*/ 703554 w 1059393"/>
                  <a:gd name="connsiteY1" fmla="*/ 1069949 h 4154147"/>
                  <a:gd name="connsiteX2" fmla="*/ 666826 w 1059393"/>
                  <a:gd name="connsiteY2" fmla="*/ 1104459 h 4154147"/>
                  <a:gd name="connsiteX3" fmla="*/ 713742 w 1059393"/>
                  <a:gd name="connsiteY3" fmla="*/ 2824418 h 4154147"/>
                  <a:gd name="connsiteX4" fmla="*/ 713205 w 1059393"/>
                  <a:gd name="connsiteY4" fmla="*/ 2824418 h 4154147"/>
                  <a:gd name="connsiteX5" fmla="*/ 715166 w 1059393"/>
                  <a:gd name="connsiteY5" fmla="*/ 2880702 h 4154147"/>
                  <a:gd name="connsiteX6" fmla="*/ 601889 w 1059393"/>
                  <a:gd name="connsiteY6" fmla="*/ 3498599 h 4154147"/>
                  <a:gd name="connsiteX7" fmla="*/ 597668 w 1059393"/>
                  <a:gd name="connsiteY7" fmla="*/ 3503337 h 4154147"/>
                  <a:gd name="connsiteX8" fmla="*/ 530121 w 1059393"/>
                  <a:gd name="connsiteY8" fmla="*/ 4154147 h 4154147"/>
                  <a:gd name="connsiteX9" fmla="*/ 462686 w 1059393"/>
                  <a:gd name="connsiteY9" fmla="*/ 3504416 h 4154147"/>
                  <a:gd name="connsiteX10" fmla="*/ 457503 w 1059393"/>
                  <a:gd name="connsiteY10" fmla="*/ 3498599 h 4154147"/>
                  <a:gd name="connsiteX11" fmla="*/ 344226 w 1059393"/>
                  <a:gd name="connsiteY11" fmla="*/ 2880702 h 4154147"/>
                  <a:gd name="connsiteX12" fmla="*/ 346187 w 1059393"/>
                  <a:gd name="connsiteY12" fmla="*/ 2824418 h 4154147"/>
                  <a:gd name="connsiteX13" fmla="*/ 345650 w 1059393"/>
                  <a:gd name="connsiteY13" fmla="*/ 2824418 h 4154147"/>
                  <a:gd name="connsiteX14" fmla="*/ 392549 w 1059393"/>
                  <a:gd name="connsiteY14" fmla="*/ 1105077 h 4154147"/>
                  <a:gd name="connsiteX15" fmla="*/ 390807 w 1059393"/>
                  <a:gd name="connsiteY15" fmla="*/ 1105077 h 4154147"/>
                  <a:gd name="connsiteX16" fmla="*/ 351510 w 1059393"/>
                  <a:gd name="connsiteY16" fmla="*/ 1067411 h 4154147"/>
                  <a:gd name="connsiteX17" fmla="*/ 527074 w 1059393"/>
                  <a:gd name="connsiteY17" fmla="*/ 124800 h 4154147"/>
                  <a:gd name="connsiteX18" fmla="*/ 715086 w 1059393"/>
                  <a:gd name="connsiteY18" fmla="*/ 1305 h 4154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59393" h="4154147">
                    <a:moveTo>
                      <a:pt x="715086" y="1305"/>
                    </a:moveTo>
                    <a:cubicBezTo>
                      <a:pt x="998197" y="-28346"/>
                      <a:pt x="1327688" y="451211"/>
                      <a:pt x="703554" y="1069949"/>
                    </a:cubicBezTo>
                    <a:lnTo>
                      <a:pt x="666826" y="1104459"/>
                    </a:lnTo>
                    <a:lnTo>
                      <a:pt x="713742" y="2824418"/>
                    </a:lnTo>
                    <a:lnTo>
                      <a:pt x="713205" y="2824418"/>
                    </a:lnTo>
                    <a:lnTo>
                      <a:pt x="715166" y="2880702"/>
                    </a:lnTo>
                    <a:cubicBezTo>
                      <a:pt x="715166" y="3158471"/>
                      <a:pt x="668457" y="3396797"/>
                      <a:pt x="601889" y="3498599"/>
                    </a:cubicBezTo>
                    <a:lnTo>
                      <a:pt x="597668" y="3503337"/>
                    </a:lnTo>
                    <a:lnTo>
                      <a:pt x="530121" y="4154147"/>
                    </a:lnTo>
                    <a:lnTo>
                      <a:pt x="462686" y="3504416"/>
                    </a:lnTo>
                    <a:lnTo>
                      <a:pt x="457503" y="3498599"/>
                    </a:lnTo>
                    <a:cubicBezTo>
                      <a:pt x="390935" y="3396797"/>
                      <a:pt x="344226" y="3158471"/>
                      <a:pt x="344226" y="2880702"/>
                    </a:cubicBezTo>
                    <a:lnTo>
                      <a:pt x="346187" y="2824418"/>
                    </a:lnTo>
                    <a:lnTo>
                      <a:pt x="345650" y="2824418"/>
                    </a:lnTo>
                    <a:lnTo>
                      <a:pt x="392549" y="1105077"/>
                    </a:lnTo>
                    <a:lnTo>
                      <a:pt x="390807" y="1105077"/>
                    </a:lnTo>
                    <a:lnTo>
                      <a:pt x="351510" y="1067411"/>
                    </a:lnTo>
                    <a:cubicBezTo>
                      <a:pt x="-423994" y="284108"/>
                      <a:pt x="291460" y="-241565"/>
                      <a:pt x="527074" y="124800"/>
                    </a:cubicBezTo>
                    <a:cubicBezTo>
                      <a:pt x="576430" y="47955"/>
                      <a:pt x="644309" y="8717"/>
                      <a:pt x="715086" y="130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" name="Freeform 25">
                <a:extLst>
                  <a:ext uri="{FF2B5EF4-FFF2-40B4-BE49-F238E27FC236}">
                    <a16:creationId xmlns:a16="http://schemas.microsoft.com/office/drawing/2014/main" id="{A347C071-23C6-5C65-235B-1663988A9A4D}"/>
                  </a:ext>
                </a:extLst>
              </p:cNvPr>
              <p:cNvSpPr/>
              <p:nvPr/>
            </p:nvSpPr>
            <p:spPr>
              <a:xfrm rot="18703025">
                <a:off x="2284772" y="3052829"/>
                <a:ext cx="248687" cy="41559"/>
              </a:xfrm>
              <a:custGeom>
                <a:avLst/>
                <a:gdLst>
                  <a:gd name="connsiteX0" fmla="*/ 0 w 351222"/>
                  <a:gd name="connsiteY0" fmla="*/ 0 h 58694"/>
                  <a:gd name="connsiteX1" fmla="*/ 351222 w 351222"/>
                  <a:gd name="connsiteY1" fmla="*/ 0 h 58694"/>
                  <a:gd name="connsiteX2" fmla="*/ 344826 w 351222"/>
                  <a:gd name="connsiteY2" fmla="*/ 58694 h 58694"/>
                  <a:gd name="connsiteX3" fmla="*/ 6396 w 351222"/>
                  <a:gd name="connsiteY3" fmla="*/ 58694 h 58694"/>
                  <a:gd name="connsiteX4" fmla="*/ 0 w 351222"/>
                  <a:gd name="connsiteY4" fmla="*/ 0 h 5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1222" h="58694">
                    <a:moveTo>
                      <a:pt x="0" y="0"/>
                    </a:moveTo>
                    <a:lnTo>
                      <a:pt x="351222" y="0"/>
                    </a:lnTo>
                    <a:lnTo>
                      <a:pt x="344826" y="58694"/>
                    </a:lnTo>
                    <a:lnTo>
                      <a:pt x="6396" y="5869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26">
                <a:extLst>
                  <a:ext uri="{FF2B5EF4-FFF2-40B4-BE49-F238E27FC236}">
                    <a16:creationId xmlns:a16="http://schemas.microsoft.com/office/drawing/2014/main" id="{4C212CAA-6693-A1A6-6CB9-5A2ED48BBBF0}"/>
                  </a:ext>
                </a:extLst>
              </p:cNvPr>
              <p:cNvSpPr/>
              <p:nvPr/>
            </p:nvSpPr>
            <p:spPr>
              <a:xfrm rot="18703025">
                <a:off x="1044733" y="1365672"/>
                <a:ext cx="201110" cy="781537"/>
              </a:xfrm>
              <a:custGeom>
                <a:avLst/>
                <a:gdLst>
                  <a:gd name="connsiteX0" fmla="*/ 126624 w 284029"/>
                  <a:gd name="connsiteY0" fmla="*/ 0 h 1103772"/>
                  <a:gd name="connsiteX1" fmla="*/ 176991 w 284029"/>
                  <a:gd name="connsiteY1" fmla="*/ 299 h 1103772"/>
                  <a:gd name="connsiteX2" fmla="*/ 182829 w 284029"/>
                  <a:gd name="connsiteY2" fmla="*/ 7471 h 1103772"/>
                  <a:gd name="connsiteX3" fmla="*/ 109343 w 284029"/>
                  <a:gd name="connsiteY3" fmla="*/ 1016014 h 1103772"/>
                  <a:gd name="connsiteX4" fmla="*/ 52388 w 284029"/>
                  <a:gd name="connsiteY4" fmla="*/ 1103772 h 1103772"/>
                  <a:gd name="connsiteX5" fmla="*/ 0 w 284029"/>
                  <a:gd name="connsiteY5" fmla="*/ 1103772 h 1103772"/>
                  <a:gd name="connsiteX6" fmla="*/ 45512 w 284029"/>
                  <a:gd name="connsiteY6" fmla="*/ 1033978 h 1103772"/>
                  <a:gd name="connsiteX7" fmla="*/ 153711 w 284029"/>
                  <a:gd name="connsiteY7" fmla="*/ 49517 h 1103772"/>
                  <a:gd name="connsiteX8" fmla="*/ 122976 w 284029"/>
                  <a:gd name="connsiteY8" fmla="*/ 810 h 1103772"/>
                  <a:gd name="connsiteX9" fmla="*/ 126624 w 284029"/>
                  <a:gd name="connsiteY9" fmla="*/ 0 h 1103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4029" h="1103772">
                    <a:moveTo>
                      <a:pt x="126624" y="0"/>
                    </a:moveTo>
                    <a:lnTo>
                      <a:pt x="176991" y="299"/>
                    </a:lnTo>
                    <a:lnTo>
                      <a:pt x="182829" y="7471"/>
                    </a:lnTo>
                    <a:cubicBezTo>
                      <a:pt x="311218" y="198048"/>
                      <a:pt x="347871" y="604868"/>
                      <a:pt x="109343" y="1016014"/>
                    </a:cubicBezTo>
                    <a:lnTo>
                      <a:pt x="52388" y="1103772"/>
                    </a:lnTo>
                    <a:lnTo>
                      <a:pt x="0" y="1103772"/>
                    </a:lnTo>
                    <a:lnTo>
                      <a:pt x="45512" y="1033978"/>
                    </a:lnTo>
                    <a:cubicBezTo>
                      <a:pt x="278017" y="641973"/>
                      <a:pt x="262764" y="252615"/>
                      <a:pt x="153711" y="49517"/>
                    </a:cubicBezTo>
                    <a:lnTo>
                      <a:pt x="122976" y="810"/>
                    </a:lnTo>
                    <a:lnTo>
                      <a:pt x="126624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Freeform 27">
                <a:extLst>
                  <a:ext uri="{FF2B5EF4-FFF2-40B4-BE49-F238E27FC236}">
                    <a16:creationId xmlns:a16="http://schemas.microsoft.com/office/drawing/2014/main" id="{8832B91C-9324-F9C5-219A-61B6F1EF14F0}"/>
                  </a:ext>
                </a:extLst>
              </p:cNvPr>
              <p:cNvSpPr/>
              <p:nvPr/>
            </p:nvSpPr>
            <p:spPr>
              <a:xfrm rot="18703025">
                <a:off x="1060021" y="1530364"/>
                <a:ext cx="32372" cy="709834"/>
              </a:xfrm>
              <a:custGeom>
                <a:avLst/>
                <a:gdLst>
                  <a:gd name="connsiteX0" fmla="*/ 39779 w 45719"/>
                  <a:gd name="connsiteY0" fmla="*/ 0 h 1002506"/>
                  <a:gd name="connsiteX1" fmla="*/ 45719 w 45719"/>
                  <a:gd name="connsiteY1" fmla="*/ 0 h 1002506"/>
                  <a:gd name="connsiteX2" fmla="*/ 45719 w 45719"/>
                  <a:gd name="connsiteY2" fmla="*/ 1002506 h 1002506"/>
                  <a:gd name="connsiteX3" fmla="*/ 0 w 45719"/>
                  <a:gd name="connsiteY3" fmla="*/ 1002506 h 1002506"/>
                  <a:gd name="connsiteX4" fmla="*/ 0 w 45719"/>
                  <a:gd name="connsiteY4" fmla="*/ 644 h 1002506"/>
                  <a:gd name="connsiteX5" fmla="*/ 20237 w 45719"/>
                  <a:gd name="connsiteY5" fmla="*/ 24605 h 1002506"/>
                  <a:gd name="connsiteX6" fmla="*/ 39779 w 45719"/>
                  <a:gd name="connsiteY6" fmla="*/ 0 h 1002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19" h="1002506">
                    <a:moveTo>
                      <a:pt x="39779" y="0"/>
                    </a:moveTo>
                    <a:lnTo>
                      <a:pt x="45719" y="0"/>
                    </a:lnTo>
                    <a:lnTo>
                      <a:pt x="45719" y="1002506"/>
                    </a:lnTo>
                    <a:lnTo>
                      <a:pt x="0" y="1002506"/>
                    </a:lnTo>
                    <a:lnTo>
                      <a:pt x="0" y="644"/>
                    </a:lnTo>
                    <a:lnTo>
                      <a:pt x="20237" y="24605"/>
                    </a:lnTo>
                    <a:lnTo>
                      <a:pt x="39779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28">
                <a:extLst>
                  <a:ext uri="{FF2B5EF4-FFF2-40B4-BE49-F238E27FC236}">
                    <a16:creationId xmlns:a16="http://schemas.microsoft.com/office/drawing/2014/main" id="{38A4979A-BA45-2BF2-47EB-95D31D20CB54}"/>
                  </a:ext>
                </a:extLst>
              </p:cNvPr>
              <p:cNvSpPr/>
              <p:nvPr/>
            </p:nvSpPr>
            <p:spPr>
              <a:xfrm rot="18703025">
                <a:off x="1247834" y="2110894"/>
                <a:ext cx="209050" cy="41559"/>
              </a:xfrm>
              <a:custGeom>
                <a:avLst/>
                <a:gdLst>
                  <a:gd name="connsiteX0" fmla="*/ 0 w 295242"/>
                  <a:gd name="connsiteY0" fmla="*/ 0 h 58694"/>
                  <a:gd name="connsiteX1" fmla="*/ 295242 w 295242"/>
                  <a:gd name="connsiteY1" fmla="*/ 0 h 58694"/>
                  <a:gd name="connsiteX2" fmla="*/ 284946 w 295242"/>
                  <a:gd name="connsiteY2" fmla="*/ 9674 h 58694"/>
                  <a:gd name="connsiteX3" fmla="*/ 286283 w 295242"/>
                  <a:gd name="connsiteY3" fmla="*/ 58694 h 58694"/>
                  <a:gd name="connsiteX4" fmla="*/ 9349 w 295242"/>
                  <a:gd name="connsiteY4" fmla="*/ 58694 h 58694"/>
                  <a:gd name="connsiteX5" fmla="*/ 10669 w 295242"/>
                  <a:gd name="connsiteY5" fmla="*/ 10292 h 58694"/>
                  <a:gd name="connsiteX6" fmla="*/ 8927 w 295242"/>
                  <a:gd name="connsiteY6" fmla="*/ 10292 h 58694"/>
                  <a:gd name="connsiteX7" fmla="*/ 0 w 295242"/>
                  <a:gd name="connsiteY7" fmla="*/ 1736 h 58694"/>
                  <a:gd name="connsiteX8" fmla="*/ 0 w 295242"/>
                  <a:gd name="connsiteY8" fmla="*/ 0 h 5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242" h="58694">
                    <a:moveTo>
                      <a:pt x="0" y="0"/>
                    </a:moveTo>
                    <a:lnTo>
                      <a:pt x="295242" y="0"/>
                    </a:lnTo>
                    <a:lnTo>
                      <a:pt x="284946" y="9674"/>
                    </a:lnTo>
                    <a:lnTo>
                      <a:pt x="286283" y="58694"/>
                    </a:lnTo>
                    <a:lnTo>
                      <a:pt x="9349" y="58694"/>
                    </a:lnTo>
                    <a:lnTo>
                      <a:pt x="10669" y="10292"/>
                    </a:lnTo>
                    <a:lnTo>
                      <a:pt x="8927" y="10292"/>
                    </a:lnTo>
                    <a:lnTo>
                      <a:pt x="0" y="17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8113B7F-C87A-12A7-3789-B1433D47E4BE}"/>
              </a:ext>
            </a:extLst>
          </p:cNvPr>
          <p:cNvSpPr txBox="1"/>
          <p:nvPr/>
        </p:nvSpPr>
        <p:spPr>
          <a:xfrm>
            <a:off x="6751379" y="3043576"/>
            <a:ext cx="43800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"Chcę żyć lepiej, dłużej i utrzymać jakość życia" to hipotetyczny cytat, który mógł usłyszeć prawie 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każdy lekarz podczas omawiania strategii leczenia z pacjentem 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 zaawansowanym rakiem prostaty 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pt-PT" sz="1800" b="0" i="0" u="none" strike="noStrike" kern="1200" cap="none" spc="0" normalizeH="0" baseline="3000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F5C287B-B079-4219-0ABC-AC38FF3FF7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66" t="10056" r="16453" b="5899"/>
          <a:stretch/>
        </p:blipFill>
        <p:spPr>
          <a:xfrm>
            <a:off x="666891" y="2656561"/>
            <a:ext cx="5515672" cy="2672698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F461B0A-9B16-7C67-2086-F57D7A1FAF60}"/>
              </a:ext>
            </a:extLst>
          </p:cNvPr>
          <p:cNvSpPr/>
          <p:nvPr/>
        </p:nvSpPr>
        <p:spPr>
          <a:xfrm>
            <a:off x="4529470" y="2700663"/>
            <a:ext cx="946297" cy="2530556"/>
          </a:xfrm>
          <a:prstGeom prst="ellipse">
            <a:avLst/>
          </a:prstGeom>
          <a:noFill/>
          <a:ln>
            <a:solidFill>
              <a:srgbClr val="860000"/>
            </a:solidFill>
            <a:prstDash val="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Graphic 29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F459A908-B081-BED4-A94B-9BC1307F6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9011C8-C073-ED8A-CEA3-376CCDC372A8}"/>
              </a:ext>
            </a:extLst>
          </p:cNvPr>
          <p:cNvSpPr txBox="1"/>
          <p:nvPr/>
        </p:nvSpPr>
        <p:spPr>
          <a:xfrm>
            <a:off x="1614266" y="5231219"/>
            <a:ext cx="1508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podstawie referencji </a:t>
            </a:r>
            <a:r>
              <a:rPr kumimoji="0" lang="pt-PT" sz="1000" b="0" i="1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8FC214D0-2773-A6D8-F252-CA069CCA665B}"/>
              </a:ext>
            </a:extLst>
          </p:cNvPr>
          <p:cNvSpPr txBox="1"/>
          <p:nvPr/>
        </p:nvSpPr>
        <p:spPr>
          <a:xfrm>
            <a:off x="3395893" y="4650690"/>
            <a:ext cx="853562" cy="246221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pl-PL" sz="1000" b="1" dirty="0"/>
              <a:t>Miesiące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92CC6AD-1333-55C6-CDDD-67F49A629AD8}"/>
              </a:ext>
            </a:extLst>
          </p:cNvPr>
          <p:cNvSpPr txBox="1"/>
          <p:nvPr/>
        </p:nvSpPr>
        <p:spPr>
          <a:xfrm rot="16200000">
            <a:off x="736168" y="3496823"/>
            <a:ext cx="1509975" cy="246221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pl-PL" sz="1000" b="1" dirty="0"/>
              <a:t>Przeżycie całkowite (%)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C0082BEA-B16F-038F-17DC-0B308665F678}"/>
              </a:ext>
            </a:extLst>
          </p:cNvPr>
          <p:cNvSpPr txBox="1"/>
          <p:nvPr/>
        </p:nvSpPr>
        <p:spPr>
          <a:xfrm>
            <a:off x="767518" y="4840046"/>
            <a:ext cx="814313" cy="10772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b="1" dirty="0"/>
              <a:t>Liczba badanych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F16A21E-5143-0D9A-B80C-E0DF5B205C57}"/>
              </a:ext>
            </a:extLst>
          </p:cNvPr>
          <p:cNvSpPr txBox="1"/>
          <p:nvPr/>
        </p:nvSpPr>
        <p:spPr>
          <a:xfrm>
            <a:off x="1986520" y="4071339"/>
            <a:ext cx="2118502" cy="3231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dirty="0"/>
              <a:t>APA vs PBO</a:t>
            </a:r>
            <a:br>
              <a:rPr lang="pl-PL" sz="700" dirty="0"/>
            </a:br>
            <a:r>
              <a:rPr lang="pl-PL" sz="700" dirty="0"/>
              <a:t>Współczynnik ryzyka dla zgonu, 0,65 (95% Cl, 0,53-0,79)</a:t>
            </a:r>
          </a:p>
          <a:p>
            <a:r>
              <a:rPr lang="pl-PL" sz="700" dirty="0"/>
              <a:t>P&lt;0,0001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B2D73972-DDF5-1E97-0F46-C7F948E83129}"/>
              </a:ext>
            </a:extLst>
          </p:cNvPr>
          <p:cNvSpPr txBox="1"/>
          <p:nvPr/>
        </p:nvSpPr>
        <p:spPr>
          <a:xfrm>
            <a:off x="4673376" y="3076907"/>
            <a:ext cx="1509187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900" b="1" dirty="0">
                <a:solidFill>
                  <a:srgbClr val="2A8EBF"/>
                </a:solidFill>
              </a:rPr>
              <a:t>APA + ADT</a:t>
            </a:r>
          </a:p>
          <a:p>
            <a:r>
              <a:rPr lang="pl-PL" sz="900" b="1" dirty="0">
                <a:solidFill>
                  <a:srgbClr val="2A8EBF"/>
                </a:solidFill>
              </a:rPr>
              <a:t>Mediana nie została osiągnięta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834E0EDE-B150-BB72-FDEA-3C6BFF8A1122}"/>
              </a:ext>
            </a:extLst>
          </p:cNvPr>
          <p:cNvSpPr txBox="1"/>
          <p:nvPr/>
        </p:nvSpPr>
        <p:spPr>
          <a:xfrm>
            <a:off x="3812612" y="3745772"/>
            <a:ext cx="1176396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9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PBO + ADT</a:t>
            </a:r>
          </a:p>
          <a:p>
            <a:r>
              <a:rPr lang="pl-PL" sz="9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Mediana, 52,2 mc</a:t>
            </a:r>
          </a:p>
        </p:txBody>
      </p:sp>
      <p:pic>
        <p:nvPicPr>
          <p:cNvPr id="21" name="Picture 2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1049EAD-ED3D-255A-1087-9938A4CA7C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84276242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DF90E49-6019-FB77-879E-2C4D70519636}"/>
              </a:ext>
            </a:extLst>
          </p:cNvPr>
          <p:cNvSpPr txBox="1"/>
          <p:nvPr/>
        </p:nvSpPr>
        <p:spPr>
          <a:xfrm>
            <a:off x="8282452" y="1752314"/>
            <a:ext cx="2156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>
                <a:solidFill>
                  <a:prstClr val="black"/>
                </a:solidFill>
                <a:latin typeface="Calibri"/>
              </a:rPr>
              <a:t>mediana</a:t>
            </a:r>
            <a:r>
              <a:rPr lang="de-DE" dirty="0">
                <a:solidFill>
                  <a:prstClr val="black"/>
                </a:solidFill>
                <a:latin typeface="Calibri"/>
              </a:rPr>
              <a:t> </a:t>
            </a:r>
            <a:r>
              <a:rPr lang="de-DE" dirty="0" err="1">
                <a:solidFill>
                  <a:prstClr val="black"/>
                </a:solidFill>
                <a:latin typeface="Calibri"/>
              </a:rPr>
              <a:t>przeżycia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9A9A30AE-BBA3-9AFA-708E-0D015EEBFBC9}"/>
              </a:ext>
            </a:extLst>
          </p:cNvPr>
          <p:cNvGrpSpPr/>
          <p:nvPr/>
        </p:nvGrpSpPr>
        <p:grpSpPr>
          <a:xfrm>
            <a:off x="8904542" y="2274417"/>
            <a:ext cx="1637500" cy="3029446"/>
            <a:chOff x="8582072" y="2144258"/>
            <a:chExt cx="1637500" cy="3029446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21B4DFB5-2A6F-2A22-80F4-2FF7CF9E3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500"/>
                      </a14:imgEffect>
                      <a14:imgEffect>
                        <a14:saturation sat="29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8582072" y="2144258"/>
              <a:ext cx="491816" cy="2997535"/>
            </a:xfrm>
            <a:prstGeom prst="rect">
              <a:avLst/>
            </a:prstGeom>
          </p:spPr>
        </p:pic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5DDB6531-E54A-BB81-DC3D-5CAC7DBE8F86}"/>
                </a:ext>
              </a:extLst>
            </p:cNvPr>
            <p:cNvSpPr txBox="1"/>
            <p:nvPr/>
          </p:nvSpPr>
          <p:spPr>
            <a:xfrm>
              <a:off x="9046906" y="2144258"/>
              <a:ext cx="10889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 </a:t>
              </a: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 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lat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FAFD8823-214E-E865-E05F-52EDAE448F91}"/>
                </a:ext>
              </a:extLst>
            </p:cNvPr>
            <p:cNvSpPr txBox="1"/>
            <p:nvPr/>
          </p:nvSpPr>
          <p:spPr>
            <a:xfrm>
              <a:off x="9027690" y="4804372"/>
              <a:ext cx="10889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 </a:t>
              </a: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 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lat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47D0922F-AD32-667A-3CAB-67722EF3F518}"/>
                </a:ext>
              </a:extLst>
            </p:cNvPr>
            <p:cNvSpPr txBox="1"/>
            <p:nvPr/>
          </p:nvSpPr>
          <p:spPr>
            <a:xfrm>
              <a:off x="9021338" y="3252785"/>
              <a:ext cx="11982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 </a:t>
              </a: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4,5 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roku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Textfeld 7">
            <a:extLst>
              <a:ext uri="{FF2B5EF4-FFF2-40B4-BE49-F238E27FC236}">
                <a16:creationId xmlns:a16="http://schemas.microsoft.com/office/drawing/2014/main" id="{A5FC1790-1503-414C-8123-34358E7A92A1}"/>
              </a:ext>
            </a:extLst>
          </p:cNvPr>
          <p:cNvSpPr txBox="1"/>
          <p:nvPr/>
        </p:nvSpPr>
        <p:spPr>
          <a:xfrm>
            <a:off x="303769" y="6226706"/>
            <a:ext cx="8381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 podstawie</a:t>
            </a:r>
            <a:r>
              <a:rPr lang="de-DE" sz="70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: 1. Krausewitz, P, et al. Urologie 62, 347–353 (2023). https://doi.org/10.1007/s00120-023-02028-1</a:t>
            </a:r>
            <a:endParaRPr lang="de-DE" sz="7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12F63AA0-86A9-EB50-8CF1-841514D62F97}"/>
              </a:ext>
            </a:extLst>
          </p:cNvPr>
          <p:cNvGrpSpPr/>
          <p:nvPr/>
        </p:nvGrpSpPr>
        <p:grpSpPr>
          <a:xfrm>
            <a:off x="1585019" y="1915848"/>
            <a:ext cx="6859802" cy="3266025"/>
            <a:chOff x="714150" y="1906281"/>
            <a:chExt cx="6859802" cy="3266025"/>
          </a:xfrm>
        </p:grpSpPr>
        <p:sp>
          <p:nvSpPr>
            <p:cNvPr id="11" name="Rechteck: abgerundete Ecken 10">
              <a:extLst>
                <a:ext uri="{FF2B5EF4-FFF2-40B4-BE49-F238E27FC236}">
                  <a16:creationId xmlns:a16="http://schemas.microsoft.com/office/drawing/2014/main" id="{4F4627DE-0F7D-E0E8-25D4-1ED82B57D9CB}"/>
                </a:ext>
              </a:extLst>
            </p:cNvPr>
            <p:cNvSpPr/>
            <p:nvPr/>
          </p:nvSpPr>
          <p:spPr>
            <a:xfrm>
              <a:off x="3540615" y="1906281"/>
              <a:ext cx="1722268" cy="53141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err="1"/>
                <a:t>mHSPC</a:t>
              </a:r>
              <a:endParaRPr lang="de-DE"/>
            </a:p>
          </p:txBody>
        </p:sp>
        <p:sp>
          <p:nvSpPr>
            <p:cNvPr id="12" name="Rechteck: abgerundete Ecken 11">
              <a:extLst>
                <a:ext uri="{FF2B5EF4-FFF2-40B4-BE49-F238E27FC236}">
                  <a16:creationId xmlns:a16="http://schemas.microsoft.com/office/drawing/2014/main" id="{4639935D-CCB3-DD3D-B927-A8335F21426E}"/>
                </a:ext>
              </a:extLst>
            </p:cNvPr>
            <p:cNvSpPr/>
            <p:nvPr/>
          </p:nvSpPr>
          <p:spPr>
            <a:xfrm>
              <a:off x="1173347" y="3231628"/>
              <a:ext cx="2796466" cy="727997"/>
            </a:xfrm>
            <a:prstGeom prst="roundRect">
              <a:avLst/>
            </a:prstGeom>
            <a:solidFill>
              <a:srgbClr val="9933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/>
                <a:t>synchroniczny</a:t>
              </a:r>
              <a:r>
                <a:rPr lang="de-DE" dirty="0"/>
                <a:t> / de </a:t>
              </a:r>
              <a:r>
                <a:rPr lang="de-DE" dirty="0" err="1"/>
                <a:t>novo</a:t>
              </a:r>
              <a:r>
                <a:rPr lang="de-DE" dirty="0"/>
                <a:t>  </a:t>
              </a:r>
            </a:p>
          </p:txBody>
        </p:sp>
        <p:sp>
          <p:nvSpPr>
            <p:cNvPr id="13" name="Rechteck: abgerundete Ecken 12">
              <a:extLst>
                <a:ext uri="{FF2B5EF4-FFF2-40B4-BE49-F238E27FC236}">
                  <a16:creationId xmlns:a16="http://schemas.microsoft.com/office/drawing/2014/main" id="{4E520D43-FB5D-D40E-97A8-72ED92F37347}"/>
                </a:ext>
              </a:extLst>
            </p:cNvPr>
            <p:cNvSpPr/>
            <p:nvPr/>
          </p:nvSpPr>
          <p:spPr>
            <a:xfrm>
              <a:off x="4777486" y="3231628"/>
              <a:ext cx="2796466" cy="727997"/>
            </a:xfrm>
            <a:prstGeom prst="round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/>
                <a:t>metachron</a:t>
              </a:r>
              <a:r>
                <a:rPr lang="pl-PL" dirty="0" err="1"/>
                <a:t>iczny</a:t>
              </a:r>
              <a:endParaRPr lang="de-DE" dirty="0"/>
            </a:p>
          </p:txBody>
        </p:sp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id="{B1303E14-03F8-255B-AB6D-41B1B24787E3}"/>
                </a:ext>
              </a:extLst>
            </p:cNvPr>
            <p:cNvSpPr/>
            <p:nvPr/>
          </p:nvSpPr>
          <p:spPr>
            <a:xfrm>
              <a:off x="6514771" y="4619047"/>
              <a:ext cx="880368" cy="553259"/>
            </a:xfrm>
            <a:prstGeom prst="roundRect">
              <a:avLst/>
            </a:prstGeom>
            <a:solidFill>
              <a:srgbClr val="FF993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/>
                <a:t>o dużej  objętości</a:t>
              </a:r>
              <a:endParaRPr lang="de-DE" sz="1200" dirty="0"/>
            </a:p>
          </p:txBody>
        </p:sp>
        <p:sp>
          <p:nvSpPr>
            <p:cNvPr id="15" name="Rechteck: abgerundete Ecken 14">
              <a:extLst>
                <a:ext uri="{FF2B5EF4-FFF2-40B4-BE49-F238E27FC236}">
                  <a16:creationId xmlns:a16="http://schemas.microsoft.com/office/drawing/2014/main" id="{2105AC55-FF77-E153-788E-3D10B0FD4C06}"/>
                </a:ext>
              </a:extLst>
            </p:cNvPr>
            <p:cNvSpPr/>
            <p:nvPr/>
          </p:nvSpPr>
          <p:spPr>
            <a:xfrm>
              <a:off x="1691212" y="4594924"/>
              <a:ext cx="880368" cy="553259"/>
            </a:xfrm>
            <a:prstGeom prst="roundRect">
              <a:avLst/>
            </a:prstGeom>
            <a:solidFill>
              <a:srgbClr val="C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/>
                <a:t>o dużej  objętości</a:t>
              </a:r>
              <a:endParaRPr lang="de-DE" sz="1200" dirty="0"/>
            </a:p>
          </p:txBody>
        </p:sp>
        <p:sp>
          <p:nvSpPr>
            <p:cNvPr id="16" name="Rechteck: abgerundete Ecken 15">
              <a:extLst>
                <a:ext uri="{FF2B5EF4-FFF2-40B4-BE49-F238E27FC236}">
                  <a16:creationId xmlns:a16="http://schemas.microsoft.com/office/drawing/2014/main" id="{CBB5F1CB-1E23-B625-47E5-4CD12A64828B}"/>
                </a:ext>
              </a:extLst>
            </p:cNvPr>
            <p:cNvSpPr/>
            <p:nvPr/>
          </p:nvSpPr>
          <p:spPr>
            <a:xfrm>
              <a:off x="714150" y="4594923"/>
              <a:ext cx="880368" cy="553259"/>
            </a:xfrm>
            <a:prstGeom prst="roundRect">
              <a:avLst/>
            </a:prstGeom>
            <a:solidFill>
              <a:srgbClr val="92D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/>
                <a:t>o małej  objętości</a:t>
              </a:r>
              <a:endParaRPr lang="de-DE" sz="1200" dirty="0"/>
            </a:p>
          </p:txBody>
        </p:sp>
        <p:sp>
          <p:nvSpPr>
            <p:cNvPr id="18" name="Rechteck: abgerundete Ecken 17">
              <a:extLst>
                <a:ext uri="{FF2B5EF4-FFF2-40B4-BE49-F238E27FC236}">
                  <a16:creationId xmlns:a16="http://schemas.microsoft.com/office/drawing/2014/main" id="{3869DDF6-BAFF-8759-67DE-B44DECFB05BF}"/>
                </a:ext>
              </a:extLst>
            </p:cNvPr>
            <p:cNvSpPr/>
            <p:nvPr/>
          </p:nvSpPr>
          <p:spPr>
            <a:xfrm>
              <a:off x="5002782" y="4619047"/>
              <a:ext cx="880368" cy="553259"/>
            </a:xfrm>
            <a:prstGeom prst="roundRect">
              <a:avLst/>
            </a:prstGeom>
            <a:solidFill>
              <a:srgbClr val="92D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/>
                <a:t>o małej  objętości</a:t>
              </a:r>
              <a:endParaRPr lang="de-DE" sz="1200" dirty="0"/>
            </a:p>
          </p:txBody>
        </p:sp>
        <p:sp>
          <p:nvSpPr>
            <p:cNvPr id="19" name="Rechteck: abgerundete Ecken 18">
              <a:extLst>
                <a:ext uri="{FF2B5EF4-FFF2-40B4-BE49-F238E27FC236}">
                  <a16:creationId xmlns:a16="http://schemas.microsoft.com/office/drawing/2014/main" id="{39202963-AA48-7D6C-B689-BF06EF5ED3C6}"/>
                </a:ext>
              </a:extLst>
            </p:cNvPr>
            <p:cNvSpPr/>
            <p:nvPr/>
          </p:nvSpPr>
          <p:spPr>
            <a:xfrm>
              <a:off x="2682897" y="4613038"/>
              <a:ext cx="760513" cy="553259"/>
            </a:xfrm>
            <a:prstGeom prst="round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100" dirty="0"/>
                <a:t>Niskiego ryzyka</a:t>
              </a:r>
              <a:endParaRPr lang="de-DE" sz="1100" dirty="0"/>
            </a:p>
          </p:txBody>
        </p:sp>
        <p:sp>
          <p:nvSpPr>
            <p:cNvPr id="20" name="Rechteck: abgerundete Ecken 19">
              <a:extLst>
                <a:ext uri="{FF2B5EF4-FFF2-40B4-BE49-F238E27FC236}">
                  <a16:creationId xmlns:a16="http://schemas.microsoft.com/office/drawing/2014/main" id="{C3212181-58BF-CC3A-2FA7-44AB1C4C35D0}"/>
                </a:ext>
              </a:extLst>
            </p:cNvPr>
            <p:cNvSpPr/>
            <p:nvPr/>
          </p:nvSpPr>
          <p:spPr>
            <a:xfrm>
              <a:off x="3540615" y="4615012"/>
              <a:ext cx="760513" cy="553259"/>
            </a:xfrm>
            <a:prstGeom prst="roundRect">
              <a:avLst/>
            </a:prstGeom>
            <a:solidFill>
              <a:srgbClr val="C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100" dirty="0"/>
                <a:t>Wysokiego ryzyka</a:t>
              </a:r>
              <a:endParaRPr lang="de-DE" sz="1100" dirty="0"/>
            </a:p>
          </p:txBody>
        </p:sp>
        <p:cxnSp>
          <p:nvCxnSpPr>
            <p:cNvPr id="24" name="Gerade Verbindung mit Pfeil 23">
              <a:extLst>
                <a:ext uri="{FF2B5EF4-FFF2-40B4-BE49-F238E27FC236}">
                  <a16:creationId xmlns:a16="http://schemas.microsoft.com/office/drawing/2014/main" id="{284DFD18-CF3F-87DA-05A6-83FF910A3126}"/>
                </a:ext>
              </a:extLst>
            </p:cNvPr>
            <p:cNvCxnSpPr>
              <a:stCxn id="12" idx="2"/>
            </p:cNvCxnSpPr>
            <p:nvPr/>
          </p:nvCxnSpPr>
          <p:spPr>
            <a:xfrm flipH="1">
              <a:off x="1235491" y="3959625"/>
              <a:ext cx="1336089" cy="567145"/>
            </a:xfrm>
            <a:prstGeom prst="straightConnector1">
              <a:avLst/>
            </a:prstGeom>
            <a:ln w="3175"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mit Pfeil 24">
              <a:extLst>
                <a:ext uri="{FF2B5EF4-FFF2-40B4-BE49-F238E27FC236}">
                  <a16:creationId xmlns:a16="http://schemas.microsoft.com/office/drawing/2014/main" id="{5693A28C-E417-9362-E8C8-E3CC374C34D7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 flipH="1">
              <a:off x="2169085" y="3959625"/>
              <a:ext cx="402495" cy="576928"/>
            </a:xfrm>
            <a:prstGeom prst="straightConnector1">
              <a:avLst/>
            </a:prstGeom>
            <a:ln w="3175"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mit Pfeil 27">
              <a:extLst>
                <a:ext uri="{FF2B5EF4-FFF2-40B4-BE49-F238E27FC236}">
                  <a16:creationId xmlns:a16="http://schemas.microsoft.com/office/drawing/2014/main" id="{CDBCC598-2653-C1C2-12A5-0DC593C4E3F4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>
              <a:off x="2571580" y="3959625"/>
              <a:ext cx="491573" cy="597016"/>
            </a:xfrm>
            <a:prstGeom prst="straightConnector1">
              <a:avLst/>
            </a:prstGeom>
            <a:ln w="3175"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mit Pfeil 30">
              <a:extLst>
                <a:ext uri="{FF2B5EF4-FFF2-40B4-BE49-F238E27FC236}">
                  <a16:creationId xmlns:a16="http://schemas.microsoft.com/office/drawing/2014/main" id="{742B30E9-EEC6-4D24-A429-820092E596AA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>
              <a:off x="2571580" y="3959625"/>
              <a:ext cx="1282679" cy="597016"/>
            </a:xfrm>
            <a:prstGeom prst="straightConnector1">
              <a:avLst/>
            </a:prstGeom>
            <a:ln w="3175"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5F541E9D-9B23-A9ED-CD97-2373B23AEE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42966" y="3989137"/>
              <a:ext cx="800270" cy="567504"/>
            </a:xfrm>
            <a:prstGeom prst="straightConnector1">
              <a:avLst/>
            </a:prstGeom>
            <a:ln w="3175"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mit Pfeil 36">
              <a:extLst>
                <a:ext uri="{FF2B5EF4-FFF2-40B4-BE49-F238E27FC236}">
                  <a16:creationId xmlns:a16="http://schemas.microsoft.com/office/drawing/2014/main" id="{046458B5-C8B2-3252-DB19-F5EC22C378DD}"/>
                </a:ext>
              </a:extLst>
            </p:cNvPr>
            <p:cNvCxnSpPr>
              <a:cxnSpLocks/>
            </p:cNvCxnSpPr>
            <p:nvPr/>
          </p:nvCxnSpPr>
          <p:spPr>
            <a:xfrm>
              <a:off x="6243236" y="3989137"/>
              <a:ext cx="711719" cy="567504"/>
            </a:xfrm>
            <a:prstGeom prst="straightConnector1">
              <a:avLst/>
            </a:prstGeom>
            <a:ln w="3175"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mit Pfeil 72">
              <a:extLst>
                <a:ext uri="{FF2B5EF4-FFF2-40B4-BE49-F238E27FC236}">
                  <a16:creationId xmlns:a16="http://schemas.microsoft.com/office/drawing/2014/main" id="{2D087CDA-046D-2B3B-97FA-1168EF6FAE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78364" y="2505846"/>
              <a:ext cx="1579347" cy="6212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mit Pfeil 73">
              <a:extLst>
                <a:ext uri="{FF2B5EF4-FFF2-40B4-BE49-F238E27FC236}">
                  <a16:creationId xmlns:a16="http://schemas.microsoft.com/office/drawing/2014/main" id="{08874AFF-1BF2-25A7-BC36-C745ECA0469E}"/>
                </a:ext>
              </a:extLst>
            </p:cNvPr>
            <p:cNvCxnSpPr>
              <a:cxnSpLocks/>
            </p:cNvCxnSpPr>
            <p:nvPr/>
          </p:nvCxnSpPr>
          <p:spPr>
            <a:xfrm>
              <a:off x="4777486" y="2500098"/>
              <a:ext cx="1502097" cy="67315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itel 81">
            <a:extLst>
              <a:ext uri="{FF2B5EF4-FFF2-40B4-BE49-F238E27FC236}">
                <a16:creationId xmlns:a16="http://schemas.microsoft.com/office/drawing/2014/main" id="{C79B7B07-8F83-1434-870B-4B86B01A0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77" y="-16637"/>
            <a:ext cx="11517549" cy="1012374"/>
          </a:xfrm>
        </p:spPr>
        <p:txBody>
          <a:bodyPr>
            <a:normAutofit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 wyborze leczenia należy uwzględnić rokowanie stopnia zaawansowania mHSPC w ramach indywidualnej oceny ryzyka u pacjenta</a:t>
            </a:r>
            <a:endParaRPr lang="de-DE" sz="2000" b="1" dirty="0">
              <a:solidFill>
                <a:srgbClr val="09357A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E67C50A-C4EF-8574-38C6-190195042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863756642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82E6CF-042B-87E2-30CE-C51399CE304A}"/>
              </a:ext>
            </a:extLst>
          </p:cNvPr>
          <p:cNvSpPr txBox="1"/>
          <p:nvPr/>
        </p:nvSpPr>
        <p:spPr>
          <a:xfrm>
            <a:off x="170850" y="6229749"/>
            <a:ext cx="8121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Chi KN, et al. J Clin Oncol. 2021;39:2294–2303; 2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Agarwal N, et al. J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Urol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2021; 206:914-923. 3. Agarwal N, et al. Lancet Oncol 2019; 20(11):1518-1530; 9. Agarwal N, et al. Poster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przedstawiono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ASCO 2021; abstract 5068.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828F27-4C5E-2BC0-8589-C90F04C93509}"/>
              </a:ext>
            </a:extLst>
          </p:cNvPr>
          <p:cNvSpPr txBox="1"/>
          <p:nvPr/>
        </p:nvSpPr>
        <p:spPr>
          <a:xfrm>
            <a:off x="1590392" y="46222"/>
            <a:ext cx="10203145" cy="957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Schemat APA+ADT vs ADT utrzymuje jakość życia pacjenta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 stabilny poziom aktywności w porównaniu z punktem wyjściowym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​ 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20C3926-D11F-031F-7F58-BD02ED2E60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18" b="1490"/>
          <a:stretch/>
        </p:blipFill>
        <p:spPr>
          <a:xfrm>
            <a:off x="360317" y="1768389"/>
            <a:ext cx="6189060" cy="3150233"/>
          </a:xfrm>
          <a:prstGeom prst="rect">
            <a:avLst/>
          </a:prstGeom>
          <a:ln>
            <a:noFill/>
          </a:ln>
          <a:effectLst/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BFA7F1B-FF9A-691E-3979-734AF4451133}"/>
              </a:ext>
            </a:extLst>
          </p:cNvPr>
          <p:cNvSpPr txBox="1"/>
          <p:nvPr/>
        </p:nvSpPr>
        <p:spPr>
          <a:xfrm>
            <a:off x="873611" y="5199149"/>
            <a:ext cx="50822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Jakość życia oceniano jako zmianę ("najmniejsza średnia zmiana") w stosunku do wartości wyjściowej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Graphic 2" descr="Home outline">
            <a:hlinkClick r:id="rId3" action="ppaction://hlinksldjump"/>
            <a:extLst>
              <a:ext uri="{FF2B5EF4-FFF2-40B4-BE49-F238E27FC236}">
                <a16:creationId xmlns:a16="http://schemas.microsoft.com/office/drawing/2014/main" id="{5E997215-D27E-89A2-657D-3C95349F6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404C29-5A94-C658-CE04-4B24E668EC56}"/>
              </a:ext>
            </a:extLst>
          </p:cNvPr>
          <p:cNvSpPr/>
          <p:nvPr/>
        </p:nvSpPr>
        <p:spPr>
          <a:xfrm>
            <a:off x="360317" y="254951"/>
            <a:ext cx="1254886" cy="526714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TITAN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5CA075-5E60-5E72-15F6-FE7D87E9E622}"/>
              </a:ext>
            </a:extLst>
          </p:cNvPr>
          <p:cNvSpPr txBox="1">
            <a:spLocks/>
          </p:cNvSpPr>
          <p:nvPr/>
        </p:nvSpPr>
        <p:spPr bwMode="auto">
          <a:xfrm>
            <a:off x="987760" y="1472622"/>
            <a:ext cx="4968138" cy="3323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33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88024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576049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1152098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  <a:t>Schemat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  <a:t>APA plus ADT</a:t>
            </a: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  <a:t> utrzymał jakość życia związaną </a:t>
            </a:r>
            <a:b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</a:br>
            <a:r>
              <a:rPr kumimoji="0" lang="pl-PL" sz="120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  <a:t>ze zdrowiem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1C75BC"/>
              </a:solidFill>
              <a:effectLst/>
              <a:uLnTx/>
              <a:uFillTx/>
              <a:latin typeface="Verdana" charset="0"/>
              <a:ea typeface="Verdana" charset="0"/>
              <a:cs typeface="+mn-cs"/>
              <a:sym typeface="Arial" pitchFamily="-65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BDBEDC-3286-00DE-60A6-7F3DE5999C97}"/>
              </a:ext>
            </a:extLst>
          </p:cNvPr>
          <p:cNvGrpSpPr/>
          <p:nvPr/>
        </p:nvGrpSpPr>
        <p:grpSpPr>
          <a:xfrm>
            <a:off x="7055572" y="1757694"/>
            <a:ext cx="4968138" cy="2433090"/>
            <a:chOff x="7138008" y="1839122"/>
            <a:chExt cx="4968138" cy="24330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D751424-0948-DCE2-C7CD-25450D8CC0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5158"/>
            <a:stretch/>
          </p:blipFill>
          <p:spPr>
            <a:xfrm>
              <a:off x="7138008" y="2137906"/>
              <a:ext cx="4803267" cy="2134306"/>
            </a:xfrm>
            <a:prstGeom prst="rect">
              <a:avLst/>
            </a:prstGeom>
          </p:spPr>
        </p:pic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F26FB0A7-7DB6-B3B4-B1D0-DC9472AB597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138008" y="1839122"/>
              <a:ext cx="4968138" cy="1454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333" b="1">
                  <a:solidFill>
                    <a:schemeClr val="tx1"/>
                  </a:solidFill>
                  <a:latin typeface="Verdana" charset="0"/>
                  <a:ea typeface="Verdana" charset="0"/>
                  <a:cs typeface="Verdana" charset="0"/>
                  <a:sym typeface="Arial" pitchFamily="-65" charset="0"/>
                </a:defRPr>
              </a:lvl1pPr>
              <a:lvl2pPr algn="l" rtl="0" eaLnBrk="1" fontAlgn="base" hangingPunct="1">
                <a:lnSpc>
                  <a:spcPts val="3360"/>
                </a:lnSpc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2"/>
                  </a:solidFill>
                  <a:latin typeface="Georgia" pitchFamily="-111" charset="0"/>
                  <a:ea typeface="Arial Unicode MS" pitchFamily="-65" charset="0"/>
                  <a:cs typeface="Arial Unicode MS" pitchFamily="-65" charset="0"/>
                  <a:sym typeface="Arial" pitchFamily="-65" charset="0"/>
                </a:defRPr>
              </a:lvl2pPr>
              <a:lvl3pPr algn="l" rtl="0" eaLnBrk="1" fontAlgn="base" hangingPunct="1">
                <a:lnSpc>
                  <a:spcPts val="3360"/>
                </a:lnSpc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2"/>
                  </a:solidFill>
                  <a:latin typeface="Georgia" pitchFamily="-111" charset="0"/>
                  <a:ea typeface="Arial Unicode MS" pitchFamily="-65" charset="0"/>
                  <a:cs typeface="Arial Unicode MS" pitchFamily="-65" charset="0"/>
                  <a:sym typeface="Arial" pitchFamily="-65" charset="0"/>
                </a:defRPr>
              </a:lvl3pPr>
              <a:lvl4pPr algn="l" rtl="0" eaLnBrk="1" fontAlgn="base" hangingPunct="1">
                <a:lnSpc>
                  <a:spcPts val="3360"/>
                </a:lnSpc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2"/>
                  </a:solidFill>
                  <a:latin typeface="Georgia" pitchFamily="-111" charset="0"/>
                  <a:ea typeface="Arial Unicode MS" pitchFamily="-65" charset="0"/>
                  <a:cs typeface="Arial Unicode MS" pitchFamily="-65" charset="0"/>
                  <a:sym typeface="Arial" pitchFamily="-65" charset="0"/>
                </a:defRPr>
              </a:lvl4pPr>
              <a:lvl5pPr algn="l" rtl="0" eaLnBrk="1" fontAlgn="base" hangingPunct="1">
                <a:lnSpc>
                  <a:spcPts val="3360"/>
                </a:lnSpc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2"/>
                  </a:solidFill>
                  <a:latin typeface="Georgia" pitchFamily="-111" charset="0"/>
                  <a:ea typeface="Arial Unicode MS" pitchFamily="-65" charset="0"/>
                  <a:cs typeface="Arial Unicode MS" pitchFamily="-65" charset="0"/>
                  <a:sym typeface="Arial" pitchFamily="-65" charset="0"/>
                </a:defRPr>
              </a:lvl5pPr>
              <a:lvl6pPr marL="288024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F30617"/>
                  </a:solidFill>
                  <a:latin typeface="Arial" pitchFamily="-110" charset="0"/>
                  <a:ea typeface="ヒラギノ角ゴ ProN W6" pitchFamily="-110" charset="-128"/>
                  <a:cs typeface="ヒラギノ角ゴ ProN W6" pitchFamily="-110" charset="-128"/>
                  <a:sym typeface="Arial" pitchFamily="-110" charset="0"/>
                </a:defRPr>
              </a:lvl6pPr>
              <a:lvl7pPr marL="576049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F30617"/>
                  </a:solidFill>
                  <a:latin typeface="Arial" pitchFamily="-110" charset="0"/>
                  <a:ea typeface="ヒラギノ角ゴ ProN W6" pitchFamily="-110" charset="-128"/>
                  <a:cs typeface="ヒラギノ角ゴ ProN W6" pitchFamily="-110" charset="-128"/>
                  <a:sym typeface="Arial" pitchFamily="-110" charset="0"/>
                </a:defRPr>
              </a:lvl7pPr>
              <a:lvl8pPr marL="864074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F30617"/>
                  </a:solidFill>
                  <a:latin typeface="Arial" pitchFamily="-110" charset="0"/>
                  <a:ea typeface="ヒラギノ角ゴ ProN W6" pitchFamily="-110" charset="-128"/>
                  <a:cs typeface="ヒラギノ角ゴ ProN W6" pitchFamily="-110" charset="-128"/>
                  <a:sym typeface="Arial" pitchFamily="-110" charset="0"/>
                </a:defRPr>
              </a:lvl8pPr>
              <a:lvl9pPr marL="1152098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F30617"/>
                  </a:solidFill>
                  <a:latin typeface="Arial" pitchFamily="-110" charset="0"/>
                  <a:ea typeface="ヒラギノ角ゴ ProN W6" pitchFamily="-110" charset="-128"/>
                  <a:cs typeface="ヒラギノ角ゴ ProN W6" pitchFamily="-110" charset="-128"/>
                  <a:sym typeface="Arial" pitchFamily="-110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Verdana" charset="0"/>
                  <a:ea typeface="Verdana" charset="0"/>
                  <a:cs typeface="+mn-cs"/>
                  <a:sym typeface="Arial" pitchFamily="-65" charset="0"/>
                </a:rPr>
                <a:t>Brak aktywności</a:t>
              </a:r>
              <a:endPara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5A3FDFA-9F28-110A-9B52-3429D06D2C9F}"/>
              </a:ext>
            </a:extLst>
          </p:cNvPr>
          <p:cNvSpPr txBox="1"/>
          <p:nvPr/>
        </p:nvSpPr>
        <p:spPr>
          <a:xfrm>
            <a:off x="7138007" y="4190784"/>
            <a:ext cx="4803267" cy="1692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5715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375"/>
              </a:spcAft>
              <a:buClr>
                <a:srgbClr val="212121"/>
              </a:buClr>
              <a:buSzPct val="100000"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Poziom aktywności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:</a:t>
            </a:r>
          </a:p>
          <a:p>
            <a:pPr marL="0" marR="0" lvl="0" indent="0" algn="just" defTabSz="5715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375"/>
              </a:spcAft>
              <a:buClr>
                <a:srgbClr val="212121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–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Na początku badania u 75% pacjentów występowało łagodne do zerowego uczucie zmęczenia (tabela charakterystyki wyjściowej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).</a:t>
            </a:r>
          </a:p>
          <a:p>
            <a:pPr marL="0" marR="0" lvl="0" indent="0" algn="just" defTabSz="5715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375"/>
              </a:spcAft>
              <a:buClr>
                <a:srgbClr val="212121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–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&gt; 78% pacjentów otrzymujących apalutamid i &gt; 71% pacjentów otrzymujących placebo w każdym cyklu leczenia odczuwało stabilny lub lepszy poziom energii </a:t>
            </a:r>
            <a:b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w stosunku do wartości wyjściowych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05050">
                    <a:lumMod val="75000"/>
                  </a:srgbClr>
                </a:solidFill>
                <a:effectLst/>
                <a:uLnTx/>
                <a:uFillTx/>
                <a:latin typeface="Calibri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3976B6-5AEA-2A08-64F8-3EC12577A0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1223" y="2056478"/>
            <a:ext cx="1371600" cy="28575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A2FC663C-AEAA-1959-B7F3-B21FB79A3A08}"/>
              </a:ext>
            </a:extLst>
          </p:cNvPr>
          <p:cNvSpPr txBox="1"/>
          <p:nvPr/>
        </p:nvSpPr>
        <p:spPr>
          <a:xfrm>
            <a:off x="659568" y="4476386"/>
            <a:ext cx="814313" cy="10772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b="1" dirty="0"/>
              <a:t>Liczba badanych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E15B0E2-7BF7-B9DC-B6DC-D797855197C9}"/>
              </a:ext>
            </a:extLst>
          </p:cNvPr>
          <p:cNvSpPr txBox="1"/>
          <p:nvPr/>
        </p:nvSpPr>
        <p:spPr>
          <a:xfrm>
            <a:off x="3350423" y="4430159"/>
            <a:ext cx="389728" cy="16927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100" b="1" dirty="0"/>
              <a:t>Cykl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1776D5D-3F7B-277B-F039-7F7C88729094}"/>
              </a:ext>
            </a:extLst>
          </p:cNvPr>
          <p:cNvSpPr txBox="1"/>
          <p:nvPr/>
        </p:nvSpPr>
        <p:spPr>
          <a:xfrm>
            <a:off x="9558534" y="4024763"/>
            <a:ext cx="389728" cy="16927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100" b="1" dirty="0"/>
              <a:t>Cykle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D2BE625-BE84-C19C-FB56-E1FE3389AD1E}"/>
              </a:ext>
            </a:extLst>
          </p:cNvPr>
          <p:cNvSpPr txBox="1"/>
          <p:nvPr/>
        </p:nvSpPr>
        <p:spPr>
          <a:xfrm>
            <a:off x="5877652" y="2521506"/>
            <a:ext cx="814313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b="1" dirty="0"/>
              <a:t>Poprawa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4CF660F-B0B1-36FB-5078-40E987756AF9}"/>
              </a:ext>
            </a:extLst>
          </p:cNvPr>
          <p:cNvSpPr txBox="1"/>
          <p:nvPr/>
        </p:nvSpPr>
        <p:spPr>
          <a:xfrm>
            <a:off x="5880179" y="3631341"/>
            <a:ext cx="814313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b="1" dirty="0"/>
              <a:t>Pogorszenie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64F49AC-8284-ADBE-A7A3-E32CC544938C}"/>
              </a:ext>
            </a:extLst>
          </p:cNvPr>
          <p:cNvSpPr txBox="1"/>
          <p:nvPr/>
        </p:nvSpPr>
        <p:spPr>
          <a:xfrm>
            <a:off x="972106" y="1830406"/>
            <a:ext cx="6124586" cy="16927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100" b="1" dirty="0"/>
              <a:t>Całkowity wynik wg funkcjonalnej oceny terapii nowotworowej dla raka gruczołu krokowego (FACT-P)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E0046A7-7FEA-5417-270D-79D4266D9365}"/>
              </a:ext>
            </a:extLst>
          </p:cNvPr>
          <p:cNvSpPr txBox="1"/>
          <p:nvPr/>
        </p:nvSpPr>
        <p:spPr>
          <a:xfrm rot="16200000">
            <a:off x="-567098" y="2770447"/>
            <a:ext cx="2557278" cy="50783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l-PL" sz="1100" b="1" dirty="0"/>
              <a:t>Średnia zmiana LS w stosunku do wartości </a:t>
            </a:r>
            <a:br>
              <a:rPr lang="pl-PL" sz="1100" b="1" dirty="0"/>
            </a:br>
            <a:r>
              <a:rPr lang="pl-PL" sz="1100" b="1" dirty="0"/>
              <a:t>wyjściowej całkowitego wyniku </a:t>
            </a:r>
            <a:br>
              <a:rPr lang="pl-PL" sz="1100" b="1" dirty="0"/>
            </a:br>
            <a:r>
              <a:rPr lang="pl-PL" sz="1100" b="1" dirty="0"/>
              <a:t>wg FACT-P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3C7CAD36-0BD0-77C3-4686-59E07B83A126}"/>
              </a:ext>
            </a:extLst>
          </p:cNvPr>
          <p:cNvSpPr txBox="1"/>
          <p:nvPr/>
        </p:nvSpPr>
        <p:spPr>
          <a:xfrm rot="16200000">
            <a:off x="6028450" y="2742868"/>
            <a:ext cx="2557278" cy="338554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l-PL" sz="1100" b="1" dirty="0"/>
              <a:t>Pacjenci ze stabilnym lub </a:t>
            </a:r>
            <a:br>
              <a:rPr lang="pl-PL" sz="1100" b="1" dirty="0"/>
            </a:br>
            <a:r>
              <a:rPr lang="pl-PL" sz="1100" b="1" dirty="0"/>
              <a:t>zwiększonym poziomem energii (%)</a:t>
            </a:r>
          </a:p>
        </p:txBody>
      </p:sp>
      <p:pic>
        <p:nvPicPr>
          <p:cNvPr id="18" name="Picture 1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F0688A9-829B-F939-65CA-62F32C1A3C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591842949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5AEC79-9087-379F-E129-19E6DF1235A7}"/>
              </a:ext>
            </a:extLst>
          </p:cNvPr>
          <p:cNvSpPr txBox="1"/>
          <p:nvPr/>
        </p:nvSpPr>
        <p:spPr>
          <a:xfrm>
            <a:off x="30120" y="6187665"/>
            <a:ext cx="84159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Pogorszenie definiowane jako zmniejszenie wyniku o ≥3 punkty w stosunku do wartości wyjściowej podczas dwóch kolejnych ocen w odstępie ≥4 tygodni. †Pogorszenie definiowane jako zwiększenie wyniku o ≥2 punkty w stosunku do wartości wyjściowej podczas dwóch kolejnych ocen w odstępie ≥4 tygodni. ‡HR stratyfikowane według zakresu choroby (M1a [tylko nieregionalne przerzuty do węzłów chłonnych] vs M1b [przerzuty do kości ± przerzuty do węzłów chłonnych] vs M1c [przerzuty do trzewi ± przerzuty do węzłów chłonnych lub kości]) i ALP (&lt; vs ≥ górna granica normy). ADT, terapia supresji androgenowej; BPI-SF, Krótki inwentarz bólu; CI, przedział ufności; DRS, objawy związane z chorobą; HR, współczynnik ryzyka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NCCN-FACT-FPSI17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17-punktowy Kwestionariusz Funkcjonalnej Oceny Terapii Nowotworów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; NE, 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nie oszacowano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1.Fizazi K, et al.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Przedstawiono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ESMO congress, Paris, France, 9-13 September 2022. Abstract 1360MO.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7136E8-EEA0-C32F-CC54-8C2E3C74F3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283"/>
          <a:stretch/>
        </p:blipFill>
        <p:spPr>
          <a:xfrm>
            <a:off x="985920" y="2245486"/>
            <a:ext cx="4428370" cy="30064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A33DF7-6CE9-8BC8-A0F2-B651FB7B48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451"/>
          <a:stretch/>
        </p:blipFill>
        <p:spPr>
          <a:xfrm>
            <a:off x="6096000" y="2242442"/>
            <a:ext cx="4428370" cy="303114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9A3D102-ED60-6B39-BAFE-E080FC097DF7}"/>
              </a:ext>
            </a:extLst>
          </p:cNvPr>
          <p:cNvSpPr txBox="1"/>
          <p:nvPr/>
        </p:nvSpPr>
        <p:spPr>
          <a:xfrm>
            <a:off x="1832865" y="168455"/>
            <a:ext cx="99793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 badaniu ARASENS czas do pogorszenia objawów fizycznych związanych z chorobą utrzymywał się po dodaniu </a:t>
            </a:r>
            <a:r>
              <a:rPr kumimoji="0" lang="pl-P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darolutamidu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 całej populacji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Graphic 2" descr="Home outline">
            <a:hlinkClick r:id="rId4" action="ppaction://hlinksldjump"/>
            <a:extLst>
              <a:ext uri="{FF2B5EF4-FFF2-40B4-BE49-F238E27FC236}">
                <a16:creationId xmlns:a16="http://schemas.microsoft.com/office/drawing/2014/main" id="{013025D0-689C-ADCC-827A-7728F567B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D09A87B-542B-2999-1E24-D2872F2B28FC}"/>
              </a:ext>
            </a:extLst>
          </p:cNvPr>
          <p:cNvSpPr/>
          <p:nvPr/>
        </p:nvSpPr>
        <p:spPr>
          <a:xfrm>
            <a:off x="318355" y="293548"/>
            <a:ext cx="1514510" cy="53117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ARASENS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6760D0A-F7C3-6B0E-1095-260AA2054F08}"/>
              </a:ext>
            </a:extLst>
          </p:cNvPr>
          <p:cNvSpPr txBox="1">
            <a:spLocks/>
          </p:cNvSpPr>
          <p:nvPr/>
        </p:nvSpPr>
        <p:spPr bwMode="auto">
          <a:xfrm>
            <a:off x="1601585" y="1684163"/>
            <a:ext cx="3551851" cy="43627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33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88024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576049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1152098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  <a:t>Czas do pogorszenia objawów fizycznych związanych z chorobą wg NCCN-FACT-FPSI17*</a:t>
            </a:r>
            <a:b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</a:br>
            <a: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  <a:t>(drugorzędowy punkt końcowy)</a:t>
            </a:r>
            <a:endParaRPr kumimoji="0" lang="en-GB" sz="1050" b="1" i="0" u="none" strike="noStrike" kern="0" cap="none" spc="0" normalizeH="0" baseline="0" noProof="0" dirty="0">
              <a:ln>
                <a:noFill/>
              </a:ln>
              <a:solidFill>
                <a:srgbClr val="1C75BC"/>
              </a:solidFill>
              <a:effectLst/>
              <a:uLnTx/>
              <a:uFillTx/>
              <a:latin typeface="Verdana" charset="0"/>
              <a:ea typeface="Verdana" charset="0"/>
              <a:cs typeface="+mn-cs"/>
              <a:sym typeface="Arial" pitchFamily="-65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BEE5207-523F-4759-01D9-CCBC0951F233}"/>
              </a:ext>
            </a:extLst>
          </p:cNvPr>
          <p:cNvSpPr txBox="1">
            <a:spLocks/>
          </p:cNvSpPr>
          <p:nvPr/>
        </p:nvSpPr>
        <p:spPr bwMode="auto">
          <a:xfrm>
            <a:off x="6378733" y="1732773"/>
            <a:ext cx="4211682" cy="29084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33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88024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576049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1152098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  <a:t>Czas do pogorszenia interferencji bólowej wg BPI-SF†</a:t>
            </a:r>
            <a:b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</a:br>
            <a:r>
              <a:rPr kumimoji="0" lang="pl-PL" sz="1050" b="1" i="0" u="none" strike="noStrike" kern="0" cap="none" spc="0" normalizeH="0" baseline="0" noProof="0" dirty="0">
                <a:ln>
                  <a:noFill/>
                </a:ln>
                <a:solidFill>
                  <a:srgbClr val="1C75BC"/>
                </a:solidFill>
                <a:effectLst/>
                <a:uLnTx/>
                <a:uFillTx/>
                <a:latin typeface="Verdana" charset="0"/>
                <a:ea typeface="Verdana" charset="0"/>
                <a:cs typeface="+mn-cs"/>
                <a:sym typeface="Arial" pitchFamily="-65" charset="0"/>
              </a:rPr>
              <a:t>(planowana analiza eksploracyjna)</a:t>
            </a:r>
            <a:endParaRPr kumimoji="0" lang="en-GB" sz="1050" b="1" i="0" u="none" strike="noStrike" kern="0" cap="none" spc="0" normalizeH="0" baseline="0" noProof="0" dirty="0">
              <a:ln>
                <a:noFill/>
              </a:ln>
              <a:solidFill>
                <a:srgbClr val="1C75BC"/>
              </a:solidFill>
              <a:effectLst/>
              <a:uLnTx/>
              <a:uFillTx/>
              <a:latin typeface="Verdana" charset="0"/>
              <a:ea typeface="Verdana" charset="0"/>
              <a:cs typeface="+mn-cs"/>
              <a:sym typeface="Arial" pitchFamily="-65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22D5469-2FD6-F5A2-24BF-B73DDC37938C}"/>
              </a:ext>
            </a:extLst>
          </p:cNvPr>
          <p:cNvSpPr txBox="1"/>
          <p:nvPr/>
        </p:nvSpPr>
        <p:spPr>
          <a:xfrm>
            <a:off x="3377148" y="2960250"/>
            <a:ext cx="1721902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900" b="1" dirty="0">
                <a:solidFill>
                  <a:schemeClr val="bg1"/>
                </a:solidFill>
              </a:rPr>
              <a:t>Darolutamind + ADT + docetaksel</a:t>
            </a:r>
          </a:p>
          <a:p>
            <a:r>
              <a:rPr lang="pl-PL" sz="900" b="1" dirty="0">
                <a:solidFill>
                  <a:schemeClr val="bg1"/>
                </a:solidFill>
              </a:rPr>
              <a:t>Mediana 19,3 mc (95% Cl 13,8-24,8)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9824BF1-2CE1-740C-ABDF-568B2217BD95}"/>
              </a:ext>
            </a:extLst>
          </p:cNvPr>
          <p:cNvSpPr txBox="1"/>
          <p:nvPr/>
        </p:nvSpPr>
        <p:spPr>
          <a:xfrm>
            <a:off x="8633740" y="2277148"/>
            <a:ext cx="1627860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900" b="1" dirty="0">
                <a:solidFill>
                  <a:schemeClr val="bg1"/>
                </a:solidFill>
              </a:rPr>
              <a:t>Darolutamind + ADT + docetaksel</a:t>
            </a:r>
          </a:p>
          <a:p>
            <a:r>
              <a:rPr lang="pl-PL" sz="900" b="1" dirty="0">
                <a:solidFill>
                  <a:schemeClr val="bg1"/>
                </a:solidFill>
              </a:rPr>
              <a:t>Mediana NE (95% NE-NE)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9594328-881D-A162-9D3C-002C4101A4E9}"/>
              </a:ext>
            </a:extLst>
          </p:cNvPr>
          <p:cNvSpPr txBox="1"/>
          <p:nvPr/>
        </p:nvSpPr>
        <p:spPr>
          <a:xfrm>
            <a:off x="3377148" y="4033067"/>
            <a:ext cx="1721902" cy="276999"/>
          </a:xfrm>
          <a:prstGeom prst="rect">
            <a:avLst/>
          </a:prstGeom>
          <a:solidFill>
            <a:srgbClr val="C45509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900" b="1" dirty="0">
                <a:solidFill>
                  <a:schemeClr val="bg1"/>
                </a:solidFill>
              </a:rPr>
              <a:t>Placebo + ADT + docetaksel</a:t>
            </a:r>
          </a:p>
          <a:p>
            <a:r>
              <a:rPr lang="pl-PL" sz="900" b="1" dirty="0">
                <a:solidFill>
                  <a:schemeClr val="bg1"/>
                </a:solidFill>
              </a:rPr>
              <a:t>Mediana 19,4 mc (95% Cl 15,4-27,6)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88DE284-F32E-35A2-C543-434B8A10B258}"/>
              </a:ext>
            </a:extLst>
          </p:cNvPr>
          <p:cNvSpPr txBox="1"/>
          <p:nvPr/>
        </p:nvSpPr>
        <p:spPr>
          <a:xfrm>
            <a:off x="8633740" y="3011867"/>
            <a:ext cx="1558010" cy="276999"/>
          </a:xfrm>
          <a:prstGeom prst="rect">
            <a:avLst/>
          </a:prstGeom>
          <a:solidFill>
            <a:srgbClr val="C45509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900" b="1" dirty="0">
                <a:solidFill>
                  <a:schemeClr val="bg1"/>
                </a:solidFill>
              </a:rPr>
              <a:t>Placebo + ADT + docetaksel</a:t>
            </a:r>
          </a:p>
          <a:p>
            <a:r>
              <a:rPr lang="pl-PL" sz="900" b="1" dirty="0">
                <a:solidFill>
                  <a:schemeClr val="bg1"/>
                </a:solidFill>
              </a:rPr>
              <a:t>Mediana NE (95% Cl NE-NE)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6DDF1B7-9CDF-30AE-D963-2951F2E8FC00}"/>
              </a:ext>
            </a:extLst>
          </p:cNvPr>
          <p:cNvSpPr txBox="1"/>
          <p:nvPr/>
        </p:nvSpPr>
        <p:spPr>
          <a:xfrm>
            <a:off x="2697918" y="4733512"/>
            <a:ext cx="1613732" cy="10772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b="1" dirty="0">
                <a:solidFill>
                  <a:srgbClr val="3E5379"/>
                </a:solidFill>
              </a:rPr>
              <a:t>Miesiące od randomizacji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B532C54-C3EA-E736-F8C9-60A01B139CAF}"/>
              </a:ext>
            </a:extLst>
          </p:cNvPr>
          <p:cNvSpPr txBox="1"/>
          <p:nvPr/>
        </p:nvSpPr>
        <p:spPr>
          <a:xfrm>
            <a:off x="7927447" y="4733512"/>
            <a:ext cx="1613732" cy="10772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b="1" dirty="0">
                <a:solidFill>
                  <a:srgbClr val="3E5379"/>
                </a:solidFill>
              </a:rPr>
              <a:t>Miesiące od randomizacji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46250D5-8937-0495-8594-3EAD91C4FAAF}"/>
              </a:ext>
            </a:extLst>
          </p:cNvPr>
          <p:cNvSpPr txBox="1"/>
          <p:nvPr/>
        </p:nvSpPr>
        <p:spPr>
          <a:xfrm>
            <a:off x="1472368" y="4754027"/>
            <a:ext cx="724732" cy="10772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b="1" dirty="0">
                <a:solidFill>
                  <a:srgbClr val="3E5379"/>
                </a:solidFill>
              </a:rPr>
              <a:t>Liczba badanych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764B50B-AAF3-DFCF-3F58-551076222EC9}"/>
              </a:ext>
            </a:extLst>
          </p:cNvPr>
          <p:cNvSpPr txBox="1"/>
          <p:nvPr/>
        </p:nvSpPr>
        <p:spPr>
          <a:xfrm>
            <a:off x="6581890" y="4754027"/>
            <a:ext cx="724732" cy="10772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b="1" dirty="0">
                <a:solidFill>
                  <a:srgbClr val="3E5379"/>
                </a:solidFill>
              </a:rPr>
              <a:t>Liczba badanych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134B9BB-0077-8B1B-41EC-3639DCFA1F0D}"/>
              </a:ext>
            </a:extLst>
          </p:cNvPr>
          <p:cNvSpPr txBox="1"/>
          <p:nvPr/>
        </p:nvSpPr>
        <p:spPr>
          <a:xfrm rot="16200000">
            <a:off x="475933" y="3404245"/>
            <a:ext cx="1475115" cy="10772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b="1" dirty="0">
                <a:solidFill>
                  <a:srgbClr val="3E5379"/>
                </a:solidFill>
              </a:rPr>
              <a:t>Prawdopodobieństwo braku zdarzenia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B1DCBC9-02B9-C58C-26B9-0EDE07B5B00B}"/>
              </a:ext>
            </a:extLst>
          </p:cNvPr>
          <p:cNvSpPr txBox="1"/>
          <p:nvPr/>
        </p:nvSpPr>
        <p:spPr>
          <a:xfrm rot="16200000">
            <a:off x="5587315" y="3375139"/>
            <a:ext cx="1475115" cy="10772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700" b="1" dirty="0">
                <a:solidFill>
                  <a:srgbClr val="3E5379"/>
                </a:solidFill>
              </a:rPr>
              <a:t>Prawdopodobieństwo braku zdarzenia</a:t>
            </a:r>
          </a:p>
        </p:txBody>
      </p:sp>
      <p:sp>
        <p:nvSpPr>
          <p:cNvPr id="18" name="Textfeld 479">
            <a:extLst>
              <a:ext uri="{FF2B5EF4-FFF2-40B4-BE49-F238E27FC236}">
                <a16:creationId xmlns:a16="http://schemas.microsoft.com/office/drawing/2014/main" id="{00D0111A-00A3-6710-DB09-A3E9D5248BF6}"/>
              </a:ext>
            </a:extLst>
          </p:cNvPr>
          <p:cNvSpPr txBox="1"/>
          <p:nvPr/>
        </p:nvSpPr>
        <p:spPr>
          <a:xfrm>
            <a:off x="2157274" y="5577924"/>
            <a:ext cx="9232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</a:rPr>
              <a:t>Ramię porównawcze obejmuje również </a:t>
            </a:r>
            <a:r>
              <a:rPr lang="pl-PL" dirty="0" err="1">
                <a:solidFill>
                  <a:schemeClr val="accent1"/>
                </a:solidFill>
              </a:rPr>
              <a:t>docetaksel</a:t>
            </a:r>
            <a:r>
              <a:rPr lang="pl-PL" dirty="0">
                <a:solidFill>
                  <a:schemeClr val="accent1"/>
                </a:solidFill>
              </a:rPr>
              <a:t> ze znanym profilem zdarzeń niepożądanych.</a:t>
            </a:r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21" name="Picture 2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802EAE3-87CE-4396-7CFA-419FD08559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600415643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20D2BAA8-798D-7E4B-8A97-2C7F07F73E19}"/>
              </a:ext>
            </a:extLst>
          </p:cNvPr>
          <p:cNvSpPr txBox="1"/>
          <p:nvPr/>
        </p:nvSpPr>
        <p:spPr>
          <a:xfrm>
            <a:off x="6126796" y="1490997"/>
            <a:ext cx="5688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ARASENS:</a:t>
            </a:r>
            <a:r>
              <a:rPr lang="en-GB" sz="1400" b="1" baseline="30000" dirty="0"/>
              <a:t>2</a:t>
            </a:r>
            <a:r>
              <a:rPr lang="en-GB" sz="1400" b="1" dirty="0"/>
              <a:t> </a:t>
            </a:r>
            <a:r>
              <a:rPr lang="en-GB" sz="1400" b="1" dirty="0" err="1"/>
              <a:t>ADT+Docetaksel+Darolutamid</a:t>
            </a:r>
            <a:r>
              <a:rPr lang="en-GB" sz="1400" b="1" dirty="0"/>
              <a:t> vs </a:t>
            </a:r>
            <a:r>
              <a:rPr lang="en-GB" sz="1400" b="1" dirty="0" err="1"/>
              <a:t>ADT+Docetaksel</a:t>
            </a:r>
            <a:endParaRPr lang="en-GB" sz="1400" b="1" dirty="0"/>
          </a:p>
          <a:p>
            <a:pPr algn="ctr"/>
            <a:r>
              <a:rPr lang="pl-PL" sz="1400" b="1" dirty="0"/>
              <a:t>AE będące przedmiotem zainteresowania - czas do wystąpienia zmęczenia </a:t>
            </a:r>
            <a:endParaRPr lang="en-GB" sz="1400" b="1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F39BF30-5BD9-D547-81DB-5B1CE1DE1A77}"/>
              </a:ext>
            </a:extLst>
          </p:cNvPr>
          <p:cNvCxnSpPr>
            <a:cxnSpLocks/>
          </p:cNvCxnSpPr>
          <p:nvPr/>
        </p:nvCxnSpPr>
        <p:spPr>
          <a:xfrm flipH="1">
            <a:off x="1814514" y="2893482"/>
            <a:ext cx="300037" cy="2857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B9E1C50-F6C0-AE4C-B824-1B6D0AE33B4B}"/>
              </a:ext>
            </a:extLst>
          </p:cNvPr>
          <p:cNvCxnSpPr>
            <a:cxnSpLocks/>
          </p:cNvCxnSpPr>
          <p:nvPr/>
        </p:nvCxnSpPr>
        <p:spPr>
          <a:xfrm flipH="1">
            <a:off x="1664495" y="3535894"/>
            <a:ext cx="300037" cy="2857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9542F6AD-B645-DD47-8643-1F99D8F64B7F}"/>
              </a:ext>
            </a:extLst>
          </p:cNvPr>
          <p:cNvCxnSpPr>
            <a:cxnSpLocks/>
          </p:cNvCxnSpPr>
          <p:nvPr/>
        </p:nvCxnSpPr>
        <p:spPr>
          <a:xfrm flipH="1">
            <a:off x="1658786" y="2450014"/>
            <a:ext cx="300037" cy="2857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481AD-1766-5FE0-96EE-76E2AA1A21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540" y="6498248"/>
            <a:ext cx="7286485" cy="275167"/>
          </a:xfrm>
        </p:spPr>
        <p:txBody>
          <a:bodyPr>
            <a:noAutofit/>
          </a:bodyPr>
          <a:lstStyle/>
          <a:p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AAP, octan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abirateronu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 plus prednizon; ADT,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terapia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deprywacji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androgenowej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; AE,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zdarzenie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niepożądane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; CI,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przedział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ufności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; DOCE,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docetaksel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; HR,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współczynnik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ryzyka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; QoL,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jakość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życia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; SoC, standard 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leczenia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. </a:t>
            </a:r>
            <a:br>
              <a:rPr lang="en-US" sz="700" dirty="0">
                <a:solidFill>
                  <a:schemeClr val="bg1"/>
                </a:solidFill>
              </a:rPr>
            </a:b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1. Rush HL et al. J Clin Oncol 2022;40:825–836; 2. </a:t>
            </a:r>
            <a:r>
              <a:rPr lang="en-US" sz="700" dirty="0" err="1">
                <a:solidFill>
                  <a:schemeClr val="bg1"/>
                </a:solidFill>
                <a:latin typeface="Verdana"/>
                <a:ea typeface="Verdana"/>
              </a:rPr>
              <a:t>Fizazi</a:t>
            </a:r>
            <a:r>
              <a:rPr lang="en-US" sz="700" dirty="0">
                <a:solidFill>
                  <a:schemeClr val="bg1"/>
                </a:solidFill>
                <a:latin typeface="Verdana"/>
                <a:ea typeface="Verdana"/>
              </a:rPr>
              <a:t> K et al. ESMO 2022. 1360MO. 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113E1-D611-F338-5307-A55FDC14D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786" y="127204"/>
            <a:ext cx="10640519" cy="819415"/>
          </a:xfrm>
        </p:spPr>
        <p:txBody>
          <a:bodyPr>
            <a:noAutofit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Wynik QoL jest początkowo silnie zaburzony przez ADT + DOCE, </a:t>
            </a:r>
            <a:br>
              <a:rPr lang="pl-PL" sz="2000" b="1" dirty="0">
                <a:solidFill>
                  <a:srgbClr val="09357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pl-PL" sz="2000" b="1" dirty="0">
                <a:solidFill>
                  <a:srgbClr val="09357A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 sugeruje utrzymującą się lub powoli ustępującą toksyczność chemioterapii</a:t>
            </a:r>
            <a:endParaRPr lang="en-GB" sz="20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5985BC2-B087-3C2A-B5E2-C81CC41EBE01}"/>
              </a:ext>
            </a:extLst>
          </p:cNvPr>
          <p:cNvGrpSpPr/>
          <p:nvPr/>
        </p:nvGrpSpPr>
        <p:grpSpPr>
          <a:xfrm>
            <a:off x="104915" y="1524142"/>
            <a:ext cx="7350441" cy="3867356"/>
            <a:chOff x="2298273" y="1452695"/>
            <a:chExt cx="8649309" cy="43025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171C6E6-6061-53D7-CFF1-248E00CC0BFD}"/>
                </a:ext>
              </a:extLst>
            </p:cNvPr>
            <p:cNvGrpSpPr/>
            <p:nvPr/>
          </p:nvGrpSpPr>
          <p:grpSpPr>
            <a:xfrm>
              <a:off x="2298273" y="1452695"/>
              <a:ext cx="7169288" cy="4302528"/>
              <a:chOff x="1489615" y="1266014"/>
              <a:chExt cx="5918781" cy="430252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49FB2A8-F846-FD2D-C87C-3661449C4FBB}"/>
                  </a:ext>
                </a:extLst>
              </p:cNvPr>
              <p:cNvSpPr txBox="1"/>
              <p:nvPr/>
            </p:nvSpPr>
            <p:spPr>
              <a:xfrm>
                <a:off x="1882127" y="1266014"/>
                <a:ext cx="5526269" cy="34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19">
                  <a:defRPr/>
                </a:pPr>
                <a:r>
                  <a:rPr lang="en-GB" sz="1400" b="1" dirty="0">
                    <a:ea typeface="+mn-lt"/>
                    <a:cs typeface="+mn-lt"/>
                    <a:sym typeface="+mn-lt"/>
                  </a:rPr>
                  <a:t>STAMPEDE:</a:t>
                </a:r>
                <a:r>
                  <a:rPr lang="en-GB" sz="1400" b="1" baseline="30000" dirty="0">
                    <a:ea typeface="+mn-lt"/>
                    <a:cs typeface="+mn-lt"/>
                    <a:sym typeface="+mn-lt"/>
                  </a:rPr>
                  <a:t>1</a:t>
                </a:r>
                <a:r>
                  <a:rPr lang="en-GB" sz="1400" b="1" dirty="0">
                    <a:ea typeface="+mn-lt"/>
                    <a:cs typeface="+mn-lt"/>
                    <a:sym typeface="+mn-lt"/>
                  </a:rPr>
                  <a:t> SoC + AAP vs SoC + </a:t>
                </a:r>
                <a:r>
                  <a:rPr lang="pl-PL" sz="1400" b="1" dirty="0" err="1">
                    <a:ea typeface="+mn-lt"/>
                    <a:cs typeface="+mn-lt"/>
                    <a:sym typeface="+mn-lt"/>
                  </a:rPr>
                  <a:t>docetaksel</a:t>
                </a:r>
                <a:endParaRPr lang="en-GB" sz="1400" b="1" baseline="30000" dirty="0">
                  <a:ea typeface="+mn-lt"/>
                  <a:cs typeface="+mn-lt"/>
                  <a:sym typeface="+mn-lt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6BB85A6-AAF8-63D4-67B7-AFE6D991B6FE}"/>
                  </a:ext>
                </a:extLst>
              </p:cNvPr>
              <p:cNvGrpSpPr/>
              <p:nvPr/>
            </p:nvGrpSpPr>
            <p:grpSpPr>
              <a:xfrm>
                <a:off x="1489615" y="1709056"/>
                <a:ext cx="5601515" cy="3859486"/>
                <a:chOff x="423638" y="1859976"/>
                <a:chExt cx="5601515" cy="3859486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859B9EC4-A946-E7F3-B11D-B29707E2AE04}"/>
                    </a:ext>
                  </a:extLst>
                </p:cNvPr>
                <p:cNvCxnSpPr/>
                <p:nvPr/>
              </p:nvCxnSpPr>
              <p:spPr>
                <a:xfrm>
                  <a:off x="1072879" y="1945713"/>
                  <a:ext cx="0" cy="3181307"/>
                </a:xfrm>
                <a:prstGeom prst="line">
                  <a:avLst/>
                </a:prstGeom>
                <a:ln w="9525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A38AFD48-9375-AAD9-D21C-65F5674FB70A}"/>
                    </a:ext>
                  </a:extLst>
                </p:cNvPr>
                <p:cNvCxnSpPr/>
                <p:nvPr/>
              </p:nvCxnSpPr>
              <p:spPr>
                <a:xfrm>
                  <a:off x="3525415" y="1919328"/>
                  <a:ext cx="0" cy="3181307"/>
                </a:xfrm>
                <a:prstGeom prst="line">
                  <a:avLst/>
                </a:prstGeom>
                <a:ln w="9525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6E6278CF-FD48-3D89-F12F-B1A5A194DDDB}"/>
                    </a:ext>
                  </a:extLst>
                </p:cNvPr>
                <p:cNvGrpSpPr/>
                <p:nvPr/>
              </p:nvGrpSpPr>
              <p:grpSpPr>
                <a:xfrm>
                  <a:off x="423638" y="1859976"/>
                  <a:ext cx="5601515" cy="3859486"/>
                  <a:chOff x="423638" y="1859976"/>
                  <a:chExt cx="5601515" cy="3859486"/>
                </a:xfrm>
              </p:grpSpPr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65C64DE0-6D5C-11AA-8488-25D28542FBBC}"/>
                      </a:ext>
                    </a:extLst>
                  </p:cNvPr>
                  <p:cNvSpPr txBox="1"/>
                  <p:nvPr/>
                </p:nvSpPr>
                <p:spPr>
                  <a:xfrm>
                    <a:off x="4411472" y="1859976"/>
                    <a:ext cx="529777" cy="52502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defTabSz="914397">
                      <a:spcBef>
                        <a:spcPts val="400"/>
                      </a:spcBef>
                      <a:defRPr/>
                    </a:pPr>
                    <a:r>
                      <a:rPr lang="en-GB" sz="600" dirty="0" err="1">
                        <a:solidFill>
                          <a:srgbClr val="000000"/>
                        </a:solidFill>
                        <a:ea typeface="+mn-lt"/>
                        <a:cs typeface="+mn-lt"/>
                        <a:sym typeface="+mn-lt"/>
                      </a:rPr>
                      <a:t>Docet</a:t>
                    </a:r>
                    <a:r>
                      <a:rPr lang="pl-PL" sz="600" dirty="0">
                        <a:solidFill>
                          <a:srgbClr val="000000"/>
                        </a:solidFill>
                        <a:ea typeface="+mn-lt"/>
                        <a:cs typeface="+mn-lt"/>
                        <a:sym typeface="+mn-lt"/>
                      </a:rPr>
                      <a:t>aksel</a:t>
                    </a:r>
                    <a:endParaRPr lang="en-GB" sz="600" dirty="0">
                      <a:solidFill>
                        <a:srgbClr val="000000"/>
                      </a:solidFill>
                      <a:ea typeface="+mn-lt"/>
                      <a:cs typeface="+mn-lt"/>
                      <a:sym typeface="+mn-lt"/>
                    </a:endParaRPr>
                  </a:p>
                  <a:p>
                    <a:pPr defTabSz="914397">
                      <a:spcBef>
                        <a:spcPts val="400"/>
                      </a:spcBef>
                      <a:defRPr/>
                    </a:pPr>
                    <a:r>
                      <a:rPr lang="en-GB" sz="600" dirty="0">
                        <a:solidFill>
                          <a:srgbClr val="000000"/>
                        </a:solidFill>
                        <a:ea typeface="+mn-lt"/>
                        <a:cs typeface="+mn-lt"/>
                        <a:sym typeface="+mn-lt"/>
                      </a:rPr>
                      <a:t>95% CI</a:t>
                    </a:r>
                  </a:p>
                  <a:p>
                    <a:pPr defTabSz="914397">
                      <a:spcBef>
                        <a:spcPts val="400"/>
                      </a:spcBef>
                      <a:defRPr/>
                    </a:pPr>
                    <a:r>
                      <a:rPr lang="en-GB" sz="600" dirty="0">
                        <a:solidFill>
                          <a:srgbClr val="000000"/>
                        </a:solidFill>
                        <a:ea typeface="+mn-lt"/>
                        <a:cs typeface="+mn-lt"/>
                        <a:sym typeface="+mn-lt"/>
                      </a:rPr>
                      <a:t>SoC</a:t>
                    </a:r>
                  </a:p>
                </p:txBody>
              </p: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9868B43-0A60-6718-D481-18767AABED10}"/>
                      </a:ext>
                    </a:extLst>
                  </p:cNvPr>
                  <p:cNvGrpSpPr/>
                  <p:nvPr/>
                </p:nvGrpSpPr>
                <p:grpSpPr>
                  <a:xfrm>
                    <a:off x="423638" y="1859978"/>
                    <a:ext cx="5601515" cy="3859484"/>
                    <a:chOff x="423638" y="1859978"/>
                    <a:chExt cx="5601515" cy="3859484"/>
                  </a:xfrm>
                </p:grpSpPr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A8B9A52D-9F9D-88B2-BDEB-822CA32BDF3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35005" y="1859978"/>
                      <a:ext cx="425441" cy="36523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defTabSz="914397">
                        <a:spcBef>
                          <a:spcPts val="400"/>
                        </a:spcBef>
                        <a:defRPr/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rPr>
                        <a:t>AAP</a:t>
                      </a:r>
                    </a:p>
                    <a:p>
                      <a:pPr defTabSz="914397">
                        <a:spcBef>
                          <a:spcPts val="400"/>
                        </a:spcBef>
                        <a:defRPr/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rPr>
                        <a:t>95% CI</a:t>
                      </a:r>
                    </a:p>
                  </p:txBody>
                </p:sp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06EF746B-539C-230A-9EFD-A4E402A11D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23638" y="1985866"/>
                      <a:ext cx="5601515" cy="3733596"/>
                      <a:chOff x="423638" y="1985866"/>
                      <a:chExt cx="5601515" cy="3733596"/>
                    </a:xfrm>
                  </p:grpSpPr>
                  <p:sp>
                    <p:nvSpPr>
                      <p:cNvPr id="32" name="TextBox 31">
                        <a:extLst>
                          <a:ext uri="{FF2B5EF4-FFF2-40B4-BE49-F238E27FC236}">
                            <a16:creationId xmlns:a16="http://schemas.microsoft.com/office/drawing/2014/main" id="{108226DE-6039-929A-EF1D-08397E9872B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17834" y="5428415"/>
                        <a:ext cx="1982691" cy="29104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1100" b="1" dirty="0" err="1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Czas</a:t>
                        </a:r>
                        <a:r>
                          <a:rPr lang="en-GB" sz="1100" b="1" dirty="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 od </a:t>
                        </a:r>
                        <a:r>
                          <a:rPr lang="en-GB" sz="1100" b="1" dirty="0" err="1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randomizacji</a:t>
                        </a:r>
                        <a:r>
                          <a:rPr lang="en-GB" sz="1100" b="1" dirty="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 (</a:t>
                        </a:r>
                        <a:r>
                          <a:rPr lang="en-GB" sz="1100" b="1" dirty="0" err="1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tygodnie</a:t>
                        </a:r>
                        <a:r>
                          <a:rPr lang="en-GB" sz="1100" b="1" dirty="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)</a:t>
                        </a:r>
                      </a:p>
                    </p:txBody>
                  </p:sp>
                  <p:cxnSp>
                    <p:nvCxnSpPr>
                      <p:cNvPr id="33" name="Straight Connector 32">
                        <a:extLst>
                          <a:ext uri="{FF2B5EF4-FFF2-40B4-BE49-F238E27FC236}">
                            <a16:creationId xmlns:a16="http://schemas.microsoft.com/office/drawing/2014/main" id="{D043685A-BEB9-C892-1798-6ED775B0495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020877" y="1985866"/>
                        <a:ext cx="194513" cy="0"/>
                      </a:xfrm>
                      <a:prstGeom prst="line">
                        <a:avLst/>
                      </a:prstGeom>
                      <a:ln w="28575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4" name="Rectangle 33">
                        <a:extLst>
                          <a:ext uri="{FF2B5EF4-FFF2-40B4-BE49-F238E27FC236}">
                            <a16:creationId xmlns:a16="http://schemas.microsoft.com/office/drawing/2014/main" id="{150238E3-0127-13DC-32FF-D8AAC772AB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19468" y="2171635"/>
                        <a:ext cx="197331" cy="108366"/>
                      </a:xfrm>
                      <a:prstGeom prst="rect">
                        <a:avLst/>
                      </a:prstGeom>
                      <a:solidFill>
                        <a:srgbClr val="014D90">
                          <a:alpha val="25098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defTabSz="914397">
                          <a:defRPr/>
                        </a:pPr>
                        <a:endPara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endParaRPr>
                      </a:p>
                    </p:txBody>
                  </p:sp>
                  <p:cxnSp>
                    <p:nvCxnSpPr>
                      <p:cNvPr id="35" name="Straight Connector 34">
                        <a:extLst>
                          <a:ext uri="{FF2B5EF4-FFF2-40B4-BE49-F238E27FC236}">
                            <a16:creationId xmlns:a16="http://schemas.microsoft.com/office/drawing/2014/main" id="{72FC296F-11D5-A945-9519-15E0A89DA76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020877" y="2465771"/>
                        <a:ext cx="194513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Straight Connector 35">
                        <a:extLst>
                          <a:ext uri="{FF2B5EF4-FFF2-40B4-BE49-F238E27FC236}">
                            <a16:creationId xmlns:a16="http://schemas.microsoft.com/office/drawing/2014/main" id="{2E8D8554-EEC2-6861-86D0-8A939FA13C4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088273" y="1992869"/>
                        <a:ext cx="194513" cy="0"/>
                      </a:xfrm>
                      <a:prstGeom prst="line">
                        <a:avLst/>
                      </a:prstGeom>
                      <a:ln w="28575">
                        <a:solidFill>
                          <a:schemeClr val="accent2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7" name="Rectangle 36">
                        <a:extLst>
                          <a:ext uri="{FF2B5EF4-FFF2-40B4-BE49-F238E27FC236}">
                            <a16:creationId xmlns:a16="http://schemas.microsoft.com/office/drawing/2014/main" id="{583D4F38-6621-1091-D4F0-8470E7FE5E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6864" y="2178635"/>
                        <a:ext cx="197331" cy="108366"/>
                      </a:xfrm>
                      <a:prstGeom prst="rect">
                        <a:avLst/>
                      </a:prstGeom>
                      <a:solidFill>
                        <a:srgbClr val="6CB643">
                          <a:alpha val="25098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defTabSz="914397">
                          <a:defRPr/>
                        </a:pPr>
                        <a:endPara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endParaRPr>
                      </a:p>
                    </p:txBody>
                  </p:sp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D68391CF-7408-CD20-C41F-BB68A973417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56772" y="5174945"/>
                        <a:ext cx="221442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0</a:t>
                        </a:r>
                      </a:p>
                    </p:txBody>
                  </p:sp>
                  <p:sp>
                    <p:nvSpPr>
                      <p:cNvPr id="39" name="TextBox 38">
                        <a:extLst>
                          <a:ext uri="{FF2B5EF4-FFF2-40B4-BE49-F238E27FC236}">
                            <a16:creationId xmlns:a16="http://schemas.microsoft.com/office/drawing/2014/main" id="{1E9BD293-75E6-337D-664C-E9D8E6077EB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27244" y="5174945"/>
                        <a:ext cx="221442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6</a:t>
                        </a:r>
                      </a:p>
                    </p:txBody>
                  </p:sp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7450CA34-6E10-6D56-0EBB-1E1DF82E0C9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576691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12</a:t>
                        </a:r>
                      </a:p>
                    </p:txBody>
                  </p:sp>
                  <p:sp>
                    <p:nvSpPr>
                      <p:cNvPr id="41" name="TextBox 40">
                        <a:extLst>
                          <a:ext uri="{FF2B5EF4-FFF2-40B4-BE49-F238E27FC236}">
                            <a16:creationId xmlns:a16="http://schemas.microsoft.com/office/drawing/2014/main" id="{132C325C-AA37-B894-79CA-152E33C07D1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847162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18</a:t>
                        </a:r>
                      </a:p>
                    </p:txBody>
                  </p:sp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3E0ED463-0AFE-6489-4AFC-7FFDF5104E9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17632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24</a:t>
                        </a:r>
                      </a:p>
                    </p:txBody>
                  </p:sp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FADDFA8A-D2C0-2CC2-954E-F83DB61E78C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58527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36</a:t>
                        </a:r>
                      </a:p>
                    </p:txBody>
                  </p:sp>
                  <p:sp>
                    <p:nvSpPr>
                      <p:cNvPr id="44" name="TextBox 43">
                        <a:extLst>
                          <a:ext uri="{FF2B5EF4-FFF2-40B4-BE49-F238E27FC236}">
                            <a16:creationId xmlns:a16="http://schemas.microsoft.com/office/drawing/2014/main" id="{695211C1-CA19-055A-B7D4-20E7DAF7D24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203064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48</a:t>
                        </a:r>
                      </a:p>
                    </p:txBody>
                  </p:sp>
                  <p:sp>
                    <p:nvSpPr>
                      <p:cNvPr id="45" name="TextBox 44">
                        <a:extLst>
                          <a:ext uri="{FF2B5EF4-FFF2-40B4-BE49-F238E27FC236}">
                            <a16:creationId xmlns:a16="http://schemas.microsoft.com/office/drawing/2014/main" id="{D5F74179-DE1E-EE99-566B-F09D176C4C8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47602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60</a:t>
                        </a:r>
                      </a:p>
                    </p:txBody>
                  </p:sp>
                  <p:sp>
                    <p:nvSpPr>
                      <p:cNvPr id="46" name="TextBox 45">
                        <a:extLst>
                          <a:ext uri="{FF2B5EF4-FFF2-40B4-BE49-F238E27FC236}">
                            <a16:creationId xmlns:a16="http://schemas.microsoft.com/office/drawing/2014/main" id="{AFA80712-602A-198F-5BAB-6F6BC994103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292141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72</a:t>
                        </a:r>
                      </a:p>
                    </p:txBody>
                  </p:sp>
                  <p:sp>
                    <p:nvSpPr>
                      <p:cNvPr id="47" name="TextBox 46">
                        <a:extLst>
                          <a:ext uri="{FF2B5EF4-FFF2-40B4-BE49-F238E27FC236}">
                            <a16:creationId xmlns:a16="http://schemas.microsoft.com/office/drawing/2014/main" id="{BAA2308C-AF1D-BEAB-2EA1-420FCE84C1E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836682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84</a:t>
                        </a:r>
                      </a:p>
                    </p:txBody>
                  </p:sp>
                  <p:sp>
                    <p:nvSpPr>
                      <p:cNvPr id="48" name="TextBox 47">
                        <a:extLst>
                          <a:ext uri="{FF2B5EF4-FFF2-40B4-BE49-F238E27FC236}">
                            <a16:creationId xmlns:a16="http://schemas.microsoft.com/office/drawing/2014/main" id="{E431A46D-B790-8B41-BBF5-C000090395C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381218" y="5174945"/>
                        <a:ext cx="263488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96</a:t>
                        </a:r>
                      </a:p>
                    </p:txBody>
                  </p:sp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94612EA2-8671-C2AC-3107-A1BFE507864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719620" y="5174945"/>
                        <a:ext cx="305533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104</a:t>
                        </a:r>
                      </a:p>
                    </p:txBody>
                  </p:sp>
                  <p:sp>
                    <p:nvSpPr>
                      <p:cNvPr id="50" name="TextBox 49">
                        <a:extLst>
                          <a:ext uri="{FF2B5EF4-FFF2-40B4-BE49-F238E27FC236}">
                            <a16:creationId xmlns:a16="http://schemas.microsoft.com/office/drawing/2014/main" id="{EEAE1929-60DA-DE2B-FD6A-E6E98545BF9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82955" y="4834689"/>
                        <a:ext cx="263487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r"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60</a:t>
                        </a:r>
                      </a:p>
                    </p:txBody>
                  </p:sp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50DE2F27-361D-1A97-C605-23F8A69BA64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82955" y="4134828"/>
                        <a:ext cx="263487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r"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65</a:t>
                        </a:r>
                      </a:p>
                    </p:txBody>
                  </p:sp>
                  <p:sp>
                    <p:nvSpPr>
                      <p:cNvPr id="52" name="TextBox 51">
                        <a:extLst>
                          <a:ext uri="{FF2B5EF4-FFF2-40B4-BE49-F238E27FC236}">
                            <a16:creationId xmlns:a16="http://schemas.microsoft.com/office/drawing/2014/main" id="{4D00F214-E76E-5360-F08E-1F4D45045B6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82955" y="3434966"/>
                        <a:ext cx="263487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r"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70</a:t>
                        </a:r>
                      </a:p>
                    </p:txBody>
                  </p:sp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C0E5C770-CE21-C01B-25DC-64977D29624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82955" y="2735105"/>
                        <a:ext cx="263487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r"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75</a:t>
                        </a:r>
                      </a:p>
                    </p:txBody>
                  </p:sp>
                  <p:sp>
                    <p:nvSpPr>
                      <p:cNvPr id="54" name="TextBox 53">
                        <a:extLst>
                          <a:ext uri="{FF2B5EF4-FFF2-40B4-BE49-F238E27FC236}">
                            <a16:creationId xmlns:a16="http://schemas.microsoft.com/office/drawing/2014/main" id="{3CF163C5-F95F-F6F9-E8DD-59952B32828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82955" y="2035242"/>
                        <a:ext cx="263487" cy="20544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r" defTabSz="914397">
                          <a:defRPr/>
                        </a:pPr>
                        <a:r>
                          <a:rPr lang="en-GB" sz="60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80</a:t>
                        </a:r>
                      </a:p>
                    </p:txBody>
                  </p:sp>
                  <p:sp>
                    <p:nvSpPr>
                      <p:cNvPr id="55" name="Freeform 28">
                        <a:extLst>
                          <a:ext uri="{FF2B5EF4-FFF2-40B4-BE49-F238E27FC236}">
                            <a16:creationId xmlns:a16="http://schemas.microsoft.com/office/drawing/2014/main" id="{8A66DD22-5287-9E54-BC5A-D8343A84F7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61676" y="2430192"/>
                        <a:ext cx="4707744" cy="828223"/>
                      </a:xfrm>
                      <a:custGeom>
                        <a:avLst/>
                        <a:gdLst>
                          <a:gd name="connsiteX0" fmla="*/ 0 w 6362700"/>
                          <a:gd name="connsiteY0" fmla="*/ 0 h 815340"/>
                          <a:gd name="connsiteX1" fmla="*/ 350520 w 6362700"/>
                          <a:gd name="connsiteY1" fmla="*/ 38100 h 815340"/>
                          <a:gd name="connsiteX2" fmla="*/ 716280 w 6362700"/>
                          <a:gd name="connsiteY2" fmla="*/ 167640 h 815340"/>
                          <a:gd name="connsiteX3" fmla="*/ 1089660 w 6362700"/>
                          <a:gd name="connsiteY3" fmla="*/ 182880 h 815340"/>
                          <a:gd name="connsiteX4" fmla="*/ 1470660 w 6362700"/>
                          <a:gd name="connsiteY4" fmla="*/ 381000 h 815340"/>
                          <a:gd name="connsiteX5" fmla="*/ 2186940 w 6362700"/>
                          <a:gd name="connsiteY5" fmla="*/ 518160 h 815340"/>
                          <a:gd name="connsiteX6" fmla="*/ 2933700 w 6362700"/>
                          <a:gd name="connsiteY6" fmla="*/ 487680 h 815340"/>
                          <a:gd name="connsiteX7" fmla="*/ 3665220 w 6362700"/>
                          <a:gd name="connsiteY7" fmla="*/ 701040 h 815340"/>
                          <a:gd name="connsiteX8" fmla="*/ 4427220 w 6362700"/>
                          <a:gd name="connsiteY8" fmla="*/ 662940 h 815340"/>
                          <a:gd name="connsiteX9" fmla="*/ 5113020 w 6362700"/>
                          <a:gd name="connsiteY9" fmla="*/ 815340 h 815340"/>
                          <a:gd name="connsiteX10" fmla="*/ 5867400 w 6362700"/>
                          <a:gd name="connsiteY10" fmla="*/ 723900 h 815340"/>
                          <a:gd name="connsiteX11" fmla="*/ 6362700 w 6362700"/>
                          <a:gd name="connsiteY11" fmla="*/ 769620 h 8153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6362700" h="815340">
                            <a:moveTo>
                              <a:pt x="0" y="0"/>
                            </a:moveTo>
                            <a:lnTo>
                              <a:pt x="350520" y="38100"/>
                            </a:lnTo>
                            <a:lnTo>
                              <a:pt x="716280" y="167640"/>
                            </a:lnTo>
                            <a:lnTo>
                              <a:pt x="1089660" y="182880"/>
                            </a:lnTo>
                            <a:lnTo>
                              <a:pt x="1470660" y="381000"/>
                            </a:lnTo>
                            <a:lnTo>
                              <a:pt x="2186940" y="518160"/>
                            </a:lnTo>
                            <a:lnTo>
                              <a:pt x="2933700" y="487680"/>
                            </a:lnTo>
                            <a:lnTo>
                              <a:pt x="3665220" y="701040"/>
                            </a:lnTo>
                            <a:lnTo>
                              <a:pt x="4427220" y="662940"/>
                            </a:lnTo>
                            <a:lnTo>
                              <a:pt x="5113020" y="815340"/>
                            </a:lnTo>
                            <a:lnTo>
                              <a:pt x="5867400" y="723900"/>
                            </a:lnTo>
                            <a:lnTo>
                              <a:pt x="6362700" y="769620"/>
                            </a:lnTo>
                          </a:path>
                        </a:pathLst>
                      </a:custGeom>
                      <a:noFill/>
                      <a:ln w="28575">
                        <a:solidFill>
                          <a:schemeClr val="accent2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defTabSz="914397">
                          <a:defRPr/>
                        </a:pPr>
                        <a:endPara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endParaRPr>
                      </a:p>
                    </p:txBody>
                  </p:sp>
                  <p:sp>
                    <p:nvSpPr>
                      <p:cNvPr id="56" name="Freeform 29">
                        <a:extLst>
                          <a:ext uri="{FF2B5EF4-FFF2-40B4-BE49-F238E27FC236}">
                            <a16:creationId xmlns:a16="http://schemas.microsoft.com/office/drawing/2014/main" id="{EF31E09B-7B62-1994-772A-0193FA0F8F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67314" y="2484376"/>
                        <a:ext cx="4690830" cy="1625485"/>
                      </a:xfrm>
                      <a:custGeom>
                        <a:avLst/>
                        <a:gdLst>
                          <a:gd name="connsiteX0" fmla="*/ 0 w 6339840"/>
                          <a:gd name="connsiteY0" fmla="*/ 0 h 1600200"/>
                          <a:gd name="connsiteX1" fmla="*/ 342900 w 6339840"/>
                          <a:gd name="connsiteY1" fmla="*/ 883920 h 1600200"/>
                          <a:gd name="connsiteX2" fmla="*/ 731520 w 6339840"/>
                          <a:gd name="connsiteY2" fmla="*/ 1043940 h 1600200"/>
                          <a:gd name="connsiteX3" fmla="*/ 1089660 w 6339840"/>
                          <a:gd name="connsiteY3" fmla="*/ 1600200 h 1600200"/>
                          <a:gd name="connsiteX4" fmla="*/ 1455420 w 6339840"/>
                          <a:gd name="connsiteY4" fmla="*/ 1577340 h 1600200"/>
                          <a:gd name="connsiteX5" fmla="*/ 2933700 w 6339840"/>
                          <a:gd name="connsiteY5" fmla="*/ 769620 h 1600200"/>
                          <a:gd name="connsiteX6" fmla="*/ 3665220 w 6339840"/>
                          <a:gd name="connsiteY6" fmla="*/ 800100 h 1600200"/>
                          <a:gd name="connsiteX7" fmla="*/ 4419600 w 6339840"/>
                          <a:gd name="connsiteY7" fmla="*/ 967740 h 1600200"/>
                          <a:gd name="connsiteX8" fmla="*/ 5151120 w 6339840"/>
                          <a:gd name="connsiteY8" fmla="*/ 883920 h 1600200"/>
                          <a:gd name="connsiteX9" fmla="*/ 5852160 w 6339840"/>
                          <a:gd name="connsiteY9" fmla="*/ 982980 h 1600200"/>
                          <a:gd name="connsiteX10" fmla="*/ 6339840 w 6339840"/>
                          <a:gd name="connsiteY10" fmla="*/ 883920 h 1600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6339840" h="1600200">
                            <a:moveTo>
                              <a:pt x="0" y="0"/>
                            </a:moveTo>
                            <a:lnTo>
                              <a:pt x="342900" y="883920"/>
                            </a:lnTo>
                            <a:lnTo>
                              <a:pt x="731520" y="1043940"/>
                            </a:lnTo>
                            <a:lnTo>
                              <a:pt x="1089660" y="1600200"/>
                            </a:lnTo>
                            <a:lnTo>
                              <a:pt x="1455420" y="1577340"/>
                            </a:lnTo>
                            <a:lnTo>
                              <a:pt x="2933700" y="769620"/>
                            </a:lnTo>
                            <a:lnTo>
                              <a:pt x="3665220" y="800100"/>
                            </a:lnTo>
                            <a:lnTo>
                              <a:pt x="4419600" y="967740"/>
                            </a:lnTo>
                            <a:lnTo>
                              <a:pt x="5151120" y="883920"/>
                            </a:lnTo>
                            <a:lnTo>
                              <a:pt x="5852160" y="982980"/>
                            </a:lnTo>
                            <a:lnTo>
                              <a:pt x="6339840" y="883920"/>
                            </a:lnTo>
                          </a:path>
                        </a:pathLst>
                      </a:custGeom>
                      <a:noFill/>
                      <a:ln w="28575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defTabSz="914397">
                          <a:defRPr/>
                        </a:pPr>
                        <a:endPara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endParaRPr>
                      </a:p>
                    </p:txBody>
                  </p:sp>
                  <p:sp>
                    <p:nvSpPr>
                      <p:cNvPr id="57" name="Freeform 30">
                        <a:extLst>
                          <a:ext uri="{FF2B5EF4-FFF2-40B4-BE49-F238E27FC236}">
                            <a16:creationId xmlns:a16="http://schemas.microsoft.com/office/drawing/2014/main" id="{92942090-92A9-EDDE-3A8A-CBD099D99A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67314" y="2646924"/>
                        <a:ext cx="4707744" cy="975291"/>
                      </a:xfrm>
                      <a:custGeom>
                        <a:avLst/>
                        <a:gdLst>
                          <a:gd name="connsiteX0" fmla="*/ 0 w 6362700"/>
                          <a:gd name="connsiteY0" fmla="*/ 0 h 960120"/>
                          <a:gd name="connsiteX1" fmla="*/ 373380 w 6362700"/>
                          <a:gd name="connsiteY1" fmla="*/ 83820 h 960120"/>
                          <a:gd name="connsiteX2" fmla="*/ 723900 w 6362700"/>
                          <a:gd name="connsiteY2" fmla="*/ 487680 h 960120"/>
                          <a:gd name="connsiteX3" fmla="*/ 1097280 w 6362700"/>
                          <a:gd name="connsiteY3" fmla="*/ 403860 h 960120"/>
                          <a:gd name="connsiteX4" fmla="*/ 1447800 w 6362700"/>
                          <a:gd name="connsiteY4" fmla="*/ 632460 h 960120"/>
                          <a:gd name="connsiteX5" fmla="*/ 2202180 w 6362700"/>
                          <a:gd name="connsiteY5" fmla="*/ 853440 h 960120"/>
                          <a:gd name="connsiteX6" fmla="*/ 2971800 w 6362700"/>
                          <a:gd name="connsiteY6" fmla="*/ 883920 h 960120"/>
                          <a:gd name="connsiteX7" fmla="*/ 3642360 w 6362700"/>
                          <a:gd name="connsiteY7" fmla="*/ 960120 h 960120"/>
                          <a:gd name="connsiteX8" fmla="*/ 4396740 w 6362700"/>
                          <a:gd name="connsiteY8" fmla="*/ 678180 h 960120"/>
                          <a:gd name="connsiteX9" fmla="*/ 5905500 w 6362700"/>
                          <a:gd name="connsiteY9" fmla="*/ 777240 h 960120"/>
                          <a:gd name="connsiteX10" fmla="*/ 6362700 w 6362700"/>
                          <a:gd name="connsiteY10" fmla="*/ 845820 h 9601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6362700" h="960120">
                            <a:moveTo>
                              <a:pt x="0" y="0"/>
                            </a:moveTo>
                            <a:lnTo>
                              <a:pt x="373380" y="83820"/>
                            </a:lnTo>
                            <a:lnTo>
                              <a:pt x="723900" y="487680"/>
                            </a:lnTo>
                            <a:lnTo>
                              <a:pt x="1097280" y="403860"/>
                            </a:lnTo>
                            <a:lnTo>
                              <a:pt x="1447800" y="632460"/>
                            </a:lnTo>
                            <a:lnTo>
                              <a:pt x="2202180" y="853440"/>
                            </a:lnTo>
                            <a:lnTo>
                              <a:pt x="2971800" y="883920"/>
                            </a:lnTo>
                            <a:lnTo>
                              <a:pt x="3642360" y="960120"/>
                            </a:lnTo>
                            <a:lnTo>
                              <a:pt x="4396740" y="678180"/>
                            </a:lnTo>
                            <a:lnTo>
                              <a:pt x="5905500" y="777240"/>
                            </a:lnTo>
                            <a:lnTo>
                              <a:pt x="6362700" y="845820"/>
                            </a:lnTo>
                          </a:path>
                        </a:pathLst>
                      </a:custGeom>
                      <a:noFill/>
                      <a:ln w="28575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defTabSz="914397">
                          <a:defRPr/>
                        </a:pPr>
                        <a:endPara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endParaRPr>
                      </a:p>
                    </p:txBody>
                  </p:sp>
                  <p:sp>
                    <p:nvSpPr>
                      <p:cNvPr id="58" name="Freeform 31">
                        <a:extLst>
                          <a:ext uri="{FF2B5EF4-FFF2-40B4-BE49-F238E27FC236}">
                            <a16:creationId xmlns:a16="http://schemas.microsoft.com/office/drawing/2014/main" id="{EF9F714B-25E8-3865-0E09-C7FB329B9F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50400" y="2151539"/>
                        <a:ext cx="4724658" cy="1470677"/>
                      </a:xfrm>
                      <a:custGeom>
                        <a:avLst/>
                        <a:gdLst>
                          <a:gd name="connsiteX0" fmla="*/ 0 w 6385560"/>
                          <a:gd name="connsiteY0" fmla="*/ 7620 h 1447800"/>
                          <a:gd name="connsiteX1" fmla="*/ 0 w 6385560"/>
                          <a:gd name="connsiteY1" fmla="*/ 7620 h 1447800"/>
                          <a:gd name="connsiteX2" fmla="*/ 381000 w 6385560"/>
                          <a:gd name="connsiteY2" fmla="*/ 0 h 1447800"/>
                          <a:gd name="connsiteX3" fmla="*/ 701040 w 6385560"/>
                          <a:gd name="connsiteY3" fmla="*/ 121920 h 1447800"/>
                          <a:gd name="connsiteX4" fmla="*/ 1097280 w 6385560"/>
                          <a:gd name="connsiteY4" fmla="*/ 144780 h 1447800"/>
                          <a:gd name="connsiteX5" fmla="*/ 1501140 w 6385560"/>
                          <a:gd name="connsiteY5" fmla="*/ 335280 h 1447800"/>
                          <a:gd name="connsiteX6" fmla="*/ 2194560 w 6385560"/>
                          <a:gd name="connsiteY6" fmla="*/ 480060 h 1447800"/>
                          <a:gd name="connsiteX7" fmla="*/ 2933700 w 6385560"/>
                          <a:gd name="connsiteY7" fmla="*/ 434340 h 1447800"/>
                          <a:gd name="connsiteX8" fmla="*/ 3665220 w 6385560"/>
                          <a:gd name="connsiteY8" fmla="*/ 632460 h 1447800"/>
                          <a:gd name="connsiteX9" fmla="*/ 4404360 w 6385560"/>
                          <a:gd name="connsiteY9" fmla="*/ 594360 h 1447800"/>
                          <a:gd name="connsiteX10" fmla="*/ 5151120 w 6385560"/>
                          <a:gd name="connsiteY10" fmla="*/ 693420 h 1447800"/>
                          <a:gd name="connsiteX11" fmla="*/ 5859780 w 6385560"/>
                          <a:gd name="connsiteY11" fmla="*/ 617220 h 1447800"/>
                          <a:gd name="connsiteX12" fmla="*/ 6370320 w 6385560"/>
                          <a:gd name="connsiteY12" fmla="*/ 655320 h 1447800"/>
                          <a:gd name="connsiteX13" fmla="*/ 6385560 w 6385560"/>
                          <a:gd name="connsiteY13" fmla="*/ 1447800 h 1447800"/>
                          <a:gd name="connsiteX14" fmla="*/ 5897880 w 6385560"/>
                          <a:gd name="connsiteY14" fmla="*/ 1379220 h 1447800"/>
                          <a:gd name="connsiteX15" fmla="*/ 5143500 w 6385560"/>
                          <a:gd name="connsiteY15" fmla="*/ 1447800 h 1447800"/>
                          <a:gd name="connsiteX16" fmla="*/ 4503420 w 6385560"/>
                          <a:gd name="connsiteY16" fmla="*/ 1287780 h 1447800"/>
                          <a:gd name="connsiteX17" fmla="*/ 3718560 w 6385560"/>
                          <a:gd name="connsiteY17" fmla="*/ 1318260 h 1447800"/>
                          <a:gd name="connsiteX18" fmla="*/ 3063240 w 6385560"/>
                          <a:gd name="connsiteY18" fmla="*/ 1104900 h 1447800"/>
                          <a:gd name="connsiteX19" fmla="*/ 2255520 w 6385560"/>
                          <a:gd name="connsiteY19" fmla="*/ 1120140 h 1447800"/>
                          <a:gd name="connsiteX20" fmla="*/ 1478280 w 6385560"/>
                          <a:gd name="connsiteY20" fmla="*/ 975360 h 1447800"/>
                          <a:gd name="connsiteX21" fmla="*/ 1127760 w 6385560"/>
                          <a:gd name="connsiteY21" fmla="*/ 777240 h 1447800"/>
                          <a:gd name="connsiteX22" fmla="*/ 769620 w 6385560"/>
                          <a:gd name="connsiteY22" fmla="*/ 769620 h 1447800"/>
                          <a:gd name="connsiteX23" fmla="*/ 426720 w 6385560"/>
                          <a:gd name="connsiteY23" fmla="*/ 632460 h 1447800"/>
                          <a:gd name="connsiteX24" fmla="*/ 15240 w 6385560"/>
                          <a:gd name="connsiteY24" fmla="*/ 525780 h 1447800"/>
                          <a:gd name="connsiteX25" fmla="*/ 0 w 6385560"/>
                          <a:gd name="connsiteY25" fmla="*/ 7620 h 1447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6385560" h="1447800">
                            <a:moveTo>
                              <a:pt x="0" y="7620"/>
                            </a:moveTo>
                            <a:lnTo>
                              <a:pt x="0" y="7620"/>
                            </a:lnTo>
                            <a:lnTo>
                              <a:pt x="381000" y="0"/>
                            </a:lnTo>
                            <a:lnTo>
                              <a:pt x="701040" y="121920"/>
                            </a:lnTo>
                            <a:lnTo>
                              <a:pt x="1097280" y="144780"/>
                            </a:lnTo>
                            <a:lnTo>
                              <a:pt x="1501140" y="335280"/>
                            </a:lnTo>
                            <a:lnTo>
                              <a:pt x="2194560" y="480060"/>
                            </a:lnTo>
                            <a:lnTo>
                              <a:pt x="2933700" y="434340"/>
                            </a:lnTo>
                            <a:lnTo>
                              <a:pt x="3665220" y="632460"/>
                            </a:lnTo>
                            <a:lnTo>
                              <a:pt x="4404360" y="594360"/>
                            </a:lnTo>
                            <a:lnTo>
                              <a:pt x="5151120" y="693420"/>
                            </a:lnTo>
                            <a:lnTo>
                              <a:pt x="5859780" y="617220"/>
                            </a:lnTo>
                            <a:lnTo>
                              <a:pt x="6370320" y="655320"/>
                            </a:lnTo>
                            <a:lnTo>
                              <a:pt x="6385560" y="1447800"/>
                            </a:lnTo>
                            <a:lnTo>
                              <a:pt x="5897880" y="1379220"/>
                            </a:lnTo>
                            <a:lnTo>
                              <a:pt x="5143500" y="1447800"/>
                            </a:lnTo>
                            <a:lnTo>
                              <a:pt x="4503420" y="1287780"/>
                            </a:lnTo>
                            <a:lnTo>
                              <a:pt x="3718560" y="1318260"/>
                            </a:lnTo>
                            <a:lnTo>
                              <a:pt x="3063240" y="1104900"/>
                            </a:lnTo>
                            <a:lnTo>
                              <a:pt x="2255520" y="1120140"/>
                            </a:lnTo>
                            <a:lnTo>
                              <a:pt x="1478280" y="975360"/>
                            </a:lnTo>
                            <a:lnTo>
                              <a:pt x="1127760" y="777240"/>
                            </a:lnTo>
                            <a:lnTo>
                              <a:pt x="769620" y="769620"/>
                            </a:lnTo>
                            <a:lnTo>
                              <a:pt x="426720" y="632460"/>
                            </a:lnTo>
                            <a:lnTo>
                              <a:pt x="15240" y="525780"/>
                            </a:lnTo>
                            <a:lnTo>
                              <a:pt x="0" y="7620"/>
                            </a:lnTo>
                            <a:close/>
                          </a:path>
                        </a:pathLst>
                      </a:custGeom>
                      <a:solidFill>
                        <a:srgbClr val="6CB643">
                          <a:alpha val="25098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defTabSz="914397">
                          <a:defRPr/>
                        </a:pPr>
                        <a:endPara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endParaRPr>
                      </a:p>
                    </p:txBody>
                  </p:sp>
                  <p:sp>
                    <p:nvSpPr>
                      <p:cNvPr id="59" name="Freeform 32">
                        <a:extLst>
                          <a:ext uri="{FF2B5EF4-FFF2-40B4-BE49-F238E27FC236}">
                            <a16:creationId xmlns:a16="http://schemas.microsoft.com/office/drawing/2014/main" id="{555EDA94-7583-49D6-188E-F0E11FCE70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56038" y="2019951"/>
                        <a:ext cx="4719020" cy="2593035"/>
                      </a:xfrm>
                      <a:custGeom>
                        <a:avLst/>
                        <a:gdLst>
                          <a:gd name="connsiteX0" fmla="*/ 0 w 6377940"/>
                          <a:gd name="connsiteY0" fmla="*/ 0 h 2552700"/>
                          <a:gd name="connsiteX1" fmla="*/ 358140 w 6377940"/>
                          <a:gd name="connsiteY1" fmla="*/ 883920 h 2552700"/>
                          <a:gd name="connsiteX2" fmla="*/ 754380 w 6377940"/>
                          <a:gd name="connsiteY2" fmla="*/ 1043940 h 2552700"/>
                          <a:gd name="connsiteX3" fmla="*/ 1104900 w 6377940"/>
                          <a:gd name="connsiteY3" fmla="*/ 1615440 h 2552700"/>
                          <a:gd name="connsiteX4" fmla="*/ 1470660 w 6377940"/>
                          <a:gd name="connsiteY4" fmla="*/ 1569720 h 2552700"/>
                          <a:gd name="connsiteX5" fmla="*/ 2926080 w 6377940"/>
                          <a:gd name="connsiteY5" fmla="*/ 746760 h 2552700"/>
                          <a:gd name="connsiteX6" fmla="*/ 3695700 w 6377940"/>
                          <a:gd name="connsiteY6" fmla="*/ 769620 h 2552700"/>
                          <a:gd name="connsiteX7" fmla="*/ 4404360 w 6377940"/>
                          <a:gd name="connsiteY7" fmla="*/ 906780 h 2552700"/>
                          <a:gd name="connsiteX8" fmla="*/ 5135880 w 6377940"/>
                          <a:gd name="connsiteY8" fmla="*/ 822960 h 2552700"/>
                          <a:gd name="connsiteX9" fmla="*/ 5852160 w 6377940"/>
                          <a:gd name="connsiteY9" fmla="*/ 891540 h 2552700"/>
                          <a:gd name="connsiteX10" fmla="*/ 6370320 w 6377940"/>
                          <a:gd name="connsiteY10" fmla="*/ 754380 h 2552700"/>
                          <a:gd name="connsiteX11" fmla="*/ 6377940 w 6377940"/>
                          <a:gd name="connsiteY11" fmla="*/ 1905000 h 2552700"/>
                          <a:gd name="connsiteX12" fmla="*/ 5905500 w 6377940"/>
                          <a:gd name="connsiteY12" fmla="*/ 2026920 h 2552700"/>
                          <a:gd name="connsiteX13" fmla="*/ 5212080 w 6377940"/>
                          <a:gd name="connsiteY13" fmla="*/ 1889760 h 2552700"/>
                          <a:gd name="connsiteX14" fmla="*/ 4404360 w 6377940"/>
                          <a:gd name="connsiteY14" fmla="*/ 1943100 h 2552700"/>
                          <a:gd name="connsiteX15" fmla="*/ 3703320 w 6377940"/>
                          <a:gd name="connsiteY15" fmla="*/ 1744980 h 2552700"/>
                          <a:gd name="connsiteX16" fmla="*/ 2918460 w 6377940"/>
                          <a:gd name="connsiteY16" fmla="*/ 1706880 h 2552700"/>
                          <a:gd name="connsiteX17" fmla="*/ 1493520 w 6377940"/>
                          <a:gd name="connsiteY17" fmla="*/ 2484120 h 2552700"/>
                          <a:gd name="connsiteX18" fmla="*/ 1104900 w 6377940"/>
                          <a:gd name="connsiteY18" fmla="*/ 2552700 h 2552700"/>
                          <a:gd name="connsiteX19" fmla="*/ 746760 w 6377940"/>
                          <a:gd name="connsiteY19" fmla="*/ 1943100 h 2552700"/>
                          <a:gd name="connsiteX20" fmla="*/ 396240 w 6377940"/>
                          <a:gd name="connsiteY20" fmla="*/ 1821180 h 2552700"/>
                          <a:gd name="connsiteX21" fmla="*/ 7620 w 6377940"/>
                          <a:gd name="connsiteY21" fmla="*/ 853440 h 2552700"/>
                          <a:gd name="connsiteX22" fmla="*/ 0 w 6377940"/>
                          <a:gd name="connsiteY22" fmla="*/ 0 h 25527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6377940" h="2552700">
                            <a:moveTo>
                              <a:pt x="0" y="0"/>
                            </a:moveTo>
                            <a:lnTo>
                              <a:pt x="358140" y="883920"/>
                            </a:lnTo>
                            <a:lnTo>
                              <a:pt x="754380" y="1043940"/>
                            </a:lnTo>
                            <a:lnTo>
                              <a:pt x="1104900" y="1615440"/>
                            </a:lnTo>
                            <a:lnTo>
                              <a:pt x="1470660" y="1569720"/>
                            </a:lnTo>
                            <a:lnTo>
                              <a:pt x="2926080" y="746760"/>
                            </a:lnTo>
                            <a:lnTo>
                              <a:pt x="3695700" y="769620"/>
                            </a:lnTo>
                            <a:lnTo>
                              <a:pt x="4404360" y="906780"/>
                            </a:lnTo>
                            <a:lnTo>
                              <a:pt x="5135880" y="822960"/>
                            </a:lnTo>
                            <a:lnTo>
                              <a:pt x="5852160" y="891540"/>
                            </a:lnTo>
                            <a:lnTo>
                              <a:pt x="6370320" y="754380"/>
                            </a:lnTo>
                            <a:lnTo>
                              <a:pt x="6377940" y="1905000"/>
                            </a:lnTo>
                            <a:lnTo>
                              <a:pt x="5905500" y="2026920"/>
                            </a:lnTo>
                            <a:lnTo>
                              <a:pt x="5212080" y="1889760"/>
                            </a:lnTo>
                            <a:lnTo>
                              <a:pt x="4404360" y="1943100"/>
                            </a:lnTo>
                            <a:lnTo>
                              <a:pt x="3703320" y="1744980"/>
                            </a:lnTo>
                            <a:lnTo>
                              <a:pt x="2918460" y="1706880"/>
                            </a:lnTo>
                            <a:lnTo>
                              <a:pt x="1493520" y="2484120"/>
                            </a:lnTo>
                            <a:lnTo>
                              <a:pt x="1104900" y="2552700"/>
                            </a:lnTo>
                            <a:lnTo>
                              <a:pt x="746760" y="1943100"/>
                            </a:lnTo>
                            <a:lnTo>
                              <a:pt x="396240" y="1821180"/>
                            </a:lnTo>
                            <a:lnTo>
                              <a:pt x="7620" y="85344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014D90">
                          <a:alpha val="25098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defTabSz="914397">
                          <a:defRPr/>
                        </a:pPr>
                        <a:endParaRPr lang="en-GB" sz="60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endParaRPr>
                      </a:p>
                    </p:txBody>
                  </p:sp>
                  <p:sp>
                    <p:nvSpPr>
                      <p:cNvPr id="60" name="TextBox 59">
                        <a:extLst>
                          <a:ext uri="{FF2B5EF4-FFF2-40B4-BE49-F238E27FC236}">
                            <a16:creationId xmlns:a16="http://schemas.microsoft.com/office/drawing/2014/main" id="{B0D4AA4F-6635-CF11-AD6F-3C331622DA9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215921" y="4295632"/>
                        <a:ext cx="652800" cy="46225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397">
                          <a:defRPr/>
                        </a:pPr>
                        <a:r>
                          <a:rPr lang="en-GB" sz="1050" dirty="0">
                            <a:solidFill>
                              <a:srgbClr val="000000"/>
                            </a:solidFill>
                            <a:latin typeface="Arial"/>
                            <a:sym typeface="Symbol"/>
                          </a:rPr>
                          <a:t> </a:t>
                        </a:r>
                        <a:r>
                          <a:rPr lang="pl-PL" sz="1050" dirty="0">
                            <a:solidFill>
                              <a:srgbClr val="000000"/>
                            </a:solidFill>
                            <a:latin typeface="Arial"/>
                          </a:rPr>
                          <a:t>lepiej</a:t>
                        </a:r>
                        <a:endParaRPr lang="en-GB" sz="1050" dirty="0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  <a:p>
                        <a:pPr defTabSz="914397">
                          <a:defRPr/>
                        </a:pPr>
                        <a:r>
                          <a:rPr lang="en-GB" sz="1050" dirty="0">
                            <a:solidFill>
                              <a:srgbClr val="000000"/>
                            </a:solidFill>
                            <a:latin typeface="Arial"/>
                            <a:sym typeface="Symbol"/>
                          </a:rPr>
                          <a:t> </a:t>
                        </a:r>
                        <a:r>
                          <a:rPr lang="pl-PL" sz="1050" dirty="0">
                            <a:solidFill>
                              <a:srgbClr val="000000"/>
                            </a:solidFill>
                            <a:latin typeface="Arial"/>
                          </a:rPr>
                          <a:t>gorzej</a:t>
                        </a:r>
                        <a:endParaRPr lang="en-GB" sz="1050" dirty="0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</p:txBody>
                  </p:sp>
                  <p:cxnSp>
                    <p:nvCxnSpPr>
                      <p:cNvPr id="61" name="Straight Connector 60">
                        <a:extLst>
                          <a:ext uri="{FF2B5EF4-FFF2-40B4-BE49-F238E27FC236}">
                            <a16:creationId xmlns:a16="http://schemas.microsoft.com/office/drawing/2014/main" id="{FF72EB78-AA49-9AF6-3C22-F08A6821D4B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164497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2" name="Straight Connector 61">
                        <a:extLst>
                          <a:ext uri="{FF2B5EF4-FFF2-40B4-BE49-F238E27FC236}">
                            <a16:creationId xmlns:a16="http://schemas.microsoft.com/office/drawing/2014/main" id="{CAFFB764-E5BD-5514-231F-2BD7CD2AAEE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435386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3" name="Straight Connector 62">
                        <a:extLst>
                          <a:ext uri="{FF2B5EF4-FFF2-40B4-BE49-F238E27FC236}">
                            <a16:creationId xmlns:a16="http://schemas.microsoft.com/office/drawing/2014/main" id="{2D7057D6-6020-4D69-55F0-BF81454AADD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706275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4" name="Straight Connector 63">
                        <a:extLst>
                          <a:ext uri="{FF2B5EF4-FFF2-40B4-BE49-F238E27FC236}">
                            <a16:creationId xmlns:a16="http://schemas.microsoft.com/office/drawing/2014/main" id="{1F9D3C96-F870-FDCD-2D39-DB0B71388E3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977163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5" name="Straight Connector 64">
                        <a:extLst>
                          <a:ext uri="{FF2B5EF4-FFF2-40B4-BE49-F238E27FC236}">
                            <a16:creationId xmlns:a16="http://schemas.microsoft.com/office/drawing/2014/main" id="{9EBC877E-8DEB-C034-9095-85E06080BA4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248053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6" name="Straight Connector 65">
                        <a:extLst>
                          <a:ext uri="{FF2B5EF4-FFF2-40B4-BE49-F238E27FC236}">
                            <a16:creationId xmlns:a16="http://schemas.microsoft.com/office/drawing/2014/main" id="{E4B482F2-DC92-2512-91C8-A8B7183FE5D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794236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7" name="Straight Connector 66">
                        <a:extLst>
                          <a:ext uri="{FF2B5EF4-FFF2-40B4-BE49-F238E27FC236}">
                            <a16:creationId xmlns:a16="http://schemas.microsoft.com/office/drawing/2014/main" id="{78555361-074A-C8E6-1139-58039D5F29C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337717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8" name="Straight Connector 67">
                        <a:extLst>
                          <a:ext uri="{FF2B5EF4-FFF2-40B4-BE49-F238E27FC236}">
                            <a16:creationId xmlns:a16="http://schemas.microsoft.com/office/drawing/2014/main" id="{6D1D4A33-8DC0-24D6-FEBC-79BCC00B00D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881198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9" name="Straight Connector 68">
                        <a:extLst>
                          <a:ext uri="{FF2B5EF4-FFF2-40B4-BE49-F238E27FC236}">
                            <a16:creationId xmlns:a16="http://schemas.microsoft.com/office/drawing/2014/main" id="{CABF59BC-9E46-777F-9A3B-0431F51B89C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424679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0" name="Straight Connector 69">
                        <a:extLst>
                          <a:ext uri="{FF2B5EF4-FFF2-40B4-BE49-F238E27FC236}">
                            <a16:creationId xmlns:a16="http://schemas.microsoft.com/office/drawing/2014/main" id="{89BE806C-2588-7086-3F02-05D9C82D22E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968160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Straight Connector 70">
                        <a:extLst>
                          <a:ext uri="{FF2B5EF4-FFF2-40B4-BE49-F238E27FC236}">
                            <a16:creationId xmlns:a16="http://schemas.microsoft.com/office/drawing/2014/main" id="{FB320423-7A1B-B668-653F-84572841A76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511642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2" name="Straight Connector 71">
                        <a:extLst>
                          <a:ext uri="{FF2B5EF4-FFF2-40B4-BE49-F238E27FC236}">
                            <a16:creationId xmlns:a16="http://schemas.microsoft.com/office/drawing/2014/main" id="{70A0B87A-2616-ED2D-C027-2AA08B3B8E4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874589" y="5100633"/>
                        <a:ext cx="0" cy="74308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3" name="Straight Connector 72">
                        <a:extLst>
                          <a:ext uri="{FF2B5EF4-FFF2-40B4-BE49-F238E27FC236}">
                            <a16:creationId xmlns:a16="http://schemas.microsoft.com/office/drawing/2014/main" id="{6547CD33-219D-EF86-8A86-78ECF70AD05C}"/>
                          </a:ext>
                        </a:extLst>
                      </p:cNvPr>
                      <p:cNvCxnSpPr/>
                      <p:nvPr/>
                    </p:nvCxnSpPr>
                    <p:spPr>
                      <a:xfrm rot="16200000">
                        <a:off x="1045816" y="4949466"/>
                        <a:ext cx="0" cy="54125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4" name="Straight Connector 73">
                        <a:extLst>
                          <a:ext uri="{FF2B5EF4-FFF2-40B4-BE49-F238E27FC236}">
                            <a16:creationId xmlns:a16="http://schemas.microsoft.com/office/drawing/2014/main" id="{92EDEAC5-B4D4-1ED6-BEE6-4486594BC4EF}"/>
                          </a:ext>
                        </a:extLst>
                      </p:cNvPr>
                      <p:cNvCxnSpPr/>
                      <p:nvPr/>
                    </p:nvCxnSpPr>
                    <p:spPr>
                      <a:xfrm rot="16200000">
                        <a:off x="1045816" y="4249605"/>
                        <a:ext cx="0" cy="54125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5" name="Straight Connector 74">
                        <a:extLst>
                          <a:ext uri="{FF2B5EF4-FFF2-40B4-BE49-F238E27FC236}">
                            <a16:creationId xmlns:a16="http://schemas.microsoft.com/office/drawing/2014/main" id="{A5D79BC1-773B-A2D3-388A-30EB45A0045F}"/>
                          </a:ext>
                        </a:extLst>
                      </p:cNvPr>
                      <p:cNvCxnSpPr/>
                      <p:nvPr/>
                    </p:nvCxnSpPr>
                    <p:spPr>
                      <a:xfrm rot="16200000">
                        <a:off x="1045816" y="3576129"/>
                        <a:ext cx="0" cy="54125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6" name="Straight Connector 75">
                        <a:extLst>
                          <a:ext uri="{FF2B5EF4-FFF2-40B4-BE49-F238E27FC236}">
                            <a16:creationId xmlns:a16="http://schemas.microsoft.com/office/drawing/2014/main" id="{CBCEB46F-60EF-D0B3-77A2-8C21D08D1BBA}"/>
                          </a:ext>
                        </a:extLst>
                      </p:cNvPr>
                      <p:cNvCxnSpPr/>
                      <p:nvPr/>
                    </p:nvCxnSpPr>
                    <p:spPr>
                      <a:xfrm rot="16200000">
                        <a:off x="1045816" y="2876266"/>
                        <a:ext cx="0" cy="54125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7" name="Straight Connector 76">
                        <a:extLst>
                          <a:ext uri="{FF2B5EF4-FFF2-40B4-BE49-F238E27FC236}">
                            <a16:creationId xmlns:a16="http://schemas.microsoft.com/office/drawing/2014/main" id="{D76EAC5D-16F2-3326-88F9-47F8BBC8C6F5}"/>
                          </a:ext>
                        </a:extLst>
                      </p:cNvPr>
                      <p:cNvCxnSpPr/>
                      <p:nvPr/>
                    </p:nvCxnSpPr>
                    <p:spPr>
                      <a:xfrm rot="16200000">
                        <a:off x="1045816" y="2176403"/>
                        <a:ext cx="0" cy="54125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8" name="Straight Connector 77">
                        <a:extLst>
                          <a:ext uri="{FF2B5EF4-FFF2-40B4-BE49-F238E27FC236}">
                            <a16:creationId xmlns:a16="http://schemas.microsoft.com/office/drawing/2014/main" id="{37C54C0A-F204-C76D-9951-B71E5F3FD60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072879" y="5100633"/>
                        <a:ext cx="4864197" cy="0"/>
                      </a:xfrm>
                      <a:prstGeom prst="line">
                        <a:avLst/>
                      </a:prstGeom>
                      <a:ln w="9525">
                        <a:solidFill>
                          <a:srgbClr val="00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9" name="TextBox 78">
                        <a:extLst>
                          <a:ext uri="{FF2B5EF4-FFF2-40B4-BE49-F238E27FC236}">
                            <a16:creationId xmlns:a16="http://schemas.microsoft.com/office/drawing/2014/main" id="{37B34327-B01E-858C-AD83-575B504AE684}"/>
                          </a:ext>
                        </a:extLst>
                      </p:cNvPr>
                      <p:cNvSpPr txBox="1"/>
                      <p:nvPr/>
                    </p:nvSpPr>
                    <p:spPr>
                      <a:xfrm rot="16200000">
                        <a:off x="-413385" y="3446393"/>
                        <a:ext cx="1928190" cy="25414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defTabSz="914419">
                          <a:defRPr/>
                        </a:pPr>
                        <a:r>
                          <a:rPr lang="en-GB" sz="1100" b="1" dirty="0" err="1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Ogólny</a:t>
                        </a:r>
                        <a:r>
                          <a:rPr lang="en-GB" sz="1100" b="1" dirty="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 </a:t>
                        </a:r>
                        <a:r>
                          <a:rPr lang="en-GB" sz="1100" b="1" dirty="0" err="1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wynik</a:t>
                        </a:r>
                        <a:r>
                          <a:rPr lang="en-GB" sz="1100" b="1" dirty="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 </a:t>
                        </a:r>
                        <a:r>
                          <a:rPr lang="en-GB" sz="1100" b="1" dirty="0" err="1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jakości</a:t>
                        </a:r>
                        <a:r>
                          <a:rPr lang="en-GB" sz="1100" b="1" dirty="0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 </a:t>
                        </a:r>
                        <a:r>
                          <a:rPr lang="en-GB" sz="1100" b="1" dirty="0" err="1">
                            <a:solidFill>
                              <a:srgbClr val="000000"/>
                            </a:solidFill>
                            <a:ea typeface="+mn-lt"/>
                            <a:cs typeface="+mn-lt"/>
                            <a:sym typeface="+mn-lt"/>
                          </a:rPr>
                          <a:t>życia</a:t>
                        </a:r>
                        <a:endParaRPr lang="en-GB" sz="1100" b="1" dirty="0">
                          <a:solidFill>
                            <a:srgbClr val="000000"/>
                          </a:solidFill>
                          <a:ea typeface="+mn-lt"/>
                          <a:cs typeface="+mn-lt"/>
                          <a:sym typeface="+mn-lt"/>
                        </a:endParaRPr>
                      </a:p>
                    </p:txBody>
                  </p:sp>
                </p:grpSp>
              </p:grpSp>
            </p:grpSp>
          </p:grp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5530D0-6C7F-9FE0-1BEE-16D397ECD8F1}"/>
                </a:ext>
              </a:extLst>
            </p:cNvPr>
            <p:cNvSpPr txBox="1"/>
            <p:nvPr/>
          </p:nvSpPr>
          <p:spPr>
            <a:xfrm>
              <a:off x="4819255" y="4756980"/>
              <a:ext cx="6128327" cy="4451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19">
                <a:defRPr/>
              </a:pPr>
              <a:r>
                <a:rPr lang="pl-PL" sz="1000" b="1" dirty="0">
                  <a:solidFill>
                    <a:srgbClr val="181815"/>
                  </a:solidFill>
                  <a:ea typeface="+mn-lt"/>
                  <a:cs typeface="+mn-lt"/>
                  <a:sym typeface="+mn-lt"/>
                </a:rPr>
                <a:t>Różnica: +3,9 pkt.</a:t>
              </a:r>
            </a:p>
            <a:p>
              <a:pPr defTabSz="914419">
                <a:defRPr/>
              </a:pPr>
              <a:r>
                <a:rPr lang="pl-PL" sz="1000" b="1" dirty="0">
                  <a:solidFill>
                    <a:srgbClr val="181815"/>
                  </a:solidFill>
                  <a:ea typeface="+mn-lt"/>
                  <a:cs typeface="+mn-lt"/>
                  <a:sym typeface="+mn-lt"/>
                </a:rPr>
                <a:t>(95% CI: 0,5-7,2; p=0,022)</a:t>
              </a:r>
              <a:endParaRPr lang="en-GB" sz="2400" b="1" dirty="0">
                <a:solidFill>
                  <a:srgbClr val="445369"/>
                </a:solidFill>
                <a:ea typeface="+mn-lt"/>
                <a:cs typeface="+mn-lt"/>
                <a:sym typeface="+mn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3C3FAF-1667-DC10-967B-06F74BA531EC}"/>
                </a:ext>
              </a:extLst>
            </p:cNvPr>
            <p:cNvSpPr txBox="1"/>
            <p:nvPr/>
          </p:nvSpPr>
          <p:spPr>
            <a:xfrm>
              <a:off x="3036225" y="4560096"/>
              <a:ext cx="2464101" cy="642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419">
                <a:defRPr/>
              </a:pPr>
              <a:r>
                <a:rPr lang="en-GB" sz="1050" b="1" dirty="0">
                  <a:solidFill>
                    <a:srgbClr val="2598FE"/>
                  </a:solidFill>
                  <a:ea typeface="+mn-lt"/>
                  <a:cs typeface="+mn-lt"/>
                  <a:sym typeface="+mn-lt"/>
                </a:rPr>
                <a:t>SoC : n=343</a:t>
              </a:r>
              <a:br>
                <a:rPr lang="en-GB" sz="1050" b="1" dirty="0">
                  <a:solidFill>
                    <a:srgbClr val="000000"/>
                  </a:solidFill>
                  <a:ea typeface="+mn-lt"/>
                  <a:cs typeface="+mn-lt"/>
                  <a:sym typeface="+mn-lt"/>
                </a:rPr>
              </a:br>
              <a:r>
                <a:rPr lang="en-GB" sz="1050" b="1" dirty="0">
                  <a:solidFill>
                    <a:srgbClr val="014D90"/>
                  </a:solidFill>
                  <a:ea typeface="+mn-lt"/>
                  <a:cs typeface="+mn-lt"/>
                  <a:sym typeface="+mn-lt"/>
                </a:rPr>
                <a:t>SoC + </a:t>
              </a:r>
              <a:r>
                <a:rPr lang="en-GB" sz="1050" b="1" dirty="0" err="1">
                  <a:solidFill>
                    <a:srgbClr val="014D90"/>
                  </a:solidFill>
                  <a:ea typeface="+mn-lt"/>
                  <a:cs typeface="+mn-lt"/>
                  <a:sym typeface="+mn-lt"/>
                </a:rPr>
                <a:t>docet</a:t>
              </a:r>
              <a:r>
                <a:rPr lang="pl-PL" sz="1050" b="1" dirty="0">
                  <a:solidFill>
                    <a:srgbClr val="014D90"/>
                  </a:solidFill>
                  <a:ea typeface="+mn-lt"/>
                  <a:cs typeface="+mn-lt"/>
                  <a:sym typeface="+mn-lt"/>
                </a:rPr>
                <a:t>aksel</a:t>
              </a:r>
              <a:r>
                <a:rPr lang="en-GB" sz="1050" b="1" dirty="0">
                  <a:solidFill>
                    <a:srgbClr val="014D90"/>
                  </a:solidFill>
                  <a:ea typeface="+mn-lt"/>
                  <a:cs typeface="+mn-lt"/>
                  <a:sym typeface="+mn-lt"/>
                </a:rPr>
                <a:t>: n=173</a:t>
              </a:r>
              <a:br>
                <a:rPr lang="en-GB" sz="1050" b="1" dirty="0">
                  <a:solidFill>
                    <a:srgbClr val="014D90"/>
                  </a:solidFill>
                  <a:ea typeface="+mn-lt"/>
                  <a:cs typeface="+mn-lt"/>
                  <a:sym typeface="+mn-lt"/>
                </a:rPr>
              </a:br>
              <a:r>
                <a:rPr lang="en-GB" sz="1050" b="1" dirty="0">
                  <a:solidFill>
                    <a:srgbClr val="6CB643"/>
                  </a:solidFill>
                  <a:ea typeface="+mn-lt"/>
                  <a:cs typeface="+mn-lt"/>
                  <a:sym typeface="+mn-lt"/>
                </a:rPr>
                <a:t>SoC + AAP: n=342</a:t>
              </a:r>
              <a:endParaRPr lang="en-GB" sz="1050" dirty="0">
                <a:solidFill>
                  <a:srgbClr val="6CB643"/>
                </a:solidFill>
                <a:ea typeface="+mn-lt"/>
                <a:cs typeface="+mn-lt"/>
                <a:sym typeface="+mn-lt"/>
              </a:endParaRP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1FE6B3-7F23-CD96-5534-B7B7B70D8F51}"/>
              </a:ext>
            </a:extLst>
          </p:cNvPr>
          <p:cNvCxnSpPr>
            <a:cxnSpLocks/>
          </p:cNvCxnSpPr>
          <p:nvPr/>
        </p:nvCxnSpPr>
        <p:spPr>
          <a:xfrm flipV="1">
            <a:off x="6926341" y="2289308"/>
            <a:ext cx="0" cy="25110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91681A8-7054-A8CA-222F-62CCEC9F70CA}"/>
              </a:ext>
            </a:extLst>
          </p:cNvPr>
          <p:cNvSpPr txBox="1"/>
          <p:nvPr/>
        </p:nvSpPr>
        <p:spPr>
          <a:xfrm>
            <a:off x="6539793" y="2249199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1.0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CE882A-ED15-EDDB-6C39-B0CF0656179E}"/>
              </a:ext>
            </a:extLst>
          </p:cNvPr>
          <p:cNvSpPr txBox="1"/>
          <p:nvPr/>
        </p:nvSpPr>
        <p:spPr>
          <a:xfrm rot="16200000">
            <a:off x="4748972" y="3485979"/>
            <a:ext cx="3187091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Prawdopodobieństwo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 </a:t>
            </a:r>
            <a:r>
              <a:rPr lang="en-GB" sz="1167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braku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 </a:t>
            </a:r>
            <a:r>
              <a:rPr lang="en-GB" sz="1167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zdarzenia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 (%)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501B23-5BD9-1ED2-E3E1-814E3DD0F64B}"/>
              </a:ext>
            </a:extLst>
          </p:cNvPr>
          <p:cNvSpPr txBox="1"/>
          <p:nvPr/>
        </p:nvSpPr>
        <p:spPr>
          <a:xfrm>
            <a:off x="6885012" y="4818402"/>
            <a:ext cx="268022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1C764A-B0B5-7349-58C9-14C31237F895}"/>
              </a:ext>
            </a:extLst>
          </p:cNvPr>
          <p:cNvSpPr txBox="1"/>
          <p:nvPr/>
        </p:nvSpPr>
        <p:spPr>
          <a:xfrm>
            <a:off x="6539792" y="4200192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74071F8-F9C3-B688-7423-70AD99B9773C}"/>
              </a:ext>
            </a:extLst>
          </p:cNvPr>
          <p:cNvSpPr txBox="1"/>
          <p:nvPr/>
        </p:nvSpPr>
        <p:spPr>
          <a:xfrm>
            <a:off x="6539792" y="3956318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CEB1D15-C083-75F2-CEF9-236B6D950A11}"/>
              </a:ext>
            </a:extLst>
          </p:cNvPr>
          <p:cNvSpPr txBox="1"/>
          <p:nvPr/>
        </p:nvSpPr>
        <p:spPr>
          <a:xfrm>
            <a:off x="6539792" y="3712444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DA679A6-9187-6FAA-C7B4-5E62115813D7}"/>
              </a:ext>
            </a:extLst>
          </p:cNvPr>
          <p:cNvSpPr txBox="1"/>
          <p:nvPr/>
        </p:nvSpPr>
        <p:spPr>
          <a:xfrm>
            <a:off x="6539792" y="3468569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0.5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99BF206-0752-3D35-F6DA-FF75AFA6058B}"/>
              </a:ext>
            </a:extLst>
          </p:cNvPr>
          <p:cNvSpPr txBox="1"/>
          <p:nvPr/>
        </p:nvSpPr>
        <p:spPr>
          <a:xfrm>
            <a:off x="6539792" y="3224695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8B6FBFD-C0AC-1547-ADEF-9F6B159C40DD}"/>
              </a:ext>
            </a:extLst>
          </p:cNvPr>
          <p:cNvSpPr txBox="1"/>
          <p:nvPr/>
        </p:nvSpPr>
        <p:spPr>
          <a:xfrm>
            <a:off x="6539792" y="2980821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0.7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7B6CFCB-1B76-02FB-6146-E8655303441E}"/>
              </a:ext>
            </a:extLst>
          </p:cNvPr>
          <p:cNvSpPr txBox="1"/>
          <p:nvPr/>
        </p:nvSpPr>
        <p:spPr>
          <a:xfrm>
            <a:off x="6539792" y="2736947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0.8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D355224-2345-74A2-EA8E-71A591BFD804}"/>
              </a:ext>
            </a:extLst>
          </p:cNvPr>
          <p:cNvSpPr txBox="1"/>
          <p:nvPr/>
        </p:nvSpPr>
        <p:spPr>
          <a:xfrm>
            <a:off x="6539792" y="2493073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0.9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E49FF6C-986E-B10F-3429-5282B61011B5}"/>
              </a:ext>
            </a:extLst>
          </p:cNvPr>
          <p:cNvSpPr txBox="1"/>
          <p:nvPr/>
        </p:nvSpPr>
        <p:spPr>
          <a:xfrm>
            <a:off x="7343459" y="4818402"/>
            <a:ext cx="268022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104BB2B-9F49-00DD-D313-45B748277D09}"/>
              </a:ext>
            </a:extLst>
          </p:cNvPr>
          <p:cNvSpPr txBox="1"/>
          <p:nvPr/>
        </p:nvSpPr>
        <p:spPr>
          <a:xfrm>
            <a:off x="7743562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12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BABA11A-1EBA-316B-FF4E-45B90BABD916}"/>
              </a:ext>
            </a:extLst>
          </p:cNvPr>
          <p:cNvSpPr txBox="1"/>
          <p:nvPr/>
        </p:nvSpPr>
        <p:spPr>
          <a:xfrm>
            <a:off x="8210773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18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F9030DA-F1C1-1DDF-7282-F884588CC06B}"/>
              </a:ext>
            </a:extLst>
          </p:cNvPr>
          <p:cNvSpPr txBox="1"/>
          <p:nvPr/>
        </p:nvSpPr>
        <p:spPr>
          <a:xfrm>
            <a:off x="8657745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24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848E827-0685-D0E1-BE76-23571683566F}"/>
              </a:ext>
            </a:extLst>
          </p:cNvPr>
          <p:cNvSpPr txBox="1"/>
          <p:nvPr/>
        </p:nvSpPr>
        <p:spPr>
          <a:xfrm>
            <a:off x="9115007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30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F073B4C-CF72-1586-D936-4036E9585AFF}"/>
              </a:ext>
            </a:extLst>
          </p:cNvPr>
          <p:cNvSpPr txBox="1"/>
          <p:nvPr/>
        </p:nvSpPr>
        <p:spPr>
          <a:xfrm>
            <a:off x="9574934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36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AB87579-5C0F-56DF-AEB5-856B1A8700CD}"/>
              </a:ext>
            </a:extLst>
          </p:cNvPr>
          <p:cNvSpPr txBox="1"/>
          <p:nvPr/>
        </p:nvSpPr>
        <p:spPr>
          <a:xfrm>
            <a:off x="10028265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42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50CF18-88FA-9FF6-5BFD-73C0784D857A}"/>
              </a:ext>
            </a:extLst>
          </p:cNvPr>
          <p:cNvSpPr txBox="1"/>
          <p:nvPr/>
        </p:nvSpPr>
        <p:spPr>
          <a:xfrm>
            <a:off x="10484943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48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49987F4-6685-988A-F5F8-FAA77E90EE3B}"/>
              </a:ext>
            </a:extLst>
          </p:cNvPr>
          <p:cNvSpPr txBox="1"/>
          <p:nvPr/>
        </p:nvSpPr>
        <p:spPr>
          <a:xfrm>
            <a:off x="10933061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54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D323BA5-15A8-8A5D-9573-497C28DCAC35}"/>
              </a:ext>
            </a:extLst>
          </p:cNvPr>
          <p:cNvSpPr txBox="1"/>
          <p:nvPr/>
        </p:nvSpPr>
        <p:spPr>
          <a:xfrm>
            <a:off x="11172139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57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15315FB-3ABC-D7D3-2E0A-CD4B9A9F6D2F}"/>
              </a:ext>
            </a:extLst>
          </p:cNvPr>
          <p:cNvSpPr txBox="1"/>
          <p:nvPr/>
        </p:nvSpPr>
        <p:spPr>
          <a:xfrm>
            <a:off x="8533391" y="5092030"/>
            <a:ext cx="1308371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Czas (miesiące)</a:t>
            </a:r>
            <a:endParaRPr lang="en-GB" sz="1167" b="1" dirty="0">
              <a:latin typeface="Arial" panose="020B0604020202020204" pitchFamily="34" charset="0"/>
              <a:ea typeface="+mn-lt"/>
              <a:cs typeface="Arial" panose="020B0604020202020204" pitchFamily="34" charset="0"/>
              <a:sym typeface="+mn-lt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FA41D2D-3EF6-D13A-5509-CA4DA217C0D6}"/>
              </a:ext>
            </a:extLst>
          </p:cNvPr>
          <p:cNvSpPr txBox="1"/>
          <p:nvPr/>
        </p:nvSpPr>
        <p:spPr>
          <a:xfrm>
            <a:off x="7026676" y="4259653"/>
            <a:ext cx="1783045" cy="451534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lvl="1">
              <a:tabLst>
                <a:tab pos="896957" algn="ctr"/>
                <a:tab pos="1527206" algn="ctr"/>
              </a:tabLst>
            </a:pP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HR=0</a:t>
            </a:r>
            <a:r>
              <a:rPr lang="pl-PL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,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95</a:t>
            </a:r>
            <a:r>
              <a:rPr lang="pl-PL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;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 95% CI: 0</a:t>
            </a:r>
            <a:r>
              <a:rPr lang="pl-PL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,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79–1</a:t>
            </a:r>
            <a:r>
              <a:rPr lang="pl-PL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,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15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7E1121CF-E4E6-91EE-DC3C-9C9C24C02F01}"/>
              </a:ext>
            </a:extLst>
          </p:cNvPr>
          <p:cNvCxnSpPr>
            <a:cxnSpLocks/>
          </p:cNvCxnSpPr>
          <p:nvPr/>
        </p:nvCxnSpPr>
        <p:spPr>
          <a:xfrm>
            <a:off x="6927057" y="4802686"/>
            <a:ext cx="45172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DABE3347-AE05-3012-BF43-EEF9194F5006}"/>
              </a:ext>
            </a:extLst>
          </p:cNvPr>
          <p:cNvSpPr txBox="1"/>
          <p:nvPr/>
        </p:nvSpPr>
        <p:spPr>
          <a:xfrm>
            <a:off x="6540931" y="4687939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54910CC-9C53-7F45-547E-533E16BF17A1}"/>
              </a:ext>
            </a:extLst>
          </p:cNvPr>
          <p:cNvGrpSpPr/>
          <p:nvPr/>
        </p:nvGrpSpPr>
        <p:grpSpPr>
          <a:xfrm>
            <a:off x="7019353" y="4801836"/>
            <a:ext cx="4323713" cy="60000"/>
            <a:chOff x="8423223" y="5762203"/>
            <a:chExt cx="5188455" cy="72000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A078825-FAAB-2D8A-F6BB-9EA15DDDCA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3223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97F0185A-681F-E040-D248-678D3FB083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96300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C342F364-7284-B84F-D9D1-26D4BD6C9F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9377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C612259-D6B3-BBF3-53B9-A511ABE763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42454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574346E-5DEA-E3D2-9424-5C3661E42F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15531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9ED8BF4-EA74-3A17-74C5-DB5BD4504E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88608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85696AF-9E15-CF74-49EB-B6CCBD79D2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61685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488384D-EA7B-BA53-F8BA-4B2C75C410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34762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E7B3D09C-CECA-00E0-DB6F-9A9B9F767D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07839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6028152-F810-4D87-9DF9-4091113080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80916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D004D2F-8A95-34F0-D8B7-F115AE9E37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53993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CFACAB7B-7BAC-A1BD-610C-76E1B8C5B7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27070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0B9B4FD4-BC57-86F8-53B2-C9518B2B56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00147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5803A21-93D1-0981-F32E-4B2287981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973224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408AD16F-9C61-89BE-DD0F-DBD6CCA6F5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46301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AB599F2-671D-4F62-3129-7A8AB3F7A2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519378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8594196-B113-DA5D-4079-B5C73DEA98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92455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7A53BD1-8C94-13AB-DC27-992F061CF6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065532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F5411DBC-C662-BA17-72B5-C27450178A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338609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8C05E16-6A87-5092-5E59-5247D159B3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11678" y="5762203"/>
              <a:ext cx="0" cy="7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83B7BA08-4142-6AD2-0081-9487D5BFF577}"/>
              </a:ext>
            </a:extLst>
          </p:cNvPr>
          <p:cNvSpPr txBox="1"/>
          <p:nvPr/>
        </p:nvSpPr>
        <p:spPr>
          <a:xfrm>
            <a:off x="8888287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27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B50CE4C-7FE1-12E9-B011-E628FC71C94F}"/>
              </a:ext>
            </a:extLst>
          </p:cNvPr>
          <p:cNvSpPr txBox="1"/>
          <p:nvPr/>
        </p:nvSpPr>
        <p:spPr>
          <a:xfrm>
            <a:off x="9345549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33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4D8C722-C9BF-77C4-3F87-E4C8D1F18184}"/>
              </a:ext>
            </a:extLst>
          </p:cNvPr>
          <p:cNvSpPr txBox="1"/>
          <p:nvPr/>
        </p:nvSpPr>
        <p:spPr>
          <a:xfrm>
            <a:off x="9805476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39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0425F71-940A-696E-114A-8DB4B40256AE}"/>
              </a:ext>
            </a:extLst>
          </p:cNvPr>
          <p:cNvSpPr txBox="1"/>
          <p:nvPr/>
        </p:nvSpPr>
        <p:spPr>
          <a:xfrm>
            <a:off x="10258807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45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66EDED2-5087-6B1A-53FB-8B399680F5AF}"/>
              </a:ext>
            </a:extLst>
          </p:cNvPr>
          <p:cNvSpPr txBox="1"/>
          <p:nvPr/>
        </p:nvSpPr>
        <p:spPr>
          <a:xfrm>
            <a:off x="10715485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51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CEC518D-B953-BE13-8CAF-3E7AC6BBEE22}"/>
              </a:ext>
            </a:extLst>
          </p:cNvPr>
          <p:cNvSpPr txBox="1"/>
          <p:nvPr/>
        </p:nvSpPr>
        <p:spPr>
          <a:xfrm>
            <a:off x="7117771" y="4818402"/>
            <a:ext cx="268022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3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3850EC1-BAA5-8E01-B63C-B065B6E65457}"/>
              </a:ext>
            </a:extLst>
          </p:cNvPr>
          <p:cNvSpPr txBox="1"/>
          <p:nvPr/>
        </p:nvSpPr>
        <p:spPr>
          <a:xfrm>
            <a:off x="7559553" y="4818402"/>
            <a:ext cx="268022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8745F57-96C8-00ED-6BB3-C2FDBE7C568A}"/>
              </a:ext>
            </a:extLst>
          </p:cNvPr>
          <p:cNvSpPr txBox="1"/>
          <p:nvPr/>
        </p:nvSpPr>
        <p:spPr>
          <a:xfrm>
            <a:off x="7985086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15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D165A3E-3320-25FC-D7E2-E9BACE4BF0E5}"/>
              </a:ext>
            </a:extLst>
          </p:cNvPr>
          <p:cNvSpPr txBox="1"/>
          <p:nvPr/>
        </p:nvSpPr>
        <p:spPr>
          <a:xfrm>
            <a:off x="8432057" y="4818402"/>
            <a:ext cx="351378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21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8345F1A-D8D6-A455-6060-91A346A5EF9E}"/>
              </a:ext>
            </a:extLst>
          </p:cNvPr>
          <p:cNvGrpSpPr/>
          <p:nvPr/>
        </p:nvGrpSpPr>
        <p:grpSpPr>
          <a:xfrm>
            <a:off x="6866266" y="2360484"/>
            <a:ext cx="60000" cy="2442252"/>
            <a:chOff x="8224959" y="2832580"/>
            <a:chExt cx="89977" cy="2930702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8C2D4B7-4918-E4D7-0D7E-A7EA6C25E9DC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341872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552509E-CCBC-3EED-C377-88F737E96FAC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400486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E4425E8B-63FB-0E34-1E30-60C087F9AE4C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488407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5387465-44DE-57A8-8AC7-E2B143DE4F64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547021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459C375-4635-4D75-D2AF-05DD7A076C71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371179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DB983D7C-20FF-C3D1-BDCE-A7B1F7B2F8D2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459100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4CE8099C-A2CD-8A0B-55D5-E065FF83EE09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429793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E5CBA50-C855-9875-7A0E-AB2DA6208924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517714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6CE5CB9-F7D5-7E02-8B16-B521927EAFFD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5763282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1286204-EF2E-8E0B-F81C-EF5C1523B2FD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312565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5D59CABF-95F4-8F8C-27E9-DF30DEC6B968}"/>
                </a:ext>
              </a:extLst>
            </p:cNvPr>
            <p:cNvCxnSpPr>
              <a:cxnSpLocks/>
            </p:cNvCxnSpPr>
            <p:nvPr/>
          </p:nvCxnSpPr>
          <p:spPr>
            <a:xfrm>
              <a:off x="8224959" y="2832580"/>
              <a:ext cx="899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4D569C88-40F3-5053-4266-1B3C59E47A82}"/>
              </a:ext>
            </a:extLst>
          </p:cNvPr>
          <p:cNvSpPr txBox="1"/>
          <p:nvPr/>
        </p:nvSpPr>
        <p:spPr>
          <a:xfrm>
            <a:off x="6539792" y="4444066"/>
            <a:ext cx="39305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167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0.1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CAC6BD7-E14E-A7DB-AC04-BE8AD2843769}"/>
              </a:ext>
            </a:extLst>
          </p:cNvPr>
          <p:cNvSpPr txBox="1"/>
          <p:nvPr/>
        </p:nvSpPr>
        <p:spPr>
          <a:xfrm>
            <a:off x="8820024" y="4202792"/>
            <a:ext cx="2924198" cy="631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67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Skumulowana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 </a:t>
            </a:r>
            <a:r>
              <a:rPr lang="en-GB" sz="1167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częstość</a:t>
            </a:r>
            <a:r>
              <a:rPr lang="en-GB" sz="1167" b="1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 </a:t>
            </a:r>
            <a:r>
              <a:rPr lang="en-GB" sz="1167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występowania</a:t>
            </a:r>
            <a:br>
              <a:rPr lang="en-GB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</a:br>
            <a:r>
              <a:rPr lang="en-GB" sz="1167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Darolutamid</a:t>
            </a:r>
            <a:r>
              <a:rPr lang="en-GB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: 33</a:t>
            </a:r>
            <a:r>
              <a:rPr lang="pl-PL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,</a:t>
            </a:r>
            <a:r>
              <a:rPr lang="en-GB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1%</a:t>
            </a:r>
            <a:br>
              <a:rPr lang="en-GB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</a:br>
            <a:r>
              <a:rPr lang="en-GB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Placebo: 32</a:t>
            </a:r>
            <a:r>
              <a:rPr lang="pl-PL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,</a:t>
            </a:r>
            <a:r>
              <a:rPr lang="en-GB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9%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E696741A-4503-ED1F-C046-D5704AB57596}"/>
              </a:ext>
            </a:extLst>
          </p:cNvPr>
          <p:cNvGrpSpPr/>
          <p:nvPr/>
        </p:nvGrpSpPr>
        <p:grpSpPr>
          <a:xfrm>
            <a:off x="7019100" y="2349229"/>
            <a:ext cx="4235577" cy="888249"/>
            <a:chOff x="1577340" y="1678577"/>
            <a:chExt cx="12442371" cy="2609306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BF369745-18C4-BB85-D839-72208478B286}"/>
                </a:ext>
              </a:extLst>
            </p:cNvPr>
            <p:cNvGrpSpPr/>
            <p:nvPr/>
          </p:nvGrpSpPr>
          <p:grpSpPr>
            <a:xfrm>
              <a:off x="1577340" y="1678577"/>
              <a:ext cx="10440489" cy="2609306"/>
              <a:chOff x="1577340" y="1678577"/>
              <a:chExt cx="10440489" cy="2609306"/>
            </a:xfrm>
            <a:noFill/>
          </p:grpSpPr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44ADB1FF-60AE-C733-2C33-1410E228120E}"/>
                  </a:ext>
                </a:extLst>
              </p:cNvPr>
              <p:cNvSpPr/>
              <p:nvPr/>
            </p:nvSpPr>
            <p:spPr>
              <a:xfrm>
                <a:off x="1577340" y="1678577"/>
                <a:ext cx="5048794" cy="2279469"/>
              </a:xfrm>
              <a:custGeom>
                <a:avLst/>
                <a:gdLst>
                  <a:gd name="connsiteX0" fmla="*/ 0 w 5048794"/>
                  <a:gd name="connsiteY0" fmla="*/ 0 h 2279469"/>
                  <a:gd name="connsiteX1" fmla="*/ 117566 w 5048794"/>
                  <a:gd name="connsiteY1" fmla="*/ 532312 h 2279469"/>
                  <a:gd name="connsiteX2" fmla="*/ 163286 w 5048794"/>
                  <a:gd name="connsiteY2" fmla="*/ 757646 h 2279469"/>
                  <a:gd name="connsiteX3" fmla="*/ 238397 w 5048794"/>
                  <a:gd name="connsiteY3" fmla="*/ 943792 h 2279469"/>
                  <a:gd name="connsiteX4" fmla="*/ 306977 w 5048794"/>
                  <a:gd name="connsiteY4" fmla="*/ 989512 h 2279469"/>
                  <a:gd name="connsiteX5" fmla="*/ 306977 w 5048794"/>
                  <a:gd name="connsiteY5" fmla="*/ 1146266 h 2279469"/>
                  <a:gd name="connsiteX6" fmla="*/ 336368 w 5048794"/>
                  <a:gd name="connsiteY6" fmla="*/ 1175657 h 2279469"/>
                  <a:gd name="connsiteX7" fmla="*/ 336368 w 5048794"/>
                  <a:gd name="connsiteY7" fmla="*/ 1335677 h 2279469"/>
                  <a:gd name="connsiteX8" fmla="*/ 480060 w 5048794"/>
                  <a:gd name="connsiteY8" fmla="*/ 1335677 h 2279469"/>
                  <a:gd name="connsiteX9" fmla="*/ 480060 w 5048794"/>
                  <a:gd name="connsiteY9" fmla="*/ 1482634 h 2279469"/>
                  <a:gd name="connsiteX10" fmla="*/ 669471 w 5048794"/>
                  <a:gd name="connsiteY10" fmla="*/ 1743892 h 2279469"/>
                  <a:gd name="connsiteX11" fmla="*/ 871946 w 5048794"/>
                  <a:gd name="connsiteY11" fmla="*/ 1910443 h 2279469"/>
                  <a:gd name="connsiteX12" fmla="*/ 1169126 w 5048794"/>
                  <a:gd name="connsiteY12" fmla="*/ 2011680 h 2279469"/>
                  <a:gd name="connsiteX13" fmla="*/ 1312817 w 5048794"/>
                  <a:gd name="connsiteY13" fmla="*/ 2067197 h 2279469"/>
                  <a:gd name="connsiteX14" fmla="*/ 1698171 w 5048794"/>
                  <a:gd name="connsiteY14" fmla="*/ 2067197 h 2279469"/>
                  <a:gd name="connsiteX15" fmla="*/ 1698171 w 5048794"/>
                  <a:gd name="connsiteY15" fmla="*/ 2112917 h 2279469"/>
                  <a:gd name="connsiteX16" fmla="*/ 1988820 w 5048794"/>
                  <a:gd name="connsiteY16" fmla="*/ 2112917 h 2279469"/>
                  <a:gd name="connsiteX17" fmla="*/ 1988820 w 5048794"/>
                  <a:gd name="connsiteY17" fmla="*/ 2152106 h 2279469"/>
                  <a:gd name="connsiteX18" fmla="*/ 2429691 w 5048794"/>
                  <a:gd name="connsiteY18" fmla="*/ 2152106 h 2279469"/>
                  <a:gd name="connsiteX19" fmla="*/ 2429691 w 5048794"/>
                  <a:gd name="connsiteY19" fmla="*/ 2210889 h 2279469"/>
                  <a:gd name="connsiteX20" fmla="*/ 3073037 w 5048794"/>
                  <a:gd name="connsiteY20" fmla="*/ 2210889 h 2279469"/>
                  <a:gd name="connsiteX21" fmla="*/ 3073037 w 5048794"/>
                  <a:gd name="connsiteY21" fmla="*/ 2240280 h 2279469"/>
                  <a:gd name="connsiteX22" fmla="*/ 3504111 w 5048794"/>
                  <a:gd name="connsiteY22" fmla="*/ 2240280 h 2279469"/>
                  <a:gd name="connsiteX23" fmla="*/ 3504111 w 5048794"/>
                  <a:gd name="connsiteY23" fmla="*/ 2263140 h 2279469"/>
                  <a:gd name="connsiteX24" fmla="*/ 4098471 w 5048794"/>
                  <a:gd name="connsiteY24" fmla="*/ 2263140 h 2279469"/>
                  <a:gd name="connsiteX25" fmla="*/ 4098471 w 5048794"/>
                  <a:gd name="connsiteY25" fmla="*/ 2279469 h 2279469"/>
                  <a:gd name="connsiteX26" fmla="*/ 5048794 w 5048794"/>
                  <a:gd name="connsiteY26" fmla="*/ 2279469 h 2279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048794" h="2279469">
                    <a:moveTo>
                      <a:pt x="0" y="0"/>
                    </a:moveTo>
                    <a:lnTo>
                      <a:pt x="117566" y="532312"/>
                    </a:lnTo>
                    <a:lnTo>
                      <a:pt x="163286" y="757646"/>
                    </a:lnTo>
                    <a:lnTo>
                      <a:pt x="238397" y="943792"/>
                    </a:lnTo>
                    <a:lnTo>
                      <a:pt x="306977" y="989512"/>
                    </a:lnTo>
                    <a:lnTo>
                      <a:pt x="306977" y="1146266"/>
                    </a:lnTo>
                    <a:lnTo>
                      <a:pt x="336368" y="1175657"/>
                    </a:lnTo>
                    <a:lnTo>
                      <a:pt x="336368" y="1335677"/>
                    </a:lnTo>
                    <a:lnTo>
                      <a:pt x="480060" y="1335677"/>
                    </a:lnTo>
                    <a:lnTo>
                      <a:pt x="480060" y="1482634"/>
                    </a:lnTo>
                    <a:lnTo>
                      <a:pt x="669471" y="1743892"/>
                    </a:lnTo>
                    <a:lnTo>
                      <a:pt x="871946" y="1910443"/>
                    </a:lnTo>
                    <a:lnTo>
                      <a:pt x="1169126" y="2011680"/>
                    </a:lnTo>
                    <a:lnTo>
                      <a:pt x="1312817" y="2067197"/>
                    </a:lnTo>
                    <a:lnTo>
                      <a:pt x="1698171" y="2067197"/>
                    </a:lnTo>
                    <a:lnTo>
                      <a:pt x="1698171" y="2112917"/>
                    </a:lnTo>
                    <a:lnTo>
                      <a:pt x="1988820" y="2112917"/>
                    </a:lnTo>
                    <a:lnTo>
                      <a:pt x="1988820" y="2152106"/>
                    </a:lnTo>
                    <a:lnTo>
                      <a:pt x="2429691" y="2152106"/>
                    </a:lnTo>
                    <a:lnTo>
                      <a:pt x="2429691" y="2210889"/>
                    </a:lnTo>
                    <a:lnTo>
                      <a:pt x="3073037" y="2210889"/>
                    </a:lnTo>
                    <a:lnTo>
                      <a:pt x="3073037" y="2240280"/>
                    </a:lnTo>
                    <a:lnTo>
                      <a:pt x="3504111" y="2240280"/>
                    </a:lnTo>
                    <a:lnTo>
                      <a:pt x="3504111" y="2263140"/>
                    </a:lnTo>
                    <a:lnTo>
                      <a:pt x="4098471" y="2263140"/>
                    </a:lnTo>
                    <a:lnTo>
                      <a:pt x="4098471" y="2279469"/>
                    </a:lnTo>
                    <a:lnTo>
                      <a:pt x="5048794" y="2279469"/>
                    </a:lnTo>
                  </a:path>
                </a:pathLst>
              </a:custGeom>
              <a:grpFill/>
              <a:ln>
                <a:solidFill>
                  <a:srgbClr val="6EBBF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3AC840C6-20F4-FF2E-B9C5-53E458897D1C}"/>
                  </a:ext>
                </a:extLst>
              </p:cNvPr>
              <p:cNvSpPr/>
              <p:nvPr/>
            </p:nvSpPr>
            <p:spPr>
              <a:xfrm>
                <a:off x="6616337" y="3958046"/>
                <a:ext cx="5401492" cy="329837"/>
              </a:xfrm>
              <a:custGeom>
                <a:avLst/>
                <a:gdLst>
                  <a:gd name="connsiteX0" fmla="*/ 0 w 5401492"/>
                  <a:gd name="connsiteY0" fmla="*/ 0 h 329837"/>
                  <a:gd name="connsiteX1" fmla="*/ 117566 w 5401492"/>
                  <a:gd name="connsiteY1" fmla="*/ 0 h 329837"/>
                  <a:gd name="connsiteX2" fmla="*/ 117566 w 5401492"/>
                  <a:gd name="connsiteY2" fmla="*/ 68580 h 329837"/>
                  <a:gd name="connsiteX3" fmla="*/ 117566 w 5401492"/>
                  <a:gd name="connsiteY3" fmla="*/ 68580 h 329837"/>
                  <a:gd name="connsiteX4" fmla="*/ 1407523 w 5401492"/>
                  <a:gd name="connsiteY4" fmla="*/ 68580 h 329837"/>
                  <a:gd name="connsiteX5" fmla="*/ 1407523 w 5401492"/>
                  <a:gd name="connsiteY5" fmla="*/ 124097 h 329837"/>
                  <a:gd name="connsiteX6" fmla="*/ 1727563 w 5401492"/>
                  <a:gd name="connsiteY6" fmla="*/ 124097 h 329837"/>
                  <a:gd name="connsiteX7" fmla="*/ 1727563 w 5401492"/>
                  <a:gd name="connsiteY7" fmla="*/ 209005 h 329837"/>
                  <a:gd name="connsiteX8" fmla="*/ 2975066 w 5401492"/>
                  <a:gd name="connsiteY8" fmla="*/ 209005 h 329837"/>
                  <a:gd name="connsiteX9" fmla="*/ 2975066 w 5401492"/>
                  <a:gd name="connsiteY9" fmla="*/ 235131 h 329837"/>
                  <a:gd name="connsiteX10" fmla="*/ 3510643 w 5401492"/>
                  <a:gd name="connsiteY10" fmla="*/ 235131 h 329837"/>
                  <a:gd name="connsiteX11" fmla="*/ 3510643 w 5401492"/>
                  <a:gd name="connsiteY11" fmla="*/ 261257 h 329837"/>
                  <a:gd name="connsiteX12" fmla="*/ 3899263 w 5401492"/>
                  <a:gd name="connsiteY12" fmla="*/ 261257 h 329837"/>
                  <a:gd name="connsiteX13" fmla="*/ 3899263 w 5401492"/>
                  <a:gd name="connsiteY13" fmla="*/ 329837 h 329837"/>
                  <a:gd name="connsiteX14" fmla="*/ 5401492 w 5401492"/>
                  <a:gd name="connsiteY14" fmla="*/ 329837 h 32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01492" h="329837">
                    <a:moveTo>
                      <a:pt x="0" y="0"/>
                    </a:moveTo>
                    <a:lnTo>
                      <a:pt x="117566" y="0"/>
                    </a:lnTo>
                    <a:lnTo>
                      <a:pt x="117566" y="68580"/>
                    </a:lnTo>
                    <a:lnTo>
                      <a:pt x="117566" y="68580"/>
                    </a:lnTo>
                    <a:lnTo>
                      <a:pt x="1407523" y="68580"/>
                    </a:lnTo>
                    <a:lnTo>
                      <a:pt x="1407523" y="124097"/>
                    </a:lnTo>
                    <a:lnTo>
                      <a:pt x="1727563" y="124097"/>
                    </a:lnTo>
                    <a:lnTo>
                      <a:pt x="1727563" y="209005"/>
                    </a:lnTo>
                    <a:lnTo>
                      <a:pt x="2975066" y="209005"/>
                    </a:lnTo>
                    <a:lnTo>
                      <a:pt x="2975066" y="235131"/>
                    </a:lnTo>
                    <a:lnTo>
                      <a:pt x="3510643" y="235131"/>
                    </a:lnTo>
                    <a:lnTo>
                      <a:pt x="3510643" y="261257"/>
                    </a:lnTo>
                    <a:lnTo>
                      <a:pt x="3899263" y="261257"/>
                    </a:lnTo>
                    <a:lnTo>
                      <a:pt x="3899263" y="329837"/>
                    </a:lnTo>
                    <a:lnTo>
                      <a:pt x="5401492" y="329837"/>
                    </a:lnTo>
                  </a:path>
                </a:pathLst>
              </a:custGeom>
              <a:grpFill/>
              <a:ln>
                <a:solidFill>
                  <a:srgbClr val="6EBBF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033183-6CFE-8BF4-384F-3FF8D6CF522E}"/>
                </a:ext>
              </a:extLst>
            </p:cNvPr>
            <p:cNvSpPr/>
            <p:nvPr/>
          </p:nvSpPr>
          <p:spPr>
            <a:xfrm>
              <a:off x="12014563" y="4284617"/>
              <a:ext cx="2005148" cy="0"/>
            </a:xfrm>
            <a:custGeom>
              <a:avLst/>
              <a:gdLst>
                <a:gd name="connsiteX0" fmla="*/ 0 w 2005148"/>
                <a:gd name="connsiteY0" fmla="*/ 0 h 0"/>
                <a:gd name="connsiteX1" fmla="*/ 2005148 w 200514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5148">
                  <a:moveTo>
                    <a:pt x="0" y="0"/>
                  </a:moveTo>
                  <a:lnTo>
                    <a:pt x="2005148" y="0"/>
                  </a:lnTo>
                </a:path>
              </a:pathLst>
            </a:custGeom>
            <a:no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2A9F587-29C7-97F6-76CD-4C9CF5C80556}"/>
              </a:ext>
            </a:extLst>
          </p:cNvPr>
          <p:cNvGrpSpPr/>
          <p:nvPr/>
        </p:nvGrpSpPr>
        <p:grpSpPr>
          <a:xfrm>
            <a:off x="7081901" y="2618459"/>
            <a:ext cx="4005507" cy="636756"/>
            <a:chOff x="1761822" y="2469462"/>
            <a:chExt cx="11766521" cy="1870526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2F3AB153-B8EF-418A-20C6-63A12BB82E7D}"/>
                </a:ext>
              </a:extLst>
            </p:cNvPr>
            <p:cNvGrpSpPr/>
            <p:nvPr/>
          </p:nvGrpSpPr>
          <p:grpSpPr>
            <a:xfrm>
              <a:off x="1761822" y="2469462"/>
              <a:ext cx="6537668" cy="1761822"/>
              <a:chOff x="1761822" y="2469462"/>
              <a:chExt cx="6537668" cy="1761822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8005E384-2068-27A6-902E-3272ACA1525A}"/>
                  </a:ext>
                </a:extLst>
              </p:cNvPr>
              <p:cNvSpPr/>
              <p:nvPr/>
            </p:nvSpPr>
            <p:spPr>
              <a:xfrm>
                <a:off x="1761822" y="2469462"/>
                <a:ext cx="3832326" cy="1590008"/>
              </a:xfrm>
              <a:custGeom>
                <a:avLst/>
                <a:gdLst>
                  <a:gd name="connsiteX0" fmla="*/ 3832326 w 3832326"/>
                  <a:gd name="connsiteY0" fmla="*/ 1590008 h 1590008"/>
                  <a:gd name="connsiteX1" fmla="*/ 3578973 w 3832326"/>
                  <a:gd name="connsiteY1" fmla="*/ 1590008 h 1590008"/>
                  <a:gd name="connsiteX2" fmla="*/ 3578973 w 3832326"/>
                  <a:gd name="connsiteY2" fmla="*/ 1566711 h 1590008"/>
                  <a:gd name="connsiteX3" fmla="*/ 2984904 w 3832326"/>
                  <a:gd name="connsiteY3" fmla="*/ 1566711 h 1590008"/>
                  <a:gd name="connsiteX4" fmla="*/ 2984904 w 3832326"/>
                  <a:gd name="connsiteY4" fmla="*/ 1534678 h 1590008"/>
                  <a:gd name="connsiteX5" fmla="*/ 2915014 w 3832326"/>
                  <a:gd name="connsiteY5" fmla="*/ 1534678 h 1590008"/>
                  <a:gd name="connsiteX6" fmla="*/ 2915014 w 3832326"/>
                  <a:gd name="connsiteY6" fmla="*/ 1450227 h 1590008"/>
                  <a:gd name="connsiteX7" fmla="*/ 2035559 w 3832326"/>
                  <a:gd name="connsiteY7" fmla="*/ 1450227 h 1590008"/>
                  <a:gd name="connsiteX8" fmla="*/ 2035559 w 3832326"/>
                  <a:gd name="connsiteY8" fmla="*/ 1386161 h 1590008"/>
                  <a:gd name="connsiteX9" fmla="*/ 1365775 w 3832326"/>
                  <a:gd name="connsiteY9" fmla="*/ 1386161 h 1590008"/>
                  <a:gd name="connsiteX10" fmla="*/ 1365775 w 3832326"/>
                  <a:gd name="connsiteY10" fmla="*/ 1345392 h 1590008"/>
                  <a:gd name="connsiteX11" fmla="*/ 1027972 w 3832326"/>
                  <a:gd name="connsiteY11" fmla="*/ 1345392 h 1590008"/>
                  <a:gd name="connsiteX12" fmla="*/ 1027972 w 3832326"/>
                  <a:gd name="connsiteY12" fmla="*/ 1313358 h 1590008"/>
                  <a:gd name="connsiteX13" fmla="*/ 952257 w 3832326"/>
                  <a:gd name="connsiteY13" fmla="*/ 1313358 h 1590008"/>
                  <a:gd name="connsiteX14" fmla="*/ 952257 w 3832326"/>
                  <a:gd name="connsiteY14" fmla="*/ 1284237 h 1590008"/>
                  <a:gd name="connsiteX15" fmla="*/ 777531 w 3832326"/>
                  <a:gd name="connsiteY15" fmla="*/ 1284237 h 1590008"/>
                  <a:gd name="connsiteX16" fmla="*/ 777531 w 3832326"/>
                  <a:gd name="connsiteY16" fmla="*/ 1249292 h 1590008"/>
                  <a:gd name="connsiteX17" fmla="*/ 669783 w 3832326"/>
                  <a:gd name="connsiteY17" fmla="*/ 1249292 h 1590008"/>
                  <a:gd name="connsiteX18" fmla="*/ 669783 w 3832326"/>
                  <a:gd name="connsiteY18" fmla="*/ 1193962 h 1590008"/>
                  <a:gd name="connsiteX19" fmla="*/ 567860 w 3832326"/>
                  <a:gd name="connsiteY19" fmla="*/ 1193962 h 1590008"/>
                  <a:gd name="connsiteX20" fmla="*/ 567860 w 3832326"/>
                  <a:gd name="connsiteY20" fmla="*/ 1118248 h 1590008"/>
                  <a:gd name="connsiteX21" fmla="*/ 521266 w 3832326"/>
                  <a:gd name="connsiteY21" fmla="*/ 1118248 h 1590008"/>
                  <a:gd name="connsiteX22" fmla="*/ 521266 w 3832326"/>
                  <a:gd name="connsiteY22" fmla="*/ 1042533 h 1590008"/>
                  <a:gd name="connsiteX23" fmla="*/ 433903 w 3832326"/>
                  <a:gd name="connsiteY23" fmla="*/ 1042533 h 1590008"/>
                  <a:gd name="connsiteX24" fmla="*/ 433903 w 3832326"/>
                  <a:gd name="connsiteY24" fmla="*/ 920225 h 1590008"/>
                  <a:gd name="connsiteX25" fmla="*/ 398958 w 3832326"/>
                  <a:gd name="connsiteY25" fmla="*/ 920225 h 1590008"/>
                  <a:gd name="connsiteX26" fmla="*/ 398958 w 3832326"/>
                  <a:gd name="connsiteY26" fmla="*/ 818301 h 1590008"/>
                  <a:gd name="connsiteX27" fmla="*/ 331979 w 3832326"/>
                  <a:gd name="connsiteY27" fmla="*/ 818301 h 1590008"/>
                  <a:gd name="connsiteX28" fmla="*/ 331979 w 3832326"/>
                  <a:gd name="connsiteY28" fmla="*/ 728026 h 1590008"/>
                  <a:gd name="connsiteX29" fmla="*/ 256265 w 3832326"/>
                  <a:gd name="connsiteY29" fmla="*/ 728026 h 1590008"/>
                  <a:gd name="connsiteX30" fmla="*/ 256265 w 3832326"/>
                  <a:gd name="connsiteY30" fmla="*/ 591157 h 1590008"/>
                  <a:gd name="connsiteX31" fmla="*/ 209671 w 3832326"/>
                  <a:gd name="connsiteY31" fmla="*/ 591157 h 1590008"/>
                  <a:gd name="connsiteX32" fmla="*/ 209671 w 3832326"/>
                  <a:gd name="connsiteY32" fmla="*/ 524179 h 1590008"/>
                  <a:gd name="connsiteX33" fmla="*/ 148517 w 3832326"/>
                  <a:gd name="connsiteY33" fmla="*/ 524179 h 1590008"/>
                  <a:gd name="connsiteX34" fmla="*/ 148517 w 3832326"/>
                  <a:gd name="connsiteY34" fmla="*/ 419343 h 1590008"/>
                  <a:gd name="connsiteX35" fmla="*/ 81539 w 3832326"/>
                  <a:gd name="connsiteY35" fmla="*/ 419343 h 1590008"/>
                  <a:gd name="connsiteX36" fmla="*/ 81539 w 3832326"/>
                  <a:gd name="connsiteY36" fmla="*/ 326156 h 1590008"/>
                  <a:gd name="connsiteX37" fmla="*/ 43681 w 3832326"/>
                  <a:gd name="connsiteY37" fmla="*/ 326156 h 1590008"/>
                  <a:gd name="connsiteX38" fmla="*/ 43681 w 3832326"/>
                  <a:gd name="connsiteY38" fmla="*/ 186375 h 1590008"/>
                  <a:gd name="connsiteX39" fmla="*/ 0 w 3832326"/>
                  <a:gd name="connsiteY39" fmla="*/ 186375 h 1590008"/>
                  <a:gd name="connsiteX40" fmla="*/ 0 w 3832326"/>
                  <a:gd name="connsiteY40" fmla="*/ 0 h 1590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832326" h="1590008">
                    <a:moveTo>
                      <a:pt x="3832326" y="1590008"/>
                    </a:moveTo>
                    <a:lnTo>
                      <a:pt x="3578973" y="1590008"/>
                    </a:lnTo>
                    <a:lnTo>
                      <a:pt x="3578973" y="1566711"/>
                    </a:lnTo>
                    <a:lnTo>
                      <a:pt x="2984904" y="1566711"/>
                    </a:lnTo>
                    <a:lnTo>
                      <a:pt x="2984904" y="1534678"/>
                    </a:lnTo>
                    <a:lnTo>
                      <a:pt x="2915014" y="1534678"/>
                    </a:lnTo>
                    <a:lnTo>
                      <a:pt x="2915014" y="1450227"/>
                    </a:lnTo>
                    <a:lnTo>
                      <a:pt x="2035559" y="1450227"/>
                    </a:lnTo>
                    <a:lnTo>
                      <a:pt x="2035559" y="1386161"/>
                    </a:lnTo>
                    <a:lnTo>
                      <a:pt x="1365775" y="1386161"/>
                    </a:lnTo>
                    <a:lnTo>
                      <a:pt x="1365775" y="1345392"/>
                    </a:lnTo>
                    <a:lnTo>
                      <a:pt x="1027972" y="1345392"/>
                    </a:lnTo>
                    <a:lnTo>
                      <a:pt x="1027972" y="1313358"/>
                    </a:lnTo>
                    <a:lnTo>
                      <a:pt x="952257" y="1313358"/>
                    </a:lnTo>
                    <a:lnTo>
                      <a:pt x="952257" y="1284237"/>
                    </a:lnTo>
                    <a:lnTo>
                      <a:pt x="777531" y="1284237"/>
                    </a:lnTo>
                    <a:lnTo>
                      <a:pt x="777531" y="1249292"/>
                    </a:lnTo>
                    <a:lnTo>
                      <a:pt x="669783" y="1249292"/>
                    </a:lnTo>
                    <a:lnTo>
                      <a:pt x="669783" y="1193962"/>
                    </a:lnTo>
                    <a:lnTo>
                      <a:pt x="567860" y="1193962"/>
                    </a:lnTo>
                    <a:lnTo>
                      <a:pt x="567860" y="1118248"/>
                    </a:lnTo>
                    <a:lnTo>
                      <a:pt x="521266" y="1118248"/>
                    </a:lnTo>
                    <a:lnTo>
                      <a:pt x="521266" y="1042533"/>
                    </a:lnTo>
                    <a:lnTo>
                      <a:pt x="433903" y="1042533"/>
                    </a:lnTo>
                    <a:lnTo>
                      <a:pt x="433903" y="920225"/>
                    </a:lnTo>
                    <a:lnTo>
                      <a:pt x="398958" y="920225"/>
                    </a:lnTo>
                    <a:lnTo>
                      <a:pt x="398958" y="818301"/>
                    </a:lnTo>
                    <a:lnTo>
                      <a:pt x="331979" y="818301"/>
                    </a:lnTo>
                    <a:lnTo>
                      <a:pt x="331979" y="728026"/>
                    </a:lnTo>
                    <a:lnTo>
                      <a:pt x="256265" y="728026"/>
                    </a:lnTo>
                    <a:lnTo>
                      <a:pt x="256265" y="591157"/>
                    </a:lnTo>
                    <a:lnTo>
                      <a:pt x="209671" y="591157"/>
                    </a:lnTo>
                    <a:lnTo>
                      <a:pt x="209671" y="524179"/>
                    </a:lnTo>
                    <a:lnTo>
                      <a:pt x="148517" y="524179"/>
                    </a:lnTo>
                    <a:lnTo>
                      <a:pt x="148517" y="419343"/>
                    </a:lnTo>
                    <a:lnTo>
                      <a:pt x="81539" y="419343"/>
                    </a:lnTo>
                    <a:lnTo>
                      <a:pt x="81539" y="326156"/>
                    </a:lnTo>
                    <a:lnTo>
                      <a:pt x="43681" y="326156"/>
                    </a:lnTo>
                    <a:lnTo>
                      <a:pt x="43681" y="186375"/>
                    </a:lnTo>
                    <a:lnTo>
                      <a:pt x="0" y="18637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00417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4DA1BFDF-3391-FB96-4B3C-CE258BBC2208}"/>
                  </a:ext>
                </a:extLst>
              </p:cNvPr>
              <p:cNvSpPr/>
              <p:nvPr/>
            </p:nvSpPr>
            <p:spPr>
              <a:xfrm>
                <a:off x="5588324" y="4056558"/>
                <a:ext cx="2711166" cy="174726"/>
              </a:xfrm>
              <a:custGeom>
                <a:avLst/>
                <a:gdLst>
                  <a:gd name="connsiteX0" fmla="*/ 2711166 w 2711166"/>
                  <a:gd name="connsiteY0" fmla="*/ 136869 h 174726"/>
                  <a:gd name="connsiteX1" fmla="*/ 1921987 w 2711166"/>
                  <a:gd name="connsiteY1" fmla="*/ 136869 h 174726"/>
                  <a:gd name="connsiteX2" fmla="*/ 1884130 w 2711166"/>
                  <a:gd name="connsiteY2" fmla="*/ 174726 h 174726"/>
                  <a:gd name="connsiteX3" fmla="*/ 1252203 w 2711166"/>
                  <a:gd name="connsiteY3" fmla="*/ 174726 h 174726"/>
                  <a:gd name="connsiteX4" fmla="*/ 1150280 w 2711166"/>
                  <a:gd name="connsiteY4" fmla="*/ 101924 h 174726"/>
                  <a:gd name="connsiteX5" fmla="*/ 981378 w 2711166"/>
                  <a:gd name="connsiteY5" fmla="*/ 101924 h 174726"/>
                  <a:gd name="connsiteX6" fmla="*/ 896927 w 2711166"/>
                  <a:gd name="connsiteY6" fmla="*/ 66978 h 174726"/>
                  <a:gd name="connsiteX7" fmla="*/ 125220 w 2711166"/>
                  <a:gd name="connsiteY7" fmla="*/ 66978 h 174726"/>
                  <a:gd name="connsiteX8" fmla="*/ 0 w 2711166"/>
                  <a:gd name="connsiteY8" fmla="*/ 0 h 17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11166" h="174726">
                    <a:moveTo>
                      <a:pt x="2711166" y="136869"/>
                    </a:moveTo>
                    <a:lnTo>
                      <a:pt x="1921987" y="136869"/>
                    </a:lnTo>
                    <a:lnTo>
                      <a:pt x="1884130" y="174726"/>
                    </a:lnTo>
                    <a:lnTo>
                      <a:pt x="1252203" y="174726"/>
                    </a:lnTo>
                    <a:lnTo>
                      <a:pt x="1150280" y="101924"/>
                    </a:lnTo>
                    <a:lnTo>
                      <a:pt x="981378" y="101924"/>
                    </a:lnTo>
                    <a:lnTo>
                      <a:pt x="896927" y="66978"/>
                    </a:lnTo>
                    <a:lnTo>
                      <a:pt x="125220" y="6697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rgbClr val="00417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8923B63-3542-DD02-7754-CD29DF37DBDD}"/>
                </a:ext>
              </a:extLst>
            </p:cNvPr>
            <p:cNvSpPr/>
            <p:nvPr/>
          </p:nvSpPr>
          <p:spPr>
            <a:xfrm>
              <a:off x="8256896" y="4210334"/>
              <a:ext cx="5271447" cy="129654"/>
            </a:xfrm>
            <a:custGeom>
              <a:avLst/>
              <a:gdLst>
                <a:gd name="connsiteX0" fmla="*/ 5271447 w 5271447"/>
                <a:gd name="connsiteY0" fmla="*/ 129654 h 129654"/>
                <a:gd name="connsiteX1" fmla="*/ 2511188 w 5271447"/>
                <a:gd name="connsiteY1" fmla="*/ 129654 h 129654"/>
                <a:gd name="connsiteX2" fmla="*/ 2470244 w 5271447"/>
                <a:gd name="connsiteY2" fmla="*/ 92123 h 129654"/>
                <a:gd name="connsiteX3" fmla="*/ 2227997 w 5271447"/>
                <a:gd name="connsiteY3" fmla="*/ 92123 h 129654"/>
                <a:gd name="connsiteX4" fmla="*/ 2187053 w 5271447"/>
                <a:gd name="connsiteY4" fmla="*/ 40944 h 129654"/>
                <a:gd name="connsiteX5" fmla="*/ 75062 w 5271447"/>
                <a:gd name="connsiteY5" fmla="*/ 40944 h 129654"/>
                <a:gd name="connsiteX6" fmla="*/ 0 w 5271447"/>
                <a:gd name="connsiteY6" fmla="*/ 0 h 12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1447" h="129654">
                  <a:moveTo>
                    <a:pt x="5271447" y="129654"/>
                  </a:moveTo>
                  <a:lnTo>
                    <a:pt x="2511188" y="129654"/>
                  </a:lnTo>
                  <a:lnTo>
                    <a:pt x="2470244" y="92123"/>
                  </a:lnTo>
                  <a:lnTo>
                    <a:pt x="2227997" y="92123"/>
                  </a:lnTo>
                  <a:lnTo>
                    <a:pt x="2187053" y="40944"/>
                  </a:lnTo>
                  <a:lnTo>
                    <a:pt x="75062" y="4094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71DE811-4595-58C8-2F8D-0AADEA789436}"/>
              </a:ext>
            </a:extLst>
          </p:cNvPr>
          <p:cNvGrpSpPr/>
          <p:nvPr/>
        </p:nvGrpSpPr>
        <p:grpSpPr>
          <a:xfrm>
            <a:off x="7044802" y="2495295"/>
            <a:ext cx="4219299" cy="750791"/>
            <a:chOff x="8453762" y="2994353"/>
            <a:chExt cx="5063158" cy="900949"/>
          </a:xfrm>
          <a:noFill/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55929E15-66BD-91BE-1025-E60EAFDFCA80}"/>
                </a:ext>
              </a:extLst>
            </p:cNvPr>
            <p:cNvSpPr/>
            <p:nvPr/>
          </p:nvSpPr>
          <p:spPr>
            <a:xfrm>
              <a:off x="12059689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36DD69F6-A062-0B55-8113-31AA4809A040}"/>
                </a:ext>
              </a:extLst>
            </p:cNvPr>
            <p:cNvSpPr/>
            <p:nvPr/>
          </p:nvSpPr>
          <p:spPr>
            <a:xfrm>
              <a:off x="12097042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5B1612E2-32E2-08DE-855B-14D58F615586}"/>
                </a:ext>
              </a:extLst>
            </p:cNvPr>
            <p:cNvSpPr/>
            <p:nvPr/>
          </p:nvSpPr>
          <p:spPr>
            <a:xfrm>
              <a:off x="12133061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969E2005-69DC-3183-0324-0C8850AC9585}"/>
                </a:ext>
              </a:extLst>
            </p:cNvPr>
            <p:cNvSpPr/>
            <p:nvPr/>
          </p:nvSpPr>
          <p:spPr>
            <a:xfrm>
              <a:off x="12149069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997AA2DA-315D-FE83-A9E3-1DEFE3045BAD}"/>
                </a:ext>
              </a:extLst>
            </p:cNvPr>
            <p:cNvSpPr/>
            <p:nvPr/>
          </p:nvSpPr>
          <p:spPr>
            <a:xfrm>
              <a:off x="12166412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2AFA42FC-3F80-B927-D665-E53BA1E0AF58}"/>
                </a:ext>
              </a:extLst>
            </p:cNvPr>
            <p:cNvSpPr/>
            <p:nvPr/>
          </p:nvSpPr>
          <p:spPr>
            <a:xfrm>
              <a:off x="12182420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26CD1BF2-C66F-8EDA-5CB6-2F139DF45700}"/>
                </a:ext>
              </a:extLst>
            </p:cNvPr>
            <p:cNvSpPr/>
            <p:nvPr/>
          </p:nvSpPr>
          <p:spPr>
            <a:xfrm>
              <a:off x="12198428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AC0072C0-80E2-AE32-42A3-5CF5F6D8A432}"/>
                </a:ext>
              </a:extLst>
            </p:cNvPr>
            <p:cNvSpPr/>
            <p:nvPr/>
          </p:nvSpPr>
          <p:spPr>
            <a:xfrm>
              <a:off x="12217236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FB728DAD-D702-0A32-85D3-F5DC62791527}"/>
                </a:ext>
              </a:extLst>
            </p:cNvPr>
            <p:cNvSpPr/>
            <p:nvPr/>
          </p:nvSpPr>
          <p:spPr>
            <a:xfrm>
              <a:off x="12233244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97EF7E80-5B17-E960-9396-5BB1D7FEA44B}"/>
                </a:ext>
              </a:extLst>
            </p:cNvPr>
            <p:cNvSpPr/>
            <p:nvPr/>
          </p:nvSpPr>
          <p:spPr>
            <a:xfrm>
              <a:off x="12250587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CD382EE6-841A-F873-EF1B-C2A3B3181FB7}"/>
                </a:ext>
              </a:extLst>
            </p:cNvPr>
            <p:cNvSpPr/>
            <p:nvPr/>
          </p:nvSpPr>
          <p:spPr>
            <a:xfrm>
              <a:off x="12266595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ABFC72E7-EBC2-D3F0-D640-675F846AA02A}"/>
                </a:ext>
              </a:extLst>
            </p:cNvPr>
            <p:cNvSpPr/>
            <p:nvPr/>
          </p:nvSpPr>
          <p:spPr>
            <a:xfrm>
              <a:off x="1228260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3487977C-57F4-13E4-895A-F2ECB5FAB9B5}"/>
                </a:ext>
              </a:extLst>
            </p:cNvPr>
            <p:cNvSpPr/>
            <p:nvPr/>
          </p:nvSpPr>
          <p:spPr>
            <a:xfrm>
              <a:off x="12299308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FFAB4C84-66CE-FFB9-F351-C542F16D6D81}"/>
                </a:ext>
              </a:extLst>
            </p:cNvPr>
            <p:cNvSpPr/>
            <p:nvPr/>
          </p:nvSpPr>
          <p:spPr>
            <a:xfrm>
              <a:off x="12315316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9DF1E9CE-7149-1C23-3A18-24F723203425}"/>
                </a:ext>
              </a:extLst>
            </p:cNvPr>
            <p:cNvSpPr/>
            <p:nvPr/>
          </p:nvSpPr>
          <p:spPr>
            <a:xfrm>
              <a:off x="12332659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99FD8C2E-5637-4A28-4909-ABD91961FF8E}"/>
                </a:ext>
              </a:extLst>
            </p:cNvPr>
            <p:cNvSpPr/>
            <p:nvPr/>
          </p:nvSpPr>
          <p:spPr>
            <a:xfrm>
              <a:off x="12348667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BC70C98-03EB-9AC1-E1D4-0EA7CCB622F2}"/>
                </a:ext>
              </a:extLst>
            </p:cNvPr>
            <p:cNvSpPr/>
            <p:nvPr/>
          </p:nvSpPr>
          <p:spPr>
            <a:xfrm>
              <a:off x="12364675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5F0F3001-0767-1685-FE53-47D112EDF68A}"/>
                </a:ext>
              </a:extLst>
            </p:cNvPr>
            <p:cNvSpPr/>
            <p:nvPr/>
          </p:nvSpPr>
          <p:spPr>
            <a:xfrm>
              <a:off x="12379274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DDC0ADF2-419F-954C-A773-C790657EADEB}"/>
                </a:ext>
              </a:extLst>
            </p:cNvPr>
            <p:cNvSpPr/>
            <p:nvPr/>
          </p:nvSpPr>
          <p:spPr>
            <a:xfrm>
              <a:off x="1239528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186C796-134C-3C9B-0ADC-4C91E28D8238}"/>
                </a:ext>
              </a:extLst>
            </p:cNvPr>
            <p:cNvSpPr/>
            <p:nvPr/>
          </p:nvSpPr>
          <p:spPr>
            <a:xfrm>
              <a:off x="12412626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28668360-0C22-70D7-5C7D-4607C41E7F9E}"/>
                </a:ext>
              </a:extLst>
            </p:cNvPr>
            <p:cNvSpPr/>
            <p:nvPr/>
          </p:nvSpPr>
          <p:spPr>
            <a:xfrm>
              <a:off x="12428634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BB73562E-522A-0B66-870B-8B6A70EC5E14}"/>
                </a:ext>
              </a:extLst>
            </p:cNvPr>
            <p:cNvSpPr/>
            <p:nvPr/>
          </p:nvSpPr>
          <p:spPr>
            <a:xfrm>
              <a:off x="12444642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E3D5F7DE-50F6-8357-FEF1-C361F6EE3E06}"/>
                </a:ext>
              </a:extLst>
            </p:cNvPr>
            <p:cNvSpPr/>
            <p:nvPr/>
          </p:nvSpPr>
          <p:spPr>
            <a:xfrm>
              <a:off x="12459242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F93C4F3F-35C8-7985-5CC1-01FC14CD967C}"/>
                </a:ext>
              </a:extLst>
            </p:cNvPr>
            <p:cNvSpPr/>
            <p:nvPr/>
          </p:nvSpPr>
          <p:spPr>
            <a:xfrm>
              <a:off x="12475250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2F774AE1-6038-073A-387E-C6ACCB5DF495}"/>
                </a:ext>
              </a:extLst>
            </p:cNvPr>
            <p:cNvSpPr/>
            <p:nvPr/>
          </p:nvSpPr>
          <p:spPr>
            <a:xfrm>
              <a:off x="1249259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F485FF73-A6C9-6AE1-AD74-6A76323114D6}"/>
                </a:ext>
              </a:extLst>
            </p:cNvPr>
            <p:cNvSpPr/>
            <p:nvPr/>
          </p:nvSpPr>
          <p:spPr>
            <a:xfrm>
              <a:off x="12508601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70E82DBA-B60A-F93D-F3E8-247B3AD93345}"/>
                </a:ext>
              </a:extLst>
            </p:cNvPr>
            <p:cNvSpPr/>
            <p:nvPr/>
          </p:nvSpPr>
          <p:spPr>
            <a:xfrm>
              <a:off x="12524609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CB42E271-F825-78E1-AFE5-459EAF0B5F19}"/>
                </a:ext>
              </a:extLst>
            </p:cNvPr>
            <p:cNvSpPr/>
            <p:nvPr/>
          </p:nvSpPr>
          <p:spPr>
            <a:xfrm>
              <a:off x="12539115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0C1F0E84-5AF0-413B-8C32-89BF65950E18}"/>
                </a:ext>
              </a:extLst>
            </p:cNvPr>
            <p:cNvSpPr/>
            <p:nvPr/>
          </p:nvSpPr>
          <p:spPr>
            <a:xfrm>
              <a:off x="1255512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1E4D2A97-4597-ACC7-E53B-06E11A3E396B}"/>
                </a:ext>
              </a:extLst>
            </p:cNvPr>
            <p:cNvSpPr/>
            <p:nvPr/>
          </p:nvSpPr>
          <p:spPr>
            <a:xfrm>
              <a:off x="12605692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2A42D2BE-C0EC-800E-2FF9-AC1B89861BB7}"/>
                </a:ext>
              </a:extLst>
            </p:cNvPr>
            <p:cNvSpPr/>
            <p:nvPr/>
          </p:nvSpPr>
          <p:spPr>
            <a:xfrm>
              <a:off x="12621700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7DB0F664-DD0E-0B64-F783-93D41F5C74DA}"/>
                </a:ext>
              </a:extLst>
            </p:cNvPr>
            <p:cNvSpPr/>
            <p:nvPr/>
          </p:nvSpPr>
          <p:spPr>
            <a:xfrm>
              <a:off x="1263904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8D3D2C76-453F-BE80-CE60-4E45F3F4B980}"/>
                </a:ext>
              </a:extLst>
            </p:cNvPr>
            <p:cNvSpPr/>
            <p:nvPr/>
          </p:nvSpPr>
          <p:spPr>
            <a:xfrm>
              <a:off x="12655052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FF8DEE9E-D105-74ED-0C1B-CB53C2EC3AE7}"/>
                </a:ext>
              </a:extLst>
            </p:cNvPr>
            <p:cNvSpPr/>
            <p:nvPr/>
          </p:nvSpPr>
          <p:spPr>
            <a:xfrm>
              <a:off x="12671060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C40107C2-0CC3-88DB-5DA2-97BC14311C48}"/>
                </a:ext>
              </a:extLst>
            </p:cNvPr>
            <p:cNvSpPr/>
            <p:nvPr/>
          </p:nvSpPr>
          <p:spPr>
            <a:xfrm>
              <a:off x="12689867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CE2BE543-AE89-ED40-C948-CFC60CBD5394}"/>
                </a:ext>
              </a:extLst>
            </p:cNvPr>
            <p:cNvSpPr/>
            <p:nvPr/>
          </p:nvSpPr>
          <p:spPr>
            <a:xfrm>
              <a:off x="12705875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133D8D3F-EA74-C0C1-A1C2-0FD0BC6DBFEB}"/>
                </a:ext>
              </a:extLst>
            </p:cNvPr>
            <p:cNvSpPr/>
            <p:nvPr/>
          </p:nvSpPr>
          <p:spPr>
            <a:xfrm>
              <a:off x="12723218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85EBB05D-D76E-E365-4B56-DDA5DA6A2DB4}"/>
                </a:ext>
              </a:extLst>
            </p:cNvPr>
            <p:cNvSpPr/>
            <p:nvPr/>
          </p:nvSpPr>
          <p:spPr>
            <a:xfrm>
              <a:off x="12739226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3E188453-BFEE-004E-56AF-3BFFF36CEDB4}"/>
                </a:ext>
              </a:extLst>
            </p:cNvPr>
            <p:cNvSpPr/>
            <p:nvPr/>
          </p:nvSpPr>
          <p:spPr>
            <a:xfrm>
              <a:off x="12755235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C43D09E8-0204-2747-3425-65FBFF184FDB}"/>
                </a:ext>
              </a:extLst>
            </p:cNvPr>
            <p:cNvSpPr/>
            <p:nvPr/>
          </p:nvSpPr>
          <p:spPr>
            <a:xfrm>
              <a:off x="12771939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D8A8879-A438-7CA2-6B13-A75F3118DFD0}"/>
                </a:ext>
              </a:extLst>
            </p:cNvPr>
            <p:cNvSpPr/>
            <p:nvPr/>
          </p:nvSpPr>
          <p:spPr>
            <a:xfrm>
              <a:off x="12787947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608705EA-0A5F-E3F2-523D-8AAA5A2CD681}"/>
                </a:ext>
              </a:extLst>
            </p:cNvPr>
            <p:cNvSpPr/>
            <p:nvPr/>
          </p:nvSpPr>
          <p:spPr>
            <a:xfrm>
              <a:off x="12805290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C404A8C8-A8AC-2B61-0511-D1ABAAA9ADA7}"/>
                </a:ext>
              </a:extLst>
            </p:cNvPr>
            <p:cNvSpPr/>
            <p:nvPr/>
          </p:nvSpPr>
          <p:spPr>
            <a:xfrm>
              <a:off x="12821298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4173ECF0-A3C5-4361-6B4B-D253A56995A6}"/>
                </a:ext>
              </a:extLst>
            </p:cNvPr>
            <p:cNvSpPr/>
            <p:nvPr/>
          </p:nvSpPr>
          <p:spPr>
            <a:xfrm>
              <a:off x="12837306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5DD6ED88-36CA-A1C1-4575-FBE363DCFC06}"/>
                </a:ext>
              </a:extLst>
            </p:cNvPr>
            <p:cNvSpPr/>
            <p:nvPr/>
          </p:nvSpPr>
          <p:spPr>
            <a:xfrm>
              <a:off x="12851906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71ED3E98-639A-744B-ED26-9C98FD3B0590}"/>
                </a:ext>
              </a:extLst>
            </p:cNvPr>
            <p:cNvSpPr/>
            <p:nvPr/>
          </p:nvSpPr>
          <p:spPr>
            <a:xfrm>
              <a:off x="12867914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E1B573B7-B9B9-F09C-AC5C-917398139719}"/>
                </a:ext>
              </a:extLst>
            </p:cNvPr>
            <p:cNvSpPr/>
            <p:nvPr/>
          </p:nvSpPr>
          <p:spPr>
            <a:xfrm>
              <a:off x="12885257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31FF6E05-1B4B-8C2E-F281-647E4CC0457A}"/>
                </a:ext>
              </a:extLst>
            </p:cNvPr>
            <p:cNvSpPr/>
            <p:nvPr/>
          </p:nvSpPr>
          <p:spPr>
            <a:xfrm>
              <a:off x="12901265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B4A3AEA0-2D24-A4A0-BAC5-8DE1E844D1EC}"/>
                </a:ext>
              </a:extLst>
            </p:cNvPr>
            <p:cNvSpPr/>
            <p:nvPr/>
          </p:nvSpPr>
          <p:spPr>
            <a:xfrm>
              <a:off x="1291727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7047A3C0-20C0-C343-FBF9-9FD578923892}"/>
                </a:ext>
              </a:extLst>
            </p:cNvPr>
            <p:cNvSpPr/>
            <p:nvPr/>
          </p:nvSpPr>
          <p:spPr>
            <a:xfrm>
              <a:off x="1293187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6BCB7EB4-4294-CDD8-99FE-6D7E5AD460A0}"/>
                </a:ext>
              </a:extLst>
            </p:cNvPr>
            <p:cNvSpPr/>
            <p:nvPr/>
          </p:nvSpPr>
          <p:spPr>
            <a:xfrm>
              <a:off x="12947881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BC641D24-C55F-EF21-3FE2-01EFB3B4000F}"/>
                </a:ext>
              </a:extLst>
            </p:cNvPr>
            <p:cNvSpPr/>
            <p:nvPr/>
          </p:nvSpPr>
          <p:spPr>
            <a:xfrm>
              <a:off x="12965224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C4367A92-D49C-07BF-39CE-2091C6582809}"/>
                </a:ext>
              </a:extLst>
            </p:cNvPr>
            <p:cNvSpPr/>
            <p:nvPr/>
          </p:nvSpPr>
          <p:spPr>
            <a:xfrm>
              <a:off x="12981232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2AAE8650-8DCF-1403-1AC7-D93CFBD10D4E}"/>
                </a:ext>
              </a:extLst>
            </p:cNvPr>
            <p:cNvSpPr/>
            <p:nvPr/>
          </p:nvSpPr>
          <p:spPr>
            <a:xfrm>
              <a:off x="12997241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1282CE03-D85E-D5A7-4B4A-3A3C51A8E622}"/>
                </a:ext>
              </a:extLst>
            </p:cNvPr>
            <p:cNvSpPr/>
            <p:nvPr/>
          </p:nvSpPr>
          <p:spPr>
            <a:xfrm>
              <a:off x="13011746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A017FE1C-C822-AFC9-D834-F51B93028E17}"/>
                </a:ext>
              </a:extLst>
            </p:cNvPr>
            <p:cNvSpPr/>
            <p:nvPr/>
          </p:nvSpPr>
          <p:spPr>
            <a:xfrm>
              <a:off x="13027755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2F3BEC40-595F-6A1B-D0A3-A9ACA50846AF}"/>
                </a:ext>
              </a:extLst>
            </p:cNvPr>
            <p:cNvSpPr/>
            <p:nvPr/>
          </p:nvSpPr>
          <p:spPr>
            <a:xfrm>
              <a:off x="13045499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CC8D199F-FD69-CAF5-E50E-739BC5E14DF1}"/>
                </a:ext>
              </a:extLst>
            </p:cNvPr>
            <p:cNvSpPr/>
            <p:nvPr/>
          </p:nvSpPr>
          <p:spPr>
            <a:xfrm>
              <a:off x="13061508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51E36384-5D9D-DBB7-ABB7-984F6F825458}"/>
                </a:ext>
              </a:extLst>
            </p:cNvPr>
            <p:cNvSpPr/>
            <p:nvPr/>
          </p:nvSpPr>
          <p:spPr>
            <a:xfrm>
              <a:off x="13078127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FF153A58-70B1-AAA4-CD96-93CCE075C3D8}"/>
                </a:ext>
              </a:extLst>
            </p:cNvPr>
            <p:cNvSpPr/>
            <p:nvPr/>
          </p:nvSpPr>
          <p:spPr>
            <a:xfrm>
              <a:off x="13094135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606FEE70-E3B9-D6B5-7A10-130E794114EF}"/>
                </a:ext>
              </a:extLst>
            </p:cNvPr>
            <p:cNvSpPr/>
            <p:nvPr/>
          </p:nvSpPr>
          <p:spPr>
            <a:xfrm>
              <a:off x="13107380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B17DBF06-5F42-388E-14C5-9EC8D8B7000B}"/>
                </a:ext>
              </a:extLst>
            </p:cNvPr>
            <p:cNvSpPr/>
            <p:nvPr/>
          </p:nvSpPr>
          <p:spPr>
            <a:xfrm>
              <a:off x="13123388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CB98AEAF-372E-191B-FDCB-23861C40913C}"/>
                </a:ext>
              </a:extLst>
            </p:cNvPr>
            <p:cNvSpPr/>
            <p:nvPr/>
          </p:nvSpPr>
          <p:spPr>
            <a:xfrm>
              <a:off x="13141390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CE8F09A9-17CB-6F5E-A754-739453065838}"/>
                </a:ext>
              </a:extLst>
            </p:cNvPr>
            <p:cNvSpPr/>
            <p:nvPr/>
          </p:nvSpPr>
          <p:spPr>
            <a:xfrm>
              <a:off x="13183018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3F090031-B381-5E85-07F2-DCE4B49CAED6}"/>
                </a:ext>
              </a:extLst>
            </p:cNvPr>
            <p:cNvSpPr/>
            <p:nvPr/>
          </p:nvSpPr>
          <p:spPr>
            <a:xfrm>
              <a:off x="13222396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70CB50BD-FA61-177A-1B9F-E150EA1DD4FC}"/>
                </a:ext>
              </a:extLst>
            </p:cNvPr>
            <p:cNvSpPr/>
            <p:nvPr/>
          </p:nvSpPr>
          <p:spPr>
            <a:xfrm>
              <a:off x="13260649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5C6409C4-2809-4E0C-2DE3-6EB0CA0A3C61}"/>
                </a:ext>
              </a:extLst>
            </p:cNvPr>
            <p:cNvSpPr/>
            <p:nvPr/>
          </p:nvSpPr>
          <p:spPr>
            <a:xfrm>
              <a:off x="1330115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6CD666FE-0B9D-2F0A-B670-A537A6F05BA9}"/>
                </a:ext>
              </a:extLst>
            </p:cNvPr>
            <p:cNvSpPr/>
            <p:nvPr/>
          </p:nvSpPr>
          <p:spPr>
            <a:xfrm>
              <a:off x="13338281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18AFEC04-B66B-1D81-B3B0-7B1E0786D1F6}"/>
                </a:ext>
              </a:extLst>
            </p:cNvPr>
            <p:cNvSpPr/>
            <p:nvPr/>
          </p:nvSpPr>
          <p:spPr>
            <a:xfrm>
              <a:off x="13368658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5D196380-7D36-6ECF-EA0F-F2A06953F693}"/>
                </a:ext>
              </a:extLst>
            </p:cNvPr>
            <p:cNvSpPr/>
            <p:nvPr/>
          </p:nvSpPr>
          <p:spPr>
            <a:xfrm>
              <a:off x="13480043" y="385842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356BCA0E-3EEC-4D7E-00F7-6EB5572EAF0D}"/>
                </a:ext>
              </a:extLst>
            </p:cNvPr>
            <p:cNvSpPr/>
            <p:nvPr/>
          </p:nvSpPr>
          <p:spPr>
            <a:xfrm>
              <a:off x="11950555" y="384267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FE5E6E28-AA74-1FE0-6AEB-42CFEDDA4934}"/>
                </a:ext>
              </a:extLst>
            </p:cNvPr>
            <p:cNvSpPr/>
            <p:nvPr/>
          </p:nvSpPr>
          <p:spPr>
            <a:xfrm>
              <a:off x="11965181" y="384267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2D6A8580-5906-7FC7-8D4C-3DFD45C3ACC8}"/>
                </a:ext>
              </a:extLst>
            </p:cNvPr>
            <p:cNvSpPr/>
            <p:nvPr/>
          </p:nvSpPr>
          <p:spPr>
            <a:xfrm>
              <a:off x="11980932" y="384267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CE64A3FC-956A-D322-5F5B-280D8DEB319A}"/>
                </a:ext>
              </a:extLst>
            </p:cNvPr>
            <p:cNvSpPr/>
            <p:nvPr/>
          </p:nvSpPr>
          <p:spPr>
            <a:xfrm>
              <a:off x="11996684" y="384267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C8D92934-41C1-72C0-4B9E-06194C73D1B2}"/>
                </a:ext>
              </a:extLst>
            </p:cNvPr>
            <p:cNvSpPr/>
            <p:nvPr/>
          </p:nvSpPr>
          <p:spPr>
            <a:xfrm>
              <a:off x="12010185" y="384267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FF9C4D06-6BEB-DEA1-7367-341272841FDA}"/>
                </a:ext>
              </a:extLst>
            </p:cNvPr>
            <p:cNvSpPr/>
            <p:nvPr/>
          </p:nvSpPr>
          <p:spPr>
            <a:xfrm>
              <a:off x="12027061" y="384267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1405D71A-1861-A76D-3AB3-72CBCB137EDF}"/>
                </a:ext>
              </a:extLst>
            </p:cNvPr>
            <p:cNvSpPr/>
            <p:nvPr/>
          </p:nvSpPr>
          <p:spPr>
            <a:xfrm>
              <a:off x="12038312" y="384267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53C8A25E-AD76-D2D3-EBA5-9A8E5E850ED3}"/>
                </a:ext>
              </a:extLst>
            </p:cNvPr>
            <p:cNvSpPr/>
            <p:nvPr/>
          </p:nvSpPr>
          <p:spPr>
            <a:xfrm>
              <a:off x="11892050" y="3830297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314EC9D1-BEE7-55C0-6AC8-214927933CE8}"/>
                </a:ext>
              </a:extLst>
            </p:cNvPr>
            <p:cNvSpPr/>
            <p:nvPr/>
          </p:nvSpPr>
          <p:spPr>
            <a:xfrm>
              <a:off x="11910051" y="3830297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63CCC4FB-9185-EF30-FA15-5E4D9D3374CF}"/>
                </a:ext>
              </a:extLst>
            </p:cNvPr>
            <p:cNvSpPr/>
            <p:nvPr/>
          </p:nvSpPr>
          <p:spPr>
            <a:xfrm>
              <a:off x="11928053" y="3830297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0048C7C6-0075-F215-8D33-9FA68385EE13}"/>
                </a:ext>
              </a:extLst>
            </p:cNvPr>
            <p:cNvSpPr/>
            <p:nvPr/>
          </p:nvSpPr>
          <p:spPr>
            <a:xfrm>
              <a:off x="11751413" y="382017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FC98368A-BABE-F137-C2EF-AED970D7A740}"/>
                </a:ext>
              </a:extLst>
            </p:cNvPr>
            <p:cNvSpPr/>
            <p:nvPr/>
          </p:nvSpPr>
          <p:spPr>
            <a:xfrm>
              <a:off x="11777290" y="382017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319F7AE6-EB13-3E3F-408B-31837329034D}"/>
                </a:ext>
              </a:extLst>
            </p:cNvPr>
            <p:cNvSpPr/>
            <p:nvPr/>
          </p:nvSpPr>
          <p:spPr>
            <a:xfrm>
              <a:off x="11805418" y="382017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6FD39D21-C2E9-9C4C-4CED-3E69EA0F3B25}"/>
                </a:ext>
              </a:extLst>
            </p:cNvPr>
            <p:cNvSpPr/>
            <p:nvPr/>
          </p:nvSpPr>
          <p:spPr>
            <a:xfrm>
              <a:off x="11835796" y="382017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2D38124B-DB02-B450-BACF-C021696C2551}"/>
                </a:ext>
              </a:extLst>
            </p:cNvPr>
            <p:cNvSpPr/>
            <p:nvPr/>
          </p:nvSpPr>
          <p:spPr>
            <a:xfrm>
              <a:off x="11868423" y="382017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317735A4-CB79-05A5-6B58-8E0688288D0A}"/>
                </a:ext>
              </a:extLst>
            </p:cNvPr>
            <p:cNvSpPr/>
            <p:nvPr/>
          </p:nvSpPr>
          <p:spPr>
            <a:xfrm>
              <a:off x="11205743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2BBF1F2A-913E-1F5D-3ABB-62D56C41A1F1}"/>
                </a:ext>
              </a:extLst>
            </p:cNvPr>
            <p:cNvSpPr/>
            <p:nvPr/>
          </p:nvSpPr>
          <p:spPr>
            <a:xfrm>
              <a:off x="11243996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386D2BC8-F61F-62E4-0765-A6A3670BA9E8}"/>
                </a:ext>
              </a:extLst>
            </p:cNvPr>
            <p:cNvSpPr/>
            <p:nvPr/>
          </p:nvSpPr>
          <p:spPr>
            <a:xfrm>
              <a:off x="11279999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E6AAD16F-3EBA-5B01-2392-9C54F837A6BA}"/>
                </a:ext>
              </a:extLst>
            </p:cNvPr>
            <p:cNvSpPr/>
            <p:nvPr/>
          </p:nvSpPr>
          <p:spPr>
            <a:xfrm>
              <a:off x="11310376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418213D8-9A9D-B17B-0FBB-468165BD9289}"/>
                </a:ext>
              </a:extLst>
            </p:cNvPr>
            <p:cNvSpPr/>
            <p:nvPr/>
          </p:nvSpPr>
          <p:spPr>
            <a:xfrm>
              <a:off x="11346379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26A6E737-BAFF-0DE3-72E6-3EB0EBFF490B}"/>
                </a:ext>
              </a:extLst>
            </p:cNvPr>
            <p:cNvSpPr/>
            <p:nvPr/>
          </p:nvSpPr>
          <p:spPr>
            <a:xfrm>
              <a:off x="11393633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F237BC67-5EA9-95B0-42CC-C5E55B3BF348}"/>
                </a:ext>
              </a:extLst>
            </p:cNvPr>
            <p:cNvSpPr/>
            <p:nvPr/>
          </p:nvSpPr>
          <p:spPr>
            <a:xfrm>
              <a:off x="11409385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FAC89F3F-9F84-107C-7566-E7BD1FEB2077}"/>
                </a:ext>
              </a:extLst>
            </p:cNvPr>
            <p:cNvSpPr/>
            <p:nvPr/>
          </p:nvSpPr>
          <p:spPr>
            <a:xfrm>
              <a:off x="11470140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BA72117E-90CC-8811-0EF2-509ECB4A1ABD}"/>
                </a:ext>
              </a:extLst>
            </p:cNvPr>
            <p:cNvSpPr/>
            <p:nvPr/>
          </p:nvSpPr>
          <p:spPr>
            <a:xfrm>
              <a:off x="11489267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70E23F68-BAF6-6AD2-4671-74942CC83DAC}"/>
                </a:ext>
              </a:extLst>
            </p:cNvPr>
            <p:cNvSpPr/>
            <p:nvPr/>
          </p:nvSpPr>
          <p:spPr>
            <a:xfrm>
              <a:off x="11508393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7427B11B-C452-EFC7-3675-04914BFA5819}"/>
                </a:ext>
              </a:extLst>
            </p:cNvPr>
            <p:cNvSpPr/>
            <p:nvPr/>
          </p:nvSpPr>
          <p:spPr>
            <a:xfrm>
              <a:off x="11536521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FC82ABE1-B316-C742-9FB0-048AE5144681}"/>
                </a:ext>
              </a:extLst>
            </p:cNvPr>
            <p:cNvSpPr/>
            <p:nvPr/>
          </p:nvSpPr>
          <p:spPr>
            <a:xfrm>
              <a:off x="11634404" y="379992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FA6122A5-F089-548C-8E5C-A0039CD8C2C3}"/>
                </a:ext>
              </a:extLst>
            </p:cNvPr>
            <p:cNvSpPr/>
            <p:nvPr/>
          </p:nvSpPr>
          <p:spPr>
            <a:xfrm>
              <a:off x="11063981" y="378304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569DA28D-4E27-90B5-2BC1-F7675B3B55A0}"/>
                </a:ext>
              </a:extLst>
            </p:cNvPr>
            <p:cNvSpPr/>
            <p:nvPr/>
          </p:nvSpPr>
          <p:spPr>
            <a:xfrm>
              <a:off x="11092109" y="378304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CEC1E13C-37D3-4D4A-EBA1-10D54105514A}"/>
                </a:ext>
              </a:extLst>
            </p:cNvPr>
            <p:cNvSpPr/>
            <p:nvPr/>
          </p:nvSpPr>
          <p:spPr>
            <a:xfrm>
              <a:off x="11116861" y="378304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F5B186FD-484E-7AFA-338A-E800C31F74DB}"/>
                </a:ext>
              </a:extLst>
            </p:cNvPr>
            <p:cNvSpPr/>
            <p:nvPr/>
          </p:nvSpPr>
          <p:spPr>
            <a:xfrm>
              <a:off x="11148363" y="378304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BD9EE2C4-D9E4-B885-B14D-7908A1BC6BA8}"/>
                </a:ext>
              </a:extLst>
            </p:cNvPr>
            <p:cNvSpPr/>
            <p:nvPr/>
          </p:nvSpPr>
          <p:spPr>
            <a:xfrm>
              <a:off x="10516061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930468F9-0B9C-5D27-1FA7-5B04BFB1D57B}"/>
                </a:ext>
              </a:extLst>
            </p:cNvPr>
            <p:cNvSpPr/>
            <p:nvPr/>
          </p:nvSpPr>
          <p:spPr>
            <a:xfrm>
              <a:off x="10534062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AD3D9AC5-3589-C13D-5DCA-5805760C0EA4}"/>
                </a:ext>
              </a:extLst>
            </p:cNvPr>
            <p:cNvSpPr/>
            <p:nvPr/>
          </p:nvSpPr>
          <p:spPr>
            <a:xfrm>
              <a:off x="10553189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98CED382-15C1-F35E-C11A-086747BBE9A1}"/>
                </a:ext>
              </a:extLst>
            </p:cNvPr>
            <p:cNvSpPr/>
            <p:nvPr/>
          </p:nvSpPr>
          <p:spPr>
            <a:xfrm>
              <a:off x="10571190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8A0821AB-F698-627C-203E-8E5518B418AC}"/>
                </a:ext>
              </a:extLst>
            </p:cNvPr>
            <p:cNvSpPr/>
            <p:nvPr/>
          </p:nvSpPr>
          <p:spPr>
            <a:xfrm>
              <a:off x="10589192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1A26C67D-2202-BE1C-FF25-5C3BC366C37F}"/>
                </a:ext>
              </a:extLst>
            </p:cNvPr>
            <p:cNvSpPr/>
            <p:nvPr/>
          </p:nvSpPr>
          <p:spPr>
            <a:xfrm>
              <a:off x="10607193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BBD5BFD4-D5CF-9A27-E23B-FC90F5CD750A}"/>
                </a:ext>
              </a:extLst>
            </p:cNvPr>
            <p:cNvSpPr/>
            <p:nvPr/>
          </p:nvSpPr>
          <p:spPr>
            <a:xfrm>
              <a:off x="10627445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9FFA11F2-3FFB-3AFB-DA82-B0E64569620F}"/>
                </a:ext>
              </a:extLst>
            </p:cNvPr>
            <p:cNvSpPr/>
            <p:nvPr/>
          </p:nvSpPr>
          <p:spPr>
            <a:xfrm>
              <a:off x="10647696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29A8C06C-320C-00E1-E50F-2F188EEDFD87}"/>
                </a:ext>
              </a:extLst>
            </p:cNvPr>
            <p:cNvSpPr/>
            <p:nvPr/>
          </p:nvSpPr>
          <p:spPr>
            <a:xfrm>
              <a:off x="10685950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D25180A8-FDEB-362F-ACE7-BC09F26C6D62}"/>
                </a:ext>
              </a:extLst>
            </p:cNvPr>
            <p:cNvSpPr/>
            <p:nvPr/>
          </p:nvSpPr>
          <p:spPr>
            <a:xfrm>
              <a:off x="10728703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F601A232-7C37-9B64-568A-6B2958F38B31}"/>
                </a:ext>
              </a:extLst>
            </p:cNvPr>
            <p:cNvSpPr/>
            <p:nvPr/>
          </p:nvSpPr>
          <p:spPr>
            <a:xfrm>
              <a:off x="10824336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8F9CBC22-E5E2-47AB-A5A1-77F0D098C3AA}"/>
                </a:ext>
              </a:extLst>
            </p:cNvPr>
            <p:cNvSpPr/>
            <p:nvPr/>
          </p:nvSpPr>
          <p:spPr>
            <a:xfrm>
              <a:off x="10840087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DF0D846D-FDB4-6FBD-BCDE-9D5C50987F4A}"/>
                </a:ext>
              </a:extLst>
            </p:cNvPr>
            <p:cNvSpPr/>
            <p:nvPr/>
          </p:nvSpPr>
          <p:spPr>
            <a:xfrm>
              <a:off x="10854714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E3179CD9-133A-D4FC-1CDB-0ABC83994047}"/>
                </a:ext>
              </a:extLst>
            </p:cNvPr>
            <p:cNvSpPr/>
            <p:nvPr/>
          </p:nvSpPr>
          <p:spPr>
            <a:xfrm>
              <a:off x="10873840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E80A1796-FF3F-9FD9-4128-FD9B7454A2E9}"/>
                </a:ext>
              </a:extLst>
            </p:cNvPr>
            <p:cNvSpPr/>
            <p:nvPr/>
          </p:nvSpPr>
          <p:spPr>
            <a:xfrm>
              <a:off x="10888466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3880F395-0C6F-F460-8210-CBDB34099648}"/>
                </a:ext>
              </a:extLst>
            </p:cNvPr>
            <p:cNvSpPr/>
            <p:nvPr/>
          </p:nvSpPr>
          <p:spPr>
            <a:xfrm>
              <a:off x="10912094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B6B0C55B-A85D-66D3-3562-8B26CC5EBCBD}"/>
                </a:ext>
              </a:extLst>
            </p:cNvPr>
            <p:cNvSpPr/>
            <p:nvPr/>
          </p:nvSpPr>
          <p:spPr>
            <a:xfrm>
              <a:off x="10954847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6DCBF29F-413D-D1D9-B037-BE4405F04EC7}"/>
                </a:ext>
              </a:extLst>
            </p:cNvPr>
            <p:cNvSpPr/>
            <p:nvPr/>
          </p:nvSpPr>
          <p:spPr>
            <a:xfrm>
              <a:off x="10990850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55407F17-ADDA-B97E-6926-1DF695C60E22}"/>
                </a:ext>
              </a:extLst>
            </p:cNvPr>
            <p:cNvSpPr/>
            <p:nvPr/>
          </p:nvSpPr>
          <p:spPr>
            <a:xfrm>
              <a:off x="11026853" y="375829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E53DE891-1CA0-5F0B-B48A-476895556DE6}"/>
                </a:ext>
              </a:extLst>
            </p:cNvPr>
            <p:cNvSpPr/>
            <p:nvPr/>
          </p:nvSpPr>
          <p:spPr>
            <a:xfrm>
              <a:off x="10436178" y="373691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F4E1C1D5-5245-3AA7-EC0B-C1D84A427602}"/>
                </a:ext>
              </a:extLst>
            </p:cNvPr>
            <p:cNvSpPr/>
            <p:nvPr/>
          </p:nvSpPr>
          <p:spPr>
            <a:xfrm>
              <a:off x="10459805" y="373691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88C896E2-25BC-4C74-D9CB-F2C475C3341B}"/>
                </a:ext>
              </a:extLst>
            </p:cNvPr>
            <p:cNvSpPr/>
            <p:nvPr/>
          </p:nvSpPr>
          <p:spPr>
            <a:xfrm>
              <a:off x="10075023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96A309D5-CC6A-8DEE-8666-ECA49BE77D97}"/>
                </a:ext>
              </a:extLst>
            </p:cNvPr>
            <p:cNvSpPr/>
            <p:nvPr/>
          </p:nvSpPr>
          <p:spPr>
            <a:xfrm>
              <a:off x="10095275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8169AA9C-B7D7-C945-018E-900329566C40}"/>
                </a:ext>
              </a:extLst>
            </p:cNvPr>
            <p:cNvSpPr/>
            <p:nvPr/>
          </p:nvSpPr>
          <p:spPr>
            <a:xfrm>
              <a:off x="10114401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A00F8649-2324-44EB-6FA9-2E19F2F642C8}"/>
                </a:ext>
              </a:extLst>
            </p:cNvPr>
            <p:cNvSpPr/>
            <p:nvPr/>
          </p:nvSpPr>
          <p:spPr>
            <a:xfrm>
              <a:off x="10134653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79676A1-A8DA-66B8-855E-7CF1F4550BA0}"/>
                </a:ext>
              </a:extLst>
            </p:cNvPr>
            <p:cNvSpPr/>
            <p:nvPr/>
          </p:nvSpPr>
          <p:spPr>
            <a:xfrm>
              <a:off x="10149279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A645E5E1-BC8B-81B9-F8A5-FE0B5A624E5A}"/>
                </a:ext>
              </a:extLst>
            </p:cNvPr>
            <p:cNvSpPr/>
            <p:nvPr/>
          </p:nvSpPr>
          <p:spPr>
            <a:xfrm>
              <a:off x="10168405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1A3D2A66-7122-4EBD-FB3A-568D3FFD8C6D}"/>
                </a:ext>
              </a:extLst>
            </p:cNvPr>
            <p:cNvSpPr/>
            <p:nvPr/>
          </p:nvSpPr>
          <p:spPr>
            <a:xfrm>
              <a:off x="10186407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6E8CEC6A-7558-FB9C-C65B-068D49B7C1B5}"/>
                </a:ext>
              </a:extLst>
            </p:cNvPr>
            <p:cNvSpPr/>
            <p:nvPr/>
          </p:nvSpPr>
          <p:spPr>
            <a:xfrm>
              <a:off x="10203283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6625DC1A-D01F-CCCE-DF69-584C7B845A7E}"/>
                </a:ext>
              </a:extLst>
            </p:cNvPr>
            <p:cNvSpPr/>
            <p:nvPr/>
          </p:nvSpPr>
          <p:spPr>
            <a:xfrm>
              <a:off x="10225785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D4773FA6-39EE-AEBC-4B79-3F08E501FC87}"/>
                </a:ext>
              </a:extLst>
            </p:cNvPr>
            <p:cNvSpPr/>
            <p:nvPr/>
          </p:nvSpPr>
          <p:spPr>
            <a:xfrm>
              <a:off x="10247161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9EC7E565-28F3-62A0-906A-0A7782B4A07F}"/>
                </a:ext>
              </a:extLst>
            </p:cNvPr>
            <p:cNvSpPr/>
            <p:nvPr/>
          </p:nvSpPr>
          <p:spPr>
            <a:xfrm>
              <a:off x="10266288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2E844997-EA15-3A4E-1CA2-7C75E8E34A85}"/>
                </a:ext>
              </a:extLst>
            </p:cNvPr>
            <p:cNvSpPr/>
            <p:nvPr/>
          </p:nvSpPr>
          <p:spPr>
            <a:xfrm>
              <a:off x="10285414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C714BE96-42D2-7AB7-21F3-EC83EC93F03E}"/>
                </a:ext>
              </a:extLst>
            </p:cNvPr>
            <p:cNvSpPr/>
            <p:nvPr/>
          </p:nvSpPr>
          <p:spPr>
            <a:xfrm>
              <a:off x="10301166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B787EB26-5875-05FF-359A-A60F81BB023E}"/>
                </a:ext>
              </a:extLst>
            </p:cNvPr>
            <p:cNvSpPr/>
            <p:nvPr/>
          </p:nvSpPr>
          <p:spPr>
            <a:xfrm>
              <a:off x="10319167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7C71CA6C-00BF-E996-7723-70FE79BAB569}"/>
                </a:ext>
              </a:extLst>
            </p:cNvPr>
            <p:cNvSpPr/>
            <p:nvPr/>
          </p:nvSpPr>
          <p:spPr>
            <a:xfrm>
              <a:off x="10341669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04575ED2-A1EF-08EC-35B6-C42C7B34D1BA}"/>
                </a:ext>
              </a:extLst>
            </p:cNvPr>
            <p:cNvSpPr/>
            <p:nvPr/>
          </p:nvSpPr>
          <p:spPr>
            <a:xfrm>
              <a:off x="10378797" y="373129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57E3ACC0-2FA8-A665-037E-B8455B1D2973}"/>
                </a:ext>
              </a:extLst>
            </p:cNvPr>
            <p:cNvSpPr/>
            <p:nvPr/>
          </p:nvSpPr>
          <p:spPr>
            <a:xfrm>
              <a:off x="9692489" y="371216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78A0E9E2-A161-DB6F-6DDF-A5C49485E38D}"/>
                </a:ext>
              </a:extLst>
            </p:cNvPr>
            <p:cNvSpPr/>
            <p:nvPr/>
          </p:nvSpPr>
          <p:spPr>
            <a:xfrm>
              <a:off x="9716116" y="371216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28BC7EF7-8F9E-3A56-EE92-E261D0068DB8}"/>
                </a:ext>
              </a:extLst>
            </p:cNvPr>
            <p:cNvSpPr/>
            <p:nvPr/>
          </p:nvSpPr>
          <p:spPr>
            <a:xfrm>
              <a:off x="9732992" y="371216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FF69F136-BC5D-79E3-E1B2-448BE84406FD}"/>
                </a:ext>
              </a:extLst>
            </p:cNvPr>
            <p:cNvSpPr/>
            <p:nvPr/>
          </p:nvSpPr>
          <p:spPr>
            <a:xfrm>
              <a:off x="9782497" y="371216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F2CA4136-9E6D-427E-2994-34905BB0C4B6}"/>
                </a:ext>
              </a:extLst>
            </p:cNvPr>
            <p:cNvSpPr/>
            <p:nvPr/>
          </p:nvSpPr>
          <p:spPr>
            <a:xfrm>
              <a:off x="9802748" y="371216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BCA5A3DF-509A-D098-B7BF-E99179789D69}"/>
                </a:ext>
              </a:extLst>
            </p:cNvPr>
            <p:cNvSpPr/>
            <p:nvPr/>
          </p:nvSpPr>
          <p:spPr>
            <a:xfrm>
              <a:off x="9825251" y="371216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76C50509-C2EA-DB10-75CD-06E2F9C4D6E5}"/>
                </a:ext>
              </a:extLst>
            </p:cNvPr>
            <p:cNvSpPr/>
            <p:nvPr/>
          </p:nvSpPr>
          <p:spPr>
            <a:xfrm>
              <a:off x="9761120" y="3702038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20EE9282-C6C6-0156-AB5D-729E2E80D03A}"/>
                </a:ext>
              </a:extLst>
            </p:cNvPr>
            <p:cNvSpPr/>
            <p:nvPr/>
          </p:nvSpPr>
          <p:spPr>
            <a:xfrm>
              <a:off x="9829751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5829FCFE-0BD9-C406-B2AD-651682E0077C}"/>
                </a:ext>
              </a:extLst>
            </p:cNvPr>
            <p:cNvSpPr/>
            <p:nvPr/>
          </p:nvSpPr>
          <p:spPr>
            <a:xfrm>
              <a:off x="9850003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5A248203-DBC2-6A4E-FC60-C4B7D3084FD0}"/>
                </a:ext>
              </a:extLst>
            </p:cNvPr>
            <p:cNvSpPr/>
            <p:nvPr/>
          </p:nvSpPr>
          <p:spPr>
            <a:xfrm>
              <a:off x="9865754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5" name="Oval 304">
              <a:extLst>
                <a:ext uri="{FF2B5EF4-FFF2-40B4-BE49-F238E27FC236}">
                  <a16:creationId xmlns:a16="http://schemas.microsoft.com/office/drawing/2014/main" id="{73E22860-43C2-8E1C-461B-554A3609C127}"/>
                </a:ext>
              </a:extLst>
            </p:cNvPr>
            <p:cNvSpPr/>
            <p:nvPr/>
          </p:nvSpPr>
          <p:spPr>
            <a:xfrm>
              <a:off x="9878130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6CCB3186-590C-C25F-C579-FC06107AF8C1}"/>
                </a:ext>
              </a:extLst>
            </p:cNvPr>
            <p:cNvSpPr/>
            <p:nvPr/>
          </p:nvSpPr>
          <p:spPr>
            <a:xfrm>
              <a:off x="9893882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EF793B4C-3433-B1E0-3177-FADF00024C2F}"/>
                </a:ext>
              </a:extLst>
            </p:cNvPr>
            <p:cNvSpPr/>
            <p:nvPr/>
          </p:nvSpPr>
          <p:spPr>
            <a:xfrm>
              <a:off x="9913008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770C19B8-F551-C549-0B08-811D101BA80D}"/>
                </a:ext>
              </a:extLst>
            </p:cNvPr>
            <p:cNvSpPr/>
            <p:nvPr/>
          </p:nvSpPr>
          <p:spPr>
            <a:xfrm>
              <a:off x="9936635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09" name="Oval 308">
              <a:extLst>
                <a:ext uri="{FF2B5EF4-FFF2-40B4-BE49-F238E27FC236}">
                  <a16:creationId xmlns:a16="http://schemas.microsoft.com/office/drawing/2014/main" id="{F5A52A79-B0E1-8F7C-9A00-0E3A26C6090E}"/>
                </a:ext>
              </a:extLst>
            </p:cNvPr>
            <p:cNvSpPr/>
            <p:nvPr/>
          </p:nvSpPr>
          <p:spPr>
            <a:xfrm>
              <a:off x="9955761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F03A9D1E-8D1B-2DC4-6954-4D085B99BFCE}"/>
                </a:ext>
              </a:extLst>
            </p:cNvPr>
            <p:cNvSpPr/>
            <p:nvPr/>
          </p:nvSpPr>
          <p:spPr>
            <a:xfrm>
              <a:off x="9977138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3E24A501-907F-C83F-D71A-D3CBA4DCF403}"/>
                </a:ext>
              </a:extLst>
            </p:cNvPr>
            <p:cNvSpPr/>
            <p:nvPr/>
          </p:nvSpPr>
          <p:spPr>
            <a:xfrm>
              <a:off x="9995140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AFDD3B57-131E-12C3-0D02-9ABD7F20B81B}"/>
                </a:ext>
              </a:extLst>
            </p:cNvPr>
            <p:cNvSpPr/>
            <p:nvPr/>
          </p:nvSpPr>
          <p:spPr>
            <a:xfrm>
              <a:off x="10017642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FF8D8B4D-94BF-4A38-3694-31683B4FCA57}"/>
                </a:ext>
              </a:extLst>
            </p:cNvPr>
            <p:cNvSpPr/>
            <p:nvPr/>
          </p:nvSpPr>
          <p:spPr>
            <a:xfrm>
              <a:off x="10040144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CE470D59-82C4-D4B1-17FF-32B042C211EB}"/>
                </a:ext>
              </a:extLst>
            </p:cNvPr>
            <p:cNvSpPr/>
            <p:nvPr/>
          </p:nvSpPr>
          <p:spPr>
            <a:xfrm>
              <a:off x="10060395" y="37234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5" name="Oval 314">
              <a:extLst>
                <a:ext uri="{FF2B5EF4-FFF2-40B4-BE49-F238E27FC236}">
                  <a16:creationId xmlns:a16="http://schemas.microsoft.com/office/drawing/2014/main" id="{10020B88-96DE-54FB-4C6A-0B98696F2171}"/>
                </a:ext>
              </a:extLst>
            </p:cNvPr>
            <p:cNvSpPr/>
            <p:nvPr/>
          </p:nvSpPr>
          <p:spPr>
            <a:xfrm>
              <a:off x="9407841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B352271B-064B-8DB3-E5DE-33FD3742F043}"/>
                </a:ext>
              </a:extLst>
            </p:cNvPr>
            <p:cNvSpPr/>
            <p:nvPr/>
          </p:nvSpPr>
          <p:spPr>
            <a:xfrm>
              <a:off x="9429218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7" name="Oval 316">
              <a:extLst>
                <a:ext uri="{FF2B5EF4-FFF2-40B4-BE49-F238E27FC236}">
                  <a16:creationId xmlns:a16="http://schemas.microsoft.com/office/drawing/2014/main" id="{B2C1EADD-A50D-8066-8FF1-9C1839F878C5}"/>
                </a:ext>
              </a:extLst>
            </p:cNvPr>
            <p:cNvSpPr/>
            <p:nvPr/>
          </p:nvSpPr>
          <p:spPr>
            <a:xfrm>
              <a:off x="9452845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8" name="Oval 317">
              <a:extLst>
                <a:ext uri="{FF2B5EF4-FFF2-40B4-BE49-F238E27FC236}">
                  <a16:creationId xmlns:a16="http://schemas.microsoft.com/office/drawing/2014/main" id="{3F9D8776-2A05-2E9F-1625-E7D813C26AD8}"/>
                </a:ext>
              </a:extLst>
            </p:cNvPr>
            <p:cNvSpPr/>
            <p:nvPr/>
          </p:nvSpPr>
          <p:spPr>
            <a:xfrm>
              <a:off x="9469721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528F60EC-288F-81E6-8DD7-A051E87CB8BC}"/>
                </a:ext>
              </a:extLst>
            </p:cNvPr>
            <p:cNvSpPr/>
            <p:nvPr/>
          </p:nvSpPr>
          <p:spPr>
            <a:xfrm>
              <a:off x="9488848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37581404-3A12-76C4-0815-322352F7ED2B}"/>
                </a:ext>
              </a:extLst>
            </p:cNvPr>
            <p:cNvSpPr/>
            <p:nvPr/>
          </p:nvSpPr>
          <p:spPr>
            <a:xfrm>
              <a:off x="9509100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B3ED7E2F-8162-4725-8D38-2632E8D84355}"/>
                </a:ext>
              </a:extLst>
            </p:cNvPr>
            <p:cNvSpPr/>
            <p:nvPr/>
          </p:nvSpPr>
          <p:spPr>
            <a:xfrm>
              <a:off x="9530476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2" name="Oval 321">
              <a:extLst>
                <a:ext uri="{FF2B5EF4-FFF2-40B4-BE49-F238E27FC236}">
                  <a16:creationId xmlns:a16="http://schemas.microsoft.com/office/drawing/2014/main" id="{318524EF-F047-F0C1-F73E-D3FD7A8D0469}"/>
                </a:ext>
              </a:extLst>
            </p:cNvPr>
            <p:cNvSpPr/>
            <p:nvPr/>
          </p:nvSpPr>
          <p:spPr>
            <a:xfrm>
              <a:off x="9551853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3" name="Oval 322">
              <a:extLst>
                <a:ext uri="{FF2B5EF4-FFF2-40B4-BE49-F238E27FC236}">
                  <a16:creationId xmlns:a16="http://schemas.microsoft.com/office/drawing/2014/main" id="{CD130689-4F81-2821-E089-8FD2ECB91006}"/>
                </a:ext>
              </a:extLst>
            </p:cNvPr>
            <p:cNvSpPr/>
            <p:nvPr/>
          </p:nvSpPr>
          <p:spPr>
            <a:xfrm>
              <a:off x="9569855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F50177D7-146A-C132-0D2D-5642786D11E1}"/>
                </a:ext>
              </a:extLst>
            </p:cNvPr>
            <p:cNvSpPr/>
            <p:nvPr/>
          </p:nvSpPr>
          <p:spPr>
            <a:xfrm>
              <a:off x="9585606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C11A5D50-ED12-322F-D6AE-132F8293DB72}"/>
                </a:ext>
              </a:extLst>
            </p:cNvPr>
            <p:cNvSpPr/>
            <p:nvPr/>
          </p:nvSpPr>
          <p:spPr>
            <a:xfrm>
              <a:off x="9604732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6" name="Oval 325">
              <a:extLst>
                <a:ext uri="{FF2B5EF4-FFF2-40B4-BE49-F238E27FC236}">
                  <a16:creationId xmlns:a16="http://schemas.microsoft.com/office/drawing/2014/main" id="{4941595D-D219-6DF9-4324-665C6CC50BEA}"/>
                </a:ext>
              </a:extLst>
            </p:cNvPr>
            <p:cNvSpPr/>
            <p:nvPr/>
          </p:nvSpPr>
          <p:spPr>
            <a:xfrm>
              <a:off x="9624984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7" name="Oval 326">
              <a:extLst>
                <a:ext uri="{FF2B5EF4-FFF2-40B4-BE49-F238E27FC236}">
                  <a16:creationId xmlns:a16="http://schemas.microsoft.com/office/drawing/2014/main" id="{16A8E071-2C6F-7DDB-FA04-11B3EE923704}"/>
                </a:ext>
              </a:extLst>
            </p:cNvPr>
            <p:cNvSpPr/>
            <p:nvPr/>
          </p:nvSpPr>
          <p:spPr>
            <a:xfrm>
              <a:off x="9653112" y="369191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81D8DE0C-DF94-765F-E224-CDA596CFAB27}"/>
                </a:ext>
              </a:extLst>
            </p:cNvPr>
            <p:cNvSpPr/>
            <p:nvPr/>
          </p:nvSpPr>
          <p:spPr>
            <a:xfrm>
              <a:off x="9213200" y="3664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7D56D0BE-7E32-FD3C-0967-7EF95953AED3}"/>
                </a:ext>
              </a:extLst>
            </p:cNvPr>
            <p:cNvSpPr/>
            <p:nvPr/>
          </p:nvSpPr>
          <p:spPr>
            <a:xfrm>
              <a:off x="9239077" y="3664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7694ABA3-4531-2797-B810-FE996E457310}"/>
                </a:ext>
              </a:extLst>
            </p:cNvPr>
            <p:cNvSpPr/>
            <p:nvPr/>
          </p:nvSpPr>
          <p:spPr>
            <a:xfrm>
              <a:off x="9253703" y="3673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4297A8BE-B0A8-C541-B4CA-689EA2227505}"/>
                </a:ext>
              </a:extLst>
            </p:cNvPr>
            <p:cNvSpPr/>
            <p:nvPr/>
          </p:nvSpPr>
          <p:spPr>
            <a:xfrm>
              <a:off x="9273955" y="3673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2" name="Oval 331">
              <a:extLst>
                <a:ext uri="{FF2B5EF4-FFF2-40B4-BE49-F238E27FC236}">
                  <a16:creationId xmlns:a16="http://schemas.microsoft.com/office/drawing/2014/main" id="{46315983-B655-7B52-A4BC-9C202D567677}"/>
                </a:ext>
              </a:extLst>
            </p:cNvPr>
            <p:cNvSpPr/>
            <p:nvPr/>
          </p:nvSpPr>
          <p:spPr>
            <a:xfrm>
              <a:off x="9297582" y="3673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EB4FF89E-FD9C-80BD-F8EF-FC2D30235C13}"/>
                </a:ext>
              </a:extLst>
            </p:cNvPr>
            <p:cNvSpPr/>
            <p:nvPr/>
          </p:nvSpPr>
          <p:spPr>
            <a:xfrm>
              <a:off x="9321209" y="3673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E1D1C6FC-0E8C-8481-7551-8F5CAE966F9F}"/>
                </a:ext>
              </a:extLst>
            </p:cNvPr>
            <p:cNvSpPr/>
            <p:nvPr/>
          </p:nvSpPr>
          <p:spPr>
            <a:xfrm>
              <a:off x="9342586" y="3673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21DB0DDB-56A2-B114-88F7-E0855A0D97BB}"/>
                </a:ext>
              </a:extLst>
            </p:cNvPr>
            <p:cNvSpPr/>
            <p:nvPr/>
          </p:nvSpPr>
          <p:spPr>
            <a:xfrm>
              <a:off x="9362837" y="3673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12008F3B-BCA1-FF6D-DEEE-784DB6FF02A9}"/>
                </a:ext>
              </a:extLst>
            </p:cNvPr>
            <p:cNvSpPr/>
            <p:nvPr/>
          </p:nvSpPr>
          <p:spPr>
            <a:xfrm>
              <a:off x="9392090" y="3673910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C5DBE1C4-21DC-F9EB-EB36-2B48D94DA7B1}"/>
                </a:ext>
              </a:extLst>
            </p:cNvPr>
            <p:cNvSpPr/>
            <p:nvPr/>
          </p:nvSpPr>
          <p:spPr>
            <a:xfrm>
              <a:off x="9106316" y="3658159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E56DA406-D4F1-0F05-B5A7-758DBA680408}"/>
                </a:ext>
              </a:extLst>
            </p:cNvPr>
            <p:cNvSpPr/>
            <p:nvPr/>
          </p:nvSpPr>
          <p:spPr>
            <a:xfrm>
              <a:off x="9124318" y="3658159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AD5ADFB7-A7DA-C5E5-95AE-E0B73A85901F}"/>
                </a:ext>
              </a:extLst>
            </p:cNvPr>
            <p:cNvSpPr/>
            <p:nvPr/>
          </p:nvSpPr>
          <p:spPr>
            <a:xfrm>
              <a:off x="9152445" y="3658159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63CD3CB0-54A0-81F2-178A-BB627B382A28}"/>
                </a:ext>
              </a:extLst>
            </p:cNvPr>
            <p:cNvSpPr/>
            <p:nvPr/>
          </p:nvSpPr>
          <p:spPr>
            <a:xfrm>
              <a:off x="9189573" y="3658159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E3DBB310-B5C4-B6B8-3422-2CD7D8A6AC48}"/>
                </a:ext>
              </a:extLst>
            </p:cNvPr>
            <p:cNvSpPr/>
            <p:nvPr/>
          </p:nvSpPr>
          <p:spPr>
            <a:xfrm>
              <a:off x="8955554" y="364578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3C9D9E0E-46B0-7314-3169-33AB6BA27D6F}"/>
                </a:ext>
              </a:extLst>
            </p:cNvPr>
            <p:cNvSpPr/>
            <p:nvPr/>
          </p:nvSpPr>
          <p:spPr>
            <a:xfrm>
              <a:off x="8975805" y="364578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880092AC-31C2-6BA7-43C0-D86ABF61E942}"/>
                </a:ext>
              </a:extLst>
            </p:cNvPr>
            <p:cNvSpPr/>
            <p:nvPr/>
          </p:nvSpPr>
          <p:spPr>
            <a:xfrm>
              <a:off x="9001682" y="364578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B5FCF02B-BE7C-13DD-EA59-18461B6D1C73}"/>
                </a:ext>
              </a:extLst>
            </p:cNvPr>
            <p:cNvSpPr/>
            <p:nvPr/>
          </p:nvSpPr>
          <p:spPr>
            <a:xfrm>
              <a:off x="9021934" y="364578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D7C2C6BD-1F0B-1605-2B4D-E27A741CF903}"/>
                </a:ext>
              </a:extLst>
            </p:cNvPr>
            <p:cNvSpPr/>
            <p:nvPr/>
          </p:nvSpPr>
          <p:spPr>
            <a:xfrm>
              <a:off x="9053437" y="364578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193A9133-27AE-0A7F-9652-F642C2218B4D}"/>
                </a:ext>
              </a:extLst>
            </p:cNvPr>
            <p:cNvSpPr/>
            <p:nvPr/>
          </p:nvSpPr>
          <p:spPr>
            <a:xfrm>
              <a:off x="9084939" y="364578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1426863E-78FE-48CE-2713-57A90C81295C}"/>
                </a:ext>
              </a:extLst>
            </p:cNvPr>
            <p:cNvSpPr/>
            <p:nvPr/>
          </p:nvSpPr>
          <p:spPr>
            <a:xfrm>
              <a:off x="8542644" y="3271126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000607D8-E069-3FFE-5AA1-EC5FFCE73335}"/>
                </a:ext>
              </a:extLst>
            </p:cNvPr>
            <p:cNvSpPr/>
            <p:nvPr/>
          </p:nvSpPr>
          <p:spPr>
            <a:xfrm>
              <a:off x="8600024" y="3397137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A0F9A494-49EC-F33D-9522-34C8C7AEF6D0}"/>
                </a:ext>
              </a:extLst>
            </p:cNvPr>
            <p:cNvSpPr/>
            <p:nvPr/>
          </p:nvSpPr>
          <p:spPr>
            <a:xfrm>
              <a:off x="8613525" y="3410638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DB4A8FA6-8DD8-D0ED-851B-0B01D4A969F1}"/>
                </a:ext>
              </a:extLst>
            </p:cNvPr>
            <p:cNvSpPr/>
            <p:nvPr/>
          </p:nvSpPr>
          <p:spPr>
            <a:xfrm>
              <a:off x="8623651" y="3430889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FC1B7B91-55CF-E804-9FFA-C5A8DB98B592}"/>
                </a:ext>
              </a:extLst>
            </p:cNvPr>
            <p:cNvSpPr/>
            <p:nvPr/>
          </p:nvSpPr>
          <p:spPr>
            <a:xfrm>
              <a:off x="8634902" y="345114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AC271744-BE48-8639-26D8-B1CE34CEE44E}"/>
                </a:ext>
              </a:extLst>
            </p:cNvPr>
            <p:cNvSpPr/>
            <p:nvPr/>
          </p:nvSpPr>
          <p:spPr>
            <a:xfrm>
              <a:off x="8647278" y="3465767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CBE017D7-6DB1-5E57-C6F7-26BE8F287F93}"/>
                </a:ext>
              </a:extLst>
            </p:cNvPr>
            <p:cNvSpPr/>
            <p:nvPr/>
          </p:nvSpPr>
          <p:spPr>
            <a:xfrm>
              <a:off x="8664155" y="3490519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0ADFC106-CAFD-7B45-AC0D-F957D6CC6218}"/>
                </a:ext>
              </a:extLst>
            </p:cNvPr>
            <p:cNvSpPr/>
            <p:nvPr/>
          </p:nvSpPr>
          <p:spPr>
            <a:xfrm>
              <a:off x="8682156" y="350852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0ECDAA49-7071-77D2-301B-DF46419DCEC2}"/>
                </a:ext>
              </a:extLst>
            </p:cNvPr>
            <p:cNvSpPr/>
            <p:nvPr/>
          </p:nvSpPr>
          <p:spPr>
            <a:xfrm>
              <a:off x="8699032" y="3529898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35C33008-7A4C-3FE2-5559-3815A15463E9}"/>
                </a:ext>
              </a:extLst>
            </p:cNvPr>
            <p:cNvSpPr/>
            <p:nvPr/>
          </p:nvSpPr>
          <p:spPr>
            <a:xfrm>
              <a:off x="8721535" y="354227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D22481AF-8967-7855-0ADC-A63DDFE51A96}"/>
                </a:ext>
              </a:extLst>
            </p:cNvPr>
            <p:cNvSpPr/>
            <p:nvPr/>
          </p:nvSpPr>
          <p:spPr>
            <a:xfrm>
              <a:off x="8737286" y="3564775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8A185F97-E358-5088-DF4B-453E50C4F9D5}"/>
                </a:ext>
              </a:extLst>
            </p:cNvPr>
            <p:cNvSpPr/>
            <p:nvPr/>
          </p:nvSpPr>
          <p:spPr>
            <a:xfrm>
              <a:off x="8771038" y="3586152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D6799713-8364-CF98-8FC2-4FF3D6784843}"/>
                </a:ext>
              </a:extLst>
            </p:cNvPr>
            <p:cNvSpPr/>
            <p:nvPr/>
          </p:nvSpPr>
          <p:spPr>
            <a:xfrm>
              <a:off x="8794666" y="359740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C677D674-C9B5-D040-0423-12986111B6B2}"/>
                </a:ext>
              </a:extLst>
            </p:cNvPr>
            <p:cNvSpPr/>
            <p:nvPr/>
          </p:nvSpPr>
          <p:spPr>
            <a:xfrm>
              <a:off x="8822793" y="359740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BAADF302-2257-56B6-0423-2E8E5FF31BD4}"/>
                </a:ext>
              </a:extLst>
            </p:cNvPr>
            <p:cNvSpPr/>
            <p:nvPr/>
          </p:nvSpPr>
          <p:spPr>
            <a:xfrm>
              <a:off x="8858796" y="361540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0D7FAAD3-CEC8-F17D-9FE0-F023E81E68FC}"/>
                </a:ext>
              </a:extLst>
            </p:cNvPr>
            <p:cNvSpPr/>
            <p:nvPr/>
          </p:nvSpPr>
          <p:spPr>
            <a:xfrm>
              <a:off x="8885798" y="363228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22E0F06E-79D6-FAC2-D632-DEF3927F40D0}"/>
                </a:ext>
              </a:extLst>
            </p:cNvPr>
            <p:cNvSpPr/>
            <p:nvPr/>
          </p:nvSpPr>
          <p:spPr>
            <a:xfrm>
              <a:off x="8910550" y="3632281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4" name="Oval 363">
              <a:extLst>
                <a:ext uri="{FF2B5EF4-FFF2-40B4-BE49-F238E27FC236}">
                  <a16:creationId xmlns:a16="http://schemas.microsoft.com/office/drawing/2014/main" id="{6DEE1848-45BA-0EF5-8824-5440B6F19F06}"/>
                </a:ext>
              </a:extLst>
            </p:cNvPr>
            <p:cNvSpPr/>
            <p:nvPr/>
          </p:nvSpPr>
          <p:spPr>
            <a:xfrm>
              <a:off x="8929677" y="3640157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FA9C84F6-0561-90F2-A548-56CB27098249}"/>
                </a:ext>
              </a:extLst>
            </p:cNvPr>
            <p:cNvSpPr/>
            <p:nvPr/>
          </p:nvSpPr>
          <p:spPr>
            <a:xfrm>
              <a:off x="8453762" y="2994353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D245AD83-08DC-F21D-26BE-77294272912A}"/>
                </a:ext>
              </a:extLst>
            </p:cNvPr>
            <p:cNvSpPr/>
            <p:nvPr/>
          </p:nvSpPr>
          <p:spPr>
            <a:xfrm>
              <a:off x="8474014" y="3110238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8E20CE07-BB94-54D1-34F8-F8E8F6336CA9}"/>
                </a:ext>
              </a:extLst>
            </p:cNvPr>
            <p:cNvSpPr/>
            <p:nvPr/>
          </p:nvSpPr>
          <p:spPr>
            <a:xfrm>
              <a:off x="8483015" y="313161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E1C9E53A-32D5-59BB-BF3B-C1ACD58BC21B}"/>
                </a:ext>
              </a:extLst>
            </p:cNvPr>
            <p:cNvSpPr/>
            <p:nvPr/>
          </p:nvSpPr>
          <p:spPr>
            <a:xfrm>
              <a:off x="8498766" y="3151866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B9331433-D0FB-27C3-4DB5-E80B0A6A1743}"/>
                </a:ext>
              </a:extLst>
            </p:cNvPr>
            <p:cNvSpPr/>
            <p:nvPr/>
          </p:nvSpPr>
          <p:spPr>
            <a:xfrm>
              <a:off x="8515643" y="3184494"/>
              <a:ext cx="36877" cy="36877"/>
            </a:xfrm>
            <a:prstGeom prst="ellipse">
              <a:avLst/>
            </a:prstGeom>
            <a:grp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3CDF4BB5-916A-A3F9-94F2-AE768A6E3285}"/>
              </a:ext>
            </a:extLst>
          </p:cNvPr>
          <p:cNvGrpSpPr/>
          <p:nvPr/>
        </p:nvGrpSpPr>
        <p:grpSpPr>
          <a:xfrm>
            <a:off x="9172335" y="2474451"/>
            <a:ext cx="145257" cy="30731"/>
            <a:chOff x="12412980" y="2969340"/>
            <a:chExt cx="174308" cy="36877"/>
          </a:xfrm>
        </p:grpSpPr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850C4E02-7B0B-F8E9-493C-4357416986DF}"/>
                </a:ext>
              </a:extLst>
            </p:cNvPr>
            <p:cNvCxnSpPr>
              <a:cxnSpLocks/>
            </p:cNvCxnSpPr>
            <p:nvPr/>
          </p:nvCxnSpPr>
          <p:spPr>
            <a:xfrm>
              <a:off x="12412980" y="2987778"/>
              <a:ext cx="174308" cy="0"/>
            </a:xfrm>
            <a:prstGeom prst="line">
              <a:avLst/>
            </a:prstGeom>
            <a:ln w="12700">
              <a:solidFill>
                <a:srgbClr val="6EBB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9A6D39BC-0D16-6256-321A-9992B463860B}"/>
                </a:ext>
              </a:extLst>
            </p:cNvPr>
            <p:cNvSpPr/>
            <p:nvPr/>
          </p:nvSpPr>
          <p:spPr>
            <a:xfrm>
              <a:off x="12481696" y="2969340"/>
              <a:ext cx="36877" cy="36877"/>
            </a:xfrm>
            <a:prstGeom prst="ellipse">
              <a:avLst/>
            </a:prstGeom>
            <a:noFill/>
            <a:ln>
              <a:solidFill>
                <a:srgbClr val="6EBB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651606B0-DDC9-F377-739F-CCCE93ED351E}"/>
              </a:ext>
            </a:extLst>
          </p:cNvPr>
          <p:cNvGrpSpPr/>
          <p:nvPr/>
        </p:nvGrpSpPr>
        <p:grpSpPr>
          <a:xfrm>
            <a:off x="9172335" y="2659187"/>
            <a:ext cx="145257" cy="30731"/>
            <a:chOff x="12412980" y="2969340"/>
            <a:chExt cx="174308" cy="36877"/>
          </a:xfrm>
        </p:grpSpPr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48BE0829-C9B6-C22A-E859-AEF494A19685}"/>
                </a:ext>
              </a:extLst>
            </p:cNvPr>
            <p:cNvCxnSpPr>
              <a:cxnSpLocks/>
            </p:cNvCxnSpPr>
            <p:nvPr/>
          </p:nvCxnSpPr>
          <p:spPr>
            <a:xfrm>
              <a:off x="12412980" y="2987778"/>
              <a:ext cx="174308" cy="0"/>
            </a:xfrm>
            <a:prstGeom prst="line">
              <a:avLst/>
            </a:prstGeom>
            <a:ln w="12700">
              <a:solidFill>
                <a:srgbClr val="0041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B278F23D-7D2F-5468-9B91-D4E3DD315C3C}"/>
                </a:ext>
              </a:extLst>
            </p:cNvPr>
            <p:cNvSpPr/>
            <p:nvPr/>
          </p:nvSpPr>
          <p:spPr>
            <a:xfrm>
              <a:off x="12481696" y="2969340"/>
              <a:ext cx="36877" cy="36877"/>
            </a:xfrm>
            <a:prstGeom prst="ellipse">
              <a:avLst/>
            </a:prstGeom>
            <a:noFill/>
            <a:ln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sp>
        <p:nvSpPr>
          <p:cNvPr id="376" name="TextBox 375">
            <a:extLst>
              <a:ext uri="{FF2B5EF4-FFF2-40B4-BE49-F238E27FC236}">
                <a16:creationId xmlns:a16="http://schemas.microsoft.com/office/drawing/2014/main" id="{025E00FC-38C6-40AD-905B-332C1FDD75B9}"/>
              </a:ext>
            </a:extLst>
          </p:cNvPr>
          <p:cNvSpPr txBox="1"/>
          <p:nvPr/>
        </p:nvSpPr>
        <p:spPr>
          <a:xfrm>
            <a:off x="9264989" y="2359511"/>
            <a:ext cx="2351926" cy="45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67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Darolutamid</a:t>
            </a:r>
            <a:r>
              <a:rPr lang="en-GB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 + ADT + </a:t>
            </a:r>
            <a:r>
              <a:rPr lang="pl-PL" sz="1167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docetaksel</a:t>
            </a:r>
            <a:endParaRPr lang="en-GB" sz="1167" dirty="0">
              <a:latin typeface="Arial" panose="020B0604020202020204" pitchFamily="34" charset="0"/>
              <a:ea typeface="+mn-lt"/>
              <a:cs typeface="Arial" panose="020B0604020202020204" pitchFamily="34" charset="0"/>
              <a:sym typeface="+mn-lt"/>
            </a:endParaRPr>
          </a:p>
          <a:p>
            <a:r>
              <a:rPr lang="en-GB" sz="1167" dirty="0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Placebo + ADT + </a:t>
            </a:r>
            <a:r>
              <a:rPr lang="pl-PL" sz="1167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  <a:sym typeface="+mn-lt"/>
              </a:rPr>
              <a:t>docetaksel</a:t>
            </a:r>
            <a:endParaRPr lang="en-GB" sz="1167" dirty="0">
              <a:latin typeface="Arial" panose="020B0604020202020204" pitchFamily="34" charset="0"/>
              <a:ea typeface="+mn-lt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EA132CCC-96E4-8FD7-543A-6CDB418E3691}"/>
              </a:ext>
            </a:extLst>
          </p:cNvPr>
          <p:cNvGrpSpPr/>
          <p:nvPr/>
        </p:nvGrpSpPr>
        <p:grpSpPr>
          <a:xfrm>
            <a:off x="7064057" y="2664059"/>
            <a:ext cx="4016945" cy="607379"/>
            <a:chOff x="1709404" y="2603420"/>
            <a:chExt cx="11800121" cy="1784227"/>
          </a:xfrm>
          <a:noFill/>
        </p:grpSpPr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9DD6EAFA-DC2F-4CDC-3B5C-2C84C1E6A284}"/>
                </a:ext>
              </a:extLst>
            </p:cNvPr>
            <p:cNvSpPr/>
            <p:nvPr/>
          </p:nvSpPr>
          <p:spPr>
            <a:xfrm>
              <a:off x="1709404" y="260342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8622894F-D440-5929-37D8-FA9E2AAE0461}"/>
                </a:ext>
              </a:extLst>
            </p:cNvPr>
            <p:cNvSpPr/>
            <p:nvPr/>
          </p:nvSpPr>
          <p:spPr>
            <a:xfrm>
              <a:off x="1758910" y="269952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44FA0784-AECF-0D15-A436-24A33E7B9A27}"/>
                </a:ext>
              </a:extLst>
            </p:cNvPr>
            <p:cNvSpPr/>
            <p:nvPr/>
          </p:nvSpPr>
          <p:spPr>
            <a:xfrm>
              <a:off x="1779294" y="275193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C1E4C18B-366C-87F9-E418-53B1C1C92B11}"/>
                </a:ext>
              </a:extLst>
            </p:cNvPr>
            <p:cNvSpPr/>
            <p:nvPr/>
          </p:nvSpPr>
          <p:spPr>
            <a:xfrm>
              <a:off x="1799679" y="2795619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2" name="Oval 381">
              <a:extLst>
                <a:ext uri="{FF2B5EF4-FFF2-40B4-BE49-F238E27FC236}">
                  <a16:creationId xmlns:a16="http://schemas.microsoft.com/office/drawing/2014/main" id="{79FF65F7-4F47-2B79-AFE5-9D991CE4D983}"/>
                </a:ext>
              </a:extLst>
            </p:cNvPr>
            <p:cNvSpPr/>
            <p:nvPr/>
          </p:nvSpPr>
          <p:spPr>
            <a:xfrm>
              <a:off x="1840448" y="2850949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252FA9C4-DBAA-B579-6B68-379E1B5DF9AE}"/>
                </a:ext>
              </a:extLst>
            </p:cNvPr>
            <p:cNvSpPr/>
            <p:nvPr/>
          </p:nvSpPr>
          <p:spPr>
            <a:xfrm>
              <a:off x="1869569" y="2915015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A19CFDE5-CE26-603C-CAF0-F9AC90BDA5D3}"/>
                </a:ext>
              </a:extLst>
            </p:cNvPr>
            <p:cNvSpPr/>
            <p:nvPr/>
          </p:nvSpPr>
          <p:spPr>
            <a:xfrm>
              <a:off x="1895778" y="29528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7CD714E2-78DE-0BDC-951C-B18B4E375E06}"/>
                </a:ext>
              </a:extLst>
            </p:cNvPr>
            <p:cNvSpPr/>
            <p:nvPr/>
          </p:nvSpPr>
          <p:spPr>
            <a:xfrm>
              <a:off x="3945898" y="386436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4A32E9B2-7B5C-BC0B-C8FE-3BF9B11198D0}"/>
                </a:ext>
              </a:extLst>
            </p:cNvPr>
            <p:cNvSpPr/>
            <p:nvPr/>
          </p:nvSpPr>
          <p:spPr>
            <a:xfrm>
              <a:off x="3902217" y="386436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D90C0CDC-11AA-6CB1-E949-992B77EF54DF}"/>
                </a:ext>
              </a:extLst>
            </p:cNvPr>
            <p:cNvSpPr/>
            <p:nvPr/>
          </p:nvSpPr>
          <p:spPr>
            <a:xfrm>
              <a:off x="3855623" y="386436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7C336399-F0B4-E9BE-339E-35C5C2F919D8}"/>
                </a:ext>
              </a:extLst>
            </p:cNvPr>
            <p:cNvSpPr/>
            <p:nvPr/>
          </p:nvSpPr>
          <p:spPr>
            <a:xfrm>
              <a:off x="3797381" y="386436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E07CCB54-13AF-9A04-B2E6-A778EE5DC4F8}"/>
                </a:ext>
              </a:extLst>
            </p:cNvPr>
            <p:cNvSpPr/>
            <p:nvPr/>
          </p:nvSpPr>
          <p:spPr>
            <a:xfrm>
              <a:off x="3471225" y="381776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4FE4D8C6-A281-2390-6497-7A48214F82AE}"/>
                </a:ext>
              </a:extLst>
            </p:cNvPr>
            <p:cNvSpPr/>
            <p:nvPr/>
          </p:nvSpPr>
          <p:spPr>
            <a:xfrm>
              <a:off x="3424631" y="381776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B00144A6-F134-DA9C-6855-84320DDC7AFC}"/>
                </a:ext>
              </a:extLst>
            </p:cNvPr>
            <p:cNvSpPr/>
            <p:nvPr/>
          </p:nvSpPr>
          <p:spPr>
            <a:xfrm>
              <a:off x="3372213" y="381776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23BA74A0-14E1-42C2-FE28-0AA8405458A7}"/>
                </a:ext>
              </a:extLst>
            </p:cNvPr>
            <p:cNvSpPr/>
            <p:nvPr/>
          </p:nvSpPr>
          <p:spPr>
            <a:xfrm>
              <a:off x="3325620" y="381776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00D6EE90-63EB-9463-30B8-57325B98183B}"/>
                </a:ext>
              </a:extLst>
            </p:cNvPr>
            <p:cNvSpPr/>
            <p:nvPr/>
          </p:nvSpPr>
          <p:spPr>
            <a:xfrm>
              <a:off x="3273202" y="381776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7AFDD8EA-7B10-003D-8DAC-E2776F0229E7}"/>
                </a:ext>
              </a:extLst>
            </p:cNvPr>
            <p:cNvSpPr/>
            <p:nvPr/>
          </p:nvSpPr>
          <p:spPr>
            <a:xfrm>
              <a:off x="3235345" y="381776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7015ED6F-9700-1123-0CFA-1F4343972782}"/>
                </a:ext>
              </a:extLst>
            </p:cNvPr>
            <p:cNvSpPr/>
            <p:nvPr/>
          </p:nvSpPr>
          <p:spPr>
            <a:xfrm>
              <a:off x="3174191" y="381776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73CABC28-0C01-F303-080C-1D9F5F7A141E}"/>
                </a:ext>
              </a:extLst>
            </p:cNvPr>
            <p:cNvSpPr/>
            <p:nvPr/>
          </p:nvSpPr>
          <p:spPr>
            <a:xfrm>
              <a:off x="3115949" y="381776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A3F0357B-B933-0CBA-983F-542F9C84BAAC}"/>
                </a:ext>
              </a:extLst>
            </p:cNvPr>
            <p:cNvSpPr/>
            <p:nvPr/>
          </p:nvSpPr>
          <p:spPr>
            <a:xfrm>
              <a:off x="3048971" y="3782821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D076F04A-E486-41F5-B538-1DF29082C7E4}"/>
                </a:ext>
              </a:extLst>
            </p:cNvPr>
            <p:cNvSpPr/>
            <p:nvPr/>
          </p:nvSpPr>
          <p:spPr>
            <a:xfrm>
              <a:off x="3005289" y="3782821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F7239784-64EC-4DCE-EC5D-819B8C4B92D3}"/>
                </a:ext>
              </a:extLst>
            </p:cNvPr>
            <p:cNvSpPr/>
            <p:nvPr/>
          </p:nvSpPr>
          <p:spPr>
            <a:xfrm>
              <a:off x="2955784" y="3782821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0" name="Oval 399">
              <a:extLst>
                <a:ext uri="{FF2B5EF4-FFF2-40B4-BE49-F238E27FC236}">
                  <a16:creationId xmlns:a16="http://schemas.microsoft.com/office/drawing/2014/main" id="{3459663F-2AF6-9A33-BAC5-0689F5A50A85}"/>
                </a:ext>
              </a:extLst>
            </p:cNvPr>
            <p:cNvSpPr/>
            <p:nvPr/>
          </p:nvSpPr>
          <p:spPr>
            <a:xfrm>
              <a:off x="2909190" y="3782821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A39A6495-7CE1-4064-6769-78900C5D856A}"/>
                </a:ext>
              </a:extLst>
            </p:cNvPr>
            <p:cNvSpPr/>
            <p:nvPr/>
          </p:nvSpPr>
          <p:spPr>
            <a:xfrm>
              <a:off x="2848036" y="3782821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2" name="Oval 401">
              <a:extLst>
                <a:ext uri="{FF2B5EF4-FFF2-40B4-BE49-F238E27FC236}">
                  <a16:creationId xmlns:a16="http://schemas.microsoft.com/office/drawing/2014/main" id="{28C35D63-A605-266B-878C-0A18054EEEB4}"/>
                </a:ext>
              </a:extLst>
            </p:cNvPr>
            <p:cNvSpPr/>
            <p:nvPr/>
          </p:nvSpPr>
          <p:spPr>
            <a:xfrm>
              <a:off x="2772321" y="3782821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8A49339E-102A-265C-AAA6-774958E5A908}"/>
                </a:ext>
              </a:extLst>
            </p:cNvPr>
            <p:cNvSpPr/>
            <p:nvPr/>
          </p:nvSpPr>
          <p:spPr>
            <a:xfrm>
              <a:off x="2708255" y="3744964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566A2C90-D660-B111-8634-973973E79C57}"/>
                </a:ext>
              </a:extLst>
            </p:cNvPr>
            <p:cNvSpPr/>
            <p:nvPr/>
          </p:nvSpPr>
          <p:spPr>
            <a:xfrm>
              <a:off x="2647101" y="3715843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F59ACE8A-59DA-EA5A-E6BC-E5E0B75B47C1}"/>
                </a:ext>
              </a:extLst>
            </p:cNvPr>
            <p:cNvSpPr/>
            <p:nvPr/>
          </p:nvSpPr>
          <p:spPr>
            <a:xfrm>
              <a:off x="2518968" y="3715843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6" name="Oval 405">
              <a:extLst>
                <a:ext uri="{FF2B5EF4-FFF2-40B4-BE49-F238E27FC236}">
                  <a16:creationId xmlns:a16="http://schemas.microsoft.com/office/drawing/2014/main" id="{F1C41EA2-3F40-F755-1ECB-367A86B81612}"/>
                </a:ext>
              </a:extLst>
            </p:cNvPr>
            <p:cNvSpPr/>
            <p:nvPr/>
          </p:nvSpPr>
          <p:spPr>
            <a:xfrm>
              <a:off x="2466550" y="368672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7" name="Oval 406">
              <a:extLst>
                <a:ext uri="{FF2B5EF4-FFF2-40B4-BE49-F238E27FC236}">
                  <a16:creationId xmlns:a16="http://schemas.microsoft.com/office/drawing/2014/main" id="{BA7D94F6-24D5-80D8-9433-5352C6D9555B}"/>
                </a:ext>
              </a:extLst>
            </p:cNvPr>
            <p:cNvSpPr/>
            <p:nvPr/>
          </p:nvSpPr>
          <p:spPr>
            <a:xfrm>
              <a:off x="2411220" y="368672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8" name="Oval 407">
              <a:extLst>
                <a:ext uri="{FF2B5EF4-FFF2-40B4-BE49-F238E27FC236}">
                  <a16:creationId xmlns:a16="http://schemas.microsoft.com/office/drawing/2014/main" id="{FC1C0E7B-8CE1-1AB8-3675-D42B726AC135}"/>
                </a:ext>
              </a:extLst>
            </p:cNvPr>
            <p:cNvSpPr/>
            <p:nvPr/>
          </p:nvSpPr>
          <p:spPr>
            <a:xfrm>
              <a:off x="2382099" y="364012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EBCB6AC5-6A48-52F7-7F0B-AFC4B666070A}"/>
                </a:ext>
              </a:extLst>
            </p:cNvPr>
            <p:cNvSpPr/>
            <p:nvPr/>
          </p:nvSpPr>
          <p:spPr>
            <a:xfrm>
              <a:off x="2297648" y="3616831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0" name="Oval 409">
              <a:extLst>
                <a:ext uri="{FF2B5EF4-FFF2-40B4-BE49-F238E27FC236}">
                  <a16:creationId xmlns:a16="http://schemas.microsoft.com/office/drawing/2014/main" id="{B45132A8-78E0-105F-3E5E-4BB8E2B5DB03}"/>
                </a:ext>
              </a:extLst>
            </p:cNvPr>
            <p:cNvSpPr/>
            <p:nvPr/>
          </p:nvSpPr>
          <p:spPr>
            <a:xfrm>
              <a:off x="2236493" y="3506171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FB0C9D25-3026-C15A-7E17-1F4889F7F9E2}"/>
                </a:ext>
              </a:extLst>
            </p:cNvPr>
            <p:cNvSpPr/>
            <p:nvPr/>
          </p:nvSpPr>
          <p:spPr>
            <a:xfrm>
              <a:off x="2160779" y="344501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D43FB9B4-07A8-A840-7516-2BB8C6E7DEC3}"/>
                </a:ext>
              </a:extLst>
            </p:cNvPr>
            <p:cNvSpPr/>
            <p:nvPr/>
          </p:nvSpPr>
          <p:spPr>
            <a:xfrm>
              <a:off x="8209215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C5A21BBE-3005-B2BF-7549-10DC238FB612}"/>
                </a:ext>
              </a:extLst>
            </p:cNvPr>
            <p:cNvSpPr/>
            <p:nvPr/>
          </p:nvSpPr>
          <p:spPr>
            <a:xfrm>
              <a:off x="8133501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4" name="Oval 413">
              <a:extLst>
                <a:ext uri="{FF2B5EF4-FFF2-40B4-BE49-F238E27FC236}">
                  <a16:creationId xmlns:a16="http://schemas.microsoft.com/office/drawing/2014/main" id="{855751A7-61A6-4E45-C334-7776A9E71909}"/>
                </a:ext>
              </a:extLst>
            </p:cNvPr>
            <p:cNvSpPr/>
            <p:nvPr/>
          </p:nvSpPr>
          <p:spPr>
            <a:xfrm>
              <a:off x="8083995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5" name="Oval 414">
              <a:extLst>
                <a:ext uri="{FF2B5EF4-FFF2-40B4-BE49-F238E27FC236}">
                  <a16:creationId xmlns:a16="http://schemas.microsoft.com/office/drawing/2014/main" id="{7B1CE764-3213-B800-5AAF-32068A4C483D}"/>
                </a:ext>
              </a:extLst>
            </p:cNvPr>
            <p:cNvSpPr/>
            <p:nvPr/>
          </p:nvSpPr>
          <p:spPr>
            <a:xfrm>
              <a:off x="8031577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6439BD5B-4F06-7CE3-4718-CE90EAAB9A4F}"/>
                </a:ext>
              </a:extLst>
            </p:cNvPr>
            <p:cNvSpPr/>
            <p:nvPr/>
          </p:nvSpPr>
          <p:spPr>
            <a:xfrm>
              <a:off x="7982071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7" name="Oval 416">
              <a:extLst>
                <a:ext uri="{FF2B5EF4-FFF2-40B4-BE49-F238E27FC236}">
                  <a16:creationId xmlns:a16="http://schemas.microsoft.com/office/drawing/2014/main" id="{41EFEBA5-B8ED-F6A1-6412-CD38B446CC98}"/>
                </a:ext>
              </a:extLst>
            </p:cNvPr>
            <p:cNvSpPr/>
            <p:nvPr/>
          </p:nvSpPr>
          <p:spPr>
            <a:xfrm>
              <a:off x="7918005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0FB67553-0D0E-A62D-6C62-2ED984D3BC1C}"/>
                </a:ext>
              </a:extLst>
            </p:cNvPr>
            <p:cNvSpPr/>
            <p:nvPr/>
          </p:nvSpPr>
          <p:spPr>
            <a:xfrm>
              <a:off x="7856850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85F1610F-EEF4-521D-878B-7A69ACD430FE}"/>
                </a:ext>
              </a:extLst>
            </p:cNvPr>
            <p:cNvSpPr/>
            <p:nvPr/>
          </p:nvSpPr>
          <p:spPr>
            <a:xfrm>
              <a:off x="7737454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0" name="Oval 419">
              <a:extLst>
                <a:ext uri="{FF2B5EF4-FFF2-40B4-BE49-F238E27FC236}">
                  <a16:creationId xmlns:a16="http://schemas.microsoft.com/office/drawing/2014/main" id="{3D286A66-7AE1-C85B-39F4-A32349C35026}"/>
                </a:ext>
              </a:extLst>
            </p:cNvPr>
            <p:cNvSpPr/>
            <p:nvPr/>
          </p:nvSpPr>
          <p:spPr>
            <a:xfrm>
              <a:off x="7626794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1" name="Oval 420">
              <a:extLst>
                <a:ext uri="{FF2B5EF4-FFF2-40B4-BE49-F238E27FC236}">
                  <a16:creationId xmlns:a16="http://schemas.microsoft.com/office/drawing/2014/main" id="{7E8226A1-431B-4088-4442-1AA37954DEC2}"/>
                </a:ext>
              </a:extLst>
            </p:cNvPr>
            <p:cNvSpPr/>
            <p:nvPr/>
          </p:nvSpPr>
          <p:spPr>
            <a:xfrm>
              <a:off x="7577289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986A8885-967C-DEAE-6D5A-B90A2B3B123F}"/>
                </a:ext>
              </a:extLst>
            </p:cNvPr>
            <p:cNvSpPr/>
            <p:nvPr/>
          </p:nvSpPr>
          <p:spPr>
            <a:xfrm>
              <a:off x="7495750" y="416430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5ACD8744-2F9D-B549-35ED-DA20C4FF1919}"/>
                </a:ext>
              </a:extLst>
            </p:cNvPr>
            <p:cNvSpPr/>
            <p:nvPr/>
          </p:nvSpPr>
          <p:spPr>
            <a:xfrm>
              <a:off x="7379266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810EAEE0-D54B-F91A-6A8A-5849C532FA10}"/>
                </a:ext>
              </a:extLst>
            </p:cNvPr>
            <p:cNvSpPr/>
            <p:nvPr/>
          </p:nvSpPr>
          <p:spPr>
            <a:xfrm>
              <a:off x="7286078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33B2C661-7A7F-A679-F589-E6AD8734FB33}"/>
                </a:ext>
              </a:extLst>
            </p:cNvPr>
            <p:cNvSpPr/>
            <p:nvPr/>
          </p:nvSpPr>
          <p:spPr>
            <a:xfrm>
              <a:off x="7149209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3E16DE90-3855-89EF-3364-FAE59943EE69}"/>
                </a:ext>
              </a:extLst>
            </p:cNvPr>
            <p:cNvSpPr/>
            <p:nvPr/>
          </p:nvSpPr>
          <p:spPr>
            <a:xfrm>
              <a:off x="7093879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64386811-EA34-8114-AB44-84A9A6BE1B2A}"/>
                </a:ext>
              </a:extLst>
            </p:cNvPr>
            <p:cNvSpPr/>
            <p:nvPr/>
          </p:nvSpPr>
          <p:spPr>
            <a:xfrm>
              <a:off x="7035637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A2066A03-0468-96E6-1D75-CC2F8B0B307A}"/>
                </a:ext>
              </a:extLst>
            </p:cNvPr>
            <p:cNvSpPr/>
            <p:nvPr/>
          </p:nvSpPr>
          <p:spPr>
            <a:xfrm>
              <a:off x="6983219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5CDBC403-1079-E937-A18F-7431138D914B}"/>
                </a:ext>
              </a:extLst>
            </p:cNvPr>
            <p:cNvSpPr/>
            <p:nvPr/>
          </p:nvSpPr>
          <p:spPr>
            <a:xfrm>
              <a:off x="6927889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76805123-FB21-F6B8-9667-CB09CFA88E50}"/>
                </a:ext>
              </a:extLst>
            </p:cNvPr>
            <p:cNvSpPr/>
            <p:nvPr/>
          </p:nvSpPr>
          <p:spPr>
            <a:xfrm>
              <a:off x="6875471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BE403EFD-20ED-5050-987A-38954CCE5D08}"/>
                </a:ext>
              </a:extLst>
            </p:cNvPr>
            <p:cNvSpPr/>
            <p:nvPr/>
          </p:nvSpPr>
          <p:spPr>
            <a:xfrm>
              <a:off x="6808493" y="417886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9BEB718E-1638-254A-5B91-2A5C47A5E9D4}"/>
                </a:ext>
              </a:extLst>
            </p:cNvPr>
            <p:cNvSpPr/>
            <p:nvPr/>
          </p:nvSpPr>
          <p:spPr>
            <a:xfrm>
              <a:off x="6732778" y="414101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40EDEAE6-6C8F-9160-AF71-ADEA1DD584C7}"/>
                </a:ext>
              </a:extLst>
            </p:cNvPr>
            <p:cNvSpPr/>
            <p:nvPr/>
          </p:nvSpPr>
          <p:spPr>
            <a:xfrm>
              <a:off x="6662887" y="4120626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83CC30F5-A02B-B220-4CB9-4E3C587BE668}"/>
                </a:ext>
              </a:extLst>
            </p:cNvPr>
            <p:cNvSpPr/>
            <p:nvPr/>
          </p:nvSpPr>
          <p:spPr>
            <a:xfrm>
              <a:off x="6543490" y="411189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6E3FE5FE-83DA-9320-A768-3B6F18E8A95B}"/>
                </a:ext>
              </a:extLst>
            </p:cNvPr>
            <p:cNvSpPr/>
            <p:nvPr/>
          </p:nvSpPr>
          <p:spPr>
            <a:xfrm>
              <a:off x="4746723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A11339B9-9F5E-BA63-FA3F-F9D45064B9A5}"/>
                </a:ext>
              </a:extLst>
            </p:cNvPr>
            <p:cNvSpPr/>
            <p:nvPr/>
          </p:nvSpPr>
          <p:spPr>
            <a:xfrm>
              <a:off x="4796229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540E829F-F9EA-B3E4-9E0D-F63B20C187CE}"/>
                </a:ext>
              </a:extLst>
            </p:cNvPr>
            <p:cNvSpPr/>
            <p:nvPr/>
          </p:nvSpPr>
          <p:spPr>
            <a:xfrm>
              <a:off x="4839911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DB07816E-CC54-7E36-FFCF-9092CEDBDD1E}"/>
                </a:ext>
              </a:extLst>
            </p:cNvPr>
            <p:cNvSpPr/>
            <p:nvPr/>
          </p:nvSpPr>
          <p:spPr>
            <a:xfrm>
              <a:off x="4898153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D3C9A175-C86C-0F1C-F6CC-9A3A5F657605}"/>
                </a:ext>
              </a:extLst>
            </p:cNvPr>
            <p:cNvSpPr/>
            <p:nvPr/>
          </p:nvSpPr>
          <p:spPr>
            <a:xfrm>
              <a:off x="4950571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0" name="Oval 439">
              <a:extLst>
                <a:ext uri="{FF2B5EF4-FFF2-40B4-BE49-F238E27FC236}">
                  <a16:creationId xmlns:a16="http://schemas.microsoft.com/office/drawing/2014/main" id="{CA5534E0-6452-105B-B3AB-CBD3A92E93D6}"/>
                </a:ext>
              </a:extLst>
            </p:cNvPr>
            <p:cNvSpPr/>
            <p:nvPr/>
          </p:nvSpPr>
          <p:spPr>
            <a:xfrm>
              <a:off x="5000077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36E83FA9-36F7-2861-9B67-418D39BFD963}"/>
                </a:ext>
              </a:extLst>
            </p:cNvPr>
            <p:cNvSpPr/>
            <p:nvPr/>
          </p:nvSpPr>
          <p:spPr>
            <a:xfrm>
              <a:off x="5037934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206A6531-B104-0383-8974-42CBB862C5BC}"/>
                </a:ext>
              </a:extLst>
            </p:cNvPr>
            <p:cNvSpPr/>
            <p:nvPr/>
          </p:nvSpPr>
          <p:spPr>
            <a:xfrm>
              <a:off x="5087440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3" name="Oval 442">
              <a:extLst>
                <a:ext uri="{FF2B5EF4-FFF2-40B4-BE49-F238E27FC236}">
                  <a16:creationId xmlns:a16="http://schemas.microsoft.com/office/drawing/2014/main" id="{6890A33B-CC16-123D-6646-38640FB003BC}"/>
                </a:ext>
              </a:extLst>
            </p:cNvPr>
            <p:cNvSpPr/>
            <p:nvPr/>
          </p:nvSpPr>
          <p:spPr>
            <a:xfrm>
              <a:off x="5131122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54C4F5FF-4186-B197-C8ED-961C0597942D}"/>
                </a:ext>
              </a:extLst>
            </p:cNvPr>
            <p:cNvSpPr/>
            <p:nvPr/>
          </p:nvSpPr>
          <p:spPr>
            <a:xfrm>
              <a:off x="5186451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21FBAACA-BECF-9975-E9E9-C39D34BEBF48}"/>
                </a:ext>
              </a:extLst>
            </p:cNvPr>
            <p:cNvSpPr/>
            <p:nvPr/>
          </p:nvSpPr>
          <p:spPr>
            <a:xfrm>
              <a:off x="5238869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EC974504-08A0-07CF-459C-AAF0B4022AA1}"/>
                </a:ext>
              </a:extLst>
            </p:cNvPr>
            <p:cNvSpPr/>
            <p:nvPr/>
          </p:nvSpPr>
          <p:spPr>
            <a:xfrm>
              <a:off x="5288375" y="3998318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E0FFC4FF-8A98-F02D-0FB4-18588A3D9A84}"/>
                </a:ext>
              </a:extLst>
            </p:cNvPr>
            <p:cNvSpPr/>
            <p:nvPr/>
          </p:nvSpPr>
          <p:spPr>
            <a:xfrm>
              <a:off x="5288375" y="4021615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CF6475D1-9EF1-A5F5-1DEE-F06F649D0E2F}"/>
                </a:ext>
              </a:extLst>
            </p:cNvPr>
            <p:cNvSpPr/>
            <p:nvPr/>
          </p:nvSpPr>
          <p:spPr>
            <a:xfrm>
              <a:off x="5337881" y="4021615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585CF8DE-A207-8E71-970D-AFE9EC21F5BB}"/>
                </a:ext>
              </a:extLst>
            </p:cNvPr>
            <p:cNvSpPr/>
            <p:nvPr/>
          </p:nvSpPr>
          <p:spPr>
            <a:xfrm>
              <a:off x="5396123" y="4021615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0" name="Oval 449">
              <a:extLst>
                <a:ext uri="{FF2B5EF4-FFF2-40B4-BE49-F238E27FC236}">
                  <a16:creationId xmlns:a16="http://schemas.microsoft.com/office/drawing/2014/main" id="{C750860E-6008-6235-468F-6F969659E4E0}"/>
                </a:ext>
              </a:extLst>
            </p:cNvPr>
            <p:cNvSpPr/>
            <p:nvPr/>
          </p:nvSpPr>
          <p:spPr>
            <a:xfrm>
              <a:off x="5445628" y="4021615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AC049ECE-D42C-E238-674D-E9EB39C58EDC}"/>
                </a:ext>
              </a:extLst>
            </p:cNvPr>
            <p:cNvSpPr/>
            <p:nvPr/>
          </p:nvSpPr>
          <p:spPr>
            <a:xfrm>
              <a:off x="5489310" y="4021615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033D4717-A5BD-CB3E-B124-5275D403E55B}"/>
                </a:ext>
              </a:extLst>
            </p:cNvPr>
            <p:cNvSpPr/>
            <p:nvPr/>
          </p:nvSpPr>
          <p:spPr>
            <a:xfrm>
              <a:off x="5562112" y="4033263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3" name="Oval 452">
              <a:extLst>
                <a:ext uri="{FF2B5EF4-FFF2-40B4-BE49-F238E27FC236}">
                  <a16:creationId xmlns:a16="http://schemas.microsoft.com/office/drawing/2014/main" id="{D9A2BC7B-49B6-D31F-1E6B-59E9706B4ABB}"/>
                </a:ext>
              </a:extLst>
            </p:cNvPr>
            <p:cNvSpPr/>
            <p:nvPr/>
          </p:nvSpPr>
          <p:spPr>
            <a:xfrm>
              <a:off x="5614531" y="40594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137CD252-01C3-7600-4206-B9C4C7E124A2}"/>
                </a:ext>
              </a:extLst>
            </p:cNvPr>
            <p:cNvSpPr/>
            <p:nvPr/>
          </p:nvSpPr>
          <p:spPr>
            <a:xfrm>
              <a:off x="5675685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299D5E26-E9D9-260D-EA88-8A82BEEE53FF}"/>
                </a:ext>
              </a:extLst>
            </p:cNvPr>
            <p:cNvSpPr/>
            <p:nvPr/>
          </p:nvSpPr>
          <p:spPr>
            <a:xfrm>
              <a:off x="5725191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6" name="Oval 455">
              <a:extLst>
                <a:ext uri="{FF2B5EF4-FFF2-40B4-BE49-F238E27FC236}">
                  <a16:creationId xmlns:a16="http://schemas.microsoft.com/office/drawing/2014/main" id="{657A505F-B711-E54C-AC62-B52104EAF6BD}"/>
                </a:ext>
              </a:extLst>
            </p:cNvPr>
            <p:cNvSpPr/>
            <p:nvPr/>
          </p:nvSpPr>
          <p:spPr>
            <a:xfrm>
              <a:off x="5777609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3E682724-F4AD-F337-0430-316493773396}"/>
                </a:ext>
              </a:extLst>
            </p:cNvPr>
            <p:cNvSpPr/>
            <p:nvPr/>
          </p:nvSpPr>
          <p:spPr>
            <a:xfrm>
              <a:off x="5830027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8C760DE6-51AE-B05E-80D7-996E4951A05F}"/>
                </a:ext>
              </a:extLst>
            </p:cNvPr>
            <p:cNvSpPr/>
            <p:nvPr/>
          </p:nvSpPr>
          <p:spPr>
            <a:xfrm>
              <a:off x="5873708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794E3D1B-50B3-4A5D-8ACE-8F6CB6C92CFE}"/>
                </a:ext>
              </a:extLst>
            </p:cNvPr>
            <p:cNvSpPr/>
            <p:nvPr/>
          </p:nvSpPr>
          <p:spPr>
            <a:xfrm>
              <a:off x="5920302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BAB8E4C6-431A-B1D0-4FFE-BC1DE8465320}"/>
                </a:ext>
              </a:extLst>
            </p:cNvPr>
            <p:cNvSpPr/>
            <p:nvPr/>
          </p:nvSpPr>
          <p:spPr>
            <a:xfrm>
              <a:off x="5963983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CDEF8442-2527-B753-39CC-FA730E169691}"/>
                </a:ext>
              </a:extLst>
            </p:cNvPr>
            <p:cNvSpPr/>
            <p:nvPr/>
          </p:nvSpPr>
          <p:spPr>
            <a:xfrm>
              <a:off x="6016401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CE760437-30CB-BDFF-4801-F17057688B12}"/>
                </a:ext>
              </a:extLst>
            </p:cNvPr>
            <p:cNvSpPr/>
            <p:nvPr/>
          </p:nvSpPr>
          <p:spPr>
            <a:xfrm>
              <a:off x="6068819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3DC153CD-9636-A73D-96AD-018CDD2AD9CD}"/>
                </a:ext>
              </a:extLst>
            </p:cNvPr>
            <p:cNvSpPr/>
            <p:nvPr/>
          </p:nvSpPr>
          <p:spPr>
            <a:xfrm>
              <a:off x="6115413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E0226186-62A5-D6F0-74F5-94A639964620}"/>
                </a:ext>
              </a:extLst>
            </p:cNvPr>
            <p:cNvSpPr/>
            <p:nvPr/>
          </p:nvSpPr>
          <p:spPr>
            <a:xfrm>
              <a:off x="6167831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716AEF51-EF87-4F0D-62EA-0082167A70F4}"/>
                </a:ext>
              </a:extLst>
            </p:cNvPr>
            <p:cNvSpPr/>
            <p:nvPr/>
          </p:nvSpPr>
          <p:spPr>
            <a:xfrm>
              <a:off x="6223161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182BC8B6-8BB1-2BE8-6FEB-D65CB0E7D3DB}"/>
                </a:ext>
              </a:extLst>
            </p:cNvPr>
            <p:cNvSpPr/>
            <p:nvPr/>
          </p:nvSpPr>
          <p:spPr>
            <a:xfrm>
              <a:off x="6275579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113500FB-E6E4-6638-D809-BB828E42B26C}"/>
                </a:ext>
              </a:extLst>
            </p:cNvPr>
            <p:cNvSpPr/>
            <p:nvPr/>
          </p:nvSpPr>
          <p:spPr>
            <a:xfrm>
              <a:off x="6325085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8" name="Oval 467">
              <a:extLst>
                <a:ext uri="{FF2B5EF4-FFF2-40B4-BE49-F238E27FC236}">
                  <a16:creationId xmlns:a16="http://schemas.microsoft.com/office/drawing/2014/main" id="{6A6DF798-935A-6546-1E01-5BD77300754A}"/>
                </a:ext>
              </a:extLst>
            </p:cNvPr>
            <p:cNvSpPr/>
            <p:nvPr/>
          </p:nvSpPr>
          <p:spPr>
            <a:xfrm>
              <a:off x="6394975" y="4079857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F5BB22E2-6B77-9260-2E3D-9C22FA89D307}"/>
                </a:ext>
              </a:extLst>
            </p:cNvPr>
            <p:cNvSpPr/>
            <p:nvPr/>
          </p:nvSpPr>
          <p:spPr>
            <a:xfrm>
              <a:off x="8301337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0" name="Oval 469">
              <a:extLst>
                <a:ext uri="{FF2B5EF4-FFF2-40B4-BE49-F238E27FC236}">
                  <a16:creationId xmlns:a16="http://schemas.microsoft.com/office/drawing/2014/main" id="{EB3C5909-2E37-E7FB-C52F-C9789C70446C}"/>
                </a:ext>
              </a:extLst>
            </p:cNvPr>
            <p:cNvSpPr/>
            <p:nvPr/>
          </p:nvSpPr>
          <p:spPr>
            <a:xfrm>
              <a:off x="8345692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1" name="Oval 470">
              <a:extLst>
                <a:ext uri="{FF2B5EF4-FFF2-40B4-BE49-F238E27FC236}">
                  <a16:creationId xmlns:a16="http://schemas.microsoft.com/office/drawing/2014/main" id="{29D985F5-70EE-25B2-39FE-AA186B0B8E8B}"/>
                </a:ext>
              </a:extLst>
            </p:cNvPr>
            <p:cNvSpPr/>
            <p:nvPr/>
          </p:nvSpPr>
          <p:spPr>
            <a:xfrm>
              <a:off x="8393459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A579A58F-6489-59D6-2F97-EFFF939A7AD3}"/>
                </a:ext>
              </a:extLst>
            </p:cNvPr>
            <p:cNvSpPr/>
            <p:nvPr/>
          </p:nvSpPr>
          <p:spPr>
            <a:xfrm>
              <a:off x="8430991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EB087A47-F8E1-1039-B145-F78C58C817ED}"/>
                </a:ext>
              </a:extLst>
            </p:cNvPr>
            <p:cNvSpPr/>
            <p:nvPr/>
          </p:nvSpPr>
          <p:spPr>
            <a:xfrm>
              <a:off x="8475346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A5AB514B-1109-74F5-258C-186678D027BA}"/>
                </a:ext>
              </a:extLst>
            </p:cNvPr>
            <p:cNvSpPr/>
            <p:nvPr/>
          </p:nvSpPr>
          <p:spPr>
            <a:xfrm>
              <a:off x="8523113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BF21D94D-A733-3AC8-546C-C46B8377C563}"/>
                </a:ext>
              </a:extLst>
            </p:cNvPr>
            <p:cNvSpPr/>
            <p:nvPr/>
          </p:nvSpPr>
          <p:spPr>
            <a:xfrm>
              <a:off x="8570880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9F3DF2F7-B350-2022-AA2C-F281866A5651}"/>
                </a:ext>
              </a:extLst>
            </p:cNvPr>
            <p:cNvSpPr/>
            <p:nvPr/>
          </p:nvSpPr>
          <p:spPr>
            <a:xfrm>
              <a:off x="8618647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7" name="Oval 476">
              <a:extLst>
                <a:ext uri="{FF2B5EF4-FFF2-40B4-BE49-F238E27FC236}">
                  <a16:creationId xmlns:a16="http://schemas.microsoft.com/office/drawing/2014/main" id="{059D9974-912F-54AC-CED8-8ABAD7DDEF98}"/>
                </a:ext>
              </a:extLst>
            </p:cNvPr>
            <p:cNvSpPr/>
            <p:nvPr/>
          </p:nvSpPr>
          <p:spPr>
            <a:xfrm>
              <a:off x="8666414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A4CE12FB-B7F4-0ED5-36B9-EFE1D44D7CD4}"/>
                </a:ext>
              </a:extLst>
            </p:cNvPr>
            <p:cNvSpPr/>
            <p:nvPr/>
          </p:nvSpPr>
          <p:spPr>
            <a:xfrm>
              <a:off x="8731241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EDFD21D4-98A9-F14C-DE12-8B7DE072ADA2}"/>
                </a:ext>
              </a:extLst>
            </p:cNvPr>
            <p:cNvSpPr/>
            <p:nvPr/>
          </p:nvSpPr>
          <p:spPr>
            <a:xfrm>
              <a:off x="8785832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F728AF4A-55B9-63A4-CF25-45EA0B2ED6F3}"/>
                </a:ext>
              </a:extLst>
            </p:cNvPr>
            <p:cNvSpPr/>
            <p:nvPr/>
          </p:nvSpPr>
          <p:spPr>
            <a:xfrm>
              <a:off x="9103143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291CEB32-A1E9-2AF0-C9B8-5673EDBB498F}"/>
                </a:ext>
              </a:extLst>
            </p:cNvPr>
            <p:cNvSpPr/>
            <p:nvPr/>
          </p:nvSpPr>
          <p:spPr>
            <a:xfrm>
              <a:off x="9185030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2" name="Oval 481">
              <a:extLst>
                <a:ext uri="{FF2B5EF4-FFF2-40B4-BE49-F238E27FC236}">
                  <a16:creationId xmlns:a16="http://schemas.microsoft.com/office/drawing/2014/main" id="{B353F98E-E4E4-2670-C751-027D55971AE5}"/>
                </a:ext>
              </a:extLst>
            </p:cNvPr>
            <p:cNvSpPr/>
            <p:nvPr/>
          </p:nvSpPr>
          <p:spPr>
            <a:xfrm>
              <a:off x="9335155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42EE2CD0-4B6C-95A5-DF8F-62AAD3FAD5DC}"/>
                </a:ext>
              </a:extLst>
            </p:cNvPr>
            <p:cNvSpPr/>
            <p:nvPr/>
          </p:nvSpPr>
          <p:spPr>
            <a:xfrm>
              <a:off x="9591051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81C0A865-6A2C-F4F6-3B4A-A3758A6CC496}"/>
                </a:ext>
              </a:extLst>
            </p:cNvPr>
            <p:cNvSpPr/>
            <p:nvPr/>
          </p:nvSpPr>
          <p:spPr>
            <a:xfrm>
              <a:off x="9693410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5" name="Oval 484">
              <a:extLst>
                <a:ext uri="{FF2B5EF4-FFF2-40B4-BE49-F238E27FC236}">
                  <a16:creationId xmlns:a16="http://schemas.microsoft.com/office/drawing/2014/main" id="{698B927B-2D15-18FE-721F-EBF174074666}"/>
                </a:ext>
              </a:extLst>
            </p:cNvPr>
            <p:cNvSpPr/>
            <p:nvPr/>
          </p:nvSpPr>
          <p:spPr>
            <a:xfrm>
              <a:off x="9826475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6" name="Oval 485">
              <a:extLst>
                <a:ext uri="{FF2B5EF4-FFF2-40B4-BE49-F238E27FC236}">
                  <a16:creationId xmlns:a16="http://schemas.microsoft.com/office/drawing/2014/main" id="{464BE165-783B-D522-ECCD-62AAB50B2906}"/>
                </a:ext>
              </a:extLst>
            </p:cNvPr>
            <p:cNvSpPr/>
            <p:nvPr/>
          </p:nvSpPr>
          <p:spPr>
            <a:xfrm>
              <a:off x="9962953" y="4205250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48F44A3F-D628-B069-9613-469B3055581D}"/>
                </a:ext>
              </a:extLst>
            </p:cNvPr>
            <p:cNvSpPr/>
            <p:nvPr/>
          </p:nvSpPr>
          <p:spPr>
            <a:xfrm>
              <a:off x="10754523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8" name="Oval 487">
              <a:extLst>
                <a:ext uri="{FF2B5EF4-FFF2-40B4-BE49-F238E27FC236}">
                  <a16:creationId xmlns:a16="http://schemas.microsoft.com/office/drawing/2014/main" id="{86F35A55-3300-7082-14D1-FDDC6508D227}"/>
                </a:ext>
              </a:extLst>
            </p:cNvPr>
            <p:cNvSpPr/>
            <p:nvPr/>
          </p:nvSpPr>
          <p:spPr>
            <a:xfrm>
              <a:off x="10815938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61915102-3037-51CD-F252-57678C1054DD}"/>
                </a:ext>
              </a:extLst>
            </p:cNvPr>
            <p:cNvSpPr/>
            <p:nvPr/>
          </p:nvSpPr>
          <p:spPr>
            <a:xfrm>
              <a:off x="10884177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DE6470CD-1E3E-B442-A386-D9E832134DC1}"/>
                </a:ext>
              </a:extLst>
            </p:cNvPr>
            <p:cNvSpPr/>
            <p:nvPr/>
          </p:nvSpPr>
          <p:spPr>
            <a:xfrm>
              <a:off x="10949004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1" name="Oval 490">
              <a:extLst>
                <a:ext uri="{FF2B5EF4-FFF2-40B4-BE49-F238E27FC236}">
                  <a16:creationId xmlns:a16="http://schemas.microsoft.com/office/drawing/2014/main" id="{5FC16E3D-EB7A-DC7F-3F6B-B513E4E207AA}"/>
                </a:ext>
              </a:extLst>
            </p:cNvPr>
            <p:cNvSpPr/>
            <p:nvPr/>
          </p:nvSpPr>
          <p:spPr>
            <a:xfrm>
              <a:off x="11020655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654CA546-921B-DCE6-80E0-1C4EE75A1DCB}"/>
                </a:ext>
              </a:extLst>
            </p:cNvPr>
            <p:cNvSpPr/>
            <p:nvPr/>
          </p:nvSpPr>
          <p:spPr>
            <a:xfrm>
              <a:off x="11088894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2F4055AF-71D0-A5FA-5773-8ADE5C1A3ECC}"/>
                </a:ext>
              </a:extLst>
            </p:cNvPr>
            <p:cNvSpPr/>
            <p:nvPr/>
          </p:nvSpPr>
          <p:spPr>
            <a:xfrm>
              <a:off x="11153721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40DE0972-31F8-F515-13CD-B5F9416ABFEE}"/>
                </a:ext>
              </a:extLst>
            </p:cNvPr>
            <p:cNvSpPr/>
            <p:nvPr/>
          </p:nvSpPr>
          <p:spPr>
            <a:xfrm>
              <a:off x="11187840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484F54BD-0AC3-2B6A-98BD-BC45917E9DD3}"/>
                </a:ext>
              </a:extLst>
            </p:cNvPr>
            <p:cNvSpPr/>
            <p:nvPr/>
          </p:nvSpPr>
          <p:spPr>
            <a:xfrm>
              <a:off x="11221960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E4161F71-927B-BEB5-BF94-D810075BBF5C}"/>
                </a:ext>
              </a:extLst>
            </p:cNvPr>
            <p:cNvSpPr/>
            <p:nvPr/>
          </p:nvSpPr>
          <p:spPr>
            <a:xfrm>
              <a:off x="11252667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8429E2A2-12D3-C616-3FBD-1CA7F15CD04D}"/>
                </a:ext>
              </a:extLst>
            </p:cNvPr>
            <p:cNvSpPr/>
            <p:nvPr/>
          </p:nvSpPr>
          <p:spPr>
            <a:xfrm>
              <a:off x="11290199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48E74E38-5CDC-6D09-FCCD-B2464932C980}"/>
                </a:ext>
              </a:extLst>
            </p:cNvPr>
            <p:cNvSpPr/>
            <p:nvPr/>
          </p:nvSpPr>
          <p:spPr>
            <a:xfrm>
              <a:off x="11324318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EB2EEF7C-069E-8381-A0BB-6901AE49F631}"/>
                </a:ext>
              </a:extLst>
            </p:cNvPr>
            <p:cNvSpPr/>
            <p:nvPr/>
          </p:nvSpPr>
          <p:spPr>
            <a:xfrm>
              <a:off x="11365261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0" name="Oval 499">
              <a:extLst>
                <a:ext uri="{FF2B5EF4-FFF2-40B4-BE49-F238E27FC236}">
                  <a16:creationId xmlns:a16="http://schemas.microsoft.com/office/drawing/2014/main" id="{5C5E17B2-C458-6129-08ED-1B233A39B849}"/>
                </a:ext>
              </a:extLst>
            </p:cNvPr>
            <p:cNvSpPr/>
            <p:nvPr/>
          </p:nvSpPr>
          <p:spPr>
            <a:xfrm>
              <a:off x="11416440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31A7BCF6-C0A3-BB83-4477-EDF9F6CF8839}"/>
                </a:ext>
              </a:extLst>
            </p:cNvPr>
            <p:cNvSpPr/>
            <p:nvPr/>
          </p:nvSpPr>
          <p:spPr>
            <a:xfrm>
              <a:off x="11467620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4907EB99-2B77-A33D-3A72-6E879B915771}"/>
                </a:ext>
              </a:extLst>
            </p:cNvPr>
            <p:cNvSpPr/>
            <p:nvPr/>
          </p:nvSpPr>
          <p:spPr>
            <a:xfrm>
              <a:off x="11511975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2EB7E18F-5F85-FBED-9F98-EDC75A63D9B6}"/>
                </a:ext>
              </a:extLst>
            </p:cNvPr>
            <p:cNvSpPr/>
            <p:nvPr/>
          </p:nvSpPr>
          <p:spPr>
            <a:xfrm>
              <a:off x="11559742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4" name="Oval 503">
              <a:extLst>
                <a:ext uri="{FF2B5EF4-FFF2-40B4-BE49-F238E27FC236}">
                  <a16:creationId xmlns:a16="http://schemas.microsoft.com/office/drawing/2014/main" id="{CF949BFD-5FFD-3AEE-124C-F1CAC1CE6D67}"/>
                </a:ext>
              </a:extLst>
            </p:cNvPr>
            <p:cNvSpPr/>
            <p:nvPr/>
          </p:nvSpPr>
          <p:spPr>
            <a:xfrm>
              <a:off x="11600685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E09DC726-B722-0894-0CD7-30B640830BA8}"/>
                </a:ext>
              </a:extLst>
            </p:cNvPr>
            <p:cNvSpPr/>
            <p:nvPr/>
          </p:nvSpPr>
          <p:spPr>
            <a:xfrm>
              <a:off x="11641628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1986FD42-1E51-C926-936A-DF1230C152C1}"/>
                </a:ext>
              </a:extLst>
            </p:cNvPr>
            <p:cNvSpPr/>
            <p:nvPr/>
          </p:nvSpPr>
          <p:spPr>
            <a:xfrm>
              <a:off x="11685984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DBC8BD17-6116-DA85-0BE0-B9FCCE0D3518}"/>
                </a:ext>
              </a:extLst>
            </p:cNvPr>
            <p:cNvSpPr/>
            <p:nvPr/>
          </p:nvSpPr>
          <p:spPr>
            <a:xfrm>
              <a:off x="11764458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E12D917B-615C-CF55-361C-1A479E59C095}"/>
                </a:ext>
              </a:extLst>
            </p:cNvPr>
            <p:cNvSpPr/>
            <p:nvPr/>
          </p:nvSpPr>
          <p:spPr>
            <a:xfrm>
              <a:off x="11839521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09" name="Oval 508">
              <a:extLst>
                <a:ext uri="{FF2B5EF4-FFF2-40B4-BE49-F238E27FC236}">
                  <a16:creationId xmlns:a16="http://schemas.microsoft.com/office/drawing/2014/main" id="{FF3C8C04-3A3B-6B0D-59C7-32F58F914758}"/>
                </a:ext>
              </a:extLst>
            </p:cNvPr>
            <p:cNvSpPr/>
            <p:nvPr/>
          </p:nvSpPr>
          <p:spPr>
            <a:xfrm>
              <a:off x="11911172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0" name="Oval 509">
              <a:extLst>
                <a:ext uri="{FF2B5EF4-FFF2-40B4-BE49-F238E27FC236}">
                  <a16:creationId xmlns:a16="http://schemas.microsoft.com/office/drawing/2014/main" id="{E9696840-46FE-BE43-8B7C-4FA48BD880FB}"/>
                </a:ext>
              </a:extLst>
            </p:cNvPr>
            <p:cNvSpPr/>
            <p:nvPr/>
          </p:nvSpPr>
          <p:spPr>
            <a:xfrm>
              <a:off x="11982823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4C2202BA-8A09-031D-EB88-F78CAA522053}"/>
                </a:ext>
              </a:extLst>
            </p:cNvPr>
            <p:cNvSpPr/>
            <p:nvPr/>
          </p:nvSpPr>
          <p:spPr>
            <a:xfrm>
              <a:off x="12061297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2" name="Oval 511">
              <a:extLst>
                <a:ext uri="{FF2B5EF4-FFF2-40B4-BE49-F238E27FC236}">
                  <a16:creationId xmlns:a16="http://schemas.microsoft.com/office/drawing/2014/main" id="{904C0E8D-BFAE-ED73-6450-290E3301F1BE}"/>
                </a:ext>
              </a:extLst>
            </p:cNvPr>
            <p:cNvSpPr/>
            <p:nvPr/>
          </p:nvSpPr>
          <p:spPr>
            <a:xfrm>
              <a:off x="12136360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3" name="Oval 512">
              <a:extLst>
                <a:ext uri="{FF2B5EF4-FFF2-40B4-BE49-F238E27FC236}">
                  <a16:creationId xmlns:a16="http://schemas.microsoft.com/office/drawing/2014/main" id="{811FBA9B-FA66-D880-7791-6FA8EF976183}"/>
                </a:ext>
              </a:extLst>
            </p:cNvPr>
            <p:cNvSpPr/>
            <p:nvPr/>
          </p:nvSpPr>
          <p:spPr>
            <a:xfrm>
              <a:off x="12208011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063F33EE-9D2C-8354-9302-24C637CD6E53}"/>
                </a:ext>
              </a:extLst>
            </p:cNvPr>
            <p:cNvSpPr/>
            <p:nvPr/>
          </p:nvSpPr>
          <p:spPr>
            <a:xfrm>
              <a:off x="12272838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5" name="Oval 514">
              <a:extLst>
                <a:ext uri="{FF2B5EF4-FFF2-40B4-BE49-F238E27FC236}">
                  <a16:creationId xmlns:a16="http://schemas.microsoft.com/office/drawing/2014/main" id="{675B8025-4097-E90C-5AA6-6FCB89D3C849}"/>
                </a:ext>
              </a:extLst>
            </p:cNvPr>
            <p:cNvSpPr/>
            <p:nvPr/>
          </p:nvSpPr>
          <p:spPr>
            <a:xfrm>
              <a:off x="12351312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6" name="Oval 515">
              <a:extLst>
                <a:ext uri="{FF2B5EF4-FFF2-40B4-BE49-F238E27FC236}">
                  <a16:creationId xmlns:a16="http://schemas.microsoft.com/office/drawing/2014/main" id="{C87D8B67-091C-A516-93D6-D09F8795B3D7}"/>
                </a:ext>
              </a:extLst>
            </p:cNvPr>
            <p:cNvSpPr/>
            <p:nvPr/>
          </p:nvSpPr>
          <p:spPr>
            <a:xfrm>
              <a:off x="12426375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7E97DF8D-A1B2-A2E5-8E7B-ABA06A27E9A9}"/>
                </a:ext>
              </a:extLst>
            </p:cNvPr>
            <p:cNvSpPr/>
            <p:nvPr/>
          </p:nvSpPr>
          <p:spPr>
            <a:xfrm>
              <a:off x="12498026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8" name="Oval 517">
              <a:extLst>
                <a:ext uri="{FF2B5EF4-FFF2-40B4-BE49-F238E27FC236}">
                  <a16:creationId xmlns:a16="http://schemas.microsoft.com/office/drawing/2014/main" id="{4A92F183-C39A-5521-B761-B066DBAD071A}"/>
                </a:ext>
              </a:extLst>
            </p:cNvPr>
            <p:cNvSpPr/>
            <p:nvPr/>
          </p:nvSpPr>
          <p:spPr>
            <a:xfrm>
              <a:off x="12573088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19" name="Oval 518">
              <a:extLst>
                <a:ext uri="{FF2B5EF4-FFF2-40B4-BE49-F238E27FC236}">
                  <a16:creationId xmlns:a16="http://schemas.microsoft.com/office/drawing/2014/main" id="{43653CFA-F275-712E-955A-0A3DD2737AD7}"/>
                </a:ext>
              </a:extLst>
            </p:cNvPr>
            <p:cNvSpPr/>
            <p:nvPr/>
          </p:nvSpPr>
          <p:spPr>
            <a:xfrm>
              <a:off x="12651562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53026D30-736A-DDD1-A83E-2FC6E1DAC386}"/>
                </a:ext>
              </a:extLst>
            </p:cNvPr>
            <p:cNvSpPr/>
            <p:nvPr/>
          </p:nvSpPr>
          <p:spPr>
            <a:xfrm>
              <a:off x="12726625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1" name="Oval 520">
              <a:extLst>
                <a:ext uri="{FF2B5EF4-FFF2-40B4-BE49-F238E27FC236}">
                  <a16:creationId xmlns:a16="http://schemas.microsoft.com/office/drawing/2014/main" id="{D47EF122-043A-85F3-57EC-50DA7CB5CDD2}"/>
                </a:ext>
              </a:extLst>
            </p:cNvPr>
            <p:cNvSpPr/>
            <p:nvPr/>
          </p:nvSpPr>
          <p:spPr>
            <a:xfrm>
              <a:off x="12798276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2" name="Oval 521">
              <a:extLst>
                <a:ext uri="{FF2B5EF4-FFF2-40B4-BE49-F238E27FC236}">
                  <a16:creationId xmlns:a16="http://schemas.microsoft.com/office/drawing/2014/main" id="{7C939B13-1AAA-CCFD-A670-7F7B79530278}"/>
                </a:ext>
              </a:extLst>
            </p:cNvPr>
            <p:cNvSpPr/>
            <p:nvPr/>
          </p:nvSpPr>
          <p:spPr>
            <a:xfrm>
              <a:off x="12883575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89961FF7-47EA-CC7A-C1DF-545353B13A4C}"/>
                </a:ext>
              </a:extLst>
            </p:cNvPr>
            <p:cNvSpPr/>
            <p:nvPr/>
          </p:nvSpPr>
          <p:spPr>
            <a:xfrm>
              <a:off x="12962049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89C2C893-E184-133B-EAB9-7787C1C22296}"/>
                </a:ext>
              </a:extLst>
            </p:cNvPr>
            <p:cNvSpPr/>
            <p:nvPr/>
          </p:nvSpPr>
          <p:spPr>
            <a:xfrm>
              <a:off x="13037112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5" name="Oval 524">
              <a:extLst>
                <a:ext uri="{FF2B5EF4-FFF2-40B4-BE49-F238E27FC236}">
                  <a16:creationId xmlns:a16="http://schemas.microsoft.com/office/drawing/2014/main" id="{11CB4AEF-9DE4-3F41-4390-DB3772C47AEE}"/>
                </a:ext>
              </a:extLst>
            </p:cNvPr>
            <p:cNvSpPr/>
            <p:nvPr/>
          </p:nvSpPr>
          <p:spPr>
            <a:xfrm>
              <a:off x="13108763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5DF2DF47-9F60-91FE-4F14-C88910EA37E6}"/>
                </a:ext>
              </a:extLst>
            </p:cNvPr>
            <p:cNvSpPr/>
            <p:nvPr/>
          </p:nvSpPr>
          <p:spPr>
            <a:xfrm>
              <a:off x="13194062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3AAD2BE7-F65C-9340-EA0E-4F216EA95A0A}"/>
                </a:ext>
              </a:extLst>
            </p:cNvPr>
            <p:cNvSpPr/>
            <p:nvPr/>
          </p:nvSpPr>
          <p:spPr>
            <a:xfrm>
              <a:off x="13272536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F790D548-FC27-47A5-613E-A6A13EFD8685}"/>
                </a:ext>
              </a:extLst>
            </p:cNvPr>
            <p:cNvSpPr/>
            <p:nvPr/>
          </p:nvSpPr>
          <p:spPr>
            <a:xfrm>
              <a:off x="13347599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72DF5F51-1F4B-49BF-1266-A19FD4D5AD5B}"/>
                </a:ext>
              </a:extLst>
            </p:cNvPr>
            <p:cNvSpPr/>
            <p:nvPr/>
          </p:nvSpPr>
          <p:spPr>
            <a:xfrm>
              <a:off x="13419250" y="4297372"/>
              <a:ext cx="90275" cy="90275"/>
            </a:xfrm>
            <a:prstGeom prst="ellipse">
              <a:avLst/>
            </a:prstGeom>
            <a:grpFill/>
            <a:ln w="12700">
              <a:solidFill>
                <a:srgbClr val="0041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</p:grpSp>
      <p:sp>
        <p:nvSpPr>
          <p:cNvPr id="530" name="Oval 529">
            <a:extLst>
              <a:ext uri="{FF2B5EF4-FFF2-40B4-BE49-F238E27FC236}">
                <a16:creationId xmlns:a16="http://schemas.microsoft.com/office/drawing/2014/main" id="{44E0BC38-FA9D-9D8F-6EEF-BEE42B91EA3E}"/>
              </a:ext>
            </a:extLst>
          </p:cNvPr>
          <p:cNvSpPr/>
          <p:nvPr/>
        </p:nvSpPr>
        <p:spPr>
          <a:xfrm>
            <a:off x="7014510" y="2662031"/>
            <a:ext cx="942975" cy="785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000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5F14F482-85D2-1A18-AB9F-057A62A0C9A8}"/>
              </a:ext>
            </a:extLst>
          </p:cNvPr>
          <p:cNvSpPr/>
          <p:nvPr/>
        </p:nvSpPr>
        <p:spPr>
          <a:xfrm>
            <a:off x="273987" y="312841"/>
            <a:ext cx="1792316" cy="61904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Terapia trójlekowa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8C131D4-2151-42AF-7307-7A31C6261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27482357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0AB45-9656-4DC6-B720-466E11471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Najważniejsze</a:t>
            </a:r>
            <a:r>
              <a:rPr lang="fr-FR" dirty="0"/>
              <a:t> </a:t>
            </a:r>
            <a:r>
              <a:rPr lang="fr-FR" dirty="0" err="1"/>
              <a:t>wnioski</a:t>
            </a:r>
            <a:endParaRPr lang="en-US" dirty="0"/>
          </a:p>
        </p:txBody>
      </p:sp>
      <p:pic>
        <p:nvPicPr>
          <p:cNvPr id="4" name="Graphic 3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3AD1FD99-32B7-B628-FABA-3AD9C8702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98642" y="412477"/>
            <a:ext cx="457200" cy="457200"/>
          </a:xfrm>
          <a:prstGeom prst="rect">
            <a:avLst/>
          </a:prstGeom>
        </p:spPr>
      </p:pic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4581AA5-4DCF-D36F-5229-80593A4CC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71995277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7FFE7E-D331-874C-5294-2C6CD09C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91" y="-26162"/>
            <a:ext cx="10990479" cy="627054"/>
          </a:xfrm>
        </p:spPr>
        <p:txBody>
          <a:bodyPr>
            <a:normAutofit/>
          </a:bodyPr>
          <a:lstStyle/>
          <a:p>
            <a:r>
              <a:rPr lang="pt-PT" sz="2400" b="1" dirty="0">
                <a:solidFill>
                  <a:srgbClr val="09357A"/>
                </a:solidFill>
                <a:latin typeface="Verdana" charset="0"/>
                <a:ea typeface="Verdana" charset="0"/>
              </a:rPr>
              <a:t>Najważniejsze wnioski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7B449-B7AB-CDB1-D6E9-411BFFE9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98" y="665919"/>
            <a:ext cx="11583653" cy="520189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Badania TITAN, ARASENS i PEACE-1 obejmowały szeroką populację pacjentów z </a:t>
            </a:r>
            <a:r>
              <a:rPr lang="pl-PL" sz="1000" dirty="0" err="1">
                <a:solidFill>
                  <a:schemeClr val="accent1"/>
                </a:solidFill>
                <a:latin typeface="Verdana"/>
                <a:ea typeface="+mj-ea"/>
              </a:rPr>
              <a:t>mHSPC</a:t>
            </a:r>
            <a:r>
              <a:rPr lang="en-US" sz="1000" dirty="0">
                <a:solidFill>
                  <a:schemeClr val="accent1"/>
                </a:solidFill>
                <a:latin typeface="Verdana"/>
                <a:ea typeface="+mj-ea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/>
                <a:ea typeface="+mj-ea"/>
              </a:rPr>
              <a:t>1-4</a:t>
            </a:r>
          </a:p>
          <a:p>
            <a:pPr>
              <a:lnSpc>
                <a:spcPct val="200000"/>
              </a:lnSpc>
            </a:pP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Odsetek całkowitego przeżycia w 48 miesiącu: 65,1% dla APA+ADT, 62,7% dla </a:t>
            </a:r>
            <a:r>
              <a:rPr lang="pl-PL" sz="1000" dirty="0" err="1">
                <a:solidFill>
                  <a:schemeClr val="accent1"/>
                </a:solidFill>
                <a:latin typeface="Verdana"/>
                <a:ea typeface="+mj-ea"/>
              </a:rPr>
              <a:t>Daro+Doce+ADT</a:t>
            </a:r>
            <a:r>
              <a:rPr lang="en-US" sz="1000" dirty="0">
                <a:solidFill>
                  <a:schemeClr val="accent1"/>
                </a:solidFill>
                <a:latin typeface="Verdana"/>
                <a:ea typeface="+mj-ea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/>
                <a:ea typeface="+mj-ea"/>
              </a:rPr>
              <a:t>1,3</a:t>
            </a:r>
            <a:r>
              <a:rPr lang="pl-PL" sz="1000" baseline="30000" dirty="0">
                <a:solidFill>
                  <a:schemeClr val="accent1"/>
                </a:solidFill>
                <a:latin typeface="Verdana"/>
                <a:ea typeface="+mj-ea"/>
              </a:rPr>
              <a:t> </a:t>
            </a: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Ten wynik nie został zgłoszony w badaniu PEACE-1.</a:t>
            </a:r>
            <a:r>
              <a:rPr lang="pl-PL" sz="1000" baseline="30000" dirty="0">
                <a:solidFill>
                  <a:schemeClr val="accent1"/>
                </a:solidFill>
                <a:latin typeface="Verdana"/>
                <a:ea typeface="+mj-ea"/>
              </a:rPr>
              <a:t>4</a:t>
            </a:r>
            <a:endParaRPr lang="en-US" sz="1000" baseline="30000" dirty="0">
              <a:solidFill>
                <a:schemeClr val="accent1"/>
              </a:solidFill>
              <a:latin typeface="Verdan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APA + ADT znacząco poprawił całkowite przeżycie w porównaniu z ADT, niezależnie od objętości choroby, podczas gdy terapia potrójna nie wykazała znaczącej korzyści w zakresie OS w porównaniu z komparatorem dla pacjentów z chorobą LV</a:t>
            </a:r>
            <a:r>
              <a:rPr lang="en-US" sz="1000" dirty="0">
                <a:solidFill>
                  <a:schemeClr val="accent1"/>
                </a:solidFill>
                <a:latin typeface="Verdana"/>
                <a:ea typeface="+mj-ea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/>
                <a:ea typeface="+mj-ea"/>
              </a:rPr>
              <a:t>5</a:t>
            </a:r>
          </a:p>
          <a:p>
            <a:pPr>
              <a:lnSpc>
                <a:spcPct val="150000"/>
              </a:lnSpc>
            </a:pP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W badaniu TITAN połowa pacjentów w ramieniu otrzymującym APA+ADT osiągnęła niewykrywalne stężenie PSA do 3 miesięcy</a:t>
            </a:r>
            <a:r>
              <a:rPr lang="en-US" sz="1000" dirty="0">
                <a:solidFill>
                  <a:schemeClr val="accent1"/>
                </a:solidFill>
                <a:latin typeface="Verdana"/>
                <a:ea typeface="+mj-ea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/>
                <a:ea typeface="+mj-ea"/>
              </a:rPr>
              <a:t>6</a:t>
            </a:r>
            <a:r>
              <a:rPr lang="en-US" sz="1000" dirty="0">
                <a:solidFill>
                  <a:schemeClr val="accent1"/>
                </a:solidFill>
                <a:latin typeface="Verdana"/>
                <a:ea typeface="+mj-ea"/>
              </a:rPr>
              <a:t> </a:t>
            </a: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Czas do osiągnięcia niewykrywalnego PSA przez połowę pacjentów w badaniach ARASENS i PEACE-1 przekraczał, odpowiednio, 6 i 8 miesięcy</a:t>
            </a:r>
            <a:r>
              <a:rPr lang="en-US" sz="1000" dirty="0">
                <a:solidFill>
                  <a:schemeClr val="accent1"/>
                </a:solidFill>
                <a:latin typeface="Verdana"/>
                <a:ea typeface="+mj-ea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/>
                <a:ea typeface="+mj-ea"/>
              </a:rPr>
              <a:t>7,8</a:t>
            </a:r>
            <a:endParaRPr lang="pl-PL" sz="1000" baseline="30000" dirty="0">
              <a:solidFill>
                <a:schemeClr val="accent1"/>
              </a:solidFill>
              <a:latin typeface="Verdana"/>
              <a:ea typeface="+mj-ea"/>
            </a:endParaRPr>
          </a:p>
          <a:p>
            <a:pPr lvl="1">
              <a:lnSpc>
                <a:spcPct val="150000"/>
              </a:lnSpc>
            </a:pP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Głębszy i wcześniejszy spadek UL PSA (≤0,02 </a:t>
            </a:r>
            <a:r>
              <a:rPr lang="pl-PL" sz="1000" dirty="0" err="1">
                <a:solidFill>
                  <a:schemeClr val="accent1"/>
                </a:solidFill>
                <a:latin typeface="Verdana"/>
                <a:ea typeface="+mj-ea"/>
              </a:rPr>
              <a:t>ng</a:t>
            </a: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/ml) z APA wiązał się z lepszymi wynikami, w tym długoterminowym przeżyciem i </a:t>
            </a:r>
            <a:r>
              <a:rPr lang="pl-PL" sz="1000" dirty="0" err="1">
                <a:solidFill>
                  <a:schemeClr val="accent1"/>
                </a:solidFill>
                <a:latin typeface="Verdana"/>
                <a:ea typeface="+mj-ea"/>
              </a:rPr>
              <a:t>rPFS</a:t>
            </a: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(ref)</a:t>
            </a:r>
            <a:endParaRPr lang="en-US" sz="1000" dirty="0">
              <a:solidFill>
                <a:schemeClr val="accent1"/>
              </a:solidFill>
              <a:latin typeface="Verdan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pl-PL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Przerwanie leczenia z powodu toksyczności: 11,8% dla APA w badaniu TITAN, 13,5% dla DARO w badaniu ARASENS i 17-21% dla AAP w badaniu PEACE-1</a:t>
            </a:r>
            <a:r>
              <a:rPr lang="en-US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1,3,4</a:t>
            </a:r>
            <a:r>
              <a:rPr lang="en-US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pl-PL" sz="100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pl-PL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Analiza NMA wykazała, że APA + ADT wiązał się z najniższym ryzykiem względnym spośród wszystkich alternatywnych metod leczenia </a:t>
            </a:r>
            <a:r>
              <a:rPr lang="pl-PL" sz="1000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mHSPC</a:t>
            </a:r>
            <a:r>
              <a:rPr lang="pl-PL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 odniesieniu do zdarzeń niepożądanych stopnia ≥3, SAE i wszelkich zdarzeń niepożądanych9. </a:t>
            </a:r>
            <a:endParaRPr lang="en-US" sz="100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pl-PL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Schemat APA + ADT pozwolił utrzymać jakość życia w porównaniu z samym ADT, na podstawie jakości życia w skali FACT-P w porównaniu z wartością wyjściową</a:t>
            </a:r>
            <a:r>
              <a:rPr lang="en-US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1,</a:t>
            </a:r>
            <a:r>
              <a:rPr lang="pl-PL" sz="1000" baseline="30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</a:t>
            </a:r>
            <a:r>
              <a:rPr lang="en-US" sz="1000" baseline="30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-1</a:t>
            </a:r>
            <a:r>
              <a:rPr lang="pl-PL" sz="1000" baseline="30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en-US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l-PL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Badanie STAMPEDE wykazało, że schemat ADT+DOCE początkowo pogarsza jakość życia pacjenta, może świadczyć o utrzymującej się lub wolno ustępującej toksyczności chemioterapii</a:t>
            </a:r>
            <a:r>
              <a:rPr lang="en-US" sz="1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pl-PL" sz="1000" baseline="30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endParaRPr lang="en-US" sz="1000" baseline="30000" dirty="0">
              <a:solidFill>
                <a:schemeClr val="accent1"/>
              </a:solidFill>
              <a:latin typeface="Verdan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Z formalnego punktu widzenia nie oceniono, jaka jest wartość dodana skojarzenia docetakselu z ADT plus NHT i nie wiadomo, czy zwiększona toksyczność z powodu docetakselu jest równoważona przez dodatkowe korzyści</a:t>
            </a:r>
            <a:r>
              <a:rPr lang="en-US" sz="1000" dirty="0">
                <a:solidFill>
                  <a:schemeClr val="accent1"/>
                </a:solidFill>
                <a:latin typeface="Verdana"/>
                <a:ea typeface="+mj-ea"/>
              </a:rPr>
              <a:t>.</a:t>
            </a:r>
            <a:r>
              <a:rPr lang="en-US" sz="1000" baseline="30000" dirty="0">
                <a:solidFill>
                  <a:schemeClr val="accent1"/>
                </a:solidFill>
                <a:latin typeface="Verdana"/>
                <a:ea typeface="+mj-ea"/>
              </a:rPr>
              <a:t>1</a:t>
            </a:r>
            <a:r>
              <a:rPr lang="pl-PL" sz="1000" baseline="30000" dirty="0">
                <a:solidFill>
                  <a:schemeClr val="accent1"/>
                </a:solidFill>
                <a:latin typeface="Verdana"/>
                <a:ea typeface="+mj-ea"/>
              </a:rPr>
              <a:t>4</a:t>
            </a:r>
            <a:r>
              <a:rPr lang="en-US" sz="1000" baseline="30000" dirty="0">
                <a:solidFill>
                  <a:schemeClr val="accent1"/>
                </a:solidFill>
                <a:latin typeface="Verdana"/>
                <a:ea typeface="+mj-ea"/>
              </a:rPr>
              <a:t>,1</a:t>
            </a:r>
            <a:r>
              <a:rPr lang="pl-PL" sz="1000" baseline="30000" dirty="0">
                <a:solidFill>
                  <a:schemeClr val="accent1"/>
                </a:solidFill>
                <a:latin typeface="Verdana"/>
                <a:ea typeface="+mj-ea"/>
              </a:rPr>
              <a:t>5</a:t>
            </a:r>
            <a:endParaRPr lang="en-US" sz="1000" baseline="30000" dirty="0">
              <a:solidFill>
                <a:schemeClr val="accent1"/>
              </a:solidFill>
              <a:latin typeface="Verdan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Wybór leczenia </a:t>
            </a:r>
            <a:r>
              <a:rPr lang="pl-PL" sz="1000" dirty="0" err="1">
                <a:solidFill>
                  <a:schemeClr val="accent1"/>
                </a:solidFill>
                <a:latin typeface="Verdana"/>
                <a:ea typeface="+mj-ea"/>
              </a:rPr>
              <a:t>mHSPC</a:t>
            </a: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 będzie najprawdopodobniej podyktowany stanem ogólnym pacjenta, charakterem choroby (niska/wysoka objętość; synchroniczna/</a:t>
            </a:r>
            <a:r>
              <a:rPr lang="pl-PL" sz="1000" dirty="0" err="1">
                <a:solidFill>
                  <a:schemeClr val="accent1"/>
                </a:solidFill>
                <a:latin typeface="Verdana"/>
                <a:ea typeface="+mj-ea"/>
              </a:rPr>
              <a:t>metachroniczna</a:t>
            </a:r>
            <a:r>
              <a:rPr lang="pl-PL" sz="1000" dirty="0">
                <a:solidFill>
                  <a:schemeClr val="accent1"/>
                </a:solidFill>
                <a:latin typeface="Verdana"/>
                <a:ea typeface="+mj-ea"/>
              </a:rPr>
              <a:t>), preferencjami pacjenta, specyficznymi działaniami niepożądanymi i dostępnością</a:t>
            </a:r>
            <a:r>
              <a:rPr lang="en-US" sz="1100" dirty="0">
                <a:solidFill>
                  <a:schemeClr val="accent1"/>
                </a:solidFill>
                <a:latin typeface="Verdana"/>
                <a:ea typeface="+mj-ea"/>
              </a:rPr>
              <a:t>.</a:t>
            </a:r>
            <a:r>
              <a:rPr lang="en-US" sz="1100" baseline="30000" dirty="0">
                <a:solidFill>
                  <a:schemeClr val="accent1"/>
                </a:solidFill>
                <a:latin typeface="Verdana"/>
                <a:ea typeface="+mj-ea"/>
              </a:rPr>
              <a:t>13</a:t>
            </a:r>
          </a:p>
          <a:p>
            <a:pPr>
              <a:lnSpc>
                <a:spcPct val="200000"/>
              </a:lnSpc>
            </a:pPr>
            <a:endParaRPr lang="en-US" sz="1400" dirty="0">
              <a:solidFill>
                <a:schemeClr val="accent1"/>
              </a:solidFill>
              <a:latin typeface="Verdana"/>
              <a:ea typeface="+mj-ea"/>
            </a:endParaRPr>
          </a:p>
          <a:p>
            <a:endParaRPr lang="en-US" sz="1200" b="1" dirty="0">
              <a:solidFill>
                <a:schemeClr val="accent1"/>
              </a:solidFill>
              <a:latin typeface="Verdana"/>
              <a:ea typeface="+mj-ea"/>
            </a:endParaRPr>
          </a:p>
          <a:p>
            <a:pPr marL="342900" lvl="1" indent="0">
              <a:buNone/>
            </a:pPr>
            <a:endParaRPr lang="pt-PT" sz="1100" b="1" dirty="0">
              <a:solidFill>
                <a:schemeClr val="accent1"/>
              </a:solidFill>
              <a:latin typeface="Verdana"/>
              <a:ea typeface="+mj-ea"/>
            </a:endParaRPr>
          </a:p>
          <a:p>
            <a:pPr lvl="1"/>
            <a:endParaRPr lang="pt-PT" sz="1100" b="1" dirty="0">
              <a:solidFill>
                <a:schemeClr val="accent1"/>
              </a:solidFill>
              <a:latin typeface="Verdana"/>
              <a:ea typeface="+mj-ea"/>
            </a:endParaRPr>
          </a:p>
          <a:p>
            <a:endParaRPr lang="pt-PT" sz="1100" b="1" dirty="0">
              <a:solidFill>
                <a:schemeClr val="accent1"/>
              </a:solidFill>
              <a:latin typeface="Verdana"/>
              <a:ea typeface="+mj-ea"/>
            </a:endParaRPr>
          </a:p>
          <a:p>
            <a:endParaRPr lang="pt-PT" sz="1100" b="1" dirty="0">
              <a:solidFill>
                <a:schemeClr val="accent1"/>
              </a:solidFill>
              <a:latin typeface="Verdana"/>
              <a:ea typeface="+mj-ea"/>
            </a:endParaRPr>
          </a:p>
          <a:p>
            <a:endParaRPr lang="pt-PT" sz="1200" dirty="0">
              <a:solidFill>
                <a:schemeClr val="accent1"/>
              </a:solidFill>
            </a:endParaRPr>
          </a:p>
        </p:txBody>
      </p:sp>
      <p:pic>
        <p:nvPicPr>
          <p:cNvPr id="6" name="Graphic 5" descr="Home outline">
            <a:hlinkClick r:id="rId2" action="ppaction://hlinksldjump"/>
            <a:extLst>
              <a:ext uri="{FF2B5EF4-FFF2-40B4-BE49-F238E27FC236}">
                <a16:creationId xmlns:a16="http://schemas.microsoft.com/office/drawing/2014/main" id="{37AD4529-E260-1D03-2320-36464AC0C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15551" y="247758"/>
            <a:ext cx="457200" cy="457200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0157A08A-A6FA-EF5F-EE2E-4D13A8CD47EB}"/>
              </a:ext>
            </a:extLst>
          </p:cNvPr>
          <p:cNvSpPr txBox="1">
            <a:spLocks/>
          </p:cNvSpPr>
          <p:nvPr/>
        </p:nvSpPr>
        <p:spPr>
          <a:xfrm>
            <a:off x="22125" y="6192081"/>
            <a:ext cx="866387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2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r>
              <a:rPr kumimoji="0" lang="pt-PT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AAP, octan abirateronu + prednizon/prednizolon; ADT, terapia supresji androgenowej; APA, apalutamid; DARO, darolutamid; DOCE, docetaksel; HRQoL, jakość życia związana ze zdrowiem; mHSPC, rak gruczołu krokowego z przerzutami, wrażliwy na hormony; NHT, nowa terapia hormonalna; OS, przeżycie całkowite; PSA, swoisty antygen sterczowy; RT, radioterapia; SOC, standard 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leczenia</a:t>
            </a:r>
            <a:b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Chi KN, et al. J Clin Oncol. 2021;39:2294–2303. 2. Chi KN, et al. J Clin Oncol. 2021;39:2294–2303 supplement. 3. </a:t>
            </a:r>
            <a:r>
              <a:rPr kumimoji="0" lang="da-DK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Smith MR, et al. N Engl J Med 2022;386:1132–1142. </a:t>
            </a: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4. Fizazi K, et al. Lancet 2022;399:1099–1707. 5. </a:t>
            </a: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  <a:sym typeface="Arial" pitchFamily="-65" charset="0"/>
              </a:rPr>
              <a:t>Chowdhury S, et al. Presentation at EAU 2021; P0845. 6.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Chi KN, et al. Oral presentation at AUA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Annual Meeting (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Virtual), September 10-13, 2021. Abstract PD34-11. 7.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Saad F, et al. Poster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przedstawiono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ASCO Annual Meeting, Chicago, IL, USA, 3–7 June 2022. Abstract 5078. 8. Gravis G, et al.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Przedstawiono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ESMO congress, Paris, France, 9-13 September 2022. Abstract 1361MO.</a:t>
            </a: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9.</a:t>
            </a: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Agarwal N, et al. J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Urol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2021; 206:914-923. 10. Agarwal N, et al. Lancet Oncol 2019; 20(11):1518-1530; 11. Agarwal N, et al. Poster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przedstawiono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ASCO 2021; abstract 5068. 12. </a:t>
            </a: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Rush HL et al. J Clin </a:t>
            </a:r>
            <a:r>
              <a:rPr kumimoji="0" lang="fr-FR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Oncol</a:t>
            </a: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2022;40:825–836. 13.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EAU Guidelines.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Edn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przedstawiono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the EAU Annual Congress Milan 2023. ISBN 978-94-92671-19-6. 14.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Tannock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et al. Journal of Clinical Oncology 40, no. 31 (November 01, 2022) 3573-3575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167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088C1142-6935-425D-B98F-84985A9F2F32}"/>
              </a:ext>
            </a:extLst>
          </p:cNvPr>
          <p:cNvSpPr/>
          <p:nvPr/>
        </p:nvSpPr>
        <p:spPr>
          <a:xfrm>
            <a:off x="1950719" y="5844076"/>
            <a:ext cx="9761956" cy="23657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Brak dostępnych badań porównawczych (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). Nie można porównywać danych bez badań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-to-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head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7B093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. Należy interpretować z ostrożnością.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B09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C788C71-CFFA-6771-6082-703B00D12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823632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100552C-00F1-8B6D-A4E3-577DBBBA2178}"/>
              </a:ext>
            </a:extLst>
          </p:cNvPr>
          <p:cNvSpPr txBox="1">
            <a:spLocks/>
          </p:cNvSpPr>
          <p:nvPr/>
        </p:nvSpPr>
        <p:spPr>
          <a:xfrm>
            <a:off x="192505" y="6087007"/>
            <a:ext cx="8454190" cy="729880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75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b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Research UK, Prostate cancer incidence statistics. Disponível em: 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  <a:hlinkClick r:id="rId2"/>
              </a:rPr>
              <a:t>https://www.cancerresearchuk.org/health-professional/cancer-statistics/statistics-by-cancer-type/prostate-cancer/incidence#heading-One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Acessed March 2023</a:t>
            </a:r>
            <a:endParaRPr kumimoji="0" lang="es-E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6A137F1-6085-DC24-9C0D-7B3E07AD0594}"/>
              </a:ext>
            </a:extLst>
          </p:cNvPr>
          <p:cNvSpPr txBox="1">
            <a:spLocks/>
          </p:cNvSpPr>
          <p:nvPr/>
        </p:nvSpPr>
        <p:spPr>
          <a:xfrm>
            <a:off x="605367" y="378458"/>
            <a:ext cx="11038674" cy="98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b="1" kern="1200">
                <a:solidFill>
                  <a:schemeClr val="accent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j-ea"/>
                <a:cs typeface="+mn-cs"/>
              </a:rPr>
              <a:t>Rak gruczołu krokowego w nieproporcjonalnie dużym stopniu dotyka pacjentów w starszym wieku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Verdana"/>
              <a:ea typeface="+mj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F2EB5F-1378-5FCC-F5F4-9963617F9995}"/>
              </a:ext>
            </a:extLst>
          </p:cNvPr>
          <p:cNvSpPr txBox="1"/>
          <p:nvPr/>
        </p:nvSpPr>
        <p:spPr>
          <a:xfrm>
            <a:off x="8104375" y="2505670"/>
            <a:ext cx="38108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Zachorowalność na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raka gruczołu 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krokowego jest silnie związana </a:t>
            </a:r>
            <a:b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 wiekiem, przy czym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najwyższa zapadalność występuje u starszych mężczyzn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pt-PT" sz="1800" b="0" i="0" u="none" strike="noStrike" kern="1200" cap="none" spc="0" normalizeH="0" baseline="30000" noProof="0" dirty="0">
              <a:ln>
                <a:noFill/>
              </a:ln>
              <a:solidFill>
                <a:srgbClr val="505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469E534-F655-A2F7-7978-CEE9842EA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75" y="1363579"/>
            <a:ext cx="7223650" cy="4130842"/>
          </a:xfrm>
          <a:prstGeom prst="rect">
            <a:avLst/>
          </a:prstGeom>
        </p:spPr>
      </p:pic>
      <p:pic>
        <p:nvPicPr>
          <p:cNvPr id="2" name="Graphic 1" descr="Home outline">
            <a:hlinkClick r:id="rId4" action="ppaction://hlinksldjump"/>
            <a:extLst>
              <a:ext uri="{FF2B5EF4-FFF2-40B4-BE49-F238E27FC236}">
                <a16:creationId xmlns:a16="http://schemas.microsoft.com/office/drawing/2014/main" id="{05FFD17B-038B-9788-EC04-2A9D4E393A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2C8A0A1-6EEE-5B37-192E-D0BD4333DAB6}"/>
              </a:ext>
            </a:extLst>
          </p:cNvPr>
          <p:cNvSpPr txBox="1"/>
          <p:nvPr/>
        </p:nvSpPr>
        <p:spPr>
          <a:xfrm>
            <a:off x="950233" y="1384232"/>
            <a:ext cx="7154142" cy="338554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100" b="1" dirty="0"/>
              <a:t>Rak gruczołu krokowego (C61), średnia liczba nowych przypadków w ciągu roku i współczynniki zachorowalności specyficzne dla wieku na 100 000 populacji mężczyzn, Wielka Brytania, 2016-2018</a:t>
            </a:r>
            <a:endParaRPr lang="pl-PL" sz="1050" b="1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2AC8F3A-7788-D342-6C16-0FD636BE0076}"/>
              </a:ext>
            </a:extLst>
          </p:cNvPr>
          <p:cNvSpPr txBox="1"/>
          <p:nvPr/>
        </p:nvSpPr>
        <p:spPr>
          <a:xfrm>
            <a:off x="3920897" y="1974671"/>
            <a:ext cx="500978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dirty="0"/>
              <a:t>Mężczyźni</a:t>
            </a:r>
            <a:endParaRPr lang="pl-PL" sz="7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2B54EC3-7C85-C456-F4A3-58F58C1C3643}"/>
              </a:ext>
            </a:extLst>
          </p:cNvPr>
          <p:cNvSpPr txBox="1"/>
          <p:nvPr/>
        </p:nvSpPr>
        <p:spPr>
          <a:xfrm>
            <a:off x="4782980" y="1958772"/>
            <a:ext cx="500978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dirty="0"/>
              <a:t>Odsetki</a:t>
            </a:r>
            <a:endParaRPr lang="pl-PL" sz="7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B56B091-DBAB-A96A-22F7-1D8FE198A601}"/>
              </a:ext>
            </a:extLst>
          </p:cNvPr>
          <p:cNvSpPr txBox="1"/>
          <p:nvPr/>
        </p:nvSpPr>
        <p:spPr>
          <a:xfrm>
            <a:off x="3613821" y="5268630"/>
            <a:ext cx="2200126" cy="215444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400" b="1" dirty="0">
                <a:solidFill>
                  <a:srgbClr val="3E5379"/>
                </a:solidFill>
              </a:rPr>
              <a:t>Wiek w chwili rozpoznania </a:t>
            </a:r>
            <a:endParaRPr lang="pl-PL" sz="1200" b="1" dirty="0">
              <a:solidFill>
                <a:srgbClr val="3E5379"/>
              </a:solidFill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331259A-AB67-45D0-D522-65BF652C8866}"/>
              </a:ext>
            </a:extLst>
          </p:cNvPr>
          <p:cNvSpPr txBox="1"/>
          <p:nvPr/>
        </p:nvSpPr>
        <p:spPr>
          <a:xfrm rot="16200000">
            <a:off x="-664571" y="3393160"/>
            <a:ext cx="3229610" cy="43088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l-PL" sz="1400" b="1" dirty="0">
                <a:solidFill>
                  <a:srgbClr val="3E5379"/>
                </a:solidFill>
              </a:rPr>
              <a:t>Średnia liczba nowych przypadków </a:t>
            </a:r>
            <a:br>
              <a:rPr lang="pl-PL" sz="1400" b="1" dirty="0">
                <a:solidFill>
                  <a:srgbClr val="3E5379"/>
                </a:solidFill>
              </a:rPr>
            </a:br>
            <a:r>
              <a:rPr lang="pl-PL" sz="1400" b="1" dirty="0">
                <a:solidFill>
                  <a:srgbClr val="3E5379"/>
                </a:solidFill>
              </a:rPr>
              <a:t>w ciągu roku</a:t>
            </a:r>
            <a:endParaRPr lang="pl-PL" sz="1200" b="1" dirty="0">
              <a:solidFill>
                <a:srgbClr val="3E5379"/>
              </a:solidFill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055E938-36FA-C78F-F61A-8C7394129A91}"/>
              </a:ext>
            </a:extLst>
          </p:cNvPr>
          <p:cNvSpPr txBox="1"/>
          <p:nvPr/>
        </p:nvSpPr>
        <p:spPr>
          <a:xfrm rot="16200000">
            <a:off x="6155322" y="3412688"/>
            <a:ext cx="3229610" cy="215444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l-PL" sz="1400" b="1" dirty="0">
                <a:solidFill>
                  <a:srgbClr val="3E5379"/>
                </a:solidFill>
              </a:rPr>
              <a:t>Współczynnik występowania na 100 000</a:t>
            </a:r>
            <a:endParaRPr lang="pl-PL" sz="1200" b="1" dirty="0">
              <a:solidFill>
                <a:srgbClr val="3E5379"/>
              </a:solidFill>
            </a:endParaRPr>
          </a:p>
        </p:txBody>
      </p:sp>
      <p:pic>
        <p:nvPicPr>
          <p:cNvPr id="11" name="Picture 1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11BD555-BD4C-4D45-6B77-8830111374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259222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100552C-00F1-8B6D-A4E3-577DBBBA2178}"/>
              </a:ext>
            </a:extLst>
          </p:cNvPr>
          <p:cNvSpPr txBox="1">
            <a:spLocks/>
          </p:cNvSpPr>
          <p:nvPr/>
        </p:nvSpPr>
        <p:spPr>
          <a:xfrm>
            <a:off x="192505" y="6087007"/>
            <a:ext cx="9235120" cy="729880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75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b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APA, 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Apalutamid; CI, przedział ufności; HR, współczynnik ryzyka;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HRQoL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jakość życia związana ze zdrowiem; NR, nie osiągnięto; OS, przeżycie całkowite; PBO, placebo</a:t>
            </a:r>
            <a:b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Shen J et al. ESMO 2021. Abstract 618P</a:t>
            </a:r>
            <a:endParaRPr kumimoji="0" lang="es-ES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A6A137F1-6085-DC24-9C0D-7B3E07AD0594}"/>
              </a:ext>
            </a:extLst>
          </p:cNvPr>
          <p:cNvSpPr txBox="1">
            <a:spLocks/>
          </p:cNvSpPr>
          <p:nvPr/>
        </p:nvSpPr>
        <p:spPr>
          <a:xfrm>
            <a:off x="1759703" y="166897"/>
            <a:ext cx="9979171" cy="9547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b="1" kern="1200">
                <a:solidFill>
                  <a:schemeClr val="accent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j-ea"/>
                <a:cs typeface="+mn-cs"/>
              </a:rPr>
              <a:t>W badaniu TITAN obserwowano korzyści z zastosowania apalutamidu, niezależnie od wieku pacjenta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Verdana"/>
                <a:ea typeface="+mj-ea"/>
                <a:cs typeface="+mn-cs"/>
              </a:rPr>
              <a:t>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48084A-E3C1-0863-22AE-7CD1339FB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818" y="1258078"/>
            <a:ext cx="9235120" cy="17426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70B10D-BA3E-0172-AC66-6C6F6958F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117" y="3293046"/>
            <a:ext cx="8694821" cy="18031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51D495F-4612-DAED-D56F-A67C83F2FD92}"/>
              </a:ext>
            </a:extLst>
          </p:cNvPr>
          <p:cNvSpPr txBox="1"/>
          <p:nvPr/>
        </p:nvSpPr>
        <p:spPr>
          <a:xfrm>
            <a:off x="1642678" y="5288739"/>
            <a:ext cx="9025322" cy="46487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Utrzymano jakość życia i tolerancję na leczenie, niezależnie od wieku pacjenta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pic>
        <p:nvPicPr>
          <p:cNvPr id="2" name="Graphic 1" descr="Home outline">
            <a:hlinkClick r:id="rId4" action="ppaction://hlinksldjump"/>
            <a:extLst>
              <a:ext uri="{FF2B5EF4-FFF2-40B4-BE49-F238E27FC236}">
                <a16:creationId xmlns:a16="http://schemas.microsoft.com/office/drawing/2014/main" id="{1B70F988-9970-B620-C409-B72B0FC7E6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12675" y="-10633"/>
            <a:ext cx="457200" cy="457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7E8D4C-58F4-65CE-A698-1F4719B174EE}"/>
              </a:ext>
            </a:extLst>
          </p:cNvPr>
          <p:cNvSpPr/>
          <p:nvPr/>
        </p:nvSpPr>
        <p:spPr>
          <a:xfrm>
            <a:off x="360317" y="254951"/>
            <a:ext cx="1254886" cy="543443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Badanie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TITAN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5DF9629-346A-7B0C-BF45-5DF4E6098D70}"/>
              </a:ext>
            </a:extLst>
          </p:cNvPr>
          <p:cNvSpPr txBox="1"/>
          <p:nvPr/>
        </p:nvSpPr>
        <p:spPr>
          <a:xfrm>
            <a:off x="3449625" y="4931442"/>
            <a:ext cx="539814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b="1" dirty="0"/>
              <a:t>Cykl</a:t>
            </a:r>
            <a:endParaRPr lang="pl-PL" sz="700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7B26266-995E-F645-AD67-3200F8409A20}"/>
              </a:ext>
            </a:extLst>
          </p:cNvPr>
          <p:cNvSpPr txBox="1"/>
          <p:nvPr/>
        </p:nvSpPr>
        <p:spPr>
          <a:xfrm>
            <a:off x="6155339" y="4931441"/>
            <a:ext cx="539814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b="1" dirty="0"/>
              <a:t>Cykl</a:t>
            </a:r>
            <a:endParaRPr lang="pl-PL" sz="700" b="1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0C27B2-62D8-D4F7-AC90-B90468B0B12A}"/>
              </a:ext>
            </a:extLst>
          </p:cNvPr>
          <p:cNvSpPr txBox="1"/>
          <p:nvPr/>
        </p:nvSpPr>
        <p:spPr>
          <a:xfrm>
            <a:off x="8955690" y="4919262"/>
            <a:ext cx="539814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b="1" dirty="0"/>
              <a:t>Cykl</a:t>
            </a:r>
            <a:endParaRPr lang="pl-PL" sz="7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71BC8A8-A411-504F-F537-BA0C5750952C}"/>
              </a:ext>
            </a:extLst>
          </p:cNvPr>
          <p:cNvSpPr txBox="1"/>
          <p:nvPr/>
        </p:nvSpPr>
        <p:spPr>
          <a:xfrm>
            <a:off x="3449625" y="3429000"/>
            <a:ext cx="539814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b="1" dirty="0"/>
              <a:t>&lt;65 lat</a:t>
            </a:r>
            <a:endParaRPr lang="pl-PL" sz="700" b="1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19673C4-AEA4-5E98-BB5E-3859C24E048B}"/>
              </a:ext>
            </a:extLst>
          </p:cNvPr>
          <p:cNvSpPr txBox="1"/>
          <p:nvPr/>
        </p:nvSpPr>
        <p:spPr>
          <a:xfrm>
            <a:off x="6121490" y="3428999"/>
            <a:ext cx="539814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b="1" dirty="0"/>
              <a:t>65-79 lat</a:t>
            </a:r>
            <a:endParaRPr lang="pl-PL" sz="700" b="1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CCF7A72-7890-C360-B589-41CC03EB8704}"/>
              </a:ext>
            </a:extLst>
          </p:cNvPr>
          <p:cNvSpPr txBox="1"/>
          <p:nvPr/>
        </p:nvSpPr>
        <p:spPr>
          <a:xfrm>
            <a:off x="8887811" y="3428998"/>
            <a:ext cx="539814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800" b="1" dirty="0"/>
              <a:t>≥80 lat</a:t>
            </a:r>
            <a:endParaRPr lang="pl-PL" sz="700" b="1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1285947-E951-D964-FDFB-F75DF6C6D76F}"/>
              </a:ext>
            </a:extLst>
          </p:cNvPr>
          <p:cNvSpPr txBox="1"/>
          <p:nvPr/>
        </p:nvSpPr>
        <p:spPr>
          <a:xfrm rot="16200000">
            <a:off x="1655238" y="4021552"/>
            <a:ext cx="1154330" cy="215444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l-PL" sz="700" b="1" dirty="0"/>
              <a:t>Średnia zmiana LS w stosunku do wartości wyjściowej</a:t>
            </a:r>
            <a:endParaRPr lang="pl-PL" sz="600" b="1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677301C-B9D2-DFD0-1510-13B35C25FE6D}"/>
              </a:ext>
            </a:extLst>
          </p:cNvPr>
          <p:cNvSpPr txBox="1"/>
          <p:nvPr/>
        </p:nvSpPr>
        <p:spPr>
          <a:xfrm rot="16200000">
            <a:off x="4372454" y="4037000"/>
            <a:ext cx="1154330" cy="215444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l-PL" sz="700" b="1" dirty="0"/>
              <a:t>Średnia zmiana LS w stosunku do wartości wyjściowej</a:t>
            </a:r>
            <a:endParaRPr lang="pl-PL" sz="600" b="1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C410882-5292-90B1-3418-399585556B7A}"/>
              </a:ext>
            </a:extLst>
          </p:cNvPr>
          <p:cNvSpPr txBox="1"/>
          <p:nvPr/>
        </p:nvSpPr>
        <p:spPr>
          <a:xfrm rot="16200000">
            <a:off x="7089670" y="4017331"/>
            <a:ext cx="1154330" cy="215444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l-PL" sz="700" b="1" dirty="0"/>
              <a:t>Średnia zmiana LS w stosunku do wartości wyjściowej</a:t>
            </a:r>
            <a:endParaRPr lang="pl-PL" sz="600" b="1" dirty="0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097A49D-D537-845D-A2A9-7E779D9FBF10}"/>
              </a:ext>
            </a:extLst>
          </p:cNvPr>
          <p:cNvSpPr txBox="1"/>
          <p:nvPr/>
        </p:nvSpPr>
        <p:spPr>
          <a:xfrm>
            <a:off x="4028859" y="1330209"/>
            <a:ext cx="1295309" cy="16158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050" b="1" dirty="0"/>
              <a:t>Mediana (miesiące)</a:t>
            </a:r>
            <a:endParaRPr lang="pl-PL" sz="700" b="1" dirty="0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878EF02B-8024-D75F-E9A1-49FCE865A0EE}"/>
              </a:ext>
            </a:extLst>
          </p:cNvPr>
          <p:cNvSpPr txBox="1"/>
          <p:nvPr/>
        </p:nvSpPr>
        <p:spPr>
          <a:xfrm>
            <a:off x="8577942" y="1330209"/>
            <a:ext cx="1295309" cy="16158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050" b="1" dirty="0"/>
              <a:t>Zdarzenia (N)</a:t>
            </a:r>
            <a:endParaRPr lang="pl-PL" sz="700" b="1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D9F3349-AC02-A9F3-3EB0-69C4C5E5B84B}"/>
              </a:ext>
            </a:extLst>
          </p:cNvPr>
          <p:cNvSpPr txBox="1"/>
          <p:nvPr/>
        </p:nvSpPr>
        <p:spPr>
          <a:xfrm>
            <a:off x="2898150" y="1951382"/>
            <a:ext cx="1295309" cy="16158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050" b="1" dirty="0"/>
              <a:t>Wszyscy pacjenci</a:t>
            </a:r>
            <a:endParaRPr lang="pl-PL" sz="700" b="1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3DC5505C-1510-0657-FAFF-6B8BE9FAC933}"/>
              </a:ext>
            </a:extLst>
          </p:cNvPr>
          <p:cNvSpPr txBox="1"/>
          <p:nvPr/>
        </p:nvSpPr>
        <p:spPr>
          <a:xfrm>
            <a:off x="2733550" y="2249390"/>
            <a:ext cx="1295309" cy="3231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050" b="1" dirty="0"/>
              <a:t>Kategoria wiekowa (lata)</a:t>
            </a:r>
            <a:endParaRPr lang="pl-PL" sz="700" b="1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A973B2F-CCE6-772D-9F4B-D4B6584ED50B}"/>
              </a:ext>
            </a:extLst>
          </p:cNvPr>
          <p:cNvSpPr txBox="1"/>
          <p:nvPr/>
        </p:nvSpPr>
        <p:spPr>
          <a:xfrm>
            <a:off x="3719532" y="1610611"/>
            <a:ext cx="808223" cy="2923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l-PL" sz="1100" b="1" dirty="0"/>
              <a:t>Podgrupa</a:t>
            </a:r>
          </a:p>
          <a:p>
            <a:endParaRPr lang="pl-PL" sz="800" b="1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B6B62CA9-1EEF-13D9-9D2D-FCF49D49BB5B}"/>
              </a:ext>
            </a:extLst>
          </p:cNvPr>
          <p:cNvSpPr txBox="1"/>
          <p:nvPr/>
        </p:nvSpPr>
        <p:spPr>
          <a:xfrm>
            <a:off x="1463314" y="2169381"/>
            <a:ext cx="1014998" cy="630942"/>
          </a:xfrm>
          <a:prstGeom prst="rect">
            <a:avLst/>
          </a:prstGeom>
          <a:solidFill>
            <a:srgbClr val="003177"/>
          </a:solidFill>
        </p:spPr>
        <p:txBody>
          <a:bodyPr wrap="square" lIns="0" tIns="0" rIns="0" bIns="0">
            <a:spAutoFit/>
          </a:bodyPr>
          <a:lstStyle/>
          <a:p>
            <a:r>
              <a:rPr lang="pl-PL" sz="1100" b="1" dirty="0">
                <a:solidFill>
                  <a:schemeClr val="bg1"/>
                </a:solidFill>
              </a:rPr>
              <a:t>TITAN; Mediana czasu obserwacji OS 44 miesięcy</a:t>
            </a:r>
          </a:p>
          <a:p>
            <a:endParaRPr lang="pl-PL" sz="800" b="1" dirty="0">
              <a:solidFill>
                <a:schemeClr val="bg1"/>
              </a:solidFill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BB4AA3C-89EF-0AFD-4858-D7C0A53594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6217598"/>
            <a:ext cx="3570624" cy="6124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6418352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DFB0688-7F6D-C264-FA2E-1447852FB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390" y="14000"/>
            <a:ext cx="10326210" cy="63583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b="1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Dodanie APA do ADT w badaniu TITAN znacząco poprawiło przeżycie całkowite, niezależnie od objętości choroby i czasu wystąpienia przerzutów</a:t>
            </a:r>
            <a:r>
              <a:rPr lang="en-US" sz="2000" b="1" baseline="30000" dirty="0">
                <a:solidFill>
                  <a:srgbClr val="09357A"/>
                </a:solidFill>
                <a:latin typeface="Verdana"/>
                <a:ea typeface="+mn-ea"/>
                <a:cs typeface="+mn-cs"/>
              </a:rPr>
              <a:t>1-3</a:t>
            </a:r>
            <a:endParaRPr lang="pt-PT" sz="2000" b="1" baseline="30000" dirty="0">
              <a:solidFill>
                <a:srgbClr val="09357A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0B1C63C3-B7E0-0A7D-C643-00C4DABF3394}"/>
              </a:ext>
            </a:extLst>
          </p:cNvPr>
          <p:cNvSpPr txBox="1">
            <a:spLocks/>
          </p:cNvSpPr>
          <p:nvPr/>
        </p:nvSpPr>
        <p:spPr>
          <a:xfrm>
            <a:off x="-29064" y="6415487"/>
            <a:ext cx="8530186" cy="275167"/>
          </a:xfrm>
          <a:prstGeom prst="rect">
            <a:avLst/>
          </a:prstGeom>
        </p:spPr>
        <p:txBody>
          <a:bodyPr/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75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ADT, 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terapia deprywacji androgenowej; APA, apalutamid; CI, przedział ufności; HR, współczynnik ryzyka; ITT, populacja z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zamierem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 leczenia; mc, miesiące; NR, nie osiągnięto; OS, przeżycie całkowite; PBO, placebo</a:t>
            </a: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sym typeface="Arial" pitchFamily="-65" charset="0"/>
            </a:endParaRPr>
          </a:p>
          <a:p>
            <a:pPr marL="0" marR="0" lvl="0" indent="0" algn="l" defTabSz="914291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50505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1.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Merseburger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 A, et al. 2023 Nov:193:113290.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doi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: 10.1016/j.ejca.2023.113290.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Epub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 2023 Aug 11 (and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suppl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itchFamily="-65" charset="0"/>
              </a:rPr>
              <a:t> appendix); 2. Chi KN, et al. J Clin Oncol. 2021;39:2294–2303</a:t>
            </a:r>
          </a:p>
        </p:txBody>
      </p:sp>
      <p:sp>
        <p:nvSpPr>
          <p:cNvPr id="2" name="Rectangle 17">
            <a:extLst>
              <a:ext uri="{FF2B5EF4-FFF2-40B4-BE49-F238E27FC236}">
                <a16:creationId xmlns:a16="http://schemas.microsoft.com/office/drawing/2014/main" id="{0AFDEF4B-E972-1158-9DE8-3326FBCBA127}"/>
              </a:ext>
            </a:extLst>
          </p:cNvPr>
          <p:cNvSpPr/>
          <p:nvPr/>
        </p:nvSpPr>
        <p:spPr>
          <a:xfrm>
            <a:off x="305479" y="132080"/>
            <a:ext cx="1319136" cy="568387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dirty="0">
                <a:solidFill>
                  <a:srgbClr val="FFFFFF"/>
                </a:solidFill>
                <a:latin typeface="Calibri"/>
                <a:cs typeface="Calibri"/>
              </a:rPr>
              <a:t>Badanie </a:t>
            </a:r>
            <a:r>
              <a:rPr lang="en-US" sz="1600" b="1" dirty="0">
                <a:solidFill>
                  <a:srgbClr val="FFFFFF"/>
                </a:solidFill>
                <a:latin typeface="Calibri"/>
                <a:cs typeface="Calibri"/>
              </a:rPr>
              <a:t>TITAN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8758A4-310A-6A36-2638-2660F77948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968" y="3768108"/>
            <a:ext cx="3318061" cy="21875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2AB2C3-3E6C-7432-57E8-9F154EACDBC6}"/>
              </a:ext>
            </a:extLst>
          </p:cNvPr>
          <p:cNvSpPr txBox="1"/>
          <p:nvPr/>
        </p:nvSpPr>
        <p:spPr>
          <a:xfrm>
            <a:off x="256239" y="3442815"/>
            <a:ext cx="11679521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571477">
              <a:spcAft>
                <a:spcPts val="375"/>
              </a:spcAft>
              <a:buClr>
                <a:srgbClr val="212121"/>
              </a:buClr>
              <a:buSzPct val="100000"/>
              <a:defRPr/>
            </a:pPr>
            <a:r>
              <a:rPr lang="pl-PL" sz="1200" b="1" dirty="0">
                <a:latin typeface="Verdana" panose="020B0604030504040204" pitchFamily="34" charset="0"/>
                <a:ea typeface="Verdana" panose="020B0604030504040204" pitchFamily="34" charset="0"/>
              </a:rPr>
              <a:t>Wydłużenie  OS po APA u pacjentów z gorszym rokowaniem: choroba synchroniczna/HV</a:t>
            </a:r>
            <a:r>
              <a:rPr lang="pl-PL" sz="12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pl-PL" sz="1200" b="1" dirty="0">
                <a:latin typeface="Verdana" panose="020B0604030504040204" pitchFamily="34" charset="0"/>
                <a:ea typeface="Verdana" panose="020B0604030504040204" pitchFamily="34" charset="0"/>
              </a:rPr>
              <a:t> i duża liczba przerzutów do kości 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(&gt;10)</a:t>
            </a:r>
            <a:r>
              <a:rPr lang="en-US" sz="12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675863A8-C382-F138-7607-97D710615E83}"/>
              </a:ext>
            </a:extLst>
          </p:cNvPr>
          <p:cNvSpPr txBox="1">
            <a:spLocks/>
          </p:cNvSpPr>
          <p:nvPr/>
        </p:nvSpPr>
        <p:spPr>
          <a:xfrm>
            <a:off x="5976505" y="836692"/>
            <a:ext cx="5959256" cy="421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5618" marR="0" indent="-175618" algn="l" defTabSz="5715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5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00844" marR="0" indent="-175618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54864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2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82296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115973" marR="0" indent="-143351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2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71477">
              <a:spcBef>
                <a:spcPts val="0"/>
              </a:spcBef>
              <a:spcAft>
                <a:spcPts val="375"/>
              </a:spcAft>
              <a:buNone/>
              <a:defRPr/>
            </a:pPr>
            <a: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Wydłużenie OS po APA zarówno w chorobie metachronicznej, </a:t>
            </a:r>
            <a:b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jak i synchronicznej</a:t>
            </a:r>
            <a:r>
              <a:rPr lang="en-US" sz="1300" b="1" baseline="30000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0A85EC2-6A6C-4536-5F16-054118C0D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505" y="1276636"/>
            <a:ext cx="5959256" cy="2062237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6C70228-2C83-91AE-29D6-96AD4C417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768" y="1276951"/>
            <a:ext cx="5449367" cy="206192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40C713-2D57-47A4-92FF-5B101F774943}"/>
              </a:ext>
            </a:extLst>
          </p:cNvPr>
          <p:cNvSpPr/>
          <p:nvPr/>
        </p:nvSpPr>
        <p:spPr bwMode="auto">
          <a:xfrm>
            <a:off x="1049482" y="3800175"/>
            <a:ext cx="197427" cy="1117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Arial" pitchFamily="-110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02DBDF-CB18-A3B6-EDF6-085911543EB5}"/>
              </a:ext>
            </a:extLst>
          </p:cNvPr>
          <p:cNvSpPr/>
          <p:nvPr/>
        </p:nvSpPr>
        <p:spPr bwMode="auto">
          <a:xfrm>
            <a:off x="256239" y="3716153"/>
            <a:ext cx="11679521" cy="2289418"/>
          </a:xfrm>
          <a:prstGeom prst="rect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Arial" pitchFamily="-110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23" name="Content Placeholder 11">
            <a:extLst>
              <a:ext uri="{FF2B5EF4-FFF2-40B4-BE49-F238E27FC236}">
                <a16:creationId xmlns:a16="http://schemas.microsoft.com/office/drawing/2014/main" id="{A18DF1EF-D0AE-5226-608A-BA7C05C00AE2}"/>
              </a:ext>
            </a:extLst>
          </p:cNvPr>
          <p:cNvSpPr txBox="1">
            <a:spLocks/>
          </p:cNvSpPr>
          <p:nvPr/>
        </p:nvSpPr>
        <p:spPr>
          <a:xfrm>
            <a:off x="256239" y="824008"/>
            <a:ext cx="5450896" cy="4434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75618" marR="0" indent="-175618" algn="l" defTabSz="5715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5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00844" marR="0" indent="-175618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6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54864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2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82296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115973" marR="0" indent="-143351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2000" kern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571477">
              <a:spcBef>
                <a:spcPts val="0"/>
              </a:spcBef>
              <a:spcAft>
                <a:spcPts val="375"/>
              </a:spcAft>
              <a:buNone/>
              <a:defRPr/>
            </a:pPr>
            <a: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Wydłużenie OS po APA zarówno w chorobie o dużej, </a:t>
            </a:r>
            <a:b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pl-PL" sz="1300" b="1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jak i małej objętości</a:t>
            </a:r>
            <a:r>
              <a:rPr lang="en-US" sz="1300" b="1" baseline="30000" dirty="0"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62DAB1F-8FDD-4E1B-495C-2F4C34DB41FD}"/>
              </a:ext>
            </a:extLst>
          </p:cNvPr>
          <p:cNvGrpSpPr/>
          <p:nvPr/>
        </p:nvGrpSpPr>
        <p:grpSpPr>
          <a:xfrm>
            <a:off x="4842924" y="4179647"/>
            <a:ext cx="6876383" cy="1563236"/>
            <a:chOff x="4703621" y="4347464"/>
            <a:chExt cx="6876383" cy="156323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9CD3BF0-33CF-5AEE-4A55-5561E80AB37A}"/>
                </a:ext>
              </a:extLst>
            </p:cNvPr>
            <p:cNvGrpSpPr/>
            <p:nvPr/>
          </p:nvGrpSpPr>
          <p:grpSpPr>
            <a:xfrm>
              <a:off x="4703621" y="4347464"/>
              <a:ext cx="6876383" cy="843449"/>
              <a:chOff x="3279079" y="5864253"/>
              <a:chExt cx="8557085" cy="87729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E0E063F4-CE8F-9183-A299-D25D6FF105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279079" y="6330663"/>
                <a:ext cx="8531565" cy="410885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4348E05-3EEC-B8ED-252D-A32C69EBF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04599" y="5864253"/>
                <a:ext cx="8531565" cy="410885"/>
              </a:xfrm>
              <a:prstGeom prst="rect">
                <a:avLst/>
              </a:prstGeom>
            </p:spPr>
          </p:pic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EE43009-2044-66D8-7A80-B2FF994E1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19310" y="4864454"/>
              <a:ext cx="1907082" cy="1046246"/>
            </a:xfrm>
            <a:prstGeom prst="rect">
              <a:avLst/>
            </a:prstGeom>
          </p:spPr>
        </p:pic>
      </p:grpSp>
      <p:sp>
        <p:nvSpPr>
          <p:cNvPr id="3" name="Google Shape;1360;p32">
            <a:extLst>
              <a:ext uri="{FF2B5EF4-FFF2-40B4-BE49-F238E27FC236}">
                <a16:creationId xmlns:a16="http://schemas.microsoft.com/office/drawing/2014/main" id="{D0E1F299-DF9A-8853-6635-4338E7962E32}"/>
              </a:ext>
            </a:extLst>
          </p:cNvPr>
          <p:cNvSpPr txBox="1"/>
          <p:nvPr/>
        </p:nvSpPr>
        <p:spPr>
          <a:xfrm>
            <a:off x="1246909" y="1298783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o dużej objętości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" name="Google Shape;1360;p32">
            <a:extLst>
              <a:ext uri="{FF2B5EF4-FFF2-40B4-BE49-F238E27FC236}">
                <a16:creationId xmlns:a16="http://schemas.microsoft.com/office/drawing/2014/main" id="{B19F22EE-31B8-89E4-03CC-88DC4E043B10}"/>
              </a:ext>
            </a:extLst>
          </p:cNvPr>
          <p:cNvSpPr txBox="1"/>
          <p:nvPr/>
        </p:nvSpPr>
        <p:spPr>
          <a:xfrm>
            <a:off x="3968719" y="1306295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o małej  objętości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5" name="Google Shape;1360;p32">
            <a:extLst>
              <a:ext uri="{FF2B5EF4-FFF2-40B4-BE49-F238E27FC236}">
                <a16:creationId xmlns:a16="http://schemas.microsoft.com/office/drawing/2014/main" id="{473FF22F-4CAD-C8C9-BF99-89A2F9644CFB}"/>
              </a:ext>
            </a:extLst>
          </p:cNvPr>
          <p:cNvSpPr txBox="1"/>
          <p:nvPr/>
        </p:nvSpPr>
        <p:spPr>
          <a:xfrm>
            <a:off x="1148195" y="2935590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6" name="Google Shape;1360;p32">
            <a:extLst>
              <a:ext uri="{FF2B5EF4-FFF2-40B4-BE49-F238E27FC236}">
                <a16:creationId xmlns:a16="http://schemas.microsoft.com/office/drawing/2014/main" id="{FACBDBB5-D7DE-0C3D-88F5-0FB4B7235D0A}"/>
              </a:ext>
            </a:extLst>
          </p:cNvPr>
          <p:cNvSpPr txBox="1"/>
          <p:nvPr/>
        </p:nvSpPr>
        <p:spPr>
          <a:xfrm>
            <a:off x="3907827" y="2970947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7" name="Google Shape;1360;p32">
            <a:extLst>
              <a:ext uri="{FF2B5EF4-FFF2-40B4-BE49-F238E27FC236}">
                <a16:creationId xmlns:a16="http://schemas.microsoft.com/office/drawing/2014/main" id="{51EAFCE3-CC07-8209-39D2-6557CAE5F624}"/>
              </a:ext>
            </a:extLst>
          </p:cNvPr>
          <p:cNvSpPr txBox="1"/>
          <p:nvPr/>
        </p:nvSpPr>
        <p:spPr>
          <a:xfrm>
            <a:off x="7080072" y="2943656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8" name="Google Shape;1360;p32">
            <a:extLst>
              <a:ext uri="{FF2B5EF4-FFF2-40B4-BE49-F238E27FC236}">
                <a16:creationId xmlns:a16="http://schemas.microsoft.com/office/drawing/2014/main" id="{8A468A82-6DBC-910B-7F71-1A0EF479DAD3}"/>
              </a:ext>
            </a:extLst>
          </p:cNvPr>
          <p:cNvSpPr txBox="1"/>
          <p:nvPr/>
        </p:nvSpPr>
        <p:spPr>
          <a:xfrm>
            <a:off x="10133934" y="2955567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2" name="Google Shape;1360;p32">
            <a:extLst>
              <a:ext uri="{FF2B5EF4-FFF2-40B4-BE49-F238E27FC236}">
                <a16:creationId xmlns:a16="http://schemas.microsoft.com/office/drawing/2014/main" id="{5205E6D7-0A1B-CBAF-3D6A-F819418A7953}"/>
              </a:ext>
            </a:extLst>
          </p:cNvPr>
          <p:cNvSpPr txBox="1"/>
          <p:nvPr/>
        </p:nvSpPr>
        <p:spPr>
          <a:xfrm>
            <a:off x="2291331" y="5512353"/>
            <a:ext cx="1289329" cy="1373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Czas od randomizacji, mc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13" name="Google Shape;1360;p32">
            <a:extLst>
              <a:ext uri="{FF2B5EF4-FFF2-40B4-BE49-F238E27FC236}">
                <a16:creationId xmlns:a16="http://schemas.microsoft.com/office/drawing/2014/main" id="{15CF035F-9A66-B591-F179-33DFF63D8A30}"/>
              </a:ext>
            </a:extLst>
          </p:cNvPr>
          <p:cNvSpPr txBox="1"/>
          <p:nvPr/>
        </p:nvSpPr>
        <p:spPr>
          <a:xfrm>
            <a:off x="965047" y="5562111"/>
            <a:ext cx="784571" cy="1067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4" name="Google Shape;1360;p32">
            <a:extLst>
              <a:ext uri="{FF2B5EF4-FFF2-40B4-BE49-F238E27FC236}">
                <a16:creationId xmlns:a16="http://schemas.microsoft.com/office/drawing/2014/main" id="{86071F3D-3CB8-27D8-F99D-71F95DD802C3}"/>
              </a:ext>
            </a:extLst>
          </p:cNvPr>
          <p:cNvSpPr txBox="1"/>
          <p:nvPr/>
        </p:nvSpPr>
        <p:spPr>
          <a:xfrm>
            <a:off x="256239" y="3008214"/>
            <a:ext cx="722503" cy="1040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5" name="Google Shape;1360;p32">
            <a:extLst>
              <a:ext uri="{FF2B5EF4-FFF2-40B4-BE49-F238E27FC236}">
                <a16:creationId xmlns:a16="http://schemas.microsoft.com/office/drawing/2014/main" id="{241211A7-C8A7-100B-ACF3-B1F066D05773}"/>
              </a:ext>
            </a:extLst>
          </p:cNvPr>
          <p:cNvSpPr txBox="1"/>
          <p:nvPr/>
        </p:nvSpPr>
        <p:spPr>
          <a:xfrm>
            <a:off x="3034077" y="3008213"/>
            <a:ext cx="722503" cy="1040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6" name="Google Shape;1360;p32">
            <a:extLst>
              <a:ext uri="{FF2B5EF4-FFF2-40B4-BE49-F238E27FC236}">
                <a16:creationId xmlns:a16="http://schemas.microsoft.com/office/drawing/2014/main" id="{D2A198AA-8833-BBD1-CDD7-202A2C8A7AF6}"/>
              </a:ext>
            </a:extLst>
          </p:cNvPr>
          <p:cNvSpPr txBox="1"/>
          <p:nvPr/>
        </p:nvSpPr>
        <p:spPr>
          <a:xfrm>
            <a:off x="5976505" y="3003397"/>
            <a:ext cx="722503" cy="1040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29" name="Google Shape;1360;p32">
            <a:extLst>
              <a:ext uri="{FF2B5EF4-FFF2-40B4-BE49-F238E27FC236}">
                <a16:creationId xmlns:a16="http://schemas.microsoft.com/office/drawing/2014/main" id="{736C81CD-F3A9-8230-96CA-019AF5A4A52F}"/>
              </a:ext>
            </a:extLst>
          </p:cNvPr>
          <p:cNvSpPr txBox="1"/>
          <p:nvPr/>
        </p:nvSpPr>
        <p:spPr>
          <a:xfrm>
            <a:off x="9037812" y="3004566"/>
            <a:ext cx="722503" cy="1040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6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badanych</a:t>
            </a:r>
            <a:endParaRPr kumimoji="0" sz="6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0" name="Google Shape;1360;p32">
            <a:extLst>
              <a:ext uri="{FF2B5EF4-FFF2-40B4-BE49-F238E27FC236}">
                <a16:creationId xmlns:a16="http://schemas.microsoft.com/office/drawing/2014/main" id="{A1CCDACA-7275-7593-E2B6-FF640AB37DDA}"/>
              </a:ext>
            </a:extLst>
          </p:cNvPr>
          <p:cNvSpPr txBox="1"/>
          <p:nvPr/>
        </p:nvSpPr>
        <p:spPr>
          <a:xfrm>
            <a:off x="7137587" y="1298783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synchroniczna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1" name="Google Shape;1360;p32">
            <a:extLst>
              <a:ext uri="{FF2B5EF4-FFF2-40B4-BE49-F238E27FC236}">
                <a16:creationId xmlns:a16="http://schemas.microsoft.com/office/drawing/2014/main" id="{E11395D2-1A65-51AB-F0C8-B429C2E13AE8}"/>
              </a:ext>
            </a:extLst>
          </p:cNvPr>
          <p:cNvSpPr txBox="1"/>
          <p:nvPr/>
        </p:nvSpPr>
        <p:spPr>
          <a:xfrm>
            <a:off x="10131226" y="1282446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</a:t>
            </a:r>
            <a:r>
              <a:rPr lang="pl-PL" sz="700" b="1" dirty="0" err="1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metachroniczna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2" name="Google Shape;1360;p32">
            <a:extLst>
              <a:ext uri="{FF2B5EF4-FFF2-40B4-BE49-F238E27FC236}">
                <a16:creationId xmlns:a16="http://schemas.microsoft.com/office/drawing/2014/main" id="{3CD7C308-D37E-592C-73BA-5C1BE21E98A1}"/>
              </a:ext>
            </a:extLst>
          </p:cNvPr>
          <p:cNvSpPr txBox="1"/>
          <p:nvPr/>
        </p:nvSpPr>
        <p:spPr>
          <a:xfrm>
            <a:off x="2232580" y="3820344"/>
            <a:ext cx="1289329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Choroba synchroniczna/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700" b="1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o dużej objętości</a:t>
            </a:r>
            <a:endParaRPr kumimoji="0" sz="700" b="1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3" name="Google Shape;1360;p32">
            <a:extLst>
              <a:ext uri="{FF2B5EF4-FFF2-40B4-BE49-F238E27FC236}">
                <a16:creationId xmlns:a16="http://schemas.microsoft.com/office/drawing/2014/main" id="{6C65B708-1A51-E700-3FD9-0B8C8BA26720}"/>
              </a:ext>
            </a:extLst>
          </p:cNvPr>
          <p:cNvSpPr txBox="1"/>
          <p:nvPr/>
        </p:nvSpPr>
        <p:spPr>
          <a:xfrm>
            <a:off x="4740209" y="4287703"/>
            <a:ext cx="913894" cy="2410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Podgrupa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4" name="Google Shape;1360;p32">
            <a:extLst>
              <a:ext uri="{FF2B5EF4-FFF2-40B4-BE49-F238E27FC236}">
                <a16:creationId xmlns:a16="http://schemas.microsoft.com/office/drawing/2014/main" id="{DB1056AA-F9A5-FF64-CCEA-D71403312D3C}"/>
              </a:ext>
            </a:extLst>
          </p:cNvPr>
          <p:cNvSpPr txBox="1"/>
          <p:nvPr/>
        </p:nvSpPr>
        <p:spPr>
          <a:xfrm>
            <a:off x="4868774" y="4615514"/>
            <a:ext cx="1676721" cy="1344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Liczba zmian w kościach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5" name="Google Shape;1360;p32">
            <a:extLst>
              <a:ext uri="{FF2B5EF4-FFF2-40B4-BE49-F238E27FC236}">
                <a16:creationId xmlns:a16="http://schemas.microsoft.com/office/drawing/2014/main" id="{6C423C17-B99A-D0C3-6BA1-694F4ED71A8B}"/>
              </a:ext>
            </a:extLst>
          </p:cNvPr>
          <p:cNvSpPr txBox="1"/>
          <p:nvPr/>
        </p:nvSpPr>
        <p:spPr>
          <a:xfrm>
            <a:off x="6050367" y="4172601"/>
            <a:ext cx="1087220" cy="151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Zdarzenia/liczba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6" name="Google Shape;1360;p32">
            <a:extLst>
              <a:ext uri="{FF2B5EF4-FFF2-40B4-BE49-F238E27FC236}">
                <a16:creationId xmlns:a16="http://schemas.microsoft.com/office/drawing/2014/main" id="{B55AFA1A-72B8-9383-47E5-905B4BA31CB0}"/>
              </a:ext>
            </a:extLst>
          </p:cNvPr>
          <p:cNvSpPr txBox="1"/>
          <p:nvPr/>
        </p:nvSpPr>
        <p:spPr>
          <a:xfrm>
            <a:off x="7300612" y="4188958"/>
            <a:ext cx="1505155" cy="1635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Mediana OS (miesiące)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7" name="Google Shape;1360;p32">
            <a:extLst>
              <a:ext uri="{FF2B5EF4-FFF2-40B4-BE49-F238E27FC236}">
                <a16:creationId xmlns:a16="http://schemas.microsoft.com/office/drawing/2014/main" id="{3F494A9A-076B-5BF5-BD57-4CCF3EA51502}"/>
              </a:ext>
            </a:extLst>
          </p:cNvPr>
          <p:cNvSpPr txBox="1"/>
          <p:nvPr/>
        </p:nvSpPr>
        <p:spPr>
          <a:xfrm>
            <a:off x="8634379" y="5374553"/>
            <a:ext cx="1087220" cy="3223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Na korzyść apalutamidu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8" name="Google Shape;1360;p32">
            <a:extLst>
              <a:ext uri="{FF2B5EF4-FFF2-40B4-BE49-F238E27FC236}">
                <a16:creationId xmlns:a16="http://schemas.microsoft.com/office/drawing/2014/main" id="{E9A2F066-E759-E989-53F8-7938BA381451}"/>
              </a:ext>
            </a:extLst>
          </p:cNvPr>
          <p:cNvSpPr txBox="1"/>
          <p:nvPr/>
        </p:nvSpPr>
        <p:spPr>
          <a:xfrm>
            <a:off x="9634437" y="5387786"/>
            <a:ext cx="1087220" cy="3223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Na korzyść placebo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39" name="Google Shape;1360;p32">
            <a:extLst>
              <a:ext uri="{FF2B5EF4-FFF2-40B4-BE49-F238E27FC236}">
                <a16:creationId xmlns:a16="http://schemas.microsoft.com/office/drawing/2014/main" id="{8CF2F6B2-00F9-BA55-593E-4F6FD896ABD4}"/>
              </a:ext>
            </a:extLst>
          </p:cNvPr>
          <p:cNvSpPr txBox="1"/>
          <p:nvPr/>
        </p:nvSpPr>
        <p:spPr>
          <a:xfrm>
            <a:off x="5976506" y="4406493"/>
            <a:ext cx="721974" cy="1222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Apalutamid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sp>
        <p:nvSpPr>
          <p:cNvPr id="40" name="Google Shape;1360;p32">
            <a:extLst>
              <a:ext uri="{FF2B5EF4-FFF2-40B4-BE49-F238E27FC236}">
                <a16:creationId xmlns:a16="http://schemas.microsoft.com/office/drawing/2014/main" id="{86DEE719-9B08-0D44-C9E6-6D6EAF22FDC8}"/>
              </a:ext>
            </a:extLst>
          </p:cNvPr>
          <p:cNvSpPr txBox="1"/>
          <p:nvPr/>
        </p:nvSpPr>
        <p:spPr>
          <a:xfrm>
            <a:off x="7273165" y="4415653"/>
            <a:ext cx="721973" cy="1072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defTabSz="121917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dirty="0">
                <a:solidFill>
                  <a:schemeClr val="tx1">
                    <a:lumMod val="50000"/>
                  </a:schemeClr>
                </a:solidFill>
                <a:latin typeface="Verdana"/>
                <a:sym typeface="Fira Sans Extra Condensed"/>
              </a:rPr>
              <a:t>Apalutamid</a:t>
            </a:r>
            <a:endParaRPr kumimoji="0" sz="900" i="0" u="none" strike="noStrike" kern="1200" cap="none" spc="0" normalizeH="0" baseline="3000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  <a:sym typeface="Fira Sans Extra Condensed"/>
            </a:endParaRPr>
          </a:p>
        </p:txBody>
      </p:sp>
      <p:pic>
        <p:nvPicPr>
          <p:cNvPr id="41" name="Picture 4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9250901-C28F-6D94-6EA1-44AB42FA42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10" y="6157268"/>
            <a:ext cx="3922365" cy="672772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098347111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33&quot;/&gt;&lt;lineCharCount val=&quot;13&quot;/&gt;&lt;lineCharCount val=&quot;12&quot;/&gt;&lt;lineCharCount val=&quot;12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33&quot;/&gt;&lt;lineCharCount val=&quot;13&quot;/&gt;&lt;lineCharCount val=&quot;12&quot;/&gt;&lt;lineCharCount val=&quot;12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3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33&quot;/&gt;&lt;lineCharCount val=&quot;13&quot;/&gt;&lt;lineCharCount val=&quot;12&quot;/&gt;&lt;lineCharCount val=&quot;12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33&quot;/&gt;&lt;lineCharCount val=&quot;13&quot;/&gt;&lt;lineCharCount val=&quot;12&quot;/&gt;&lt;lineCharCount val=&quot;12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3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33&quot;/&gt;&lt;lineCharCount val=&quot;13&quot;/&gt;&lt;lineCharCount val=&quot;12&quot;/&gt;&lt;lineCharCount val=&quot;12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33&quot;/&gt;&lt;lineCharCount val=&quot;13&quot;/&gt;&lt;lineCharCount val=&quot;12&quot;/&gt;&lt;lineCharCount val=&quot;12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3&quot;/&gt;&lt;/TableIndex&gt;&lt;/ShapeTextInfo&gt;"/>
</p:tagLst>
</file>

<file path=ppt/theme/theme1.xml><?xml version="1.0" encoding="utf-8"?>
<a:theme xmlns:a="http://schemas.openxmlformats.org/drawingml/2006/main" name="7_Content slide – cool palette">
  <a:themeElements>
    <a:clrScheme name="Janssen Color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BFBFB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5_Content slide – cool palette">
  <a:themeElements>
    <a:clrScheme name="Janssen Color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BFBFB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Content slide – cool palette">
  <a:themeElements>
    <a:clrScheme name="Janssen Color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BFBFB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defRPr sz="1400" dirty="0" smtClean="0">
            <a:latin typeface="Verdana" panose="020B0604030504040204" pitchFamily="34" charset="0"/>
            <a:ea typeface="Verdana" panose="020B0604030504040204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6_Content slide – cool palette">
  <a:themeElements>
    <a:clrScheme name="Janssen Color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BFBFB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8_Content slide – cool palette">
  <a:themeElements>
    <a:clrScheme name="Janssen Color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BFBFB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defRPr sz="1400" dirty="0" smtClean="0">
            <a:latin typeface="Verdana" panose="020B0604030504040204" pitchFamily="34" charset="0"/>
            <a:ea typeface="Verdana" panose="020B0604030504040204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9_Content slide – cool palette">
  <a:themeElements>
    <a:clrScheme name="Janssen Color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BFBFB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0_Content slide – cool palette">
  <a:themeElements>
    <a:clrScheme name="Janssen Color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BFBFB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1_Content slide – cool palette">
  <a:themeElements>
    <a:clrScheme name="Janssen Color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BFBFB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ca48ea3-8c75-4d36-b64f-70604b11fd22}" enabled="1" method="Standard" siteId="{3ac94b33-9135-4821-9502-eafda6592a3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10471</TotalTime>
  <Words>10664</Words>
  <Application>Microsoft Office PowerPoint</Application>
  <PresentationFormat>Widescreen</PresentationFormat>
  <Paragraphs>1133</Paragraphs>
  <Slides>35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35</vt:i4>
      </vt:variant>
    </vt:vector>
  </HeadingPairs>
  <TitlesOfParts>
    <vt:vector size="53" baseType="lpstr">
      <vt:lpstr>Arial</vt:lpstr>
      <vt:lpstr>Calibri</vt:lpstr>
      <vt:lpstr>Calibri Light</vt:lpstr>
      <vt:lpstr>Fira Sans Condensed</vt:lpstr>
      <vt:lpstr>Fira Sans Extra Condensed</vt:lpstr>
      <vt:lpstr>Johnson Text</vt:lpstr>
      <vt:lpstr>Segoe UI</vt:lpstr>
      <vt:lpstr>Source Sans Pro Light</vt:lpstr>
      <vt:lpstr>Verdana</vt:lpstr>
      <vt:lpstr>Wingdings</vt:lpstr>
      <vt:lpstr>7_Content slide – cool palette</vt:lpstr>
      <vt:lpstr>5_Content slide – cool palette</vt:lpstr>
      <vt:lpstr>4_Content slide – cool palette</vt:lpstr>
      <vt:lpstr>6_Content slide – cool palette</vt:lpstr>
      <vt:lpstr>8_Content slide – cool palette</vt:lpstr>
      <vt:lpstr>9_Content slide – cool palette</vt:lpstr>
      <vt:lpstr>10_Content slide – cool palette</vt:lpstr>
      <vt:lpstr>11_Content slide – cool palette</vt:lpstr>
      <vt:lpstr>Apalutamid i terapia trójlekowa w mHSPC</vt:lpstr>
      <vt:lpstr>Najważniejsze badania kliniczne</vt:lpstr>
      <vt:lpstr>PowerPoint Presentation</vt:lpstr>
      <vt:lpstr>Skuteczność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Dodanie APA do ADT w badaniu TITAN znacząco poprawiło przeżycie całkowite, niezależnie od objętości choroby i czasu wystąpienia przerzutów1-3</vt:lpstr>
      <vt:lpstr>W badaniu ARASENS nie wykazano istotnych korzyści w zakresie przeżycia całkowitego u pacjentów z chorobą o małej objętości </vt:lpstr>
      <vt:lpstr>W badaniu PEACE-1 nie wykazano istotnej korzyści w zakresie przeżycia całkowitego u pacjentów z chorobą o małej objętości </vt:lpstr>
      <vt:lpstr>Nie oceniono formalnie, jaka jest wartość dodana włączenia docetakselu do ADT i ARSI1</vt:lpstr>
      <vt:lpstr>NMA autorstwa Naqvi i wsp., którą przedstawiono na konferencji ASCO w 2022 roku, wykazała, że dodanie docetakselu (terapia trójlekowa) może nie opóźniać progresji lub wydłużać przeżycia vs terapia dwulekowa oparta na NHT1 </vt:lpstr>
      <vt:lpstr>Bezpieczeństwo</vt:lpstr>
      <vt:lpstr>Schemat apalutamid + ADT miał możliwy do opanowania profil bezpieczeństwa w szerokiej populacji pacjentów</vt:lpstr>
      <vt:lpstr>Wiele, z najczęściej zgłaszanych zdarzeń niepożądanych w badaniu ARASENS, to znane działania toksyczne związane z terapią docetakselem1</vt:lpstr>
      <vt:lpstr>Analiza wskaźników hospitalizacji w badaniu ARASENS wykazała  2,4-krotnie większą liczbę hospitalizacji podczas leczenia docetakselem (w ciągu pierwszych 4 miesięcy od rozpoczęcia leczenia vs później)1</vt:lpstr>
      <vt:lpstr>PowerPoint Presentation</vt:lpstr>
      <vt:lpstr>Trudno jednoznacznie stwierdzić, czy dodatkowa toksyczność docetakselu stanowi przeciwwagę dla dodatkowych korzyści1</vt:lpstr>
      <vt:lpstr>PowerPoint Presentation</vt:lpstr>
      <vt:lpstr>PowerPoint Presentation</vt:lpstr>
      <vt:lpstr>Jakość życia</vt:lpstr>
      <vt:lpstr>Pacjenci z mHSPC żyją znacznie dłużej dlatego utrzymanie jakości ich życia ma tak duże znaczenie1</vt:lpstr>
      <vt:lpstr>W wyborze leczenia należy uwzględnić rokowanie stopnia zaawansowania mHSPC w ramach indywidualnej oceny ryzyka u pacjenta</vt:lpstr>
      <vt:lpstr>PowerPoint Presentation</vt:lpstr>
      <vt:lpstr>PowerPoint Presentation</vt:lpstr>
      <vt:lpstr>Wynik QoL jest początkowo silnie zaburzony przez ADT + DOCE,  co sugeruje utrzymującą się lub powoli ustępującą toksyczność chemioterapii</vt:lpstr>
      <vt:lpstr>Najważniejsze wnioski</vt:lpstr>
      <vt:lpstr>Najważniejsze wnioski</vt:lpstr>
      <vt:lpstr>PowerPoint Presentation</vt:lpstr>
      <vt:lpstr>PowerPoint Presentation</vt:lpstr>
      <vt:lpstr>Dodanie APA do ADT w badaniu TITAN znacząco poprawiło przeżycie całkowite, niezależnie od objętości choroby i czasu wystąpienia przerzutów1-3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Apalutamide and triplet therapy in mHSPC</dc:title>
  <dc:creator>Agostinho, Ana Lúcia [JACPT]</dc:creator>
  <cp:lastModifiedBy>Strzeciwilk-hrycz, Agnieszka [JNJPL]</cp:lastModifiedBy>
  <cp:revision>146</cp:revision>
  <dcterms:created xsi:type="dcterms:W3CDTF">2023-03-28T17:34:21Z</dcterms:created>
  <dcterms:modified xsi:type="dcterms:W3CDTF">2025-07-28T05:34:06Z</dcterms:modified>
</cp:coreProperties>
</file>