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sldIdLst>
    <p:sldId id="256" r:id="rId2"/>
    <p:sldId id="260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97BB"/>
    <a:srgbClr val="4B1D6A"/>
    <a:srgbClr val="CDD600"/>
    <a:srgbClr val="411A5C"/>
    <a:srgbClr val="3F0C84"/>
    <a:srgbClr val="8504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83"/>
    <p:restoredTop sz="94689"/>
  </p:normalViewPr>
  <p:slideViewPr>
    <p:cSldViewPr snapToGrid="0">
      <p:cViewPr varScale="1">
        <p:scale>
          <a:sx n="79" d="100"/>
          <a:sy n="79" d="100"/>
        </p:scale>
        <p:origin x="1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rek, Agnieszka [JNJPL]" userId="c46e6aa7-b19c-46ba-a511-2c088c96afd4" providerId="ADAL" clId="{0A3E60C1-C467-496F-8724-4C766A75225D}"/>
    <pc:docChg chg="modSld">
      <pc:chgData name="Norek, Agnieszka [JNJPL]" userId="c46e6aa7-b19c-46ba-a511-2c088c96afd4" providerId="ADAL" clId="{0A3E60C1-C467-496F-8724-4C766A75225D}" dt="2025-04-07T13:17:36.957" v="9" actId="1076"/>
      <pc:docMkLst>
        <pc:docMk/>
      </pc:docMkLst>
      <pc:sldChg chg="addSp modSp mod">
        <pc:chgData name="Norek, Agnieszka [JNJPL]" userId="c46e6aa7-b19c-46ba-a511-2c088c96afd4" providerId="ADAL" clId="{0A3E60C1-C467-496F-8724-4C766A75225D}" dt="2025-04-07T13:17:36.957" v="9" actId="1076"/>
        <pc:sldMkLst>
          <pc:docMk/>
          <pc:sldMk cId="6157009" sldId="256"/>
        </pc:sldMkLst>
        <pc:spChg chg="add mod">
          <ac:chgData name="Norek, Agnieszka [JNJPL]" userId="c46e6aa7-b19c-46ba-a511-2c088c96afd4" providerId="ADAL" clId="{0A3E60C1-C467-496F-8724-4C766A75225D}" dt="2025-04-07T13:17:36.957" v="9" actId="1076"/>
          <ac:spMkLst>
            <pc:docMk/>
            <pc:sldMk cId="6157009" sldId="256"/>
            <ac:spMk id="3" creationId="{49AE4385-3D7A-483B-9058-911FE89D9D7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423D93-E771-244F-8D75-9B8D6D389E52}" type="datetimeFigureOut">
              <a:rPr lang="pl-PL" smtClean="0"/>
              <a:t>2025-04-07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7518FB-2AC5-1440-9638-8F9194BC46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00097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7518FB-2AC5-1440-9638-8F9194BC46C3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9637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7518FB-2AC5-1440-9638-8F9194BC46C3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2130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5A76-26B4-DC4E-AC89-A45D42116334}" type="datetimeFigureOut">
              <a:rPr lang="pl-PL" smtClean="0"/>
              <a:t>2025-04-07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5969C-86F4-724C-AEEC-10CE243FAA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5104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5A76-26B4-DC4E-AC89-A45D42116334}" type="datetimeFigureOut">
              <a:rPr lang="pl-PL" smtClean="0"/>
              <a:t>2025-04-07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5969C-86F4-724C-AEEC-10CE243FAA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4866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5A76-26B4-DC4E-AC89-A45D42116334}" type="datetimeFigureOut">
              <a:rPr lang="pl-PL" smtClean="0"/>
              <a:t>2025-04-07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5969C-86F4-724C-AEEC-10CE243FAA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075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5A76-26B4-DC4E-AC89-A45D42116334}" type="datetimeFigureOut">
              <a:rPr lang="pl-PL" smtClean="0"/>
              <a:t>2025-04-07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5969C-86F4-724C-AEEC-10CE243FAA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13240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5A76-26B4-DC4E-AC89-A45D42116334}" type="datetimeFigureOut">
              <a:rPr lang="pl-PL" smtClean="0"/>
              <a:t>2025-04-07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5969C-86F4-724C-AEEC-10CE243FAA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3805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5A76-26B4-DC4E-AC89-A45D42116334}" type="datetimeFigureOut">
              <a:rPr lang="pl-PL" smtClean="0"/>
              <a:t>2025-04-07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5969C-86F4-724C-AEEC-10CE243FAA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3240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5A76-26B4-DC4E-AC89-A45D42116334}" type="datetimeFigureOut">
              <a:rPr lang="pl-PL" smtClean="0"/>
              <a:t>2025-04-07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5969C-86F4-724C-AEEC-10CE243FAA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4306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5A76-26B4-DC4E-AC89-A45D42116334}" type="datetimeFigureOut">
              <a:rPr lang="pl-PL" smtClean="0"/>
              <a:t>2025-04-07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5969C-86F4-724C-AEEC-10CE243FAA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9963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5A76-26B4-DC4E-AC89-A45D42116334}" type="datetimeFigureOut">
              <a:rPr lang="pl-PL" smtClean="0"/>
              <a:t>2025-04-07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5969C-86F4-724C-AEEC-10CE243FAA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72575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5A76-26B4-DC4E-AC89-A45D42116334}" type="datetimeFigureOut">
              <a:rPr lang="pl-PL" smtClean="0"/>
              <a:t>2025-04-07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5969C-86F4-724C-AEEC-10CE243FAA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405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35A76-26B4-DC4E-AC89-A45D42116334}" type="datetimeFigureOut">
              <a:rPr lang="pl-PL" smtClean="0"/>
              <a:t>2025-04-07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5969C-86F4-724C-AEEC-10CE243FAA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4861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835A76-26B4-DC4E-AC89-A45D42116334}" type="datetimeFigureOut">
              <a:rPr lang="pl-PL" smtClean="0"/>
              <a:t>2025-04-07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75969C-86F4-724C-AEEC-10CE243FAA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1546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3.png"/><Relationship Id="rId10" Type="http://schemas.openxmlformats.org/officeDocument/2006/relationships/image" Target="../media/image13.png"/><Relationship Id="rId4" Type="http://schemas.openxmlformats.org/officeDocument/2006/relationships/image" Target="../media/image6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Liliowy, fiołek, Magenta, Lawend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4B06F94A-0729-918F-CBF0-888894551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9716" cy="6862291"/>
          </a:xfrm>
          <a:prstGeom prst="rect">
            <a:avLst/>
          </a:prstGeom>
        </p:spPr>
      </p:pic>
      <p:pic>
        <p:nvPicPr>
          <p:cNvPr id="14" name="Obraz 13" descr="Obraz zawierający logo, Grafika, Czcionka, krąg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03AFBCFF-046D-7DAA-40F6-FCFF2B934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707" y="210668"/>
            <a:ext cx="1375129" cy="1299434"/>
          </a:xfrm>
          <a:prstGeom prst="rect">
            <a:avLst/>
          </a:prstGeom>
        </p:spPr>
      </p:pic>
      <p:sp>
        <p:nvSpPr>
          <p:cNvPr id="15" name="pole tekstowe 14">
            <a:extLst>
              <a:ext uri="{FF2B5EF4-FFF2-40B4-BE49-F238E27FC236}">
                <a16:creationId xmlns:a16="http://schemas.microsoft.com/office/drawing/2014/main" id="{A51018B0-A9AC-0466-0811-1E5AB12EA1E2}"/>
              </a:ext>
            </a:extLst>
          </p:cNvPr>
          <p:cNvSpPr txBox="1"/>
          <p:nvPr/>
        </p:nvSpPr>
        <p:spPr>
          <a:xfrm>
            <a:off x="-2" y="1044007"/>
            <a:ext cx="91382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>
                <a:solidFill>
                  <a:schemeClr val="bg1"/>
                </a:solidFill>
                <a:latin typeface="Proxima Nova" panose="02000506030000020004" pitchFamily="2" charset="0"/>
                <a:ea typeface="Lato Heavy" panose="020F0502020204030203" pitchFamily="34" charset="0"/>
                <a:cs typeface="Daytona" panose="020F0502020204030204" pitchFamily="34" charset="0"/>
              </a:rPr>
              <a:t>ERLEADA</a:t>
            </a:r>
            <a:r>
              <a:rPr lang="pl-PL" sz="3200" b="1" baseline="30000" dirty="0">
                <a:solidFill>
                  <a:schemeClr val="bg1"/>
                </a:solidFill>
                <a:effectLst/>
                <a:latin typeface="Helvetica" pitchFamily="2" charset="0"/>
              </a:rPr>
              <a:t>®</a:t>
            </a:r>
            <a:r>
              <a:rPr lang="pl-PL" sz="3200" b="1" dirty="0">
                <a:solidFill>
                  <a:schemeClr val="bg1"/>
                </a:solidFill>
                <a:latin typeface="Proxima Nova" panose="02000506030000020004" pitchFamily="2" charset="0"/>
                <a:ea typeface="Lato Heavy" panose="020F0502020204030203" pitchFamily="34" charset="0"/>
                <a:cs typeface="Daytona" panose="020F0502020204030204" pitchFamily="34" charset="0"/>
              </a:rPr>
              <a:t> 240 mg</a:t>
            </a:r>
          </a:p>
          <a:p>
            <a:pPr algn="ctr"/>
            <a:r>
              <a:rPr lang="pl-PL" sz="3200" b="1" dirty="0">
                <a:solidFill>
                  <a:srgbClr val="CDD600"/>
                </a:solidFill>
                <a:latin typeface="Proxima Nova" panose="02000506030000020004" pitchFamily="2" charset="0"/>
                <a:ea typeface="Lato Heavy" panose="020F0502020204030203" pitchFamily="34" charset="0"/>
                <a:cs typeface="Daytona" panose="020F0502020204030204" pitchFamily="34" charset="0"/>
              </a:rPr>
              <a:t>NOWA DAWKA TABLETKI RAZ NA DOBĘ</a:t>
            </a:r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0F1680BA-644C-9930-6CC9-A68C2812F1F2}"/>
              </a:ext>
            </a:extLst>
          </p:cNvPr>
          <p:cNvSpPr/>
          <p:nvPr/>
        </p:nvSpPr>
        <p:spPr>
          <a:xfrm>
            <a:off x="2565399" y="3013237"/>
            <a:ext cx="6584316" cy="22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DD2B6F1A-3B0C-356C-E794-B4ECC39D9053}"/>
              </a:ext>
            </a:extLst>
          </p:cNvPr>
          <p:cNvSpPr txBox="1"/>
          <p:nvPr/>
        </p:nvSpPr>
        <p:spPr>
          <a:xfrm>
            <a:off x="5716" y="2293355"/>
            <a:ext cx="9144000" cy="536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  <a:spcAft>
                <a:spcPts val="750"/>
              </a:spcAft>
            </a:pPr>
            <a:r>
              <a:rPr lang="pl-PL" sz="1400" dirty="0">
                <a:solidFill>
                  <a:srgbClr val="FFFFFF"/>
                </a:solidFill>
                <a:effectLst/>
                <a:latin typeface="Proxima Nova Medium" panose="02000506030000020004" pitchFamily="2" charset="0"/>
              </a:rPr>
              <a:t>ERLEADA® w formie pojedynczej tabletki zachowuje tę samą skuteczność i łatwy do kontrolowania </a:t>
            </a:r>
            <a:br>
              <a:rPr lang="pl-PL" sz="1400" dirty="0">
                <a:solidFill>
                  <a:srgbClr val="FFFFFF"/>
                </a:solidFill>
                <a:effectLst/>
                <a:latin typeface="Proxima Nova Medium" panose="02000506030000020004" pitchFamily="2" charset="0"/>
              </a:rPr>
            </a:br>
            <a:r>
              <a:rPr lang="pl-PL" sz="1400" dirty="0">
                <a:solidFill>
                  <a:srgbClr val="FFFFFF"/>
                </a:solidFill>
                <a:effectLst/>
                <a:latin typeface="Proxima Nova Medium" panose="02000506030000020004" pitchFamily="2" charset="0"/>
              </a:rPr>
              <a:t>profil bezpieczeństwa, jednocześnie zwiększając wygodę stosowania.</a:t>
            </a:r>
            <a:r>
              <a:rPr lang="pl-PL" sz="1400" baseline="30000" dirty="0">
                <a:solidFill>
                  <a:srgbClr val="FFFFFF"/>
                </a:solidFill>
                <a:effectLst/>
                <a:latin typeface="Proxima Nova Medium" panose="02000506030000020004" pitchFamily="2" charset="0"/>
              </a:rPr>
              <a:t>1–3</a:t>
            </a:r>
            <a:r>
              <a:rPr lang="pl-PL" sz="1400" dirty="0">
                <a:solidFill>
                  <a:srgbClr val="FFFFFF"/>
                </a:solidFill>
                <a:effectLst/>
                <a:latin typeface="Proxima Nova Medium" panose="02000506030000020004" pitchFamily="2" charset="0"/>
              </a:rPr>
              <a:t> </a:t>
            </a:r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6C37887F-017E-E4ED-C700-092B34DC4E97}"/>
              </a:ext>
            </a:extLst>
          </p:cNvPr>
          <p:cNvSpPr/>
          <p:nvPr/>
        </p:nvSpPr>
        <p:spPr>
          <a:xfrm>
            <a:off x="2565399" y="3013237"/>
            <a:ext cx="84667" cy="2219400"/>
          </a:xfrm>
          <a:prstGeom prst="rect">
            <a:avLst/>
          </a:prstGeom>
          <a:solidFill>
            <a:srgbClr val="CDD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zaokrąglony 21">
            <a:extLst>
              <a:ext uri="{FF2B5EF4-FFF2-40B4-BE49-F238E27FC236}">
                <a16:creationId xmlns:a16="http://schemas.microsoft.com/office/drawing/2014/main" id="{CA4AD13E-86FA-3D6B-ACDA-1AEFAB682249}"/>
              </a:ext>
            </a:extLst>
          </p:cNvPr>
          <p:cNvSpPr/>
          <p:nvPr/>
        </p:nvSpPr>
        <p:spPr>
          <a:xfrm>
            <a:off x="2917876" y="3290963"/>
            <a:ext cx="2782075" cy="736600"/>
          </a:xfrm>
          <a:prstGeom prst="roundRect">
            <a:avLst>
              <a:gd name="adj" fmla="val 50000"/>
            </a:avLst>
          </a:prstGeom>
          <a:solidFill>
            <a:srgbClr val="4B1D6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zaokrąglony 22">
            <a:extLst>
              <a:ext uri="{FF2B5EF4-FFF2-40B4-BE49-F238E27FC236}">
                <a16:creationId xmlns:a16="http://schemas.microsoft.com/office/drawing/2014/main" id="{12855A17-9496-D6A9-BA8D-9F4AF707D8C4}"/>
              </a:ext>
            </a:extLst>
          </p:cNvPr>
          <p:cNvSpPr/>
          <p:nvPr/>
        </p:nvSpPr>
        <p:spPr>
          <a:xfrm>
            <a:off x="5967761" y="3269231"/>
            <a:ext cx="2782075" cy="758332"/>
          </a:xfrm>
          <a:prstGeom prst="roundRect">
            <a:avLst>
              <a:gd name="adj" fmla="val 50000"/>
            </a:avLst>
          </a:prstGeom>
          <a:solidFill>
            <a:srgbClr val="CDD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DF23000A-8068-9C9E-8DEC-D32D32BC7FB9}"/>
              </a:ext>
            </a:extLst>
          </p:cNvPr>
          <p:cNvSpPr txBox="1"/>
          <p:nvPr/>
        </p:nvSpPr>
        <p:spPr>
          <a:xfrm>
            <a:off x="2917875" y="3295838"/>
            <a:ext cx="27820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bg1"/>
                </a:solidFill>
                <a:latin typeface="Proxima Nova Semibold" panose="02000506030000020004" pitchFamily="2" charset="0"/>
              </a:rPr>
              <a:t>Dawka = 240 mg:</a:t>
            </a:r>
            <a:r>
              <a:rPr lang="pl-PL" sz="1400" b="1" baseline="30000" dirty="0">
                <a:solidFill>
                  <a:schemeClr val="bg1"/>
                </a:solidFill>
                <a:latin typeface="Proxima Nova Semibold" panose="02000506030000020004" pitchFamily="2" charset="0"/>
              </a:rPr>
              <a:t>1</a:t>
            </a:r>
          </a:p>
          <a:p>
            <a:pPr algn="ctr"/>
            <a:r>
              <a:rPr lang="pl-PL" sz="1400" b="1" dirty="0">
                <a:solidFill>
                  <a:schemeClr val="bg1"/>
                </a:solidFill>
                <a:latin typeface="Proxima Nova Semibold" panose="02000506030000020004" pitchFamily="2" charset="0"/>
              </a:rPr>
              <a:t>4 tabletki po 60 mg raz na dobę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553BB233-EC36-A341-A153-C0943887ED17}"/>
              </a:ext>
            </a:extLst>
          </p:cNvPr>
          <p:cNvSpPr txBox="1"/>
          <p:nvPr/>
        </p:nvSpPr>
        <p:spPr>
          <a:xfrm>
            <a:off x="5967762" y="3295838"/>
            <a:ext cx="2764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rgbClr val="411A5C"/>
                </a:solidFill>
                <a:latin typeface="Proxima Nova" panose="02000506030000020004" pitchFamily="2" charset="0"/>
              </a:rPr>
              <a:t>Dawka = 240 mg:</a:t>
            </a:r>
            <a:r>
              <a:rPr lang="pl-PL" sz="1400" b="1" baseline="30000" dirty="0">
                <a:solidFill>
                  <a:srgbClr val="411A5C"/>
                </a:solidFill>
                <a:latin typeface="Proxima Nova" panose="02000506030000020004" pitchFamily="2" charset="0"/>
              </a:rPr>
              <a:t>1</a:t>
            </a:r>
          </a:p>
          <a:p>
            <a:pPr algn="ctr"/>
            <a:r>
              <a:rPr lang="pl-PL" sz="1400" b="1" dirty="0">
                <a:solidFill>
                  <a:srgbClr val="411A5C"/>
                </a:solidFill>
                <a:latin typeface="Proxima Nova" panose="02000506030000020004" pitchFamily="2" charset="0"/>
              </a:rPr>
              <a:t>1 tabletka 240 mg raz na dobę</a:t>
            </a:r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74F8E876-C082-394E-4CFD-1E403CD58E46}"/>
              </a:ext>
            </a:extLst>
          </p:cNvPr>
          <p:cNvSpPr/>
          <p:nvPr/>
        </p:nvSpPr>
        <p:spPr>
          <a:xfrm>
            <a:off x="0" y="3013237"/>
            <a:ext cx="2565399" cy="2219400"/>
          </a:xfrm>
          <a:prstGeom prst="rect">
            <a:avLst/>
          </a:prstGeom>
          <a:gradFill flip="none" rotWithShape="1">
            <a:gsLst>
              <a:gs pos="30500">
                <a:srgbClr val="A08DAE"/>
              </a:gs>
              <a:gs pos="61000">
                <a:schemeClr val="bg1">
                  <a:shade val="100000"/>
                  <a:satMod val="115000"/>
                  <a:alpha val="7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8" name="Obraz 27" descr="Obraz zawierający symbol, Grafika, Czcionka, logo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0D1C52AC-FD3A-3B3F-4EC8-3755FE9E9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58" y="3290963"/>
            <a:ext cx="1947884" cy="1790252"/>
          </a:xfrm>
          <a:prstGeom prst="rect">
            <a:avLst/>
          </a:prstGeom>
          <a:effectLst>
            <a:outerShdw blurRad="63500" sx="103491" sy="103491" algn="ctr" rotWithShape="0">
              <a:schemeClr val="bg1">
                <a:alpha val="31000"/>
              </a:schemeClr>
            </a:outerShdw>
          </a:effectLst>
        </p:spPr>
      </p:pic>
      <p:sp>
        <p:nvSpPr>
          <p:cNvPr id="29" name="pole tekstowe 28">
            <a:extLst>
              <a:ext uri="{FF2B5EF4-FFF2-40B4-BE49-F238E27FC236}">
                <a16:creationId xmlns:a16="http://schemas.microsoft.com/office/drawing/2014/main" id="{13CFE75E-C8BA-F562-E4DD-3AA8E6FD4B70}"/>
              </a:ext>
            </a:extLst>
          </p:cNvPr>
          <p:cNvSpPr txBox="1"/>
          <p:nvPr/>
        </p:nvSpPr>
        <p:spPr>
          <a:xfrm>
            <a:off x="2650066" y="5416259"/>
            <a:ext cx="639013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50"/>
              </a:spcAft>
            </a:pPr>
            <a:r>
              <a:rPr lang="pl-PL" sz="700" dirty="0">
                <a:solidFill>
                  <a:srgbClr val="FFFFFF"/>
                </a:solidFill>
                <a:effectLst/>
                <a:latin typeface="Proxima Nova Light" panose="02000506030000020004" pitchFamily="2" charset="0"/>
              </a:rPr>
              <a:t>Wielkość przedstawionych tabletek nie odpowiada rzeczywistej. Zdjęcia służą wyłącznie do celów poglądowych</a:t>
            </a:r>
            <a:r>
              <a:rPr lang="pl-PL" sz="700" baseline="30000" dirty="0">
                <a:solidFill>
                  <a:srgbClr val="FFFFFF"/>
                </a:solidFill>
                <a:effectLst/>
                <a:latin typeface="Proxima Nova Light" panose="02000506030000020004" pitchFamily="2" charset="0"/>
              </a:rPr>
              <a:t> </a:t>
            </a:r>
            <a:endParaRPr lang="pl-PL" sz="700" dirty="0">
              <a:solidFill>
                <a:srgbClr val="FFFFFF"/>
              </a:solidFill>
              <a:effectLst/>
              <a:latin typeface="Proxima Nova Light" panose="02000506030000020004" pitchFamily="2" charset="0"/>
            </a:endParaRPr>
          </a:p>
        </p:txBody>
      </p:sp>
      <p:pic>
        <p:nvPicPr>
          <p:cNvPr id="31" name="Obraz 30" descr="Obraz zawierający Czcionka, logo, symbol, krąg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BE172DAB-5E30-8093-450A-850B7E9CF8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5445" y="4486625"/>
            <a:ext cx="749300" cy="342900"/>
          </a:xfrm>
          <a:prstGeom prst="rect">
            <a:avLst/>
          </a:prstGeom>
        </p:spPr>
      </p:pic>
      <p:sp>
        <p:nvSpPr>
          <p:cNvPr id="32" name="pole tekstowe 31">
            <a:extLst>
              <a:ext uri="{FF2B5EF4-FFF2-40B4-BE49-F238E27FC236}">
                <a16:creationId xmlns:a16="http://schemas.microsoft.com/office/drawing/2014/main" id="{2564310F-D81B-8EAF-24CF-116208C73099}"/>
              </a:ext>
            </a:extLst>
          </p:cNvPr>
          <p:cNvSpPr txBox="1"/>
          <p:nvPr/>
        </p:nvSpPr>
        <p:spPr>
          <a:xfrm>
            <a:off x="4462802" y="4396465"/>
            <a:ext cx="2764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411A5C"/>
                </a:solidFill>
                <a:latin typeface="Proxima Nova" panose="02000506030000020004" pitchFamily="2" charset="0"/>
              </a:rPr>
              <a:t>=</a:t>
            </a:r>
          </a:p>
        </p:txBody>
      </p:sp>
      <p:pic>
        <p:nvPicPr>
          <p:cNvPr id="34" name="Obraz 33" descr="Obraz zawierający numer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5E998622-0B07-A003-6698-9CF6788F01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6836" y="4294932"/>
            <a:ext cx="609600" cy="317500"/>
          </a:xfrm>
          <a:prstGeom prst="rect">
            <a:avLst/>
          </a:prstGeom>
        </p:spPr>
      </p:pic>
      <p:pic>
        <p:nvPicPr>
          <p:cNvPr id="35" name="Obraz 34" descr="Obraz zawierający numer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AA5AD14B-8CB3-E2E8-2E63-ECC3302066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0557" y="4286699"/>
            <a:ext cx="609600" cy="317500"/>
          </a:xfrm>
          <a:prstGeom prst="rect">
            <a:avLst/>
          </a:prstGeom>
        </p:spPr>
      </p:pic>
      <p:pic>
        <p:nvPicPr>
          <p:cNvPr id="36" name="Obraz 35" descr="Obraz zawierający numer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09B9670A-9F32-5628-3EB3-154E2E1000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6836" y="4700563"/>
            <a:ext cx="609600" cy="317500"/>
          </a:xfrm>
          <a:prstGeom prst="rect">
            <a:avLst/>
          </a:prstGeom>
        </p:spPr>
      </p:pic>
      <p:pic>
        <p:nvPicPr>
          <p:cNvPr id="37" name="Obraz 36" descr="Obraz zawierający numer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F6091308-48FC-92AC-23C3-3AE2898C68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0557" y="4700563"/>
            <a:ext cx="609600" cy="317500"/>
          </a:xfrm>
          <a:prstGeom prst="rect">
            <a:avLst/>
          </a:prstGeom>
        </p:spPr>
      </p:pic>
      <p:sp>
        <p:nvSpPr>
          <p:cNvPr id="38" name="Prostokąt 37">
            <a:extLst>
              <a:ext uri="{FF2B5EF4-FFF2-40B4-BE49-F238E27FC236}">
                <a16:creationId xmlns:a16="http://schemas.microsoft.com/office/drawing/2014/main" id="{F4B7C835-F7D4-C777-979F-88026908AF50}"/>
              </a:ext>
            </a:extLst>
          </p:cNvPr>
          <p:cNvSpPr/>
          <p:nvPr/>
        </p:nvSpPr>
        <p:spPr>
          <a:xfrm>
            <a:off x="0" y="6231731"/>
            <a:ext cx="9138285" cy="626269"/>
          </a:xfrm>
          <a:prstGeom prst="rect">
            <a:avLst/>
          </a:prstGeom>
          <a:solidFill>
            <a:srgbClr val="7030A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9" name="Obraz 38" descr="Obraz zawierający Czcionka, tekst, Grafika, logo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86FFAF0B-2E8F-B11C-F7A2-CFC2CE0CD3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62215" y="6257836"/>
            <a:ext cx="1587500" cy="571500"/>
          </a:xfrm>
          <a:prstGeom prst="rect">
            <a:avLst/>
          </a:prstGeom>
        </p:spPr>
      </p:pic>
      <p:sp>
        <p:nvSpPr>
          <p:cNvPr id="40" name="pole tekstowe 39">
            <a:extLst>
              <a:ext uri="{FF2B5EF4-FFF2-40B4-BE49-F238E27FC236}">
                <a16:creationId xmlns:a16="http://schemas.microsoft.com/office/drawing/2014/main" id="{D91F89BF-652C-4873-BF82-7ACE0EEB318C}"/>
              </a:ext>
            </a:extLst>
          </p:cNvPr>
          <p:cNvSpPr txBox="1"/>
          <p:nvPr/>
        </p:nvSpPr>
        <p:spPr>
          <a:xfrm>
            <a:off x="8874860" y="5226545"/>
            <a:ext cx="307777" cy="95410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pl-PL" sz="800" dirty="0">
                <a:solidFill>
                  <a:schemeClr val="bg2">
                    <a:lumMod val="50000"/>
                  </a:schemeClr>
                </a:solidFill>
              </a:rPr>
              <a:t>CP-XXXXXX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AE4385-3D7A-483B-9058-911FE89D9D79}"/>
              </a:ext>
            </a:extLst>
          </p:cNvPr>
          <p:cNvSpPr txBox="1"/>
          <p:nvPr/>
        </p:nvSpPr>
        <p:spPr>
          <a:xfrm>
            <a:off x="-22314" y="6620945"/>
            <a:ext cx="459145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CP-513964</a:t>
            </a:r>
            <a:endParaRPr lang="pl-PL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7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Obraz zawierający Liliowy, fiołek, Magenta, Lawend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8B91435A-5202-3806-17A0-9A324EBC4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291"/>
            <a:ext cx="9155430" cy="6862291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3C7CE195-A789-B318-0E02-413DA88A4608}"/>
              </a:ext>
            </a:extLst>
          </p:cNvPr>
          <p:cNvSpPr txBox="1"/>
          <p:nvPr/>
        </p:nvSpPr>
        <p:spPr>
          <a:xfrm>
            <a:off x="347133" y="375140"/>
            <a:ext cx="84751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pl-PL" sz="2000" b="1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Wpływ złożonych schematów leczenia na przestrzeganie zaleceń </a:t>
            </a:r>
          </a:p>
          <a:p>
            <a:pPr>
              <a:buNone/>
            </a:pPr>
            <a:r>
              <a:rPr lang="pl-PL" sz="2000" b="1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i wyniki w raku gruczołu krokowego: konieczność upraszcz</a:t>
            </a:r>
            <a:r>
              <a:rPr lang="pl-PL" sz="2000" b="1" dirty="0">
                <a:solidFill>
                  <a:srgbClr val="FFFFFF"/>
                </a:solidFill>
                <a:latin typeface="Proxima Nova" panose="02000506030000020004" pitchFamily="2" charset="0"/>
              </a:rPr>
              <a:t>ania</a:t>
            </a:r>
            <a:r>
              <a:rPr lang="pl-PL" sz="2000" b="1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terapii doustnych</a:t>
            </a:r>
            <a:r>
              <a:rPr lang="pl-PL" sz="2000" b="1" baseline="300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5,6</a:t>
            </a:r>
            <a:r>
              <a:rPr lang="pl-PL" sz="2000" b="1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 </a:t>
            </a: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E914811B-D5BE-8B8E-95B3-16D8AD614F44}"/>
              </a:ext>
            </a:extLst>
          </p:cNvPr>
          <p:cNvSpPr/>
          <p:nvPr/>
        </p:nvSpPr>
        <p:spPr>
          <a:xfrm>
            <a:off x="426826" y="1484113"/>
            <a:ext cx="8153400" cy="17789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72F5A23E-9036-5487-69A7-A671D0C704C5}"/>
              </a:ext>
            </a:extLst>
          </p:cNvPr>
          <p:cNvSpPr/>
          <p:nvPr/>
        </p:nvSpPr>
        <p:spPr>
          <a:xfrm>
            <a:off x="426826" y="3221831"/>
            <a:ext cx="8153400" cy="207169"/>
          </a:xfrm>
          <a:prstGeom prst="rect">
            <a:avLst/>
          </a:prstGeom>
          <a:solidFill>
            <a:srgbClr val="CDD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42944A95-1CEE-AD77-7F30-733F0091A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21" y="1892624"/>
            <a:ext cx="1006687" cy="1038645"/>
          </a:xfrm>
          <a:prstGeom prst="rect">
            <a:avLst/>
          </a:prstGeom>
        </p:spPr>
      </p:pic>
      <p:sp>
        <p:nvSpPr>
          <p:cNvPr id="15" name="pole tekstowe 14">
            <a:extLst>
              <a:ext uri="{FF2B5EF4-FFF2-40B4-BE49-F238E27FC236}">
                <a16:creationId xmlns:a16="http://schemas.microsoft.com/office/drawing/2014/main" id="{9CB8AFAA-5217-3DF3-E068-F235472A9BB7}"/>
              </a:ext>
            </a:extLst>
          </p:cNvPr>
          <p:cNvSpPr txBox="1"/>
          <p:nvPr/>
        </p:nvSpPr>
        <p:spPr>
          <a:xfrm>
            <a:off x="1693333" y="1623200"/>
            <a:ext cx="6392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pl-PL" sz="1200" b="1" dirty="0">
                <a:solidFill>
                  <a:srgbClr val="4B1C64"/>
                </a:solidFill>
                <a:effectLst/>
                <a:latin typeface="Proxima Nova Semibold" panose="02000506030000020004" pitchFamily="2" charset="0"/>
              </a:rPr>
              <a:t>Leczenie chorób współistniejących utrudnia pacjentom z rakiem gruczołu krokowego przestrzeganie zaleceń terapii</a:t>
            </a:r>
            <a:r>
              <a:rPr lang="pl-PL" sz="1200" b="1" baseline="30000" dirty="0">
                <a:solidFill>
                  <a:srgbClr val="4B1C64"/>
                </a:solidFill>
                <a:effectLst/>
                <a:latin typeface="Proxima Nova Semibold" panose="02000506030000020004" pitchFamily="2" charset="0"/>
              </a:rPr>
              <a:t>6</a:t>
            </a:r>
            <a:r>
              <a:rPr lang="pl-PL" sz="1200" b="1" dirty="0">
                <a:solidFill>
                  <a:srgbClr val="4B1C64"/>
                </a:solidFill>
                <a:effectLst/>
                <a:latin typeface="Proxima Nova Semibold" panose="02000506030000020004" pitchFamily="2" charset="0"/>
              </a:rPr>
              <a:t> 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43CAC2ED-DD1E-0781-F8C8-1FB65BD77182}"/>
              </a:ext>
            </a:extLst>
          </p:cNvPr>
          <p:cNvSpPr txBox="1"/>
          <p:nvPr/>
        </p:nvSpPr>
        <p:spPr>
          <a:xfrm>
            <a:off x="1810703" y="2141667"/>
            <a:ext cx="639233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411A5C"/>
              </a:buClr>
              <a:buFont typeface="Arial" panose="020B0604020202020204" pitchFamily="34" charset="0"/>
              <a:buChar char="•"/>
            </a:pPr>
            <a:r>
              <a:rPr lang="pl-PL" sz="1200" b="1" dirty="0">
                <a:solidFill>
                  <a:srgbClr val="CCD500"/>
                </a:solidFill>
                <a:effectLst/>
                <a:latin typeface="Proxima Nova" panose="02000506030000020004" pitchFamily="2" charset="0"/>
              </a:rPr>
              <a:t>80% </a:t>
            </a:r>
            <a:r>
              <a:rPr lang="pl-PL" sz="12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  <a:t>pacjentów w wieku ≥ 65 lat z nowo rozpoznanym </a:t>
            </a:r>
            <a:r>
              <a:rPr lang="pl-PL" sz="1200" dirty="0">
                <a:solidFill>
                  <a:srgbClr val="4B1C64"/>
                </a:solidFill>
                <a:latin typeface="Proxima Nova" panose="02000506030000020004" pitchFamily="2" charset="0"/>
              </a:rPr>
              <a:t>nowotworem</a:t>
            </a:r>
            <a:r>
              <a:rPr lang="pl-PL" sz="12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  <a:t> przyjmuje </a:t>
            </a:r>
            <a:br>
              <a:rPr lang="pl-PL" sz="12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</a:br>
            <a:r>
              <a:rPr lang="pl-PL" sz="12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  <a:t>jednocześnie ≥ 5 leków</a:t>
            </a:r>
            <a:r>
              <a:rPr lang="pl-PL" sz="1200" baseline="300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  <a:t>7</a:t>
            </a:r>
            <a:endParaRPr lang="pl-PL" sz="1200" dirty="0">
              <a:effectLst/>
              <a:latin typeface="Proxima Nova" panose="0200050603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  <a:t>Wskaźniki nieprzestrzegania zaleceń dotyczących doustnej terapii raka </a:t>
            </a:r>
            <a:br>
              <a:rPr lang="pl-PL" sz="12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</a:br>
            <a:r>
              <a:rPr lang="pl-PL" sz="12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  <a:t>gruczołu krokowego wahają się od </a:t>
            </a:r>
            <a:r>
              <a:rPr lang="pl-PL" sz="1200" b="1" dirty="0">
                <a:solidFill>
                  <a:srgbClr val="CDD600"/>
                </a:solidFill>
                <a:effectLst/>
                <a:latin typeface="Proxima Nova" panose="02000506030000020004" pitchFamily="2" charset="0"/>
              </a:rPr>
              <a:t>25 do 51% </a:t>
            </a:r>
            <a:r>
              <a:rPr lang="pl-PL" sz="12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  <a:t>we wszystkich badaniach</a:t>
            </a:r>
            <a:r>
              <a:rPr lang="pl-PL" sz="1200" baseline="300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  <a:t>6</a:t>
            </a:r>
            <a:r>
              <a:rPr lang="pl-PL" sz="12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  <a:t> </a:t>
            </a:r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FBACB5FD-B9CA-D972-7D1F-A7558C7452EA}"/>
              </a:ext>
            </a:extLst>
          </p:cNvPr>
          <p:cNvSpPr/>
          <p:nvPr/>
        </p:nvSpPr>
        <p:spPr>
          <a:xfrm>
            <a:off x="426826" y="3553652"/>
            <a:ext cx="8153400" cy="19609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444BEF4B-DA36-BC94-9E9C-156817EA137B}"/>
              </a:ext>
            </a:extLst>
          </p:cNvPr>
          <p:cNvSpPr/>
          <p:nvPr/>
        </p:nvSpPr>
        <p:spPr>
          <a:xfrm>
            <a:off x="426826" y="5497993"/>
            <a:ext cx="8153400" cy="207169"/>
          </a:xfrm>
          <a:prstGeom prst="rect">
            <a:avLst/>
          </a:prstGeom>
          <a:solidFill>
            <a:srgbClr val="CDD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2" name="Obraz 21" descr="Obraz zawierający krąg, design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10218512-8A25-6D87-1E6B-D50375E014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194" y="3941377"/>
            <a:ext cx="1149139" cy="989536"/>
          </a:xfrm>
          <a:prstGeom prst="rect">
            <a:avLst/>
          </a:prstGeom>
        </p:spPr>
      </p:pic>
      <p:sp>
        <p:nvSpPr>
          <p:cNvPr id="23" name="pole tekstowe 22">
            <a:extLst>
              <a:ext uri="{FF2B5EF4-FFF2-40B4-BE49-F238E27FC236}">
                <a16:creationId xmlns:a16="http://schemas.microsoft.com/office/drawing/2014/main" id="{9D850E32-F970-A226-8974-8915EAC84FF5}"/>
              </a:ext>
            </a:extLst>
          </p:cNvPr>
          <p:cNvSpPr txBox="1"/>
          <p:nvPr/>
        </p:nvSpPr>
        <p:spPr>
          <a:xfrm>
            <a:off x="1693333" y="3728920"/>
            <a:ext cx="6802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25"/>
              </a:spcAft>
            </a:pPr>
            <a:r>
              <a:rPr lang="pl-PL" sz="1200" b="1" dirty="0">
                <a:solidFill>
                  <a:srgbClr val="4B1C64"/>
                </a:solidFill>
                <a:effectLst/>
                <a:latin typeface="Proxima Nova Semibold" panose="02000506030000020004" pitchFamily="2" charset="0"/>
              </a:rPr>
              <a:t>Schematy leczenia wymagające częstego przyjmowania leków w ciągu dnia oraz spełniania wymagań dietetycznych zwiększają ryzyko nieprzestrzegania zaleceń</a:t>
            </a:r>
            <a:r>
              <a:rPr lang="pl-PL" sz="1200" b="1" baseline="30000" dirty="0">
                <a:solidFill>
                  <a:srgbClr val="4B1C64"/>
                </a:solidFill>
                <a:effectLst/>
                <a:latin typeface="Proxima Nova Semibold" panose="02000506030000020004" pitchFamily="2" charset="0"/>
              </a:rPr>
              <a:t>5,6</a:t>
            </a:r>
            <a:r>
              <a:rPr lang="pl-PL" sz="1200" b="1" dirty="0">
                <a:solidFill>
                  <a:srgbClr val="4B1C64"/>
                </a:solidFill>
                <a:effectLst/>
                <a:latin typeface="Proxima Nova Semibold" panose="02000506030000020004" pitchFamily="2" charset="0"/>
              </a:rPr>
              <a:t> 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05B31F37-8DC9-7E8D-AD1B-C7592CE63977}"/>
              </a:ext>
            </a:extLst>
          </p:cNvPr>
          <p:cNvSpPr txBox="1"/>
          <p:nvPr/>
        </p:nvSpPr>
        <p:spPr>
          <a:xfrm>
            <a:off x="1810703" y="4253835"/>
            <a:ext cx="639233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  <a:t>W jednym z badań zaobserwowano wzrost nieprzestrzegania zaleceń </a:t>
            </a:r>
            <a:br>
              <a:rPr lang="pl-PL" sz="12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</a:br>
            <a:r>
              <a:rPr lang="pl-PL" sz="12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  <a:t>o </a:t>
            </a:r>
            <a:r>
              <a:rPr lang="pl-PL" sz="1200" b="1" dirty="0">
                <a:solidFill>
                  <a:srgbClr val="CCD500"/>
                </a:solidFill>
                <a:effectLst/>
                <a:latin typeface="Proxima Nova" panose="02000506030000020004" pitchFamily="2" charset="0"/>
              </a:rPr>
              <a:t>50% </a:t>
            </a:r>
            <a:r>
              <a:rPr lang="pl-PL" sz="12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  <a:t>w wyniku zwiększenia częstości przyjmowania leków – z częstości </a:t>
            </a:r>
            <a:br>
              <a:rPr lang="pl-PL" sz="12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</a:br>
            <a:r>
              <a:rPr lang="pl-PL" sz="12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  <a:t>raz na dobę do czterech razy na dobę</a:t>
            </a:r>
            <a:r>
              <a:rPr lang="pl-PL" sz="1200" baseline="300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  <a:t>8</a:t>
            </a:r>
            <a:br>
              <a:rPr lang="pl-PL" sz="1200" baseline="300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</a:br>
            <a:endParaRPr lang="pl-PL" sz="1200" baseline="30000" dirty="0">
              <a:solidFill>
                <a:srgbClr val="4B1C64"/>
              </a:solidFill>
              <a:latin typeface="Proxima Nova" panose="0200050603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2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  <a:t>Uproszczenie schematu dawkowania może poprawić przestrzeganie zaleceń </a:t>
            </a:r>
            <a:br>
              <a:rPr lang="pl-PL" sz="12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</a:br>
            <a:r>
              <a:rPr lang="pl-PL" sz="12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  <a:t>doustnych terapii raka gruczołu krokowego</a:t>
            </a:r>
            <a:r>
              <a:rPr lang="pl-PL" sz="1200" baseline="300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  <a:t>9</a:t>
            </a:r>
            <a:r>
              <a:rPr lang="pl-PL" sz="12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  <a:t> 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7A2C53C9-754D-8F88-5C60-C02D9D85C84A}"/>
              </a:ext>
            </a:extLst>
          </p:cNvPr>
          <p:cNvSpPr txBox="1"/>
          <p:nvPr/>
        </p:nvSpPr>
        <p:spPr>
          <a:xfrm>
            <a:off x="347133" y="5863989"/>
            <a:ext cx="824653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pl-PL" sz="600" dirty="0">
                <a:solidFill>
                  <a:schemeClr val="bg1"/>
                </a:solidFill>
                <a:effectLst/>
                <a:latin typeface="Proxima Nova Light" panose="02000506030000020004" pitchFamily="2" charset="0"/>
              </a:rPr>
              <a:t>Przestrzeganie zaleceń terapeutycznych wpływa na skuteczność leczenia, minimalizując negatywne konsekwencje kliniczne progresji choroby, takie jak hospitalizacja i śmierć</a:t>
            </a:r>
            <a:r>
              <a:rPr lang="pl-PL" sz="600" baseline="30000" dirty="0">
                <a:solidFill>
                  <a:schemeClr val="bg1"/>
                </a:solidFill>
                <a:effectLst/>
                <a:latin typeface="Proxima Nova Light" panose="02000506030000020004" pitchFamily="2" charset="0"/>
              </a:rPr>
              <a:t>10 </a:t>
            </a:r>
            <a:endParaRPr lang="pl-PL" sz="600" dirty="0">
              <a:solidFill>
                <a:schemeClr val="bg1"/>
              </a:solidFill>
              <a:effectLst/>
              <a:latin typeface="Proxima Nova Light" panose="02000506030000020004" pitchFamily="2" charset="0"/>
            </a:endParaRPr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37DD7564-EAB9-3ED5-F5A7-CF8A7E1CCB09}"/>
              </a:ext>
            </a:extLst>
          </p:cNvPr>
          <p:cNvSpPr/>
          <p:nvPr/>
        </p:nvSpPr>
        <p:spPr>
          <a:xfrm>
            <a:off x="0" y="6231731"/>
            <a:ext cx="9138285" cy="626269"/>
          </a:xfrm>
          <a:prstGeom prst="rect">
            <a:avLst/>
          </a:prstGeom>
          <a:solidFill>
            <a:srgbClr val="7030A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7" name="Obraz 26" descr="Obraz zawierający Czcionka, tekst, Grafika, logo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4372291B-40D4-171E-1D7D-4186448AF2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2215" y="6257836"/>
            <a:ext cx="1587500" cy="571500"/>
          </a:xfrm>
          <a:prstGeom prst="rect">
            <a:avLst/>
          </a:prstGeom>
        </p:spPr>
      </p:pic>
      <p:sp>
        <p:nvSpPr>
          <p:cNvPr id="29" name="pole tekstowe 28">
            <a:extLst>
              <a:ext uri="{FF2B5EF4-FFF2-40B4-BE49-F238E27FC236}">
                <a16:creationId xmlns:a16="http://schemas.microsoft.com/office/drawing/2014/main" id="{5A78AD30-0170-A5A0-C65D-9CA8E5441521}"/>
              </a:ext>
            </a:extLst>
          </p:cNvPr>
          <p:cNvSpPr txBox="1"/>
          <p:nvPr/>
        </p:nvSpPr>
        <p:spPr>
          <a:xfrm>
            <a:off x="8874860" y="5226545"/>
            <a:ext cx="307777" cy="95410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pl-PL" sz="800" dirty="0">
                <a:solidFill>
                  <a:schemeClr val="bg2">
                    <a:lumMod val="50000"/>
                  </a:schemeClr>
                </a:solidFill>
              </a:rPr>
              <a:t>CP-XXXXXX</a:t>
            </a:r>
          </a:p>
        </p:txBody>
      </p:sp>
    </p:spTree>
    <p:extLst>
      <p:ext uri="{BB962C8B-B14F-4D97-AF65-F5344CB8AC3E}">
        <p14:creationId xmlns:p14="http://schemas.microsoft.com/office/powerpoint/2010/main" val="4036892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Liliowy, fiołek, Magenta, Lawend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D3D84653-B6E9-12A7-C09B-DA0F145AB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73" y="-6037"/>
            <a:ext cx="9155430" cy="6862291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E75DFCB4-705B-9437-A5CA-DD14D6BF8FB1}"/>
              </a:ext>
            </a:extLst>
          </p:cNvPr>
          <p:cNvSpPr/>
          <p:nvPr/>
        </p:nvSpPr>
        <p:spPr>
          <a:xfrm>
            <a:off x="0" y="6231731"/>
            <a:ext cx="9138285" cy="626269"/>
          </a:xfrm>
          <a:prstGeom prst="rect">
            <a:avLst/>
          </a:prstGeom>
          <a:solidFill>
            <a:srgbClr val="7030A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 descr="Obraz zawierający Czcionka, tekst, Grafika, logo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9E068C3A-EA8F-665F-DD4C-38AAE4C2B0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2215" y="6257836"/>
            <a:ext cx="1587500" cy="571500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61307803-DAB9-7678-CA2C-60B7D5C905B5}"/>
              </a:ext>
            </a:extLst>
          </p:cNvPr>
          <p:cNvSpPr txBox="1"/>
          <p:nvPr/>
        </p:nvSpPr>
        <p:spPr>
          <a:xfrm>
            <a:off x="347132" y="375140"/>
            <a:ext cx="87206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pl-PL" b="1" dirty="0">
                <a:solidFill>
                  <a:srgbClr val="FFFFFF"/>
                </a:solidFill>
                <a:effectLst/>
                <a:latin typeface="Helvetica" pitchFamily="2" charset="0"/>
              </a:rPr>
              <a:t>ERLEADA</a:t>
            </a:r>
            <a:r>
              <a:rPr lang="pl-PL" b="1" baseline="30000" dirty="0">
                <a:solidFill>
                  <a:srgbClr val="FFFFFF"/>
                </a:solidFill>
                <a:effectLst/>
                <a:latin typeface="Helvetica" pitchFamily="2" charset="0"/>
              </a:rPr>
              <a:t>®</a:t>
            </a:r>
            <a:r>
              <a:rPr lang="pl-PL" b="1" dirty="0">
                <a:solidFill>
                  <a:srgbClr val="FFFFFF"/>
                </a:solidFill>
                <a:effectLst/>
                <a:latin typeface="Helvetica" pitchFamily="2" charset="0"/>
              </a:rPr>
              <a:t> 240 mg to jedyny lek nowoczesnej terapii hormonalnej</a:t>
            </a:r>
            <a:r>
              <a:rPr lang="pl-PL" b="1" dirty="0">
                <a:solidFill>
                  <a:srgbClr val="FFFFFF"/>
                </a:solidFill>
                <a:latin typeface="Helvetica" pitchFamily="2" charset="0"/>
              </a:rPr>
              <a:t> </a:t>
            </a:r>
            <a:r>
              <a:rPr lang="pl-PL" b="1" dirty="0">
                <a:solidFill>
                  <a:srgbClr val="FFFFFF"/>
                </a:solidFill>
                <a:effectLst/>
                <a:latin typeface="Helvetica" pitchFamily="2" charset="0"/>
              </a:rPr>
              <a:t>w postaci pojedynczej tabletki do stosowania raz na dobę,</a:t>
            </a:r>
            <a:r>
              <a:rPr lang="pl-PL" b="1" dirty="0">
                <a:solidFill>
                  <a:srgbClr val="FFFFFF"/>
                </a:solidFill>
                <a:latin typeface="Helvetica" pitchFamily="2" charset="0"/>
              </a:rPr>
              <a:t> </a:t>
            </a:r>
            <a:r>
              <a:rPr lang="pl-PL" b="1" dirty="0">
                <a:solidFill>
                  <a:srgbClr val="FFFFFF"/>
                </a:solidFill>
                <a:effectLst/>
                <a:latin typeface="Helvetica" pitchFamily="2" charset="0"/>
              </a:rPr>
              <a:t>z posiłkiem </a:t>
            </a:r>
            <a:br>
              <a:rPr lang="pl-PL" b="1" dirty="0">
                <a:solidFill>
                  <a:srgbClr val="FFFFFF"/>
                </a:solidFill>
                <a:effectLst/>
                <a:latin typeface="Helvetica" pitchFamily="2" charset="0"/>
              </a:rPr>
            </a:br>
            <a:r>
              <a:rPr lang="pl-PL" b="1" dirty="0">
                <a:solidFill>
                  <a:srgbClr val="FFFFFF"/>
                </a:solidFill>
                <a:effectLst/>
                <a:latin typeface="Helvetica" pitchFamily="2" charset="0"/>
              </a:rPr>
              <a:t>lub bez i bez konieczności stosowania kortykosteroidów</a:t>
            </a:r>
            <a:r>
              <a:rPr lang="pl-PL" b="1" baseline="30000" dirty="0">
                <a:solidFill>
                  <a:srgbClr val="FFFFFF"/>
                </a:solidFill>
                <a:effectLst/>
                <a:latin typeface="Helvetica" pitchFamily="2" charset="0"/>
              </a:rPr>
              <a:t>1,11–14</a:t>
            </a:r>
            <a:r>
              <a:rPr lang="pl-PL" b="1" dirty="0">
                <a:solidFill>
                  <a:srgbClr val="FFFFFF"/>
                </a:solidFill>
                <a:effectLst/>
                <a:latin typeface="Helvetica" pitchFamily="2" charset="0"/>
              </a:rPr>
              <a:t> </a:t>
            </a:r>
            <a:endParaRPr lang="pl-PL" dirty="0">
              <a:solidFill>
                <a:srgbClr val="FFFFFF"/>
              </a:solidFill>
              <a:effectLst/>
              <a:latin typeface="Helvetica" pitchFamily="2" charset="0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E87CAA24-1B2C-EC42-DC80-F1A25B892205}"/>
              </a:ext>
            </a:extLst>
          </p:cNvPr>
          <p:cNvSpPr txBox="1"/>
          <p:nvPr/>
        </p:nvSpPr>
        <p:spPr>
          <a:xfrm>
            <a:off x="347132" y="5419542"/>
            <a:ext cx="702595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pl-PL" sz="500" dirty="0">
                <a:solidFill>
                  <a:srgbClr val="FFFFFF"/>
                </a:solidFill>
                <a:effectLst/>
                <a:latin typeface="Proxima Nova Thin" panose="02000506030000020004" pitchFamily="2" charset="0"/>
              </a:rPr>
              <a:t>1L, pierwsza linia leczenia; ADT, terapia supresji androgenowej; EAU, Europejskie Towarzystwo Urologiczne; ESMO, Europejskie Towarzystwo Onkologii Medycznej; </a:t>
            </a:r>
            <a:r>
              <a:rPr lang="pl-PL" sz="500" dirty="0" err="1">
                <a:solidFill>
                  <a:srgbClr val="FFFFFF"/>
                </a:solidFill>
                <a:effectLst/>
                <a:latin typeface="Proxima Nova Thin" panose="02000506030000020004" pitchFamily="2" charset="0"/>
              </a:rPr>
              <a:t>GnRH</a:t>
            </a:r>
            <a:r>
              <a:rPr lang="pl-PL" sz="500" dirty="0">
                <a:solidFill>
                  <a:srgbClr val="FFFFFF"/>
                </a:solidFill>
                <a:effectLst/>
                <a:latin typeface="Proxima Nova Thin" panose="02000506030000020004" pitchFamily="2" charset="0"/>
              </a:rPr>
              <a:t>, hormon uwalniający gonadotropiny; </a:t>
            </a:r>
            <a:r>
              <a:rPr lang="pl-PL" sz="500" dirty="0" err="1">
                <a:solidFill>
                  <a:srgbClr val="FFFFFF"/>
                </a:solidFill>
                <a:effectLst/>
                <a:latin typeface="Proxima Nova Thin" panose="02000506030000020004" pitchFamily="2" charset="0"/>
              </a:rPr>
              <a:t>mHSPC</a:t>
            </a:r>
            <a:r>
              <a:rPr lang="pl-PL" sz="500" dirty="0">
                <a:solidFill>
                  <a:srgbClr val="FFFFFF"/>
                </a:solidFill>
                <a:effectLst/>
                <a:latin typeface="Proxima Nova Thin" panose="02000506030000020004" pitchFamily="2" charset="0"/>
              </a:rPr>
              <a:t>, rak gruczołu krokowego z przerzutami wrażliwy na hormony; NHT, </a:t>
            </a:r>
            <a:r>
              <a:rPr lang="pl-PL" sz="500" dirty="0" err="1">
                <a:solidFill>
                  <a:srgbClr val="FFFFFF"/>
                </a:solidFill>
                <a:effectLst/>
                <a:latin typeface="Proxima Nova Thin" panose="02000506030000020004" pitchFamily="2" charset="0"/>
              </a:rPr>
              <a:t>nowowoczesna</a:t>
            </a:r>
            <a:r>
              <a:rPr lang="pl-PL" sz="500" dirty="0">
                <a:solidFill>
                  <a:srgbClr val="FFFFFF"/>
                </a:solidFill>
                <a:effectLst/>
                <a:latin typeface="Proxima Nova Thin" panose="02000506030000020004" pitchFamily="2" charset="0"/>
              </a:rPr>
              <a:t> terapia hormonalna. </a:t>
            </a:r>
          </a:p>
          <a:p>
            <a:pPr>
              <a:buNone/>
            </a:pPr>
            <a:r>
              <a:rPr lang="pl-PL" sz="500" dirty="0">
                <a:solidFill>
                  <a:srgbClr val="FFFFFF"/>
                </a:solidFill>
                <a:effectLst/>
                <a:latin typeface="Proxima Nova Thin" panose="02000506030000020004" pitchFamily="2" charset="0"/>
              </a:rPr>
              <a:t>*Zdjęcia tabletek stosowanych raz na dobę służą wyłącznie celom poglądowym i nie stanowią dokładnego odwzorowania każdego produktu. Pacjenci otrzymujący NHT powinni otrzymywać jednocześnie analog </a:t>
            </a:r>
            <a:r>
              <a:rPr lang="pl-PL" sz="500" dirty="0" err="1">
                <a:solidFill>
                  <a:srgbClr val="FFFFFF"/>
                </a:solidFill>
                <a:effectLst/>
                <a:latin typeface="Proxima Nova Thin" panose="02000506030000020004" pitchFamily="2" charset="0"/>
              </a:rPr>
              <a:t>GnRH</a:t>
            </a:r>
            <a:r>
              <a:rPr lang="pl-PL" sz="500" dirty="0">
                <a:solidFill>
                  <a:srgbClr val="FFFFFF"/>
                </a:solidFill>
                <a:effectLst/>
                <a:latin typeface="Proxima Nova Thin" panose="02000506030000020004" pitchFamily="2" charset="0"/>
              </a:rPr>
              <a:t> lub wcześniej mieć obustronną orchiektomię.</a:t>
            </a:r>
            <a:r>
              <a:rPr lang="pl-PL" sz="500" baseline="30000" dirty="0">
                <a:solidFill>
                  <a:srgbClr val="FFFFFF"/>
                </a:solidFill>
                <a:effectLst/>
                <a:latin typeface="Proxima Nova Thin" panose="02000506030000020004" pitchFamily="2" charset="0"/>
              </a:rPr>
              <a:t>1,11–14</a:t>
            </a:r>
            <a:r>
              <a:rPr lang="pl-PL" sz="500" dirty="0">
                <a:solidFill>
                  <a:srgbClr val="FFFFFF"/>
                </a:solidFill>
                <a:effectLst/>
                <a:latin typeface="Proxima Nova Thin" panose="02000506030000020004" pitchFamily="2" charset="0"/>
              </a:rPr>
              <a:t> W celu uzyskania pełnych informacji należy zapoznać się z Charakterystyką Produktu Leczniczego. </a:t>
            </a:r>
          </a:p>
          <a:p>
            <a:pPr>
              <a:buNone/>
            </a:pPr>
            <a:r>
              <a:rPr lang="pl-PL" sz="500" dirty="0">
                <a:solidFill>
                  <a:srgbClr val="FFFFFF"/>
                </a:solidFill>
                <a:effectLst/>
                <a:latin typeface="Proxima Nova Thin" panose="02000506030000020004" pitchFamily="2" charset="0"/>
              </a:rPr>
              <a:t>†Nie można dokonać porównania produktów pod względem skuteczności i bezpieczeństwa w przypadku braku badań klinicznych typu </a:t>
            </a:r>
            <a:r>
              <a:rPr lang="pl-PL" sz="500" dirty="0" err="1">
                <a:solidFill>
                  <a:srgbClr val="FFFFFF"/>
                </a:solidFill>
                <a:effectLst/>
                <a:latin typeface="Proxima Nova Thin" panose="02000506030000020004" pitchFamily="2" charset="0"/>
              </a:rPr>
              <a:t>head</a:t>
            </a:r>
            <a:r>
              <a:rPr lang="pl-PL" sz="500" dirty="0">
                <a:solidFill>
                  <a:srgbClr val="FFFFFF"/>
                </a:solidFill>
                <a:effectLst/>
                <a:latin typeface="Proxima Nova Thin" panose="02000506030000020004" pitchFamily="2" charset="0"/>
              </a:rPr>
              <a:t>-to-</a:t>
            </a:r>
            <a:r>
              <a:rPr lang="pl-PL" sz="500" dirty="0" err="1">
                <a:solidFill>
                  <a:srgbClr val="FFFFFF"/>
                </a:solidFill>
                <a:effectLst/>
                <a:latin typeface="Proxima Nova Thin" panose="02000506030000020004" pitchFamily="2" charset="0"/>
              </a:rPr>
              <a:t>head</a:t>
            </a:r>
            <a:r>
              <a:rPr lang="pl-PL" sz="500" dirty="0">
                <a:solidFill>
                  <a:srgbClr val="FFFFFF"/>
                </a:solidFill>
                <a:effectLst/>
                <a:latin typeface="Proxima Nova Thin" panose="02000506030000020004" pitchFamily="2" charset="0"/>
              </a:rPr>
              <a:t>. Niniejsza prezentacja nie ma na celu porównania względnej skuteczności ani bezpieczeństwa leczenia. Informacje na temat dawkowania i sposobu podawania znajdują się w Charakterystyce Produktu Leczniczego.</a:t>
            </a:r>
            <a:r>
              <a:rPr lang="pl-PL" sz="500" baseline="30000" dirty="0">
                <a:solidFill>
                  <a:srgbClr val="FFFFFF"/>
                </a:solidFill>
                <a:effectLst/>
                <a:latin typeface="Proxima Nova Thin" panose="02000506030000020004" pitchFamily="2" charset="0"/>
              </a:rPr>
              <a:t>1,11–14</a:t>
            </a:r>
            <a:r>
              <a:rPr lang="pl-PL" sz="500" dirty="0">
                <a:solidFill>
                  <a:srgbClr val="FFFFFF"/>
                </a:solidFill>
                <a:effectLst/>
                <a:latin typeface="Proxima Nova Thin" panose="02000506030000020004" pitchFamily="2" charset="0"/>
              </a:rPr>
              <a:t> </a:t>
            </a:r>
          </a:p>
          <a:p>
            <a:pPr>
              <a:buNone/>
            </a:pPr>
            <a:r>
              <a:rPr lang="pl-PL" sz="500" dirty="0">
                <a:solidFill>
                  <a:srgbClr val="FFFFFF"/>
                </a:solidFill>
                <a:effectLst/>
                <a:latin typeface="Proxima Nova Thin" panose="02000506030000020004" pitchFamily="2" charset="0"/>
              </a:rPr>
              <a:t>‡Więcej informacji na temat sposobu podawania produktu ERLEADA znajduje się na kolejnej stronie niniejszego dokumentu.</a:t>
            </a:r>
            <a:r>
              <a:rPr lang="pl-PL" sz="500" baseline="30000" dirty="0">
                <a:solidFill>
                  <a:srgbClr val="FFFFFF"/>
                </a:solidFill>
                <a:effectLst/>
                <a:latin typeface="Proxima Nova Thin" panose="02000506030000020004" pitchFamily="2" charset="0"/>
              </a:rPr>
              <a:t>1</a:t>
            </a:r>
            <a:r>
              <a:rPr lang="pl-PL" sz="500" dirty="0">
                <a:solidFill>
                  <a:srgbClr val="FFFFFF"/>
                </a:solidFill>
                <a:effectLst/>
                <a:latin typeface="Proxima Nova Thin" panose="02000506030000020004" pitchFamily="2" charset="0"/>
              </a:rPr>
              <a:t> </a:t>
            </a:r>
          </a:p>
          <a:p>
            <a:r>
              <a:rPr lang="pl-PL" sz="500" dirty="0">
                <a:solidFill>
                  <a:srgbClr val="FFFFFF"/>
                </a:solidFill>
                <a:effectLst/>
                <a:latin typeface="Proxima Nova Thin" panose="02000506030000020004" pitchFamily="2" charset="0"/>
              </a:rPr>
              <a:t>§Jeśli u pacjenta wystąpią objawy toksyczności stopnia ≥3. lub trudne do tolerowania działania niepożądane, należy przerwać czasowo stosowanie produktu, lecz nie odstawiać trwale terapii aż do czasu zmniejszenia objawów do stopnia ≤ 1. lub wyjściowego stopnia, następnie należy wznowić stosowanie produktu w tej samej lub, jeżeli jest to uzasadnione, w zmniejszonej dawce (180 mg lub 120 mg).</a:t>
            </a:r>
            <a:r>
              <a:rPr lang="pl-PL" sz="500" baseline="30000" dirty="0">
                <a:solidFill>
                  <a:srgbClr val="FFFFFF"/>
                </a:solidFill>
                <a:effectLst/>
                <a:latin typeface="Proxima Nova Thin" panose="02000506030000020004" pitchFamily="2" charset="0"/>
              </a:rPr>
              <a:t>1 </a:t>
            </a: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A7DC4368-8F9E-0DBE-F9B2-615E03AB25EB}"/>
              </a:ext>
            </a:extLst>
          </p:cNvPr>
          <p:cNvSpPr/>
          <p:nvPr/>
        </p:nvSpPr>
        <p:spPr>
          <a:xfrm>
            <a:off x="-8573" y="1482795"/>
            <a:ext cx="9155430" cy="3597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zaokrąglony 11">
            <a:extLst>
              <a:ext uri="{FF2B5EF4-FFF2-40B4-BE49-F238E27FC236}">
                <a16:creationId xmlns:a16="http://schemas.microsoft.com/office/drawing/2014/main" id="{50A0FFB6-D2AF-A51E-8F9F-666DE9FF7FB9}"/>
              </a:ext>
            </a:extLst>
          </p:cNvPr>
          <p:cNvSpPr/>
          <p:nvPr/>
        </p:nvSpPr>
        <p:spPr>
          <a:xfrm>
            <a:off x="399445" y="4768509"/>
            <a:ext cx="8223470" cy="626269"/>
          </a:xfrm>
          <a:prstGeom prst="roundRect">
            <a:avLst>
              <a:gd name="adj" fmla="val 50000"/>
            </a:avLst>
          </a:prstGeom>
          <a:solidFill>
            <a:srgbClr val="CDD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10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AE08BDDF-FCFE-95EB-5415-0C2EC2824634}"/>
              </a:ext>
            </a:extLst>
          </p:cNvPr>
          <p:cNvSpPr txBox="1"/>
          <p:nvPr/>
        </p:nvSpPr>
        <p:spPr>
          <a:xfrm>
            <a:off x="1171775" y="4796402"/>
            <a:ext cx="6844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rgbClr val="411A5C"/>
                </a:solidFill>
                <a:latin typeface="Proxima Nova" panose="02000506030000020004" pitchFamily="2" charset="0"/>
              </a:rPr>
              <a:t>Te same korzyści leku ERLEADA</a:t>
            </a:r>
            <a:r>
              <a:rPr lang="pl-PL" sz="1600" b="1" baseline="30000" dirty="0">
                <a:solidFill>
                  <a:srgbClr val="411A5C"/>
                </a:solidFill>
                <a:effectLst/>
                <a:latin typeface="Helvetica" pitchFamily="2" charset="0"/>
              </a:rPr>
              <a:t>®</a:t>
            </a:r>
            <a:r>
              <a:rPr lang="pl-PL" sz="1600" b="1" dirty="0">
                <a:solidFill>
                  <a:srgbClr val="411A5C"/>
                </a:solidFill>
                <a:latin typeface="Proxima Nova" panose="02000506030000020004" pitchFamily="2" charset="0"/>
              </a:rPr>
              <a:t> – </a:t>
            </a:r>
          </a:p>
          <a:p>
            <a:r>
              <a:rPr lang="pl-PL" sz="1600" b="1" dirty="0">
                <a:solidFill>
                  <a:srgbClr val="411A5C"/>
                </a:solidFill>
                <a:latin typeface="Proxima Nova" panose="02000506030000020004" pitchFamily="2" charset="0"/>
              </a:rPr>
              <a:t>teraz w jednej tabletce do stosowania raz na dobę</a:t>
            </a:r>
            <a:r>
              <a:rPr lang="pl-PL" sz="1600" b="1" baseline="30000" dirty="0">
                <a:solidFill>
                  <a:srgbClr val="411A5C"/>
                </a:solidFill>
                <a:latin typeface="Proxima Nova" panose="02000506030000020004" pitchFamily="2" charset="0"/>
              </a:rPr>
              <a:t>1,2</a:t>
            </a:r>
          </a:p>
        </p:txBody>
      </p:sp>
      <p:sp>
        <p:nvSpPr>
          <p:cNvPr id="15" name="Owal 14">
            <a:extLst>
              <a:ext uri="{FF2B5EF4-FFF2-40B4-BE49-F238E27FC236}">
                <a16:creationId xmlns:a16="http://schemas.microsoft.com/office/drawing/2014/main" id="{19E0A166-D7FF-67D2-88AF-03A314194F68}"/>
              </a:ext>
            </a:extLst>
          </p:cNvPr>
          <p:cNvSpPr/>
          <p:nvPr/>
        </p:nvSpPr>
        <p:spPr>
          <a:xfrm>
            <a:off x="7930010" y="4558040"/>
            <a:ext cx="1050141" cy="104482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4" name="Obraz 13" descr="Obraz zawierający symbol, Grafika, Czcionka, logo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D5759D9B-52A1-069A-E8A6-9AA5241925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3801" y="4698492"/>
            <a:ext cx="882558" cy="811137"/>
          </a:xfrm>
          <a:prstGeom prst="rect">
            <a:avLst/>
          </a:prstGeom>
          <a:effectLst>
            <a:outerShdw blurRad="63500" sx="103491" sy="103491" algn="ctr" rotWithShape="0">
              <a:schemeClr val="bg1">
                <a:alpha val="31000"/>
              </a:schemeClr>
            </a:outerShdw>
          </a:effectLst>
        </p:spPr>
      </p:pic>
      <p:pic>
        <p:nvPicPr>
          <p:cNvPr id="23" name="Obraz 22" descr="Obraz zawierający zrzut ekranu, linia, Wielobarwność, Prostokąt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5B5BE742-CD89-86EC-366F-689BA95051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446" y="1731679"/>
            <a:ext cx="8549228" cy="2740437"/>
          </a:xfrm>
          <a:prstGeom prst="rect">
            <a:avLst/>
          </a:prstGeom>
        </p:spPr>
      </p:pic>
      <p:pic>
        <p:nvPicPr>
          <p:cNvPr id="17" name="Obraz 16" descr="Obraz zawierający tekst, logo, Czcionka, krąg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2A734055-FEAC-8B7A-0191-D5D38F8292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7881" y="461562"/>
            <a:ext cx="1459910" cy="1590258"/>
          </a:xfrm>
          <a:prstGeom prst="rect">
            <a:avLst/>
          </a:prstGeom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E725EB7F-0B44-2F1F-8520-17EEA71745F2}"/>
              </a:ext>
            </a:extLst>
          </p:cNvPr>
          <p:cNvSpPr txBox="1"/>
          <p:nvPr/>
        </p:nvSpPr>
        <p:spPr>
          <a:xfrm>
            <a:off x="347132" y="1733787"/>
            <a:ext cx="26924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pl-PL" sz="1100" b="1" dirty="0">
                <a:solidFill>
                  <a:srgbClr val="411A5C"/>
                </a:solidFill>
                <a:latin typeface="Proxima Nova" panose="02000506030000020004" pitchFamily="2" charset="0"/>
              </a:rPr>
              <a:t>Nowoczesne terapie </a:t>
            </a:r>
          </a:p>
          <a:p>
            <a:pPr>
              <a:buNone/>
            </a:pPr>
            <a:r>
              <a:rPr lang="pl-PL" sz="1100" b="1" dirty="0">
                <a:solidFill>
                  <a:srgbClr val="411A5C"/>
                </a:solidFill>
                <a:latin typeface="Proxima Nova" panose="02000506030000020004" pitchFamily="2" charset="0"/>
              </a:rPr>
              <a:t>hormonalne w </a:t>
            </a:r>
            <a:r>
              <a:rPr lang="pl-PL" sz="1100" b="1" dirty="0" err="1">
                <a:solidFill>
                  <a:srgbClr val="411A5C"/>
                </a:solidFill>
                <a:latin typeface="Proxima Nova" panose="02000506030000020004" pitchFamily="2" charset="0"/>
              </a:rPr>
              <a:t>mHSPC</a:t>
            </a:r>
            <a:r>
              <a:rPr lang="pl-PL" sz="1100" b="1" baseline="30000" dirty="0">
                <a:solidFill>
                  <a:srgbClr val="411A5C"/>
                </a:solidFill>
                <a:latin typeface="Proxima Nova" panose="02000506030000020004" pitchFamily="2" charset="0"/>
              </a:rPr>
              <a:t>*</a:t>
            </a:r>
            <a:r>
              <a:rPr lang="pl-PL" sz="1100" b="1" baseline="300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  <a:t>†</a:t>
            </a:r>
            <a:r>
              <a:rPr lang="pl-PL" sz="1100" b="1" baseline="30000" dirty="0">
                <a:solidFill>
                  <a:srgbClr val="411A5C"/>
                </a:solidFill>
                <a:latin typeface="Proxima Nova" panose="02000506030000020004" pitchFamily="2" charset="0"/>
              </a:rPr>
              <a:t>1,11-14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D64147D3-43DA-62BA-0E15-15B11389D2E2}"/>
              </a:ext>
            </a:extLst>
          </p:cNvPr>
          <p:cNvSpPr txBox="1"/>
          <p:nvPr/>
        </p:nvSpPr>
        <p:spPr>
          <a:xfrm>
            <a:off x="388016" y="2219260"/>
            <a:ext cx="26924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pl-PL" sz="1050" dirty="0">
                <a:solidFill>
                  <a:srgbClr val="411A5C"/>
                </a:solidFill>
                <a:latin typeface="Proxima Nova Medium" panose="02000506030000020004" pitchFamily="2" charset="0"/>
              </a:rPr>
              <a:t>Dostępne dawki tabletek</a:t>
            </a:r>
            <a:endParaRPr lang="pl-PL" sz="1050" baseline="30000" dirty="0">
              <a:solidFill>
                <a:srgbClr val="411A5C"/>
              </a:solidFill>
              <a:latin typeface="Proxima Nova Medium" panose="02000506030000020004" pitchFamily="2" charset="0"/>
            </a:endParaRP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C48EA472-EE2B-FB42-A7D7-70A25DF36DA1}"/>
              </a:ext>
            </a:extLst>
          </p:cNvPr>
          <p:cNvSpPr txBox="1"/>
          <p:nvPr/>
        </p:nvSpPr>
        <p:spPr>
          <a:xfrm>
            <a:off x="3039533" y="2223107"/>
            <a:ext cx="660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pl-PL" sz="900" b="1" dirty="0">
                <a:solidFill>
                  <a:srgbClr val="411A5C"/>
                </a:solidFill>
                <a:latin typeface="Proxima Nova" panose="02000506030000020004" pitchFamily="2" charset="0"/>
              </a:rPr>
              <a:t>240 mg</a:t>
            </a:r>
            <a:endParaRPr lang="pl-PL" sz="900" b="1" baseline="30000" dirty="0">
              <a:solidFill>
                <a:srgbClr val="411A5C"/>
              </a:solidFill>
              <a:latin typeface="Proxima Nova" panose="02000506030000020004" pitchFamily="2" charset="0"/>
            </a:endParaRP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A6F0C88B-E101-B576-BD65-D69ADFCB6F9E}"/>
              </a:ext>
            </a:extLst>
          </p:cNvPr>
          <p:cNvSpPr txBox="1"/>
          <p:nvPr/>
        </p:nvSpPr>
        <p:spPr>
          <a:xfrm>
            <a:off x="3698897" y="2219654"/>
            <a:ext cx="660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pl-PL" sz="900" dirty="0">
                <a:solidFill>
                  <a:srgbClr val="411A5C"/>
                </a:solidFill>
                <a:latin typeface="Proxima Nova Medium" panose="02000506030000020004" pitchFamily="2" charset="0"/>
              </a:rPr>
              <a:t>60 mg</a:t>
            </a:r>
            <a:endParaRPr lang="pl-PL" sz="900" baseline="30000" dirty="0">
              <a:solidFill>
                <a:srgbClr val="411A5C"/>
              </a:solidFill>
              <a:latin typeface="Proxima Nova Medium" panose="02000506030000020004" pitchFamily="2" charset="0"/>
            </a:endParaRP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B0114C46-5C95-F61F-1B33-BD678127B5EC}"/>
              </a:ext>
            </a:extLst>
          </p:cNvPr>
          <p:cNvSpPr txBox="1"/>
          <p:nvPr/>
        </p:nvSpPr>
        <p:spPr>
          <a:xfrm>
            <a:off x="399446" y="2504382"/>
            <a:ext cx="26924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pl-PL" sz="1050" dirty="0">
                <a:solidFill>
                  <a:srgbClr val="411A5C"/>
                </a:solidFill>
                <a:latin typeface="Proxima Nova Medium" panose="02000506030000020004" pitchFamily="2" charset="0"/>
              </a:rPr>
              <a:t>Liczba tabletek na dobę</a:t>
            </a:r>
            <a:endParaRPr lang="pl-PL" sz="1050" baseline="30000" dirty="0">
              <a:solidFill>
                <a:srgbClr val="411A5C"/>
              </a:solidFill>
              <a:latin typeface="Proxima Nova Medium" panose="02000506030000020004" pitchFamily="2" charset="0"/>
            </a:endParaRP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BCDD4178-FB5A-ABB3-867E-0F5155FE35F3}"/>
              </a:ext>
            </a:extLst>
          </p:cNvPr>
          <p:cNvSpPr txBox="1"/>
          <p:nvPr/>
        </p:nvSpPr>
        <p:spPr>
          <a:xfrm>
            <a:off x="399445" y="2798660"/>
            <a:ext cx="26924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pl-PL" sz="1050" dirty="0">
                <a:solidFill>
                  <a:srgbClr val="411A5C"/>
                </a:solidFill>
                <a:latin typeface="Proxima Nova Medium" panose="02000506030000020004" pitchFamily="2" charset="0"/>
              </a:rPr>
              <a:t>Bez kortykosteroidów i monitorowania</a:t>
            </a:r>
            <a:endParaRPr lang="pl-PL" sz="1050" baseline="30000" dirty="0">
              <a:solidFill>
                <a:srgbClr val="411A5C"/>
              </a:solidFill>
              <a:latin typeface="Proxima Nova Medium" panose="02000506030000020004" pitchFamily="2" charset="0"/>
            </a:endParaRP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CB347E9D-2689-D007-B42F-A7716AEB7497}"/>
              </a:ext>
            </a:extLst>
          </p:cNvPr>
          <p:cNvSpPr txBox="1"/>
          <p:nvPr/>
        </p:nvSpPr>
        <p:spPr>
          <a:xfrm>
            <a:off x="399445" y="3163499"/>
            <a:ext cx="26924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pl-PL" sz="1050" dirty="0">
                <a:solidFill>
                  <a:srgbClr val="411A5C"/>
                </a:solidFill>
                <a:latin typeface="Proxima Nova Medium" panose="02000506030000020004" pitchFamily="2" charset="0"/>
              </a:rPr>
              <a:t>Z posiłkiem lub bez posiłku</a:t>
            </a:r>
            <a:endParaRPr lang="pl-PL" sz="1050" baseline="30000" dirty="0">
              <a:solidFill>
                <a:srgbClr val="411A5C"/>
              </a:solidFill>
              <a:latin typeface="Proxima Nova Medium" panose="02000506030000020004" pitchFamily="2" charset="0"/>
            </a:endParaRP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7F02750C-E306-ACB7-7E7C-A9256888E7CD}"/>
              </a:ext>
            </a:extLst>
          </p:cNvPr>
          <p:cNvSpPr txBox="1"/>
          <p:nvPr/>
        </p:nvSpPr>
        <p:spPr>
          <a:xfrm>
            <a:off x="399445" y="3654796"/>
            <a:ext cx="26924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pl-PL" sz="1050" dirty="0">
                <a:solidFill>
                  <a:srgbClr val="411A5C"/>
                </a:solidFill>
                <a:latin typeface="Proxima Nova Medium" panose="02000506030000020004" pitchFamily="2" charset="0"/>
              </a:rPr>
              <a:t>Bez chemioterapii</a:t>
            </a:r>
            <a:endParaRPr lang="pl-PL" sz="1050" baseline="30000" dirty="0">
              <a:solidFill>
                <a:srgbClr val="411A5C"/>
              </a:solidFill>
              <a:latin typeface="Proxima Nova Medium" panose="02000506030000020004" pitchFamily="2" charset="0"/>
            </a:endParaRPr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1E075FFB-32DF-42AB-6730-046CD72F7F5D}"/>
              </a:ext>
            </a:extLst>
          </p:cNvPr>
          <p:cNvSpPr txBox="1"/>
          <p:nvPr/>
        </p:nvSpPr>
        <p:spPr>
          <a:xfrm>
            <a:off x="399445" y="4038726"/>
            <a:ext cx="311961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pl-PL" sz="1050" dirty="0">
                <a:solidFill>
                  <a:srgbClr val="411A5C"/>
                </a:solidFill>
                <a:latin typeface="Proxima Nova Medium" panose="02000506030000020004" pitchFamily="2" charset="0"/>
              </a:rPr>
              <a:t>Zatwierdzone alternatywne </a:t>
            </a:r>
          </a:p>
          <a:p>
            <a:pPr>
              <a:buNone/>
            </a:pPr>
            <a:r>
              <a:rPr lang="pl-PL" sz="1050" dirty="0">
                <a:solidFill>
                  <a:srgbClr val="411A5C"/>
                </a:solidFill>
                <a:latin typeface="Proxima Nova Medium" panose="02000506030000020004" pitchFamily="2" charset="0"/>
              </a:rPr>
              <a:t>metody podawania</a:t>
            </a:r>
            <a:endParaRPr lang="pl-PL" sz="1050" baseline="30000" dirty="0">
              <a:solidFill>
                <a:srgbClr val="411A5C"/>
              </a:solidFill>
              <a:latin typeface="Proxima Nova Medium" panose="02000506030000020004" pitchFamily="2" charset="0"/>
            </a:endParaRP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58BAE694-4EF2-01F4-FDF4-2249B848D521}"/>
              </a:ext>
            </a:extLst>
          </p:cNvPr>
          <p:cNvSpPr txBox="1"/>
          <p:nvPr/>
        </p:nvSpPr>
        <p:spPr>
          <a:xfrm>
            <a:off x="3036039" y="1753914"/>
            <a:ext cx="13232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pl-PL" sz="800" b="1" dirty="0">
                <a:solidFill>
                  <a:srgbClr val="411A5C"/>
                </a:solidFill>
                <a:latin typeface="Proxima Nova Semibold" panose="02000506030000020004" pitchFamily="2" charset="0"/>
              </a:rPr>
              <a:t>ERLEADA</a:t>
            </a:r>
            <a:r>
              <a:rPr lang="pl-PL" sz="800" b="1" baseline="30000" dirty="0">
                <a:solidFill>
                  <a:srgbClr val="411A5C"/>
                </a:solidFill>
                <a:effectLst/>
                <a:latin typeface="Helvetica" pitchFamily="2" charset="0"/>
              </a:rPr>
              <a:t>®</a:t>
            </a:r>
            <a:r>
              <a:rPr lang="pl-PL" sz="800" b="1" dirty="0">
                <a:solidFill>
                  <a:srgbClr val="411A5C"/>
                </a:solidFill>
                <a:latin typeface="Proxima Nova Semibold" panose="02000506030000020004" pitchFamily="2" charset="0"/>
              </a:rPr>
              <a:t> (</a:t>
            </a:r>
            <a:r>
              <a:rPr lang="pl-PL" sz="800" b="1" dirty="0" err="1">
                <a:solidFill>
                  <a:srgbClr val="411A5C"/>
                </a:solidFill>
                <a:latin typeface="Proxima Nova Semibold" panose="02000506030000020004" pitchFamily="2" charset="0"/>
              </a:rPr>
              <a:t>apalutamid</a:t>
            </a:r>
            <a:r>
              <a:rPr lang="pl-PL" sz="800" b="1" dirty="0">
                <a:solidFill>
                  <a:srgbClr val="411A5C"/>
                </a:solidFill>
                <a:latin typeface="Proxima Nova Semibold" panose="02000506030000020004" pitchFamily="2" charset="0"/>
              </a:rPr>
              <a:t>) + ADT</a:t>
            </a:r>
            <a:r>
              <a:rPr lang="pl-PL" sz="800" b="1" baseline="30000" dirty="0">
                <a:solidFill>
                  <a:srgbClr val="411A5C"/>
                </a:solidFill>
                <a:latin typeface="Proxima Nova Semibold" panose="02000506030000020004" pitchFamily="2" charset="0"/>
              </a:rPr>
              <a:t>1</a:t>
            </a: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0971F745-DE00-9773-4536-C77DB6174926}"/>
              </a:ext>
            </a:extLst>
          </p:cNvPr>
          <p:cNvSpPr txBox="1"/>
          <p:nvPr/>
        </p:nvSpPr>
        <p:spPr>
          <a:xfrm>
            <a:off x="4292620" y="1839120"/>
            <a:ext cx="13232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pl-PL" sz="800" b="1" dirty="0" err="1">
                <a:solidFill>
                  <a:schemeClr val="bg1"/>
                </a:solidFill>
                <a:latin typeface="Proxima Nova Semibold" panose="02000506030000020004" pitchFamily="2" charset="0"/>
              </a:rPr>
              <a:t>Enzalutamid</a:t>
            </a:r>
            <a:r>
              <a:rPr lang="pl-PL" sz="800" b="1" dirty="0">
                <a:solidFill>
                  <a:schemeClr val="bg1"/>
                </a:solidFill>
                <a:latin typeface="Proxima Nova Semibold" panose="02000506030000020004" pitchFamily="2" charset="0"/>
              </a:rPr>
              <a:t> + ADT</a:t>
            </a:r>
            <a:r>
              <a:rPr lang="pl-PL" sz="800" b="1" baseline="30000" dirty="0">
                <a:solidFill>
                  <a:schemeClr val="bg1"/>
                </a:solidFill>
                <a:latin typeface="Proxima Nova Semibold" panose="02000506030000020004" pitchFamily="2" charset="0"/>
              </a:rPr>
              <a:t>11</a:t>
            </a:r>
          </a:p>
        </p:txBody>
      </p: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F2CED221-B372-A2B1-B7D9-D1A786474281}"/>
              </a:ext>
            </a:extLst>
          </p:cNvPr>
          <p:cNvSpPr txBox="1"/>
          <p:nvPr/>
        </p:nvSpPr>
        <p:spPr>
          <a:xfrm>
            <a:off x="5627308" y="1781327"/>
            <a:ext cx="18878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pl-PL" sz="800" b="1" dirty="0">
                <a:solidFill>
                  <a:schemeClr val="bg1"/>
                </a:solidFill>
                <a:latin typeface="Proxima Nova Semibold" panose="02000506030000020004" pitchFamily="2" charset="0"/>
              </a:rPr>
              <a:t>Octan </a:t>
            </a:r>
            <a:r>
              <a:rPr lang="pl-PL" sz="800" b="1" dirty="0" err="1">
                <a:solidFill>
                  <a:schemeClr val="bg1"/>
                </a:solidFill>
                <a:latin typeface="Proxima Nova Semibold" panose="02000506030000020004" pitchFamily="2" charset="0"/>
              </a:rPr>
              <a:t>abirateronu</a:t>
            </a:r>
            <a:r>
              <a:rPr lang="pl-PL" sz="800" b="1" dirty="0">
                <a:solidFill>
                  <a:schemeClr val="bg1"/>
                </a:solidFill>
                <a:latin typeface="Proxima Nova Semibold" panose="02000506030000020004" pitchFamily="2" charset="0"/>
              </a:rPr>
              <a:t> + ADT </a:t>
            </a:r>
            <a:br>
              <a:rPr lang="pl-PL" sz="800" b="1" dirty="0">
                <a:solidFill>
                  <a:schemeClr val="bg1"/>
                </a:solidFill>
                <a:latin typeface="Proxima Nova Semibold" panose="02000506030000020004" pitchFamily="2" charset="0"/>
              </a:rPr>
            </a:br>
            <a:r>
              <a:rPr lang="pl-PL" sz="800" b="1" dirty="0">
                <a:solidFill>
                  <a:schemeClr val="bg1"/>
                </a:solidFill>
                <a:latin typeface="Proxima Nova Semibold" panose="02000506030000020004" pitchFamily="2" charset="0"/>
              </a:rPr>
              <a:t>+ </a:t>
            </a:r>
            <a:r>
              <a:rPr lang="pl-PL" sz="800" b="1" dirty="0" err="1">
                <a:solidFill>
                  <a:schemeClr val="bg1"/>
                </a:solidFill>
                <a:latin typeface="Proxima Nova Semibold" panose="02000506030000020004" pitchFamily="2" charset="0"/>
              </a:rPr>
              <a:t>prednizon</a:t>
            </a:r>
            <a:r>
              <a:rPr lang="pl-PL" sz="800" b="1" dirty="0">
                <a:solidFill>
                  <a:schemeClr val="bg1"/>
                </a:solidFill>
                <a:latin typeface="Proxima Nova Semibold" panose="02000506030000020004" pitchFamily="2" charset="0"/>
              </a:rPr>
              <a:t>/prednizolon</a:t>
            </a:r>
            <a:r>
              <a:rPr lang="pl-PL" sz="800" b="1" baseline="30000" dirty="0">
                <a:solidFill>
                  <a:schemeClr val="bg1"/>
                </a:solidFill>
                <a:latin typeface="Proxima Nova Semibold" panose="02000506030000020004" pitchFamily="2" charset="0"/>
              </a:rPr>
              <a:t>12,13</a:t>
            </a:r>
          </a:p>
        </p:txBody>
      </p:sp>
      <p:sp>
        <p:nvSpPr>
          <p:cNvPr id="36" name="pole tekstowe 35">
            <a:extLst>
              <a:ext uri="{FF2B5EF4-FFF2-40B4-BE49-F238E27FC236}">
                <a16:creationId xmlns:a16="http://schemas.microsoft.com/office/drawing/2014/main" id="{BB1EB646-A072-1F0B-494C-36AC1ED8AF7C}"/>
              </a:ext>
            </a:extLst>
          </p:cNvPr>
          <p:cNvSpPr txBox="1"/>
          <p:nvPr/>
        </p:nvSpPr>
        <p:spPr>
          <a:xfrm>
            <a:off x="7526548" y="1792753"/>
            <a:ext cx="14335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pl-PL" sz="800" b="1" dirty="0" err="1">
                <a:solidFill>
                  <a:schemeClr val="bg1"/>
                </a:solidFill>
                <a:latin typeface="Proxima Nova Semibold" panose="02000506030000020004" pitchFamily="2" charset="0"/>
              </a:rPr>
              <a:t>Darolutamid</a:t>
            </a:r>
            <a:r>
              <a:rPr lang="pl-PL" sz="800" b="1" dirty="0">
                <a:solidFill>
                  <a:schemeClr val="bg1"/>
                </a:solidFill>
                <a:latin typeface="Proxima Nova Semibold" panose="02000506030000020004" pitchFamily="2" charset="0"/>
              </a:rPr>
              <a:t> + ADT </a:t>
            </a:r>
            <a:br>
              <a:rPr lang="pl-PL" sz="800" b="1" dirty="0">
                <a:solidFill>
                  <a:schemeClr val="bg1"/>
                </a:solidFill>
                <a:latin typeface="Proxima Nova Semibold" panose="02000506030000020004" pitchFamily="2" charset="0"/>
              </a:rPr>
            </a:br>
            <a:r>
              <a:rPr lang="pl-PL" sz="800" b="1" dirty="0">
                <a:solidFill>
                  <a:schemeClr val="bg1"/>
                </a:solidFill>
                <a:latin typeface="Proxima Nova Semibold" panose="02000506030000020004" pitchFamily="2" charset="0"/>
              </a:rPr>
              <a:t>+ chemioterapia</a:t>
            </a:r>
            <a:r>
              <a:rPr lang="pl-PL" sz="800" b="1" baseline="30000" dirty="0">
                <a:solidFill>
                  <a:schemeClr val="bg1"/>
                </a:solidFill>
                <a:latin typeface="Proxima Nova Semibold" panose="02000506030000020004" pitchFamily="2" charset="0"/>
              </a:rPr>
              <a:t>14</a:t>
            </a:r>
          </a:p>
        </p:txBody>
      </p: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4A0D3AC7-A74D-77D9-2552-AFC66CB92575}"/>
              </a:ext>
            </a:extLst>
          </p:cNvPr>
          <p:cNvSpPr txBox="1"/>
          <p:nvPr/>
        </p:nvSpPr>
        <p:spPr>
          <a:xfrm>
            <a:off x="4318413" y="2223408"/>
            <a:ext cx="62662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pl-PL" sz="900" dirty="0">
                <a:solidFill>
                  <a:srgbClr val="411A5C"/>
                </a:solidFill>
                <a:latin typeface="Proxima Nova Medium" panose="02000506030000020004" pitchFamily="2" charset="0"/>
              </a:rPr>
              <a:t>80 mg</a:t>
            </a:r>
            <a:endParaRPr lang="pl-PL" sz="900" baseline="30000" dirty="0">
              <a:solidFill>
                <a:srgbClr val="411A5C"/>
              </a:solidFill>
              <a:latin typeface="Proxima Nova Medium" panose="02000506030000020004" pitchFamily="2" charset="0"/>
            </a:endParaRPr>
          </a:p>
        </p:txBody>
      </p: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27826575-13A6-F8D5-5EB4-1206B0E811F9}"/>
              </a:ext>
            </a:extLst>
          </p:cNvPr>
          <p:cNvSpPr txBox="1"/>
          <p:nvPr/>
        </p:nvSpPr>
        <p:spPr>
          <a:xfrm>
            <a:off x="4970671" y="2219654"/>
            <a:ext cx="62662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pl-PL" sz="900" dirty="0">
                <a:solidFill>
                  <a:srgbClr val="411A5C"/>
                </a:solidFill>
                <a:latin typeface="Proxima Nova Medium" panose="02000506030000020004" pitchFamily="2" charset="0"/>
              </a:rPr>
              <a:t>40 mg</a:t>
            </a:r>
            <a:endParaRPr lang="pl-PL" sz="900" baseline="30000" dirty="0">
              <a:solidFill>
                <a:srgbClr val="411A5C"/>
              </a:solidFill>
              <a:latin typeface="Proxima Nova Medium" panose="02000506030000020004" pitchFamily="2" charset="0"/>
            </a:endParaRPr>
          </a:p>
        </p:txBody>
      </p:sp>
      <p:sp>
        <p:nvSpPr>
          <p:cNvPr id="39" name="pole tekstowe 38">
            <a:extLst>
              <a:ext uri="{FF2B5EF4-FFF2-40B4-BE49-F238E27FC236}">
                <a16:creationId xmlns:a16="http://schemas.microsoft.com/office/drawing/2014/main" id="{34C2CACC-E17A-8898-100C-0B201CE581AD}"/>
              </a:ext>
            </a:extLst>
          </p:cNvPr>
          <p:cNvSpPr txBox="1"/>
          <p:nvPr/>
        </p:nvSpPr>
        <p:spPr>
          <a:xfrm>
            <a:off x="5576533" y="2225229"/>
            <a:ext cx="7241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pl-PL" sz="900" dirty="0">
                <a:solidFill>
                  <a:srgbClr val="411A5C"/>
                </a:solidFill>
                <a:latin typeface="Proxima Nova Medium" panose="02000506030000020004" pitchFamily="2" charset="0"/>
              </a:rPr>
              <a:t>1000 mg</a:t>
            </a:r>
            <a:endParaRPr lang="pl-PL" sz="900" baseline="30000" dirty="0">
              <a:solidFill>
                <a:srgbClr val="411A5C"/>
              </a:solidFill>
              <a:latin typeface="Proxima Nova Medium" panose="02000506030000020004" pitchFamily="2" charset="0"/>
            </a:endParaRPr>
          </a:p>
        </p:txBody>
      </p:sp>
      <p:sp>
        <p:nvSpPr>
          <p:cNvPr id="40" name="pole tekstowe 39">
            <a:extLst>
              <a:ext uri="{FF2B5EF4-FFF2-40B4-BE49-F238E27FC236}">
                <a16:creationId xmlns:a16="http://schemas.microsoft.com/office/drawing/2014/main" id="{6D2A23D1-B5D3-2C71-0DF3-AAE3D3F5B828}"/>
              </a:ext>
            </a:extLst>
          </p:cNvPr>
          <p:cNvSpPr txBox="1"/>
          <p:nvPr/>
        </p:nvSpPr>
        <p:spPr>
          <a:xfrm>
            <a:off x="6246137" y="2219654"/>
            <a:ext cx="660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pl-PL" sz="900" dirty="0">
                <a:solidFill>
                  <a:srgbClr val="411A5C"/>
                </a:solidFill>
                <a:latin typeface="Proxima Nova Medium" panose="02000506030000020004" pitchFamily="2" charset="0"/>
              </a:rPr>
              <a:t>500 mg</a:t>
            </a:r>
            <a:endParaRPr lang="pl-PL" sz="900" baseline="30000" dirty="0">
              <a:solidFill>
                <a:srgbClr val="411A5C"/>
              </a:solidFill>
              <a:latin typeface="Proxima Nova Medium" panose="02000506030000020004" pitchFamily="2" charset="0"/>
            </a:endParaRPr>
          </a:p>
        </p:txBody>
      </p:sp>
      <p:sp>
        <p:nvSpPr>
          <p:cNvPr id="41" name="pole tekstowe 40">
            <a:extLst>
              <a:ext uri="{FF2B5EF4-FFF2-40B4-BE49-F238E27FC236}">
                <a16:creationId xmlns:a16="http://schemas.microsoft.com/office/drawing/2014/main" id="{F37542D3-CEAD-96D0-183C-60063CAC9580}"/>
              </a:ext>
            </a:extLst>
          </p:cNvPr>
          <p:cNvSpPr txBox="1"/>
          <p:nvPr/>
        </p:nvSpPr>
        <p:spPr>
          <a:xfrm>
            <a:off x="6891985" y="2223107"/>
            <a:ext cx="660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pl-PL" sz="900" dirty="0">
                <a:solidFill>
                  <a:srgbClr val="411A5C"/>
                </a:solidFill>
                <a:latin typeface="Proxima Nova Medium" panose="02000506030000020004" pitchFamily="2" charset="0"/>
              </a:rPr>
              <a:t>250 mg</a:t>
            </a:r>
            <a:endParaRPr lang="pl-PL" sz="900" baseline="30000" dirty="0">
              <a:solidFill>
                <a:srgbClr val="411A5C"/>
              </a:solidFill>
              <a:latin typeface="Proxima Nova Medium" panose="02000506030000020004" pitchFamily="2" charset="0"/>
            </a:endParaRPr>
          </a:p>
        </p:txBody>
      </p: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0CB800BE-0FED-6DCB-A783-E9364429D466}"/>
              </a:ext>
            </a:extLst>
          </p:cNvPr>
          <p:cNvSpPr txBox="1"/>
          <p:nvPr/>
        </p:nvSpPr>
        <p:spPr>
          <a:xfrm>
            <a:off x="7562215" y="2226954"/>
            <a:ext cx="13978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pl-PL" sz="900" dirty="0">
                <a:solidFill>
                  <a:srgbClr val="411A5C"/>
                </a:solidFill>
                <a:latin typeface="Proxima Nova Medium" panose="02000506030000020004" pitchFamily="2" charset="0"/>
              </a:rPr>
              <a:t>300 mg</a:t>
            </a:r>
            <a:endParaRPr lang="pl-PL" sz="900" baseline="30000" dirty="0">
              <a:solidFill>
                <a:srgbClr val="411A5C"/>
              </a:solidFill>
              <a:latin typeface="Proxima Nova Medium" panose="02000506030000020004" pitchFamily="2" charset="0"/>
            </a:endParaRPr>
          </a:p>
        </p:txBody>
      </p:sp>
      <p:sp>
        <p:nvSpPr>
          <p:cNvPr id="43" name="Owal 42">
            <a:extLst>
              <a:ext uri="{FF2B5EF4-FFF2-40B4-BE49-F238E27FC236}">
                <a16:creationId xmlns:a16="http://schemas.microsoft.com/office/drawing/2014/main" id="{0AF61BDD-144A-417A-A9A5-BD7E7F620A1F}"/>
              </a:ext>
            </a:extLst>
          </p:cNvPr>
          <p:cNvSpPr/>
          <p:nvPr/>
        </p:nvSpPr>
        <p:spPr>
          <a:xfrm>
            <a:off x="3326311" y="2589211"/>
            <a:ext cx="86843" cy="91951"/>
          </a:xfrm>
          <a:prstGeom prst="ellipse">
            <a:avLst/>
          </a:prstGeom>
          <a:solidFill>
            <a:srgbClr val="CDD600"/>
          </a:solidFill>
          <a:ln>
            <a:solidFill>
              <a:srgbClr val="CDD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4" name="Owal 43">
            <a:extLst>
              <a:ext uri="{FF2B5EF4-FFF2-40B4-BE49-F238E27FC236}">
                <a16:creationId xmlns:a16="http://schemas.microsoft.com/office/drawing/2014/main" id="{0577D63E-3242-9F46-0B4A-59ED474D07B6}"/>
              </a:ext>
            </a:extLst>
          </p:cNvPr>
          <p:cNvSpPr/>
          <p:nvPr/>
        </p:nvSpPr>
        <p:spPr>
          <a:xfrm>
            <a:off x="3745722" y="2585567"/>
            <a:ext cx="86843" cy="91951"/>
          </a:xfrm>
          <a:prstGeom prst="ellipse">
            <a:avLst/>
          </a:prstGeom>
          <a:solidFill>
            <a:srgbClr val="CDD600"/>
          </a:solidFill>
          <a:ln>
            <a:solidFill>
              <a:srgbClr val="CDD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Owal 44">
            <a:extLst>
              <a:ext uri="{FF2B5EF4-FFF2-40B4-BE49-F238E27FC236}">
                <a16:creationId xmlns:a16="http://schemas.microsoft.com/office/drawing/2014/main" id="{07763F87-C0AB-89FE-714B-317035FBEF93}"/>
              </a:ext>
            </a:extLst>
          </p:cNvPr>
          <p:cNvSpPr/>
          <p:nvPr/>
        </p:nvSpPr>
        <p:spPr>
          <a:xfrm>
            <a:off x="3880510" y="2589211"/>
            <a:ext cx="86843" cy="91951"/>
          </a:xfrm>
          <a:prstGeom prst="ellipse">
            <a:avLst/>
          </a:prstGeom>
          <a:solidFill>
            <a:srgbClr val="CDD600"/>
          </a:solidFill>
          <a:ln>
            <a:solidFill>
              <a:srgbClr val="CDD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6" name="Owal 45">
            <a:extLst>
              <a:ext uri="{FF2B5EF4-FFF2-40B4-BE49-F238E27FC236}">
                <a16:creationId xmlns:a16="http://schemas.microsoft.com/office/drawing/2014/main" id="{0E317D05-F51C-18FA-4112-3CD2C77DFC07}"/>
              </a:ext>
            </a:extLst>
          </p:cNvPr>
          <p:cNvSpPr/>
          <p:nvPr/>
        </p:nvSpPr>
        <p:spPr>
          <a:xfrm>
            <a:off x="4018737" y="2589211"/>
            <a:ext cx="86843" cy="91951"/>
          </a:xfrm>
          <a:prstGeom prst="ellipse">
            <a:avLst/>
          </a:prstGeom>
          <a:solidFill>
            <a:srgbClr val="CDD600"/>
          </a:solidFill>
          <a:ln>
            <a:solidFill>
              <a:srgbClr val="CDD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7" name="Owal 46">
            <a:extLst>
              <a:ext uri="{FF2B5EF4-FFF2-40B4-BE49-F238E27FC236}">
                <a16:creationId xmlns:a16="http://schemas.microsoft.com/office/drawing/2014/main" id="{9EAC0C29-0272-F35E-3FFE-731784054E0E}"/>
              </a:ext>
            </a:extLst>
          </p:cNvPr>
          <p:cNvSpPr/>
          <p:nvPr/>
        </p:nvSpPr>
        <p:spPr>
          <a:xfrm>
            <a:off x="4160561" y="2587047"/>
            <a:ext cx="86843" cy="91951"/>
          </a:xfrm>
          <a:prstGeom prst="ellipse">
            <a:avLst/>
          </a:prstGeom>
          <a:solidFill>
            <a:srgbClr val="CDD600"/>
          </a:solidFill>
          <a:ln>
            <a:solidFill>
              <a:srgbClr val="CDD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8" name="Owal 47">
            <a:extLst>
              <a:ext uri="{FF2B5EF4-FFF2-40B4-BE49-F238E27FC236}">
                <a16:creationId xmlns:a16="http://schemas.microsoft.com/office/drawing/2014/main" id="{6542B703-2EE6-8498-4592-6F04B5283C80}"/>
              </a:ext>
            </a:extLst>
          </p:cNvPr>
          <p:cNvSpPr/>
          <p:nvPr/>
        </p:nvSpPr>
        <p:spPr>
          <a:xfrm>
            <a:off x="4507130" y="2589207"/>
            <a:ext cx="86843" cy="91951"/>
          </a:xfrm>
          <a:prstGeom prst="ellipse">
            <a:avLst/>
          </a:prstGeom>
          <a:solidFill>
            <a:srgbClr val="4B1D6A"/>
          </a:solidFill>
          <a:ln>
            <a:solidFill>
              <a:srgbClr val="4B1D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Owal 48">
            <a:extLst>
              <a:ext uri="{FF2B5EF4-FFF2-40B4-BE49-F238E27FC236}">
                <a16:creationId xmlns:a16="http://schemas.microsoft.com/office/drawing/2014/main" id="{4B344E34-3933-C10E-52E6-1C7B1D213933}"/>
              </a:ext>
            </a:extLst>
          </p:cNvPr>
          <p:cNvSpPr/>
          <p:nvPr/>
        </p:nvSpPr>
        <p:spPr>
          <a:xfrm>
            <a:off x="4661983" y="2589209"/>
            <a:ext cx="86843" cy="91951"/>
          </a:xfrm>
          <a:prstGeom prst="ellipse">
            <a:avLst/>
          </a:prstGeom>
          <a:solidFill>
            <a:srgbClr val="4B1D6A"/>
          </a:solidFill>
          <a:ln>
            <a:solidFill>
              <a:srgbClr val="4B1D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0" name="Owal 49">
            <a:extLst>
              <a:ext uri="{FF2B5EF4-FFF2-40B4-BE49-F238E27FC236}">
                <a16:creationId xmlns:a16="http://schemas.microsoft.com/office/drawing/2014/main" id="{C947173C-A2E0-491C-C374-02BA0132DD08}"/>
              </a:ext>
            </a:extLst>
          </p:cNvPr>
          <p:cNvSpPr/>
          <p:nvPr/>
        </p:nvSpPr>
        <p:spPr>
          <a:xfrm>
            <a:off x="5001695" y="2589208"/>
            <a:ext cx="86843" cy="91951"/>
          </a:xfrm>
          <a:prstGeom prst="ellipse">
            <a:avLst/>
          </a:prstGeom>
          <a:solidFill>
            <a:srgbClr val="4B1D6A"/>
          </a:solidFill>
          <a:ln>
            <a:solidFill>
              <a:srgbClr val="4B1D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1" name="Owal 50">
            <a:extLst>
              <a:ext uri="{FF2B5EF4-FFF2-40B4-BE49-F238E27FC236}">
                <a16:creationId xmlns:a16="http://schemas.microsoft.com/office/drawing/2014/main" id="{E77EB33F-91CF-686B-E3AB-1313F9B494BC}"/>
              </a:ext>
            </a:extLst>
          </p:cNvPr>
          <p:cNvSpPr/>
          <p:nvPr/>
        </p:nvSpPr>
        <p:spPr>
          <a:xfrm>
            <a:off x="5139922" y="2589207"/>
            <a:ext cx="86843" cy="91951"/>
          </a:xfrm>
          <a:prstGeom prst="ellipse">
            <a:avLst/>
          </a:prstGeom>
          <a:solidFill>
            <a:srgbClr val="4B1D6A"/>
          </a:solidFill>
          <a:ln>
            <a:solidFill>
              <a:srgbClr val="4B1D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2" name="Owal 51">
            <a:extLst>
              <a:ext uri="{FF2B5EF4-FFF2-40B4-BE49-F238E27FC236}">
                <a16:creationId xmlns:a16="http://schemas.microsoft.com/office/drawing/2014/main" id="{E9852846-FEEB-311E-ACC6-C2431EA479F8}"/>
              </a:ext>
            </a:extLst>
          </p:cNvPr>
          <p:cNvSpPr/>
          <p:nvPr/>
        </p:nvSpPr>
        <p:spPr>
          <a:xfrm>
            <a:off x="5278149" y="2589207"/>
            <a:ext cx="86843" cy="91951"/>
          </a:xfrm>
          <a:prstGeom prst="ellipse">
            <a:avLst/>
          </a:prstGeom>
          <a:solidFill>
            <a:srgbClr val="4B1D6A"/>
          </a:solidFill>
          <a:ln>
            <a:solidFill>
              <a:srgbClr val="4B1D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3" name="Owal 52">
            <a:extLst>
              <a:ext uri="{FF2B5EF4-FFF2-40B4-BE49-F238E27FC236}">
                <a16:creationId xmlns:a16="http://schemas.microsoft.com/office/drawing/2014/main" id="{DA29CAF6-462B-F999-7854-BBC3E55D2679}"/>
              </a:ext>
            </a:extLst>
          </p:cNvPr>
          <p:cNvSpPr/>
          <p:nvPr/>
        </p:nvSpPr>
        <p:spPr>
          <a:xfrm>
            <a:off x="5417306" y="2589207"/>
            <a:ext cx="86843" cy="91951"/>
          </a:xfrm>
          <a:prstGeom prst="ellipse">
            <a:avLst/>
          </a:prstGeom>
          <a:solidFill>
            <a:srgbClr val="4B1D6A"/>
          </a:solidFill>
          <a:ln>
            <a:solidFill>
              <a:srgbClr val="4B1D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4" name="Owal 53">
            <a:extLst>
              <a:ext uri="{FF2B5EF4-FFF2-40B4-BE49-F238E27FC236}">
                <a16:creationId xmlns:a16="http://schemas.microsoft.com/office/drawing/2014/main" id="{9A4C23AC-030E-1FD2-B2EC-4B1FE6790D41}"/>
              </a:ext>
            </a:extLst>
          </p:cNvPr>
          <p:cNvSpPr/>
          <p:nvPr/>
        </p:nvSpPr>
        <p:spPr>
          <a:xfrm>
            <a:off x="5889996" y="2590831"/>
            <a:ext cx="86843" cy="91951"/>
          </a:xfrm>
          <a:prstGeom prst="ellipse">
            <a:avLst/>
          </a:prstGeom>
          <a:solidFill>
            <a:srgbClr val="4B1D6A"/>
          </a:solidFill>
          <a:ln>
            <a:solidFill>
              <a:srgbClr val="4B1D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5" name="Owal 54">
            <a:extLst>
              <a:ext uri="{FF2B5EF4-FFF2-40B4-BE49-F238E27FC236}">
                <a16:creationId xmlns:a16="http://schemas.microsoft.com/office/drawing/2014/main" id="{D0249647-2E3B-460E-CC33-33279A32F321}"/>
              </a:ext>
            </a:extLst>
          </p:cNvPr>
          <p:cNvSpPr/>
          <p:nvPr/>
        </p:nvSpPr>
        <p:spPr>
          <a:xfrm>
            <a:off x="6437668" y="2592977"/>
            <a:ext cx="86843" cy="91951"/>
          </a:xfrm>
          <a:prstGeom prst="ellipse">
            <a:avLst/>
          </a:prstGeom>
          <a:solidFill>
            <a:srgbClr val="4B1D6A"/>
          </a:solidFill>
          <a:ln>
            <a:solidFill>
              <a:srgbClr val="4B1D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6" name="Owal 55">
            <a:extLst>
              <a:ext uri="{FF2B5EF4-FFF2-40B4-BE49-F238E27FC236}">
                <a16:creationId xmlns:a16="http://schemas.microsoft.com/office/drawing/2014/main" id="{D26A1648-9763-5AB4-4CA1-7965B1DB8D03}"/>
              </a:ext>
            </a:extLst>
          </p:cNvPr>
          <p:cNvSpPr/>
          <p:nvPr/>
        </p:nvSpPr>
        <p:spPr>
          <a:xfrm>
            <a:off x="6592521" y="2594016"/>
            <a:ext cx="86843" cy="91951"/>
          </a:xfrm>
          <a:prstGeom prst="ellipse">
            <a:avLst/>
          </a:prstGeom>
          <a:solidFill>
            <a:srgbClr val="4B1D6A"/>
          </a:solidFill>
          <a:ln>
            <a:solidFill>
              <a:srgbClr val="4B1D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7" name="Owal 56">
            <a:extLst>
              <a:ext uri="{FF2B5EF4-FFF2-40B4-BE49-F238E27FC236}">
                <a16:creationId xmlns:a16="http://schemas.microsoft.com/office/drawing/2014/main" id="{E136856F-6D8A-1B28-98E3-31C9D6C9D17B}"/>
              </a:ext>
            </a:extLst>
          </p:cNvPr>
          <p:cNvSpPr/>
          <p:nvPr/>
        </p:nvSpPr>
        <p:spPr>
          <a:xfrm>
            <a:off x="6964710" y="2588409"/>
            <a:ext cx="86843" cy="91951"/>
          </a:xfrm>
          <a:prstGeom prst="ellipse">
            <a:avLst/>
          </a:prstGeom>
          <a:solidFill>
            <a:srgbClr val="4B1D6A"/>
          </a:solidFill>
          <a:ln>
            <a:solidFill>
              <a:srgbClr val="4B1D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8" name="Owal 57">
            <a:extLst>
              <a:ext uri="{FF2B5EF4-FFF2-40B4-BE49-F238E27FC236}">
                <a16:creationId xmlns:a16="http://schemas.microsoft.com/office/drawing/2014/main" id="{22C64D3A-55BD-504A-2828-F644D33CB88D}"/>
              </a:ext>
            </a:extLst>
          </p:cNvPr>
          <p:cNvSpPr/>
          <p:nvPr/>
        </p:nvSpPr>
        <p:spPr>
          <a:xfrm>
            <a:off x="7113536" y="2587410"/>
            <a:ext cx="86843" cy="91951"/>
          </a:xfrm>
          <a:prstGeom prst="ellipse">
            <a:avLst/>
          </a:prstGeom>
          <a:solidFill>
            <a:srgbClr val="4B1D6A"/>
          </a:solidFill>
          <a:ln>
            <a:solidFill>
              <a:srgbClr val="4B1D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9" name="Owal 58">
            <a:extLst>
              <a:ext uri="{FF2B5EF4-FFF2-40B4-BE49-F238E27FC236}">
                <a16:creationId xmlns:a16="http://schemas.microsoft.com/office/drawing/2014/main" id="{880818B6-A191-9DDE-AA22-B89A134ABA26}"/>
              </a:ext>
            </a:extLst>
          </p:cNvPr>
          <p:cNvSpPr/>
          <p:nvPr/>
        </p:nvSpPr>
        <p:spPr>
          <a:xfrm>
            <a:off x="7251624" y="2587410"/>
            <a:ext cx="86843" cy="91951"/>
          </a:xfrm>
          <a:prstGeom prst="ellipse">
            <a:avLst/>
          </a:prstGeom>
          <a:solidFill>
            <a:srgbClr val="4B1D6A"/>
          </a:solidFill>
          <a:ln>
            <a:solidFill>
              <a:srgbClr val="4B1D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0" name="Owal 59">
            <a:extLst>
              <a:ext uri="{FF2B5EF4-FFF2-40B4-BE49-F238E27FC236}">
                <a16:creationId xmlns:a16="http://schemas.microsoft.com/office/drawing/2014/main" id="{D5E9189F-1931-6D77-2A96-D4C988D8754C}"/>
              </a:ext>
            </a:extLst>
          </p:cNvPr>
          <p:cNvSpPr/>
          <p:nvPr/>
        </p:nvSpPr>
        <p:spPr>
          <a:xfrm>
            <a:off x="7389058" y="2587410"/>
            <a:ext cx="86843" cy="91951"/>
          </a:xfrm>
          <a:prstGeom prst="ellipse">
            <a:avLst/>
          </a:prstGeom>
          <a:solidFill>
            <a:srgbClr val="4B1D6A"/>
          </a:solidFill>
          <a:ln>
            <a:solidFill>
              <a:srgbClr val="4B1D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1" name="Owal 60">
            <a:extLst>
              <a:ext uri="{FF2B5EF4-FFF2-40B4-BE49-F238E27FC236}">
                <a16:creationId xmlns:a16="http://schemas.microsoft.com/office/drawing/2014/main" id="{9F4142CC-D6D6-B43F-7D62-F328D5DD7F8F}"/>
              </a:ext>
            </a:extLst>
          </p:cNvPr>
          <p:cNvSpPr/>
          <p:nvPr/>
        </p:nvSpPr>
        <p:spPr>
          <a:xfrm>
            <a:off x="7988010" y="2582071"/>
            <a:ext cx="86843" cy="91951"/>
          </a:xfrm>
          <a:prstGeom prst="ellipse">
            <a:avLst/>
          </a:prstGeom>
          <a:solidFill>
            <a:srgbClr val="4B1D6A"/>
          </a:solidFill>
          <a:ln>
            <a:solidFill>
              <a:srgbClr val="4B1D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2" name="Owal 61">
            <a:extLst>
              <a:ext uri="{FF2B5EF4-FFF2-40B4-BE49-F238E27FC236}">
                <a16:creationId xmlns:a16="http://schemas.microsoft.com/office/drawing/2014/main" id="{301313B3-6FC3-4D9B-B176-0A0DDFE0BA26}"/>
              </a:ext>
            </a:extLst>
          </p:cNvPr>
          <p:cNvSpPr/>
          <p:nvPr/>
        </p:nvSpPr>
        <p:spPr>
          <a:xfrm>
            <a:off x="8153911" y="2582414"/>
            <a:ext cx="86843" cy="91951"/>
          </a:xfrm>
          <a:prstGeom prst="ellipse">
            <a:avLst/>
          </a:prstGeom>
          <a:solidFill>
            <a:srgbClr val="4B1D6A"/>
          </a:solidFill>
          <a:ln>
            <a:solidFill>
              <a:srgbClr val="4B1D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3" name="Owal 62">
            <a:extLst>
              <a:ext uri="{FF2B5EF4-FFF2-40B4-BE49-F238E27FC236}">
                <a16:creationId xmlns:a16="http://schemas.microsoft.com/office/drawing/2014/main" id="{BFBD22CC-C481-29F6-28DD-CFDC4C271BCB}"/>
              </a:ext>
            </a:extLst>
          </p:cNvPr>
          <p:cNvSpPr/>
          <p:nvPr/>
        </p:nvSpPr>
        <p:spPr>
          <a:xfrm>
            <a:off x="8331725" y="2582070"/>
            <a:ext cx="86843" cy="91951"/>
          </a:xfrm>
          <a:prstGeom prst="ellipse">
            <a:avLst/>
          </a:prstGeom>
          <a:solidFill>
            <a:srgbClr val="4B1D6A"/>
          </a:solidFill>
          <a:ln>
            <a:solidFill>
              <a:srgbClr val="4B1D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4" name="Owal 63">
            <a:extLst>
              <a:ext uri="{FF2B5EF4-FFF2-40B4-BE49-F238E27FC236}">
                <a16:creationId xmlns:a16="http://schemas.microsoft.com/office/drawing/2014/main" id="{F67D6FC9-4138-D851-9231-33D5A5F1631B}"/>
              </a:ext>
            </a:extLst>
          </p:cNvPr>
          <p:cNvSpPr/>
          <p:nvPr/>
        </p:nvSpPr>
        <p:spPr>
          <a:xfrm>
            <a:off x="8492350" y="2582025"/>
            <a:ext cx="86843" cy="91951"/>
          </a:xfrm>
          <a:prstGeom prst="ellipse">
            <a:avLst/>
          </a:prstGeom>
          <a:solidFill>
            <a:srgbClr val="4B1D6A"/>
          </a:solidFill>
          <a:ln>
            <a:solidFill>
              <a:srgbClr val="4B1D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6" name="Obraz 65" descr="Obraz zawierający żółty, design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F02E3B45-02D8-EE5E-1683-005A0CCA16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54031" y="3155759"/>
            <a:ext cx="469900" cy="304800"/>
          </a:xfrm>
          <a:prstGeom prst="rect">
            <a:avLst/>
          </a:prstGeom>
        </p:spPr>
      </p:pic>
      <p:pic>
        <p:nvPicPr>
          <p:cNvPr id="67" name="Obraz 66" descr="Obraz zawierający żółty, design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8E37771A-3062-4291-A686-AB262D7C51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54031" y="4104248"/>
            <a:ext cx="469900" cy="304800"/>
          </a:xfrm>
          <a:prstGeom prst="rect">
            <a:avLst/>
          </a:prstGeom>
        </p:spPr>
      </p:pic>
      <p:pic>
        <p:nvPicPr>
          <p:cNvPr id="69" name="Obraz 68" descr="Obraz zawierający żółty, Grafika, design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741292A9-003F-2477-5043-1A0E7A0243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8118" y="2825008"/>
            <a:ext cx="419100" cy="215900"/>
          </a:xfrm>
          <a:prstGeom prst="rect">
            <a:avLst/>
          </a:prstGeom>
        </p:spPr>
      </p:pic>
      <p:pic>
        <p:nvPicPr>
          <p:cNvPr id="70" name="Obraz 69" descr="Obraz zawierający żółty, Grafika, design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092225B7-9FA3-4805-78A7-77ACFB8091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8118" y="3658323"/>
            <a:ext cx="419100" cy="215900"/>
          </a:xfrm>
          <a:prstGeom prst="rect">
            <a:avLst/>
          </a:prstGeom>
        </p:spPr>
      </p:pic>
      <p:graphicFrame>
        <p:nvGraphicFramePr>
          <p:cNvPr id="74" name="Tabela 73">
            <a:extLst>
              <a:ext uri="{FF2B5EF4-FFF2-40B4-BE49-F238E27FC236}">
                <a16:creationId xmlns:a16="http://schemas.microsoft.com/office/drawing/2014/main" id="{3DDC91C4-E20E-1EF2-9593-BDFACBB2B9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3327383"/>
              </p:ext>
            </p:extLst>
          </p:nvPr>
        </p:nvGraphicFramePr>
        <p:xfrm>
          <a:off x="-62840" y="4132394"/>
          <a:ext cx="7886700" cy="337157"/>
        </p:xfrm>
        <a:graphic>
          <a:graphicData uri="http://schemas.openxmlformats.org/drawingml/2006/table">
            <a:tbl>
              <a:tblPr/>
              <a:tblGrid>
                <a:gridCol w="7886700">
                  <a:extLst>
                    <a:ext uri="{9D8B030D-6E8A-4147-A177-3AD203B41FA5}">
                      <a16:colId xmlns:a16="http://schemas.microsoft.com/office/drawing/2014/main" val="4235272752"/>
                    </a:ext>
                  </a:extLst>
                </a:gridCol>
              </a:tblGrid>
              <a:tr h="337157">
                <a:tc>
                  <a:txBody>
                    <a:bodyPr/>
                    <a:lstStyle/>
                    <a:p>
                      <a:pPr algn="ctr">
                        <a:lnSpc>
                          <a:spcPts val="907"/>
                        </a:lnSpc>
                        <a:spcAft>
                          <a:spcPts val="150"/>
                        </a:spcAft>
                        <a:buNone/>
                      </a:pPr>
                      <a:r>
                        <a:rPr lang="pl-PL" sz="300" b="1" dirty="0">
                          <a:solidFill>
                            <a:srgbClr val="1E1246"/>
                          </a:solidFill>
                          <a:effectLst/>
                          <a:latin typeface="Helvetica" pitchFamily="2" charset="0"/>
                        </a:rPr>
                        <a:t>‡ </a:t>
                      </a:r>
                      <a:endParaRPr lang="pl-PL" sz="300" dirty="0">
                        <a:solidFill>
                          <a:srgbClr val="1E1246"/>
                        </a:solidFill>
                        <a:effectLst/>
                        <a:latin typeface="Helvetica" pitchFamily="2" charset="0"/>
                      </a:endParaRPr>
                    </a:p>
                  </a:txBody>
                  <a:tcPr marL="47625" marR="476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0920146"/>
                  </a:ext>
                </a:extLst>
              </a:tr>
            </a:tbl>
          </a:graphicData>
        </a:graphic>
      </p:graphicFrame>
      <p:sp>
        <p:nvSpPr>
          <p:cNvPr id="75" name="Rectangle 2">
            <a:extLst>
              <a:ext uri="{FF2B5EF4-FFF2-40B4-BE49-F238E27FC236}">
                <a16:creationId xmlns:a16="http://schemas.microsoft.com/office/drawing/2014/main" id="{D4FC3D44-E7AF-3B31-413C-B2430B713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404" y="380810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l-PL" altLang="pl-PL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pitchFamily="2" charset="0"/>
              </a:rPr>
            </a:b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9" name="Obraz 78" descr="Obraz zawierający logo, Grafika, symbol, żółty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5E3811AD-58DE-5BB6-4B8F-5004C4DD959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0171" y="3173282"/>
            <a:ext cx="381000" cy="266700"/>
          </a:xfrm>
          <a:prstGeom prst="rect">
            <a:avLst/>
          </a:prstGeom>
        </p:spPr>
      </p:pic>
      <p:pic>
        <p:nvPicPr>
          <p:cNvPr id="80" name="Obraz 79" descr="Obraz zawierający logo, Grafika, symbol, żółty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568D3F07-4476-61D6-4DC0-00CDFD04337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0171" y="3630918"/>
            <a:ext cx="381000" cy="266700"/>
          </a:xfrm>
          <a:prstGeom prst="rect">
            <a:avLst/>
          </a:prstGeom>
        </p:spPr>
      </p:pic>
      <p:pic>
        <p:nvPicPr>
          <p:cNvPr id="81" name="Obraz 80" descr="Obraz zawierający logo, Grafika, symbol, żółty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AC29E6F3-B19F-3E91-CDC9-E172CE37EED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0171" y="2810545"/>
            <a:ext cx="381000" cy="266700"/>
          </a:xfrm>
          <a:prstGeom prst="rect">
            <a:avLst/>
          </a:prstGeom>
        </p:spPr>
      </p:pic>
      <p:pic>
        <p:nvPicPr>
          <p:cNvPr id="82" name="Obraz 81" descr="Obraz zawierający logo, Grafika, symbol, żółty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5AC2C080-7CB5-CFB8-F6CA-4B788254351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74080" y="2783570"/>
            <a:ext cx="381000" cy="266700"/>
          </a:xfrm>
          <a:prstGeom prst="rect">
            <a:avLst/>
          </a:prstGeom>
        </p:spPr>
      </p:pic>
      <p:pic>
        <p:nvPicPr>
          <p:cNvPr id="83" name="Obraz 82" descr="Obraz zawierający logo, Grafika, symbol, żółty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30951EBC-BFEC-38B5-CED6-B2EBB6AFB16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2021" y="3639369"/>
            <a:ext cx="381000" cy="266700"/>
          </a:xfrm>
          <a:prstGeom prst="rect">
            <a:avLst/>
          </a:prstGeom>
        </p:spPr>
      </p:pic>
      <p:pic>
        <p:nvPicPr>
          <p:cNvPr id="85" name="Obraz 84" descr="Obraz zawierający symbol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3A389998-8DDF-4487-628B-2538F81CE4D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2945" y="4153781"/>
            <a:ext cx="317500" cy="228600"/>
          </a:xfrm>
          <a:prstGeom prst="rect">
            <a:avLst/>
          </a:prstGeom>
        </p:spPr>
      </p:pic>
      <p:pic>
        <p:nvPicPr>
          <p:cNvPr id="86" name="Obraz 85" descr="Obraz zawierający symbol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1AC307B9-7D42-53A0-099B-017F0679979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9411" y="2822046"/>
            <a:ext cx="317500" cy="228600"/>
          </a:xfrm>
          <a:prstGeom prst="rect">
            <a:avLst/>
          </a:prstGeom>
        </p:spPr>
      </p:pic>
      <p:pic>
        <p:nvPicPr>
          <p:cNvPr id="87" name="Obraz 86" descr="Obraz zawierający symbol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DA784525-E9B5-2374-D110-593EB7902C7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9411" y="3134010"/>
            <a:ext cx="317500" cy="228600"/>
          </a:xfrm>
          <a:prstGeom prst="rect">
            <a:avLst/>
          </a:prstGeom>
        </p:spPr>
      </p:pic>
      <p:pic>
        <p:nvPicPr>
          <p:cNvPr id="88" name="Obraz 87" descr="Obraz zawierający symbol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78746CAC-5B35-8936-CF69-F9666F4272B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44260" y="4145259"/>
            <a:ext cx="317500" cy="228600"/>
          </a:xfrm>
          <a:prstGeom prst="rect">
            <a:avLst/>
          </a:prstGeom>
        </p:spPr>
      </p:pic>
      <p:pic>
        <p:nvPicPr>
          <p:cNvPr id="89" name="Obraz 88" descr="Obraz zawierający symbol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8F37124A-04DE-B933-9C55-0FAF0203865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28840" y="4151881"/>
            <a:ext cx="317500" cy="228600"/>
          </a:xfrm>
          <a:prstGeom prst="rect">
            <a:avLst/>
          </a:prstGeom>
        </p:spPr>
      </p:pic>
      <p:pic>
        <p:nvPicPr>
          <p:cNvPr id="90" name="Obraz 89" descr="Obraz zawierający symbol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447FB998-9DF7-1C33-D583-5B1F091E1E5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28599" y="3617482"/>
            <a:ext cx="317500" cy="228600"/>
          </a:xfrm>
          <a:prstGeom prst="rect">
            <a:avLst/>
          </a:prstGeom>
        </p:spPr>
      </p:pic>
      <p:pic>
        <p:nvPicPr>
          <p:cNvPr id="91" name="Obraz 90" descr="Obraz zawierający symbol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288B4D1F-4DA3-51AE-4585-6B3B02167E5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28599" y="3133111"/>
            <a:ext cx="317500" cy="228600"/>
          </a:xfrm>
          <a:prstGeom prst="rect">
            <a:avLst/>
          </a:prstGeom>
        </p:spPr>
      </p:pic>
      <p:sp>
        <p:nvSpPr>
          <p:cNvPr id="92" name="pole tekstowe 91">
            <a:extLst>
              <a:ext uri="{FF2B5EF4-FFF2-40B4-BE49-F238E27FC236}">
                <a16:creationId xmlns:a16="http://schemas.microsoft.com/office/drawing/2014/main" id="{F81F8109-F28B-E01E-FAED-474DC30DB5B9}"/>
              </a:ext>
            </a:extLst>
          </p:cNvPr>
          <p:cNvSpPr txBox="1"/>
          <p:nvPr/>
        </p:nvSpPr>
        <p:spPr>
          <a:xfrm>
            <a:off x="427572" y="4535345"/>
            <a:ext cx="77816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pl-PL" sz="900" dirty="0">
                <a:solidFill>
                  <a:srgbClr val="4B1C64"/>
                </a:solidFill>
                <a:latin typeface="Proxima Nova Light" panose="02000506030000020004" pitchFamily="2" charset="0"/>
              </a:rPr>
              <a:t>Lek</a:t>
            </a:r>
            <a:r>
              <a:rPr lang="pl-PL" sz="900" dirty="0">
                <a:solidFill>
                  <a:srgbClr val="4B1C64"/>
                </a:solidFill>
                <a:effectLst/>
                <a:latin typeface="Proxima Nova Light" panose="02000506030000020004" pitchFamily="2" charset="0"/>
              </a:rPr>
              <a:t> ERLEADA</a:t>
            </a:r>
            <a:r>
              <a:rPr lang="pl-PL" sz="900" baseline="30000" dirty="0">
                <a:solidFill>
                  <a:srgbClr val="411A5C"/>
                </a:solidFill>
                <a:effectLst/>
                <a:latin typeface="Proxima Nova Light" panose="02000506030000020004" pitchFamily="2" charset="0"/>
              </a:rPr>
              <a:t>®</a:t>
            </a:r>
            <a:r>
              <a:rPr lang="pl-PL" sz="900" dirty="0">
                <a:solidFill>
                  <a:srgbClr val="4B1C64"/>
                </a:solidFill>
                <a:effectLst/>
                <a:latin typeface="Proxima Nova Light" panose="02000506030000020004" pitchFamily="2" charset="0"/>
              </a:rPr>
              <a:t> jest nadal dostępny w oryginalnej postaci 60 mg, dzięki czemu można dostosowywać dawkowanie do potrzeb pacjentów</a:t>
            </a:r>
            <a:r>
              <a:rPr lang="pl-PL" sz="900" baseline="30000" dirty="0">
                <a:solidFill>
                  <a:srgbClr val="4B1C64"/>
                </a:solidFill>
                <a:effectLst/>
                <a:latin typeface="Proxima Nova Light" panose="02000506030000020004" pitchFamily="2" charset="0"/>
              </a:rPr>
              <a:t>§1 </a:t>
            </a:r>
          </a:p>
        </p:txBody>
      </p:sp>
      <p:sp>
        <p:nvSpPr>
          <p:cNvPr id="93" name="pole tekstowe 92">
            <a:extLst>
              <a:ext uri="{FF2B5EF4-FFF2-40B4-BE49-F238E27FC236}">
                <a16:creationId xmlns:a16="http://schemas.microsoft.com/office/drawing/2014/main" id="{F3FFE706-B479-6BEF-EC25-8ECBF842C592}"/>
              </a:ext>
            </a:extLst>
          </p:cNvPr>
          <p:cNvSpPr txBox="1"/>
          <p:nvPr/>
        </p:nvSpPr>
        <p:spPr>
          <a:xfrm>
            <a:off x="5636315" y="3315248"/>
            <a:ext cx="18878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pl-PL" sz="900" dirty="0">
                <a:solidFill>
                  <a:srgbClr val="411A5C"/>
                </a:solidFill>
                <a:latin typeface="Proxima Nova Medium" panose="02000506030000020004" pitchFamily="2" charset="0"/>
              </a:rPr>
              <a:t>wyłącznie na czczo</a:t>
            </a:r>
            <a:endParaRPr lang="pl-PL" sz="900" baseline="30000" dirty="0">
              <a:solidFill>
                <a:srgbClr val="411A5C"/>
              </a:solidFill>
              <a:latin typeface="Proxima Nova Medium" panose="02000506030000020004" pitchFamily="2" charset="0"/>
            </a:endParaRPr>
          </a:p>
        </p:txBody>
      </p:sp>
      <p:sp>
        <p:nvSpPr>
          <p:cNvPr id="94" name="pole tekstowe 93">
            <a:extLst>
              <a:ext uri="{FF2B5EF4-FFF2-40B4-BE49-F238E27FC236}">
                <a16:creationId xmlns:a16="http://schemas.microsoft.com/office/drawing/2014/main" id="{130739C8-DDC5-A2E2-3BBE-558E88EFE040}"/>
              </a:ext>
            </a:extLst>
          </p:cNvPr>
          <p:cNvSpPr txBox="1"/>
          <p:nvPr/>
        </p:nvSpPr>
        <p:spPr>
          <a:xfrm>
            <a:off x="7552385" y="3330846"/>
            <a:ext cx="13962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pl-PL" sz="900" dirty="0">
                <a:solidFill>
                  <a:srgbClr val="411A5C"/>
                </a:solidFill>
                <a:latin typeface="Proxima Nova Medium" panose="02000506030000020004" pitchFamily="2" charset="0"/>
              </a:rPr>
              <a:t>wyłącznie z posiłkiem</a:t>
            </a:r>
            <a:endParaRPr lang="pl-PL" sz="900" baseline="30000" dirty="0">
              <a:solidFill>
                <a:srgbClr val="411A5C"/>
              </a:solidFill>
              <a:latin typeface="Proxima Nova Medium" panose="02000506030000020004" pitchFamily="2" charset="0"/>
            </a:endParaRPr>
          </a:p>
        </p:txBody>
      </p:sp>
      <p:sp>
        <p:nvSpPr>
          <p:cNvPr id="95" name="pole tekstowe 94">
            <a:extLst>
              <a:ext uri="{FF2B5EF4-FFF2-40B4-BE49-F238E27FC236}">
                <a16:creationId xmlns:a16="http://schemas.microsoft.com/office/drawing/2014/main" id="{FF9368EC-9E05-9382-C340-53C8B86D022A}"/>
              </a:ext>
            </a:extLst>
          </p:cNvPr>
          <p:cNvSpPr txBox="1"/>
          <p:nvPr/>
        </p:nvSpPr>
        <p:spPr>
          <a:xfrm>
            <a:off x="7552385" y="3790653"/>
            <a:ext cx="13924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pl-PL" sz="900" dirty="0">
                <a:solidFill>
                  <a:srgbClr val="411A5C"/>
                </a:solidFill>
                <a:latin typeface="Proxima Nova Medium" panose="02000506030000020004" pitchFamily="2" charset="0"/>
              </a:rPr>
              <a:t>z </a:t>
            </a:r>
            <a:r>
              <a:rPr lang="pl-PL" sz="900" dirty="0" err="1">
                <a:solidFill>
                  <a:srgbClr val="411A5C"/>
                </a:solidFill>
                <a:latin typeface="Proxima Nova Medium" panose="02000506030000020004" pitchFamily="2" charset="0"/>
              </a:rPr>
              <a:t>docetakselem</a:t>
            </a:r>
            <a:endParaRPr lang="pl-PL" sz="900" baseline="30000" dirty="0">
              <a:solidFill>
                <a:srgbClr val="411A5C"/>
              </a:solidFill>
              <a:latin typeface="Proxima Nova Medium" panose="02000506030000020004" pitchFamily="2" charset="0"/>
            </a:endParaRPr>
          </a:p>
        </p:txBody>
      </p:sp>
      <p:sp>
        <p:nvSpPr>
          <p:cNvPr id="97" name="pole tekstowe 96">
            <a:extLst>
              <a:ext uri="{FF2B5EF4-FFF2-40B4-BE49-F238E27FC236}">
                <a16:creationId xmlns:a16="http://schemas.microsoft.com/office/drawing/2014/main" id="{5A03629B-9269-8D1D-590E-409A56173CAD}"/>
              </a:ext>
            </a:extLst>
          </p:cNvPr>
          <p:cNvSpPr txBox="1"/>
          <p:nvPr/>
        </p:nvSpPr>
        <p:spPr>
          <a:xfrm>
            <a:off x="8874860" y="5226545"/>
            <a:ext cx="307777" cy="95410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pl-PL" sz="800" dirty="0">
                <a:solidFill>
                  <a:schemeClr val="bg2">
                    <a:lumMod val="50000"/>
                  </a:schemeClr>
                </a:solidFill>
              </a:rPr>
              <a:t>CP-XXXXXX</a:t>
            </a:r>
          </a:p>
        </p:txBody>
      </p:sp>
    </p:spTree>
    <p:extLst>
      <p:ext uri="{BB962C8B-B14F-4D97-AF65-F5344CB8AC3E}">
        <p14:creationId xmlns:p14="http://schemas.microsoft.com/office/powerpoint/2010/main" val="3629718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0E6728-7C78-DEBA-7740-9A3EA11FA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" name="Obraz 6" descr="Obraz zawierający Liliowy, fiołek, Magenta, Lawend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9A4C51C2-1864-7272-DF48-E20DBD4D0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" y="0"/>
            <a:ext cx="9155430" cy="6862291"/>
          </a:xfrm>
          <a:prstGeom prst="rect">
            <a:avLst/>
          </a:prstGeom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B75A7074-27D7-6A8A-58DC-0C390CB53886}"/>
              </a:ext>
            </a:extLst>
          </p:cNvPr>
          <p:cNvSpPr/>
          <p:nvPr/>
        </p:nvSpPr>
        <p:spPr>
          <a:xfrm>
            <a:off x="0" y="6231731"/>
            <a:ext cx="9138285" cy="626269"/>
          </a:xfrm>
          <a:prstGeom prst="rect">
            <a:avLst/>
          </a:prstGeom>
          <a:solidFill>
            <a:srgbClr val="7030A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 descr="Obraz zawierający Czcionka, tekst, Grafika, logo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A8FAC3E0-0FFE-291D-17D4-518EA78EA4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2215" y="6257836"/>
            <a:ext cx="1587500" cy="571500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D717CEEB-B337-4556-2D7A-A3C0A5919C3C}"/>
              </a:ext>
            </a:extLst>
          </p:cNvPr>
          <p:cNvSpPr txBox="1"/>
          <p:nvPr/>
        </p:nvSpPr>
        <p:spPr>
          <a:xfrm>
            <a:off x="8874860" y="5226545"/>
            <a:ext cx="307777" cy="95410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pl-PL" sz="800" dirty="0">
                <a:solidFill>
                  <a:schemeClr val="bg2">
                    <a:lumMod val="50000"/>
                  </a:schemeClr>
                </a:solidFill>
              </a:rPr>
              <a:t>CP-XXXXXX</a:t>
            </a: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9362EF2B-BE27-33F4-FD1A-4EAA90492ED6}"/>
              </a:ext>
            </a:extLst>
          </p:cNvPr>
          <p:cNvSpPr/>
          <p:nvPr/>
        </p:nvSpPr>
        <p:spPr>
          <a:xfrm>
            <a:off x="-8573" y="1235881"/>
            <a:ext cx="9155430" cy="36468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F8C96ED6-9103-858C-9B86-73EBB3B3FBEA}"/>
              </a:ext>
            </a:extLst>
          </p:cNvPr>
          <p:cNvSpPr txBox="1"/>
          <p:nvPr/>
        </p:nvSpPr>
        <p:spPr>
          <a:xfrm>
            <a:off x="347132" y="375140"/>
            <a:ext cx="8720668" cy="79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pl-PL" sz="2400" b="1" dirty="0">
                <a:solidFill>
                  <a:srgbClr val="FFFFFF"/>
                </a:solidFill>
                <a:effectLst/>
                <a:latin typeface="Helvetica" pitchFamily="2" charset="0"/>
              </a:rPr>
              <a:t>Proste, wygodne i elastyczne dawkowanie</a:t>
            </a:r>
            <a:r>
              <a:rPr lang="pl-PL" sz="2400" b="1" baseline="30000" dirty="0">
                <a:solidFill>
                  <a:srgbClr val="FFFFFF"/>
                </a:solidFill>
                <a:effectLst/>
                <a:latin typeface="Helvetica" pitchFamily="2" charset="0"/>
              </a:rPr>
              <a:t>1-3</a:t>
            </a:r>
            <a:br>
              <a:rPr lang="pl-PL" sz="1600" b="1" baseline="30000" dirty="0">
                <a:solidFill>
                  <a:srgbClr val="FFFFFF"/>
                </a:solidFill>
                <a:effectLst/>
                <a:latin typeface="Helvetica" pitchFamily="2" charset="0"/>
              </a:rPr>
            </a:br>
            <a:endParaRPr lang="pl-PL" sz="1600" b="1" baseline="30000" dirty="0">
              <a:solidFill>
                <a:srgbClr val="FFFFFF"/>
              </a:solidFill>
              <a:effectLst/>
              <a:latin typeface="Helvetica" pitchFamily="2" charset="0"/>
            </a:endParaRPr>
          </a:p>
          <a:p>
            <a:pPr>
              <a:buNone/>
            </a:pPr>
            <a:r>
              <a:rPr lang="pl-PL" sz="1100" b="1" dirty="0">
                <a:solidFill>
                  <a:srgbClr val="FFFFFF"/>
                </a:solidFill>
                <a:latin typeface="Helvetica" pitchFamily="2" charset="0"/>
              </a:rPr>
              <a:t>W porównaniu z innymi zatwierdzonymi NHT, lek ERLEADA</a:t>
            </a:r>
            <a:r>
              <a:rPr lang="pl-PL" sz="1100" b="1" baseline="30000" dirty="0">
                <a:solidFill>
                  <a:srgbClr val="FFFFFF"/>
                </a:solidFill>
                <a:effectLst/>
                <a:latin typeface="Helvetica" pitchFamily="2" charset="0"/>
              </a:rPr>
              <a:t> ®</a:t>
            </a:r>
            <a:r>
              <a:rPr lang="pl-PL" sz="1100" b="1" dirty="0">
                <a:solidFill>
                  <a:srgbClr val="FFFFFF"/>
                </a:solidFill>
                <a:latin typeface="Helvetica" pitchFamily="2" charset="0"/>
              </a:rPr>
              <a:t> ma prostszy schemat leczenia</a:t>
            </a:r>
            <a:r>
              <a:rPr lang="pl-PL" sz="1100" b="1" baseline="30000" dirty="0">
                <a:solidFill>
                  <a:srgbClr val="FFFFFF"/>
                </a:solidFill>
                <a:latin typeface="Helvetica" pitchFamily="2" charset="0"/>
              </a:rPr>
              <a:t>1,3,11-14</a:t>
            </a:r>
            <a:endParaRPr lang="pl-PL" sz="1100" baseline="30000" dirty="0">
              <a:solidFill>
                <a:srgbClr val="FFFFFF"/>
              </a:solidFill>
              <a:effectLst/>
              <a:latin typeface="Helvetica" pitchFamily="2" charset="0"/>
            </a:endParaRPr>
          </a:p>
        </p:txBody>
      </p:sp>
      <p:sp>
        <p:nvSpPr>
          <p:cNvPr id="13" name="Prostokąt zaokrąglony 12">
            <a:extLst>
              <a:ext uri="{FF2B5EF4-FFF2-40B4-BE49-F238E27FC236}">
                <a16:creationId xmlns:a16="http://schemas.microsoft.com/office/drawing/2014/main" id="{63055C98-7DFA-464B-0AF4-ABFCEC54DC72}"/>
              </a:ext>
            </a:extLst>
          </p:cNvPr>
          <p:cNvSpPr/>
          <p:nvPr/>
        </p:nvSpPr>
        <p:spPr>
          <a:xfrm>
            <a:off x="399446" y="5036952"/>
            <a:ext cx="8223470" cy="626269"/>
          </a:xfrm>
          <a:prstGeom prst="roundRect">
            <a:avLst>
              <a:gd name="adj" fmla="val 50000"/>
            </a:avLst>
          </a:prstGeom>
          <a:solidFill>
            <a:srgbClr val="CDD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DB04E7C0-FBD8-D1FF-9E09-EE3AF7FAC834}"/>
              </a:ext>
            </a:extLst>
          </p:cNvPr>
          <p:cNvSpPr txBox="1"/>
          <p:nvPr/>
        </p:nvSpPr>
        <p:spPr>
          <a:xfrm>
            <a:off x="347132" y="5929301"/>
            <a:ext cx="7025959" cy="251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00" dirty="0">
                <a:solidFill>
                  <a:srgbClr val="FFFFFF"/>
                </a:solidFill>
                <a:effectLst/>
                <a:latin typeface="Proxima Nova Light" panose="02000506030000020004" pitchFamily="2" charset="0"/>
              </a:rPr>
              <a:t>ADT, terapia supresji androgenowej; </a:t>
            </a:r>
            <a:r>
              <a:rPr lang="pl-PL" sz="500" dirty="0" err="1">
                <a:solidFill>
                  <a:srgbClr val="FFFFFF"/>
                </a:solidFill>
                <a:effectLst/>
                <a:latin typeface="Proxima Nova Light" panose="02000506030000020004" pitchFamily="2" charset="0"/>
              </a:rPr>
              <a:t>HRQoL</a:t>
            </a:r>
            <a:r>
              <a:rPr lang="pl-PL" sz="500" dirty="0">
                <a:solidFill>
                  <a:srgbClr val="FFFFFF"/>
                </a:solidFill>
                <a:effectLst/>
                <a:latin typeface="Proxima Nova Light" panose="02000506030000020004" pitchFamily="2" charset="0"/>
              </a:rPr>
              <a:t>, jakość życia zależna od zdrowia; NHT, nowoczesna terapia hormonalna; OS, przeżycie całkowite; PSA, antygen specyficzny dla gruczołu krokowego. </a:t>
            </a:r>
          </a:p>
          <a:p>
            <a:r>
              <a:rPr lang="pl-PL" sz="500" dirty="0">
                <a:solidFill>
                  <a:srgbClr val="FFFFFF"/>
                </a:solidFill>
                <a:effectLst/>
                <a:latin typeface="Proxima Nova Light" panose="02000506030000020004" pitchFamily="2" charset="0"/>
              </a:rPr>
              <a:t>* Lek ERLEADA</a:t>
            </a:r>
            <a:r>
              <a:rPr lang="pl-PL" sz="500" b="1" baseline="30000" dirty="0">
                <a:solidFill>
                  <a:schemeClr val="bg1"/>
                </a:solidFill>
                <a:effectLst/>
                <a:latin typeface="Helvetica" pitchFamily="2" charset="0"/>
              </a:rPr>
              <a:t>®</a:t>
            </a:r>
            <a:r>
              <a:rPr lang="pl-PL" sz="500" dirty="0">
                <a:solidFill>
                  <a:srgbClr val="FFFFFF"/>
                </a:solidFill>
                <a:effectLst/>
                <a:latin typeface="Proxima Nova Light" panose="02000506030000020004" pitchFamily="2" charset="0"/>
              </a:rPr>
              <a:t> nie został poddany ocenie i dlatego nie jest zalecany u pacjentów z ciężkimi zaburzeniami czynności nerek lub wątroby.</a:t>
            </a:r>
            <a:r>
              <a:rPr lang="pl-PL" sz="500" baseline="30000" dirty="0">
                <a:solidFill>
                  <a:srgbClr val="FFFFFF"/>
                </a:solidFill>
                <a:effectLst/>
                <a:latin typeface="Proxima Nova Light" panose="02000506030000020004" pitchFamily="2" charset="0"/>
              </a:rPr>
              <a:t>1</a:t>
            </a:r>
            <a:r>
              <a:rPr lang="pl-PL" sz="500" dirty="0">
                <a:solidFill>
                  <a:srgbClr val="FFFFFF"/>
                </a:solidFill>
                <a:effectLst/>
                <a:latin typeface="Proxima Nova Light" panose="02000506030000020004" pitchFamily="2" charset="0"/>
              </a:rPr>
              <a:t> </a:t>
            </a:r>
          </a:p>
        </p:txBody>
      </p:sp>
      <p:sp>
        <p:nvSpPr>
          <p:cNvPr id="15" name="Owal 14">
            <a:extLst>
              <a:ext uri="{FF2B5EF4-FFF2-40B4-BE49-F238E27FC236}">
                <a16:creationId xmlns:a16="http://schemas.microsoft.com/office/drawing/2014/main" id="{1E839A98-A33A-737D-9363-F98593885C88}"/>
              </a:ext>
            </a:extLst>
          </p:cNvPr>
          <p:cNvSpPr/>
          <p:nvPr/>
        </p:nvSpPr>
        <p:spPr>
          <a:xfrm>
            <a:off x="289935" y="4816970"/>
            <a:ext cx="1050141" cy="104482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CF8DEFD7-9A9F-FCF0-9BE7-A180CD51B3EC}"/>
              </a:ext>
            </a:extLst>
          </p:cNvPr>
          <p:cNvSpPr txBox="1"/>
          <p:nvPr/>
        </p:nvSpPr>
        <p:spPr>
          <a:xfrm>
            <a:off x="-11431" y="2977207"/>
            <a:ext cx="9146858" cy="652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20"/>
              </a:lnSpc>
              <a:buNone/>
            </a:pPr>
            <a:r>
              <a:rPr lang="pl-PL" sz="1100" b="1" dirty="0">
                <a:solidFill>
                  <a:srgbClr val="4B1C64"/>
                </a:solidFill>
                <a:effectLst/>
                <a:latin typeface="Proxima Nova Semibold" panose="02000506030000020004" pitchFamily="2" charset="0"/>
              </a:rPr>
              <a:t>ERLEADA</a:t>
            </a:r>
            <a:r>
              <a:rPr lang="pl-PL" sz="1100" b="1" baseline="30000" dirty="0">
                <a:solidFill>
                  <a:srgbClr val="411A5C"/>
                </a:solidFill>
                <a:effectLst/>
                <a:latin typeface="Proxima Nova Semibold" panose="02000506030000020004" pitchFamily="2" charset="0"/>
              </a:rPr>
              <a:t>®</a:t>
            </a:r>
            <a:r>
              <a:rPr lang="pl-PL" sz="1100" b="1" dirty="0">
                <a:solidFill>
                  <a:srgbClr val="4B1C64"/>
                </a:solidFill>
                <a:effectLst/>
                <a:latin typeface="Proxima Nova Semibold" panose="02000506030000020004" pitchFamily="2" charset="0"/>
              </a:rPr>
              <a:t> 240 mg jest </a:t>
            </a:r>
            <a:r>
              <a:rPr lang="pl-PL" sz="1200" b="1" dirty="0">
                <a:solidFill>
                  <a:srgbClr val="4B1C64"/>
                </a:solidFill>
                <a:effectLst/>
                <a:latin typeface="Proxima Nova Semibold" panose="02000506030000020004" pitchFamily="2" charset="0"/>
              </a:rPr>
              <a:t>jedyną </a:t>
            </a:r>
            <a:r>
              <a:rPr lang="pl-PL" sz="1100" b="1" dirty="0">
                <a:solidFill>
                  <a:srgbClr val="4B1C64"/>
                </a:solidFill>
                <a:effectLst/>
                <a:latin typeface="Proxima Nova Semibold" panose="02000506030000020004" pitchFamily="2" charset="0"/>
              </a:rPr>
              <a:t>nowoczesną terapią hormonalną z zatwierdzonymi alternatywnymi metodami podawania</a:t>
            </a:r>
            <a:r>
              <a:rPr lang="pl-PL" sz="1100" b="1" baseline="30000" dirty="0">
                <a:solidFill>
                  <a:srgbClr val="4B1C64"/>
                </a:solidFill>
                <a:effectLst/>
                <a:latin typeface="Proxima Nova Semibold" panose="02000506030000020004" pitchFamily="2" charset="0"/>
              </a:rPr>
              <a:t>1,11–14</a:t>
            </a:r>
            <a:r>
              <a:rPr lang="pl-PL" sz="1100" b="1" dirty="0">
                <a:solidFill>
                  <a:srgbClr val="4B1C64"/>
                </a:solidFill>
                <a:effectLst/>
                <a:latin typeface="Proxima Nova Semibold" panose="02000506030000020004" pitchFamily="2" charset="0"/>
              </a:rPr>
              <a:t> </a:t>
            </a:r>
            <a:br>
              <a:rPr lang="pl-PL" sz="11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</a:br>
            <a:r>
              <a:rPr lang="pl-PL" sz="11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  <a:t>Lek ERLEADA</a:t>
            </a:r>
            <a:r>
              <a:rPr lang="pl-PL" sz="1100" b="1" baseline="30000" dirty="0">
                <a:solidFill>
                  <a:srgbClr val="411A5C"/>
                </a:solidFill>
                <a:effectLst/>
                <a:latin typeface="Helvetica" pitchFamily="2" charset="0"/>
              </a:rPr>
              <a:t>®</a:t>
            </a:r>
            <a:r>
              <a:rPr lang="pl-PL" sz="11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  <a:t> 240 mg można rozproszyć w wodzie niegazowanej, </a:t>
            </a:r>
          </a:p>
          <a:p>
            <a:pPr algn="ctr">
              <a:lnSpc>
                <a:spcPts val="1520"/>
              </a:lnSpc>
              <a:buNone/>
            </a:pPr>
            <a:r>
              <a:rPr lang="pl-PL" sz="11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  <a:t>a następnie wymieszać z jednym z następujących napojów niegazowanych lub miękkich pokarmów:</a:t>
            </a:r>
            <a:r>
              <a:rPr lang="pl-PL" sz="1100" baseline="300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  <a:t>1</a:t>
            </a:r>
            <a:r>
              <a:rPr lang="pl-PL" sz="1100" dirty="0">
                <a:solidFill>
                  <a:srgbClr val="4B1C64"/>
                </a:solidFill>
                <a:effectLst/>
                <a:latin typeface="Proxima Nova" panose="02000506030000020004" pitchFamily="2" charset="0"/>
              </a:rPr>
              <a:t> </a:t>
            </a:r>
          </a:p>
        </p:txBody>
      </p:sp>
      <p:pic>
        <p:nvPicPr>
          <p:cNvPr id="18" name="Symbol zastępczy zawartości 17">
            <a:extLst>
              <a:ext uri="{FF2B5EF4-FFF2-40B4-BE49-F238E27FC236}">
                <a16:creationId xmlns:a16="http://schemas.microsoft.com/office/drawing/2014/main" id="{AF7730EF-DB7D-0E92-D05E-9F37E18DEF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761631" y="3911206"/>
            <a:ext cx="5499100" cy="431800"/>
          </a:xfrm>
        </p:spPr>
      </p:pic>
      <p:sp>
        <p:nvSpPr>
          <p:cNvPr id="19" name="pole tekstowe 18">
            <a:extLst>
              <a:ext uri="{FF2B5EF4-FFF2-40B4-BE49-F238E27FC236}">
                <a16:creationId xmlns:a16="http://schemas.microsoft.com/office/drawing/2014/main" id="{E2460D88-14B7-5D00-BD1E-88A04D9956F2}"/>
              </a:ext>
            </a:extLst>
          </p:cNvPr>
          <p:cNvSpPr txBox="1"/>
          <p:nvPr/>
        </p:nvSpPr>
        <p:spPr>
          <a:xfrm>
            <a:off x="1034701" y="4406521"/>
            <a:ext cx="17133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>
                <a:solidFill>
                  <a:srgbClr val="7797BB"/>
                </a:solidFill>
                <a:latin typeface="Proxima Nova Medium" panose="02000506030000020004" pitchFamily="2" charset="0"/>
              </a:rPr>
              <a:t>sokiem pomarańczowym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11F046C7-32A8-2D7F-AECF-1288A34DDB67}"/>
              </a:ext>
            </a:extLst>
          </p:cNvPr>
          <p:cNvSpPr txBox="1"/>
          <p:nvPr/>
        </p:nvSpPr>
        <p:spPr>
          <a:xfrm>
            <a:off x="2749486" y="4406521"/>
            <a:ext cx="18196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>
                <a:solidFill>
                  <a:srgbClr val="7797BB"/>
                </a:solidFill>
                <a:latin typeface="Proxima Nova Medium" panose="02000506030000020004" pitchFamily="2" charset="0"/>
              </a:rPr>
              <a:t>zieloną herbatą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BA66C216-B39E-DCD8-121A-9F44FC57C668}"/>
              </a:ext>
            </a:extLst>
          </p:cNvPr>
          <p:cNvSpPr txBox="1"/>
          <p:nvPr/>
        </p:nvSpPr>
        <p:spPr>
          <a:xfrm>
            <a:off x="4799312" y="4400864"/>
            <a:ext cx="13724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>
                <a:solidFill>
                  <a:srgbClr val="7797BB"/>
                </a:solidFill>
                <a:latin typeface="Proxima Nova Medium" panose="02000506030000020004" pitchFamily="2" charset="0"/>
              </a:rPr>
              <a:t>musem jabłkowym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5520DB1A-6339-E195-8D87-7C546E13205A}"/>
              </a:ext>
            </a:extLst>
          </p:cNvPr>
          <p:cNvSpPr txBox="1"/>
          <p:nvPr/>
        </p:nvSpPr>
        <p:spPr>
          <a:xfrm>
            <a:off x="6459953" y="4406521"/>
            <a:ext cx="13724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900" dirty="0">
                <a:solidFill>
                  <a:srgbClr val="7797BB"/>
                </a:solidFill>
                <a:latin typeface="Proxima Nova Medium" panose="02000506030000020004" pitchFamily="2" charset="0"/>
              </a:rPr>
              <a:t>jogurtem pitnym</a:t>
            </a:r>
          </a:p>
        </p:txBody>
      </p:sp>
      <p:pic>
        <p:nvPicPr>
          <p:cNvPr id="24" name="Obraz 23">
            <a:extLst>
              <a:ext uri="{FF2B5EF4-FFF2-40B4-BE49-F238E27FC236}">
                <a16:creationId xmlns:a16="http://schemas.microsoft.com/office/drawing/2014/main" id="{8D37C11E-4105-234E-B3D3-FB4373F529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5031" y="1456846"/>
            <a:ext cx="6972300" cy="444500"/>
          </a:xfrm>
          <a:prstGeom prst="rect">
            <a:avLst/>
          </a:prstGeom>
        </p:spPr>
      </p:pic>
      <p:sp>
        <p:nvSpPr>
          <p:cNvPr id="25" name="pole tekstowe 24">
            <a:extLst>
              <a:ext uri="{FF2B5EF4-FFF2-40B4-BE49-F238E27FC236}">
                <a16:creationId xmlns:a16="http://schemas.microsoft.com/office/drawing/2014/main" id="{1E4F1D27-527C-2F33-2558-31E1E4B1C891}"/>
              </a:ext>
            </a:extLst>
          </p:cNvPr>
          <p:cNvSpPr txBox="1"/>
          <p:nvPr/>
        </p:nvSpPr>
        <p:spPr>
          <a:xfrm>
            <a:off x="90917" y="1942578"/>
            <a:ext cx="2185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pl-PL" sz="900" dirty="0">
                <a:solidFill>
                  <a:srgbClr val="7797BB"/>
                </a:solidFill>
                <a:effectLst/>
                <a:latin typeface="Proxima Nova Medium" panose="02000506030000020004" pitchFamily="2" charset="0"/>
              </a:rPr>
              <a:t>Nie ma konieczności dostosowania dawki u pacjentów z lekkimi lub umiarkowanymi zaburzeniami czynności nerek lub wątroby</a:t>
            </a:r>
            <a:r>
              <a:rPr lang="pl-PL" sz="900" baseline="30000" dirty="0">
                <a:solidFill>
                  <a:srgbClr val="7797BB"/>
                </a:solidFill>
                <a:effectLst/>
                <a:latin typeface="Proxima Nova Medium" panose="02000506030000020004" pitchFamily="2" charset="0"/>
              </a:rPr>
              <a:t>*1 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35A1656D-3899-CCB0-2225-679DC0E65450}"/>
              </a:ext>
            </a:extLst>
          </p:cNvPr>
          <p:cNvSpPr txBox="1"/>
          <p:nvPr/>
        </p:nvSpPr>
        <p:spPr>
          <a:xfrm>
            <a:off x="4392833" y="1956769"/>
            <a:ext cx="2185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pl-PL" sz="900" dirty="0">
                <a:solidFill>
                  <a:srgbClr val="7797BB"/>
                </a:solidFill>
                <a:latin typeface="Proxima Nova Medium" panose="02000506030000020004" pitchFamily="2" charset="0"/>
              </a:rPr>
              <a:t>Lek</a:t>
            </a:r>
            <a:r>
              <a:rPr lang="pl-PL" sz="900" dirty="0">
                <a:solidFill>
                  <a:srgbClr val="7797BB"/>
                </a:solidFill>
                <a:effectLst/>
                <a:latin typeface="Proxima Nova Medium" panose="02000506030000020004" pitchFamily="2" charset="0"/>
              </a:rPr>
              <a:t> ERLEADA</a:t>
            </a:r>
            <a:r>
              <a:rPr lang="pl-PL" sz="900" baseline="30000" dirty="0">
                <a:solidFill>
                  <a:srgbClr val="7797BB"/>
                </a:solidFill>
                <a:effectLst/>
                <a:latin typeface="Proxima Nova Medium" panose="02000506030000020004" pitchFamily="2" charset="0"/>
              </a:rPr>
              <a:t>®</a:t>
            </a:r>
            <a:r>
              <a:rPr lang="pl-PL" sz="900" dirty="0">
                <a:solidFill>
                  <a:srgbClr val="00B0F0"/>
                </a:solidFill>
                <a:effectLst/>
                <a:latin typeface="Proxima Nova Medium" panose="02000506030000020004" pitchFamily="2" charset="0"/>
              </a:rPr>
              <a:t> </a:t>
            </a:r>
            <a:r>
              <a:rPr lang="pl-PL" sz="900" dirty="0">
                <a:solidFill>
                  <a:srgbClr val="7797BB"/>
                </a:solidFill>
                <a:effectLst/>
                <a:latin typeface="Proxima Nova Medium" panose="02000506030000020004" pitchFamily="2" charset="0"/>
              </a:rPr>
              <a:t>może być stosowany </a:t>
            </a:r>
            <a:br>
              <a:rPr lang="pl-PL" sz="900" dirty="0">
                <a:solidFill>
                  <a:srgbClr val="7797BB"/>
                </a:solidFill>
                <a:effectLst/>
                <a:latin typeface="Proxima Nova Medium" panose="02000506030000020004" pitchFamily="2" charset="0"/>
              </a:rPr>
            </a:br>
            <a:r>
              <a:rPr lang="pl-PL" sz="900" dirty="0">
                <a:solidFill>
                  <a:srgbClr val="7797BB"/>
                </a:solidFill>
                <a:effectLst/>
                <a:latin typeface="Proxima Nova Medium" panose="02000506030000020004" pitchFamily="2" charset="0"/>
              </a:rPr>
              <a:t>z posiłkiem lub bez posiłku</a:t>
            </a:r>
            <a:r>
              <a:rPr lang="pl-PL" sz="900" baseline="30000" dirty="0">
                <a:solidFill>
                  <a:srgbClr val="7797BB"/>
                </a:solidFill>
                <a:effectLst/>
                <a:latin typeface="Proxima Nova Medium" panose="02000506030000020004" pitchFamily="2" charset="0"/>
              </a:rPr>
              <a:t>1</a:t>
            </a:r>
            <a:r>
              <a:rPr lang="pl-PL" sz="900" dirty="0">
                <a:solidFill>
                  <a:srgbClr val="7797BB"/>
                </a:solidFill>
                <a:effectLst/>
                <a:latin typeface="Proxima Nova Medium" panose="02000506030000020004" pitchFamily="2" charset="0"/>
              </a:rPr>
              <a:t> </a:t>
            </a: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B0140F7E-8051-F388-53E6-5664D4A5689B}"/>
              </a:ext>
            </a:extLst>
          </p:cNvPr>
          <p:cNvSpPr txBox="1"/>
          <p:nvPr/>
        </p:nvSpPr>
        <p:spPr>
          <a:xfrm>
            <a:off x="2372131" y="1927480"/>
            <a:ext cx="218541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50"/>
              </a:spcAft>
            </a:pPr>
            <a:r>
              <a:rPr lang="pl-PL" sz="900" dirty="0">
                <a:solidFill>
                  <a:srgbClr val="7797BB"/>
                </a:solidFill>
                <a:effectLst/>
                <a:latin typeface="Proxima Nova Medium" panose="02000506030000020004" pitchFamily="2" charset="0"/>
              </a:rPr>
              <a:t>Nie ma konieczności </a:t>
            </a:r>
            <a:br>
              <a:rPr lang="pl-PL" sz="900" dirty="0">
                <a:solidFill>
                  <a:srgbClr val="7797BB"/>
                </a:solidFill>
                <a:effectLst/>
                <a:latin typeface="Proxima Nova Medium" panose="02000506030000020004" pitchFamily="2" charset="0"/>
              </a:rPr>
            </a:br>
            <a:r>
              <a:rPr lang="pl-PL" sz="900" dirty="0">
                <a:solidFill>
                  <a:srgbClr val="7797BB"/>
                </a:solidFill>
                <a:effectLst/>
                <a:latin typeface="Proxima Nova Medium" panose="02000506030000020004" pitchFamily="2" charset="0"/>
              </a:rPr>
              <a:t>stosowania chemioterapii </a:t>
            </a:r>
            <a:br>
              <a:rPr lang="pl-PL" sz="900" dirty="0">
                <a:solidFill>
                  <a:srgbClr val="7797BB"/>
                </a:solidFill>
                <a:effectLst/>
                <a:latin typeface="Proxima Nova Medium" panose="02000506030000020004" pitchFamily="2" charset="0"/>
              </a:rPr>
            </a:br>
            <a:r>
              <a:rPr lang="pl-PL" sz="900" dirty="0">
                <a:solidFill>
                  <a:srgbClr val="7797BB"/>
                </a:solidFill>
                <a:effectLst/>
                <a:latin typeface="Proxima Nova Medium" panose="02000506030000020004" pitchFamily="2" charset="0"/>
              </a:rPr>
              <a:t>lub kortykosteroidów</a:t>
            </a:r>
            <a:r>
              <a:rPr lang="pl-PL" sz="900" baseline="30000" dirty="0">
                <a:solidFill>
                  <a:srgbClr val="7797BB"/>
                </a:solidFill>
                <a:effectLst/>
                <a:latin typeface="Proxima Nova Medium" panose="02000506030000020004" pitchFamily="2" charset="0"/>
              </a:rPr>
              <a:t>1</a:t>
            </a:r>
            <a:r>
              <a:rPr lang="pl-PL" sz="900" dirty="0">
                <a:solidFill>
                  <a:srgbClr val="7797BB"/>
                </a:solidFill>
                <a:effectLst/>
                <a:latin typeface="Proxima Nova Medium" panose="02000506030000020004" pitchFamily="2" charset="0"/>
              </a:rPr>
              <a:t> 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BA97179B-A4B9-AA6A-665D-176555AD9C94}"/>
              </a:ext>
            </a:extLst>
          </p:cNvPr>
          <p:cNvSpPr txBox="1"/>
          <p:nvPr/>
        </p:nvSpPr>
        <p:spPr>
          <a:xfrm>
            <a:off x="6769845" y="1957515"/>
            <a:ext cx="218541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pl-PL" sz="900" dirty="0">
                <a:solidFill>
                  <a:srgbClr val="7797BB"/>
                </a:solidFill>
                <a:effectLst/>
                <a:latin typeface="Proxima Nova Medium" panose="02000506030000020004" pitchFamily="2" charset="0"/>
              </a:rPr>
              <a:t>ERLEADA</a:t>
            </a:r>
            <a:r>
              <a:rPr lang="pl-PL" sz="900" baseline="30000" dirty="0">
                <a:solidFill>
                  <a:srgbClr val="7797BB"/>
                </a:solidFill>
                <a:effectLst/>
                <a:latin typeface="Proxima Nova Medium" panose="02000506030000020004" pitchFamily="2" charset="0"/>
              </a:rPr>
              <a:t>®</a:t>
            </a:r>
            <a:r>
              <a:rPr lang="pl-PL" sz="900" dirty="0">
                <a:solidFill>
                  <a:srgbClr val="7797BB"/>
                </a:solidFill>
                <a:effectLst/>
                <a:latin typeface="Proxima Nova Medium" panose="02000506030000020004" pitchFamily="2" charset="0"/>
              </a:rPr>
              <a:t> 240 mg jest jedyną nowoczesną terapią hormonalną </a:t>
            </a:r>
            <a:br>
              <a:rPr lang="pl-PL" sz="900" dirty="0">
                <a:solidFill>
                  <a:srgbClr val="7797BB"/>
                </a:solidFill>
                <a:effectLst/>
                <a:latin typeface="Proxima Nova Medium" panose="02000506030000020004" pitchFamily="2" charset="0"/>
              </a:rPr>
            </a:br>
            <a:r>
              <a:rPr lang="pl-PL" sz="900" dirty="0">
                <a:solidFill>
                  <a:srgbClr val="7797BB"/>
                </a:solidFill>
                <a:effectLst/>
                <a:latin typeface="Proxima Nova Medium" panose="02000506030000020004" pitchFamily="2" charset="0"/>
              </a:rPr>
              <a:t>z zatwierdzonymi alternatywnymi metodami podawania.</a:t>
            </a:r>
            <a:r>
              <a:rPr lang="pl-PL" sz="900" baseline="30000" dirty="0">
                <a:solidFill>
                  <a:srgbClr val="7797BB"/>
                </a:solidFill>
                <a:effectLst/>
                <a:latin typeface="Proxima Nova Medium" panose="02000506030000020004" pitchFamily="2" charset="0"/>
              </a:rPr>
              <a:t>1,11–14</a:t>
            </a:r>
            <a:r>
              <a:rPr lang="pl-PL" sz="900" dirty="0">
                <a:solidFill>
                  <a:srgbClr val="7797BB"/>
                </a:solidFill>
                <a:effectLst/>
                <a:latin typeface="Proxima Nova Medium" panose="02000506030000020004" pitchFamily="2" charset="0"/>
              </a:rPr>
              <a:t> Tabletki </a:t>
            </a:r>
            <a:br>
              <a:rPr lang="pl-PL" sz="900" dirty="0">
                <a:solidFill>
                  <a:srgbClr val="7797BB"/>
                </a:solidFill>
                <a:effectLst/>
                <a:latin typeface="Proxima Nova Medium" panose="02000506030000020004" pitchFamily="2" charset="0"/>
              </a:rPr>
            </a:br>
            <a:r>
              <a:rPr lang="pl-PL" sz="900" dirty="0">
                <a:solidFill>
                  <a:srgbClr val="7797BB"/>
                </a:solidFill>
                <a:effectLst/>
                <a:latin typeface="Proxima Nova Medium" panose="02000506030000020004" pitchFamily="2" charset="0"/>
              </a:rPr>
              <a:t>nie należy kruszyć ani dzielić</a:t>
            </a:r>
            <a:r>
              <a:rPr lang="pl-PL" sz="900" baseline="30000" dirty="0">
                <a:solidFill>
                  <a:srgbClr val="7797BB"/>
                </a:solidFill>
                <a:effectLst/>
                <a:latin typeface="Proxima Nova Medium" panose="02000506030000020004" pitchFamily="2" charset="0"/>
              </a:rPr>
              <a:t>1</a:t>
            </a:r>
            <a:r>
              <a:rPr lang="pl-PL" sz="900" dirty="0">
                <a:solidFill>
                  <a:srgbClr val="7797BB"/>
                </a:solidFill>
                <a:effectLst/>
                <a:latin typeface="Proxima Nova Medium" panose="02000506030000020004" pitchFamily="2" charset="0"/>
              </a:rPr>
              <a:t> 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FAA4843F-4D42-6F11-0583-994DDDD3FB47}"/>
              </a:ext>
            </a:extLst>
          </p:cNvPr>
          <p:cNvSpPr txBox="1"/>
          <p:nvPr/>
        </p:nvSpPr>
        <p:spPr>
          <a:xfrm>
            <a:off x="1453516" y="5050841"/>
            <a:ext cx="750174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b="1" dirty="0">
                <a:solidFill>
                  <a:srgbClr val="4B1C64"/>
                </a:solidFill>
                <a:effectLst/>
                <a:latin typeface="Proxima Nova Semibold" panose="02000506030000020004" pitchFamily="2" charset="0"/>
              </a:rPr>
              <a:t>Uznane korzyści stosowania produktu ERLEADA</a:t>
            </a:r>
            <a:r>
              <a:rPr lang="pl-PL" sz="1050" b="1" baseline="30000" dirty="0">
                <a:solidFill>
                  <a:srgbClr val="411A5C"/>
                </a:solidFill>
                <a:effectLst/>
                <a:latin typeface="Proxima Nova Semibold" panose="02000506030000020004" pitchFamily="2" charset="0"/>
              </a:rPr>
              <a:t>®</a:t>
            </a:r>
            <a:r>
              <a:rPr lang="pl-PL" sz="1050" b="1" dirty="0">
                <a:solidFill>
                  <a:srgbClr val="4B1C64"/>
                </a:solidFill>
                <a:effectLst/>
                <a:latin typeface="Proxima Nova Semibold" panose="02000506030000020004" pitchFamily="2" charset="0"/>
              </a:rPr>
              <a:t> - poprawa OS, kontrola PSA i utrzymanie HRQoL w porównaniu z placebo + ADT - terapia dostępna już teraz w postaci pojedynczej tabletki </a:t>
            </a:r>
            <a:br>
              <a:rPr lang="pl-PL" sz="1050" b="1" dirty="0">
                <a:solidFill>
                  <a:srgbClr val="4B1C64"/>
                </a:solidFill>
                <a:effectLst/>
                <a:latin typeface="Proxima Nova Semibold" panose="02000506030000020004" pitchFamily="2" charset="0"/>
              </a:rPr>
            </a:br>
            <a:r>
              <a:rPr lang="pl-PL" sz="1050" b="1" dirty="0">
                <a:solidFill>
                  <a:srgbClr val="4B1C64"/>
                </a:solidFill>
                <a:effectLst/>
                <a:latin typeface="Proxima Nova Semibold" panose="02000506030000020004" pitchFamily="2" charset="0"/>
              </a:rPr>
              <a:t>do stosowania raz na dobę</a:t>
            </a:r>
            <a:r>
              <a:rPr lang="pl-PL" sz="1050" b="1" baseline="30000" dirty="0">
                <a:solidFill>
                  <a:srgbClr val="4B1C64"/>
                </a:solidFill>
                <a:effectLst/>
                <a:latin typeface="Proxima Nova Semibold" panose="02000506030000020004" pitchFamily="2" charset="0"/>
              </a:rPr>
              <a:t>1,17–19</a:t>
            </a:r>
            <a:r>
              <a:rPr lang="pl-PL" sz="1050" b="1" dirty="0">
                <a:solidFill>
                  <a:srgbClr val="4B1C64"/>
                </a:solidFill>
                <a:effectLst/>
                <a:latin typeface="Proxima Nova Semibold" panose="02000506030000020004" pitchFamily="2" charset="0"/>
              </a:rPr>
              <a:t> </a:t>
            </a:r>
          </a:p>
        </p:txBody>
      </p:sp>
      <p:pic>
        <p:nvPicPr>
          <p:cNvPr id="31" name="Obraz 30" descr="Obraz zawierający Grafika, Czcionka, logo, krąg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8C06AA7F-84C8-2BB3-36C1-32B8C1F416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132" y="4864798"/>
            <a:ext cx="9271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359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2CD1A1-892A-FFA4-6A88-D2343D4C4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2CB3451-AB08-E134-6235-38B7644906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 descr="Obraz zawierający Liliowy, fiołek, Magenta, Lawend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6C50A471-9835-447E-8EEA-6ED31AD16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430" y="-4291"/>
            <a:ext cx="9155430" cy="6862291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B59260F8-6833-690B-5DD0-F9DED6FAFA55}"/>
              </a:ext>
            </a:extLst>
          </p:cNvPr>
          <p:cNvSpPr txBox="1"/>
          <p:nvPr/>
        </p:nvSpPr>
        <p:spPr>
          <a:xfrm>
            <a:off x="358672" y="388897"/>
            <a:ext cx="8791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bg1"/>
                </a:solidFill>
                <a:latin typeface="Proxima Nova" panose="02000506030000020004" pitchFamily="2" charset="0"/>
                <a:ea typeface="Lato Heavy" panose="020F0502020204030203" pitchFamily="34" charset="0"/>
                <a:cs typeface="Daytona" panose="020F0502020204030204" pitchFamily="34" charset="0"/>
              </a:rPr>
              <a:t>REFERENCJE</a:t>
            </a:r>
            <a:endParaRPr lang="pl-PL" sz="2000" b="1" dirty="0">
              <a:solidFill>
                <a:srgbClr val="CDD600"/>
              </a:solidFill>
              <a:latin typeface="Proxima Nova" panose="02000506030000020004" pitchFamily="2" charset="0"/>
              <a:ea typeface="Lato Heavy" panose="020F0502020204030203" pitchFamily="34" charset="0"/>
              <a:cs typeface="Daytona" panose="020F0502020204030204" pitchFamily="34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DBFEBA5-B6F6-1921-545D-8E1F159BF474}"/>
              </a:ext>
            </a:extLst>
          </p:cNvPr>
          <p:cNvSpPr txBox="1"/>
          <p:nvPr/>
        </p:nvSpPr>
        <p:spPr>
          <a:xfrm>
            <a:off x="358672" y="917668"/>
            <a:ext cx="8164494" cy="5050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1500"/>
              </a:spcBef>
              <a:buSzPct val="100000"/>
            </a:pP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1. Charakterystyka Produktu Leczniczego ERLEADA® (2024). Janssen-Cilag International NV. Dostępna: </a:t>
            </a:r>
            <a:b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</a:b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   https://innovativemedicine.jnj.com/poland/zdrowie/produkty#00000194-4284-d315-a397-77a57c390002-e. </a:t>
            </a:r>
            <a:b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</a:b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2. Stewart KD, et al.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Patient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Prefer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Adherence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2016;10:1385–1399.</a:t>
            </a:r>
            <a:b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</a:b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3. The Kings Fund. (2013).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Polypharmacy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and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medicines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optimisation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: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Making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it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safe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and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sound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. London, U.K. Kings Fund Publications. Dostępna na: </a:t>
            </a:r>
            <a:b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</a:b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   https://www.kingsfund.org.uk/publications/polypharmacy-and-medicines-optimisation.</a:t>
            </a:r>
            <a:b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</a:b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5.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Rescigno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P, et al. The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Oncologist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2022;27:e949–e956. </a:t>
            </a:r>
            <a:b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</a:br>
            <a:r>
              <a:rPr lang="pl-PL" sz="900" dirty="0">
                <a:solidFill>
                  <a:srgbClr val="FFFFFF"/>
                </a:solidFill>
                <a:latin typeface="Proxima Nova" panose="02000506030000020004" pitchFamily="2" charset="0"/>
              </a:rPr>
              <a:t>6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.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Higano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CS,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Hafron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J. J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Urol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2023;209:485–493. </a:t>
            </a:r>
            <a:b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</a:b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7.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Prithviraj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GK, et al. J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Geriatr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Oncol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2012;1;3(3):228–237. </a:t>
            </a:r>
            <a:b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</a:b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8.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Jin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J, et al.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Ther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Clin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Risk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Manag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2008;4(1):269–286. </a:t>
            </a:r>
            <a:b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</a:b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9.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Fleshner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NE, et al.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Ther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Adv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Med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Oncol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2023;15:17588359231152845. </a:t>
            </a:r>
            <a:b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</a:b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10.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Greer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JA, et al. The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Oncologist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2016;21:354–376. </a:t>
            </a:r>
            <a:b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</a:b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11. Charakterystyka Produktu Leczniczego zawierającego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enzalutamid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(2022).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Astellas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Pharma Europe B.V. Dostępna: </a:t>
            </a:r>
            <a:b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</a:b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     https://www.ema.europa.eu/en/medicines/human/EPAR/xtandi. </a:t>
            </a:r>
            <a:b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</a:b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12. Charakterystyka Produktu Leczniczego zawierającego octan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abirateronu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(2022). Janssen-Cilag International NV. Dostępna: </a:t>
            </a:r>
            <a:b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</a:b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     https://innovativemedicine.jnj.com/poland/zdrowie/produkty#00000194-4284-d315-a397-77a57c390002-z. </a:t>
            </a:r>
            <a:b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</a:b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13. Charakterystyka Produktu Leczniczego zawierającego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abirateron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mylan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(2023).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Mylan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Ireland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Limited. Dostępna: </a:t>
            </a:r>
            <a:b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</a:b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     https://www.ema.europa.eu/en/medicines/human/EPAR/abiraterone-mylan.</a:t>
            </a:r>
            <a:br>
              <a:rPr lang="pl-PL" sz="900" dirty="0">
                <a:solidFill>
                  <a:srgbClr val="FFFFFF"/>
                </a:solidFill>
                <a:latin typeface="Proxima Nova" panose="02000506030000020004" pitchFamily="2" charset="0"/>
              </a:rPr>
            </a:b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14. Charakterystyka Produktu Leczniczego zawierającego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darolutamide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(2023). Bayer AG. Dostępna: </a:t>
            </a:r>
            <a:b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</a:b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     https://www.ema.europa.eu/en/medicines/human/EPAR/nubeqa. </a:t>
            </a:r>
            <a:b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</a:b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15.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Mottet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N, et al. EAU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Guidelines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. Edn.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Presented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at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the EAU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Annual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Congress Milan 2023. </a:t>
            </a:r>
            <a:b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</a:b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16. Parker C, et al. Ann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Oncol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2020;31:1119–1134. </a:t>
            </a:r>
            <a:b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</a:b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17. Chi KN, et al. J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Clin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Oncol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2021;39:2294–2303. </a:t>
            </a:r>
            <a:b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</a:b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18.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Agarwal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N, et al. J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Urol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2021;206:914–923. </a:t>
            </a:r>
            <a:b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</a:b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19.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Chowdhury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S, et al. Ann </a:t>
            </a:r>
            <a:r>
              <a:rPr lang="pl-PL" sz="900" dirty="0" err="1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Oncol</a:t>
            </a:r>
            <a:r>
              <a:rPr lang="pl-PL" sz="900" dirty="0">
                <a:solidFill>
                  <a:srgbClr val="FFFFFF"/>
                </a:solidFill>
                <a:effectLst/>
                <a:latin typeface="Proxima Nova" panose="02000506030000020004" pitchFamily="2" charset="0"/>
              </a:rPr>
              <a:t> 2023;34(5):477–485. </a:t>
            </a: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3F9299E4-04C6-B017-9118-B1605930EC3B}"/>
              </a:ext>
            </a:extLst>
          </p:cNvPr>
          <p:cNvSpPr/>
          <p:nvPr/>
        </p:nvSpPr>
        <p:spPr>
          <a:xfrm>
            <a:off x="0" y="6231731"/>
            <a:ext cx="9138285" cy="626269"/>
          </a:xfrm>
          <a:prstGeom prst="rect">
            <a:avLst/>
          </a:prstGeom>
          <a:solidFill>
            <a:srgbClr val="7030A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2" name="Obraz 11" descr="Obraz zawierający Czcionka, tekst, Grafika, logo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5DE33244-98F7-1E3C-C0CF-803C0D5BDD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2215" y="6257836"/>
            <a:ext cx="1587500" cy="571500"/>
          </a:xfrm>
          <a:prstGeom prst="rect">
            <a:avLst/>
          </a:prstGeo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D25203D4-E878-10FE-35D3-9FE14E8B7422}"/>
              </a:ext>
            </a:extLst>
          </p:cNvPr>
          <p:cNvSpPr txBox="1"/>
          <p:nvPr/>
        </p:nvSpPr>
        <p:spPr>
          <a:xfrm>
            <a:off x="8874860" y="5226545"/>
            <a:ext cx="307777" cy="95410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pl-PL" sz="800" dirty="0">
                <a:solidFill>
                  <a:schemeClr val="bg2">
                    <a:lumMod val="50000"/>
                  </a:schemeClr>
                </a:solidFill>
              </a:rPr>
              <a:t>CP-XXXXXX</a:t>
            </a:r>
          </a:p>
        </p:txBody>
      </p:sp>
    </p:spTree>
    <p:extLst>
      <p:ext uri="{BB962C8B-B14F-4D97-AF65-F5344CB8AC3E}">
        <p14:creationId xmlns:p14="http://schemas.microsoft.com/office/powerpoint/2010/main" val="258592693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yw pakietu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ca48ea3-8c75-4d36-b64f-70604b11fd22}" enabled="1" method="Standard" siteId="{3ac94b33-9135-4821-9502-eafda6592a3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543</TotalTime>
  <Words>1258</Words>
  <Application>Microsoft Office PowerPoint</Application>
  <PresentationFormat>On-screen Show (4:3)</PresentationFormat>
  <Paragraphs>78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Aptos</vt:lpstr>
      <vt:lpstr>Aptos Display</vt:lpstr>
      <vt:lpstr>Arial</vt:lpstr>
      <vt:lpstr>Helvetica</vt:lpstr>
      <vt:lpstr>Proxima Nova</vt:lpstr>
      <vt:lpstr>Proxima Nova Light</vt:lpstr>
      <vt:lpstr>Proxima Nova Medium</vt:lpstr>
      <vt:lpstr>Proxima Nova Semibold</vt:lpstr>
      <vt:lpstr>Proxima Nova Thin</vt:lpstr>
      <vt:lpstr>Motyw pakietu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Aleksandra Szumowska</dc:creator>
  <cp:lastModifiedBy>Norek, Agnieszka [JNJPL]</cp:lastModifiedBy>
  <cp:revision>27</cp:revision>
  <dcterms:created xsi:type="dcterms:W3CDTF">2025-04-02T14:11:37Z</dcterms:created>
  <dcterms:modified xsi:type="dcterms:W3CDTF">2025-04-07T13:17:41Z</dcterms:modified>
</cp:coreProperties>
</file>