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3.jpg" ContentType="image/jpg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slides/slide23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80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3" r:id="rId17"/>
    <p:sldId id="274" r:id="rId18"/>
    <p:sldId id="275" r:id="rId19"/>
    <p:sldId id="276" r:id="rId20"/>
    <p:sldId id="277" r:id="rId21"/>
    <p:sldId id="271" r:id="rId22"/>
    <p:sldId id="272" r:id="rId23"/>
  </p:sldIdLst>
  <p:sldSz cx="20104100" cy="13976350"/>
  <p:notesSz cx="20104100" cy="13976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AC98937-5CA4-20B1-0871-98208CD625B7}" name="Sawejko, Zuzanna [JNJPL NON  J&amp;J]" initials="SZ[NJ" userId="S::ZSawejko@its.jnj.com::65eaafc0-489a-4de6-b4f8-88b60e5b80ff" providerId="AD"/>
  <p188:author id="{0D3B98F5-B9E1-C5CF-18F7-3A4EF1C816A0}" name="Solyga, Marcin [JNJPL]" initials="SM[" userId="S::MSolyga@its.jnj.com::55170eb9-8c27-4133-bc0b-30f8ad8c10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zabela Włodkowska" initials="IW" lastIdx="1" clrIdx="0">
    <p:extLst>
      <p:ext uri="{19B8F6BF-5375-455C-9EA6-DF929625EA0E}">
        <p15:presenceInfo xmlns:p15="http://schemas.microsoft.com/office/powerpoint/2012/main" userId="89c2a59371956ef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0E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1566" y="102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rzeciwilk-hrycz, Agnieszka [JNJPL]" userId="14fbb512-d12d-4d98-838f-fcea466a46c1" providerId="ADAL" clId="{3C63BA16-A819-4A97-BAAE-5999A9BE8FE2}"/>
    <pc:docChg chg="undo custSel addSld delSld">
      <pc:chgData name="Strzeciwilk-hrycz, Agnieszka [JNJPL]" userId="14fbb512-d12d-4d98-838f-fcea466a46c1" providerId="ADAL" clId="{3C63BA16-A819-4A97-BAAE-5999A9BE8FE2}" dt="2025-07-28T06:11:49.479" v="4" actId="47"/>
      <pc:docMkLst>
        <pc:docMk/>
      </pc:docMkLst>
      <pc:sldChg chg="add del">
        <pc:chgData name="Strzeciwilk-hrycz, Agnieszka [JNJPL]" userId="14fbb512-d12d-4d98-838f-fcea466a46c1" providerId="ADAL" clId="{3C63BA16-A819-4A97-BAAE-5999A9BE8FE2}" dt="2025-07-28T06:11:45.137" v="2" actId="47"/>
        <pc:sldMkLst>
          <pc:docMk/>
          <pc:sldMk cId="1598017613" sldId="281"/>
        </pc:sldMkLst>
      </pc:sldChg>
      <pc:sldChg chg="add del">
        <pc:chgData name="Strzeciwilk-hrycz, Agnieszka [JNJPL]" userId="14fbb512-d12d-4d98-838f-fcea466a46c1" providerId="ADAL" clId="{3C63BA16-A819-4A97-BAAE-5999A9BE8FE2}" dt="2025-07-28T06:11:47.556" v="3" actId="47"/>
        <pc:sldMkLst>
          <pc:docMk/>
          <pc:sldMk cId="4230787600" sldId="282"/>
        </pc:sldMkLst>
      </pc:sldChg>
      <pc:sldChg chg="add del">
        <pc:chgData name="Strzeciwilk-hrycz, Agnieszka [JNJPL]" userId="14fbb512-d12d-4d98-838f-fcea466a46c1" providerId="ADAL" clId="{3C63BA16-A819-4A97-BAAE-5999A9BE8FE2}" dt="2025-07-28T06:11:49.479" v="4" actId="47"/>
        <pc:sldMkLst>
          <pc:docMk/>
          <pc:sldMk cId="511166336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7000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7000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03F42-E6CD-4B36-8732-A013ACFAF462}" type="datetimeFigureOut">
              <a:rPr lang="pl-PL" smtClean="0"/>
              <a:t>28.07.2025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747838"/>
            <a:ext cx="6784975" cy="4716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6726238"/>
            <a:ext cx="16084550" cy="55038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276263"/>
            <a:ext cx="8712200" cy="7000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3276263"/>
            <a:ext cx="8712200" cy="7000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744EC1-2B7E-4211-9A0C-BDB36A4BCE9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9126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44EC1-2B7E-4211-9A0C-BDB36A4BCE98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4682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332668"/>
            <a:ext cx="17088486" cy="29350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50" b="1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7826756"/>
            <a:ext cx="14072870" cy="34940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50E4C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7/28/2025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1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50E4C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7/28/2025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79292" y="580974"/>
            <a:ext cx="9256394" cy="669414"/>
          </a:xfrm>
        </p:spPr>
        <p:txBody>
          <a:bodyPr lIns="0" tIns="0" rIns="0" bIns="0" anchor="ctr"/>
          <a:lstStyle>
            <a:lvl1pPr algn="r">
              <a:defRPr sz="4350" b="1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3214560"/>
            <a:ext cx="8745284" cy="92243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214560"/>
            <a:ext cx="8745284" cy="92243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7/28/2025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1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7/28/2025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7/28/2025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79292" y="272426"/>
            <a:ext cx="9256394" cy="1286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50" b="1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85728" y="3905192"/>
            <a:ext cx="15518765" cy="80257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50E4C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2998006"/>
            <a:ext cx="6433312" cy="6988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2998006"/>
            <a:ext cx="4623943" cy="6988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7/28/2025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2998006"/>
            <a:ext cx="4623943" cy="6988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41D794-7A3D-BA36-E34B-D9E408D11BC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6452850" y="13229588"/>
            <a:ext cx="3387490" cy="23565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4.png"/><Relationship Id="rId7" Type="http://schemas.openxmlformats.org/officeDocument/2006/relationships/slide" Target="slide3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11" Type="http://schemas.openxmlformats.org/officeDocument/2006/relationships/image" Target="../media/image2.png"/><Relationship Id="rId5" Type="http://schemas.openxmlformats.org/officeDocument/2006/relationships/image" Target="../media/image6.png"/><Relationship Id="rId10" Type="http://schemas.openxmlformats.org/officeDocument/2006/relationships/slide" Target="slide16.xml"/><Relationship Id="rId4" Type="http://schemas.openxmlformats.org/officeDocument/2006/relationships/image" Target="../media/image5.png"/><Relationship Id="rId9" Type="http://schemas.openxmlformats.org/officeDocument/2006/relationships/slide" Target="slide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10.png"/><Relationship Id="rId3" Type="http://schemas.openxmlformats.org/officeDocument/2006/relationships/image" Target="../media/image8.png"/><Relationship Id="rId7" Type="http://schemas.openxmlformats.org/officeDocument/2006/relationships/slide" Target="slide3.xml"/><Relationship Id="rId12" Type="http://schemas.openxmlformats.org/officeDocument/2006/relationships/slide" Target="slide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11" Type="http://schemas.openxmlformats.org/officeDocument/2006/relationships/slide" Target="slide21.xml"/><Relationship Id="rId5" Type="http://schemas.openxmlformats.org/officeDocument/2006/relationships/image" Target="../media/image4.png"/><Relationship Id="rId15" Type="http://schemas.openxmlformats.org/officeDocument/2006/relationships/hyperlink" Target="https://static.janssen-emea.com/sites/default/files/Poland/_Products/Erleada/erleada_smpc_240mg.pdf" TargetMode="External"/><Relationship Id="rId10" Type="http://schemas.openxmlformats.org/officeDocument/2006/relationships/slide" Target="slide16.xml"/><Relationship Id="rId4" Type="http://schemas.openxmlformats.org/officeDocument/2006/relationships/image" Target="../media/image9.png"/><Relationship Id="rId9" Type="http://schemas.openxmlformats.org/officeDocument/2006/relationships/slide" Target="slide12.xml"/><Relationship Id="rId14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slide" Target="slide16.xml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slide" Target="slide12.xml"/><Relationship Id="rId17" Type="http://schemas.openxmlformats.org/officeDocument/2006/relationships/slide" Target="slide21.xml"/><Relationship Id="rId2" Type="http://schemas.openxmlformats.org/officeDocument/2006/relationships/image" Target="../media/image12.png"/><Relationship Id="rId16" Type="http://schemas.openxmlformats.org/officeDocument/2006/relationships/image" Target="../media/image1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slide" Target="slide9.xml"/><Relationship Id="rId5" Type="http://schemas.openxmlformats.org/officeDocument/2006/relationships/image" Target="../media/image15.png"/><Relationship Id="rId15" Type="http://schemas.openxmlformats.org/officeDocument/2006/relationships/image" Target="../media/image10.png"/><Relationship Id="rId10" Type="http://schemas.openxmlformats.org/officeDocument/2006/relationships/slide" Target="slide3.xml"/><Relationship Id="rId4" Type="http://schemas.openxmlformats.org/officeDocument/2006/relationships/image" Target="../media/image14.png"/><Relationship Id="rId9" Type="http://schemas.openxmlformats.org/officeDocument/2006/relationships/slide" Target="slide2.xml"/><Relationship Id="rId1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slide" Target="slide2.xml"/><Relationship Id="rId18" Type="http://schemas.openxmlformats.org/officeDocument/2006/relationships/slide" Target="slide1.xml"/><Relationship Id="rId3" Type="http://schemas.openxmlformats.org/officeDocument/2006/relationships/image" Target="../media/image18.png"/><Relationship Id="rId21" Type="http://schemas.openxmlformats.org/officeDocument/2006/relationships/slide" Target="slide21.xml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slide" Target="slide16.xml"/><Relationship Id="rId2" Type="http://schemas.openxmlformats.org/officeDocument/2006/relationships/image" Target="../media/image4.png"/><Relationship Id="rId16" Type="http://schemas.openxmlformats.org/officeDocument/2006/relationships/slide" Target="slide12.xml"/><Relationship Id="rId20" Type="http://schemas.openxmlformats.org/officeDocument/2006/relationships/image" Target="../media/image1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slide" Target="slide9.xml"/><Relationship Id="rId10" Type="http://schemas.openxmlformats.org/officeDocument/2006/relationships/image" Target="../media/image25.png"/><Relationship Id="rId19" Type="http://schemas.openxmlformats.org/officeDocument/2006/relationships/image" Target="../media/image1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slide" Target="slide12.xml"/><Relationship Id="rId18" Type="http://schemas.openxmlformats.org/officeDocument/2006/relationships/slide" Target="slide21.xml"/><Relationship Id="rId3" Type="http://schemas.openxmlformats.org/officeDocument/2006/relationships/image" Target="../media/image28.png"/><Relationship Id="rId7" Type="http://schemas.openxmlformats.org/officeDocument/2006/relationships/image" Target="../media/image15.png"/><Relationship Id="rId12" Type="http://schemas.openxmlformats.org/officeDocument/2006/relationships/slide" Target="slide9.xml"/><Relationship Id="rId17" Type="http://schemas.openxmlformats.org/officeDocument/2006/relationships/image" Target="../media/image11.svg"/><Relationship Id="rId2" Type="http://schemas.openxmlformats.org/officeDocument/2006/relationships/image" Target="../media/image4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slide" Target="slide3.xml"/><Relationship Id="rId5" Type="http://schemas.openxmlformats.org/officeDocument/2006/relationships/image" Target="../media/image30.png"/><Relationship Id="rId15" Type="http://schemas.openxmlformats.org/officeDocument/2006/relationships/slide" Target="slide1.xml"/><Relationship Id="rId10" Type="http://schemas.openxmlformats.org/officeDocument/2006/relationships/slide" Target="slide2.xml"/><Relationship Id="rId4" Type="http://schemas.openxmlformats.org/officeDocument/2006/relationships/image" Target="../media/image29.png"/><Relationship Id="rId9" Type="http://schemas.openxmlformats.org/officeDocument/2006/relationships/image" Target="../media/image32.png"/><Relationship Id="rId14" Type="http://schemas.openxmlformats.org/officeDocument/2006/relationships/slide" Target="slide1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slide" Target="slide12.xml"/><Relationship Id="rId18" Type="http://schemas.openxmlformats.org/officeDocument/2006/relationships/slide" Target="slide21.xml"/><Relationship Id="rId3" Type="http://schemas.openxmlformats.org/officeDocument/2006/relationships/image" Target="../media/image28.png"/><Relationship Id="rId7" Type="http://schemas.openxmlformats.org/officeDocument/2006/relationships/image" Target="../media/image15.png"/><Relationship Id="rId12" Type="http://schemas.openxmlformats.org/officeDocument/2006/relationships/slide" Target="slide9.xml"/><Relationship Id="rId17" Type="http://schemas.openxmlformats.org/officeDocument/2006/relationships/image" Target="../media/image11.svg"/><Relationship Id="rId2" Type="http://schemas.openxmlformats.org/officeDocument/2006/relationships/image" Target="../media/image4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slide" Target="slide3.xml"/><Relationship Id="rId5" Type="http://schemas.openxmlformats.org/officeDocument/2006/relationships/image" Target="../media/image30.png"/><Relationship Id="rId15" Type="http://schemas.openxmlformats.org/officeDocument/2006/relationships/slide" Target="slide1.xml"/><Relationship Id="rId10" Type="http://schemas.openxmlformats.org/officeDocument/2006/relationships/slide" Target="slide2.xml"/><Relationship Id="rId4" Type="http://schemas.openxmlformats.org/officeDocument/2006/relationships/image" Target="../media/image29.png"/><Relationship Id="rId9" Type="http://schemas.openxmlformats.org/officeDocument/2006/relationships/image" Target="../media/image32.png"/><Relationship Id="rId14" Type="http://schemas.openxmlformats.org/officeDocument/2006/relationships/slide" Target="slide1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slide" Target="slide16.xml"/><Relationship Id="rId3" Type="http://schemas.openxmlformats.org/officeDocument/2006/relationships/image" Target="../media/image33.png"/><Relationship Id="rId7" Type="http://schemas.openxmlformats.org/officeDocument/2006/relationships/image" Target="../media/image16.png"/><Relationship Id="rId12" Type="http://schemas.openxmlformats.org/officeDocument/2006/relationships/slide" Target="slide12.xml"/><Relationship Id="rId17" Type="http://schemas.openxmlformats.org/officeDocument/2006/relationships/slide" Target="slide21.xml"/><Relationship Id="rId2" Type="http://schemas.openxmlformats.org/officeDocument/2006/relationships/image" Target="../media/image4.png"/><Relationship Id="rId16" Type="http://schemas.openxmlformats.org/officeDocument/2006/relationships/image" Target="../media/image1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slide" Target="slide9.xml"/><Relationship Id="rId5" Type="http://schemas.openxmlformats.org/officeDocument/2006/relationships/image" Target="../media/image14.png"/><Relationship Id="rId15" Type="http://schemas.openxmlformats.org/officeDocument/2006/relationships/image" Target="../media/image10.png"/><Relationship Id="rId10" Type="http://schemas.openxmlformats.org/officeDocument/2006/relationships/slide" Target="slide3.xml"/><Relationship Id="rId4" Type="http://schemas.openxmlformats.org/officeDocument/2006/relationships/image" Target="../media/image30.png"/><Relationship Id="rId9" Type="http://schemas.openxmlformats.org/officeDocument/2006/relationships/slide" Target="slide2.xml"/><Relationship Id="rId1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slide" Target="slide3.xml"/><Relationship Id="rId3" Type="http://schemas.openxmlformats.org/officeDocument/2006/relationships/image" Target="../media/image4.png"/><Relationship Id="rId21" Type="http://schemas.openxmlformats.org/officeDocument/2006/relationships/slide" Target="slide16.xml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slide" Target="slide2.xml"/><Relationship Id="rId25" Type="http://schemas.openxmlformats.org/officeDocument/2006/relationships/slide" Target="slide21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7.png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24" Type="http://schemas.openxmlformats.org/officeDocument/2006/relationships/image" Target="../media/image11.sv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10.png"/><Relationship Id="rId10" Type="http://schemas.openxmlformats.org/officeDocument/2006/relationships/image" Target="../media/image41.png"/><Relationship Id="rId19" Type="http://schemas.openxmlformats.org/officeDocument/2006/relationships/slide" Target="slide9.xml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slide" Target="slide16.xml"/><Relationship Id="rId3" Type="http://schemas.openxmlformats.org/officeDocument/2006/relationships/image" Target="../media/image14.png"/><Relationship Id="rId7" Type="http://schemas.openxmlformats.org/officeDocument/2006/relationships/image" Target="../media/image30.png"/><Relationship Id="rId12" Type="http://schemas.openxmlformats.org/officeDocument/2006/relationships/slide" Target="slide12.xml"/><Relationship Id="rId17" Type="http://schemas.openxmlformats.org/officeDocument/2006/relationships/slide" Target="slide21.xml"/><Relationship Id="rId2" Type="http://schemas.openxmlformats.org/officeDocument/2006/relationships/image" Target="../media/image4.png"/><Relationship Id="rId16" Type="http://schemas.openxmlformats.org/officeDocument/2006/relationships/image" Target="../media/image1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slide" Target="slide9.xml"/><Relationship Id="rId5" Type="http://schemas.openxmlformats.org/officeDocument/2006/relationships/image" Target="../media/image16.png"/><Relationship Id="rId15" Type="http://schemas.openxmlformats.org/officeDocument/2006/relationships/image" Target="../media/image10.png"/><Relationship Id="rId10" Type="http://schemas.openxmlformats.org/officeDocument/2006/relationships/slide" Target="slide3.xml"/><Relationship Id="rId4" Type="http://schemas.openxmlformats.org/officeDocument/2006/relationships/image" Target="../media/image48.png"/><Relationship Id="rId9" Type="http://schemas.openxmlformats.org/officeDocument/2006/relationships/slide" Target="slide2.xml"/><Relationship Id="rId1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slide" Target="slide9.xml"/><Relationship Id="rId18" Type="http://schemas.openxmlformats.org/officeDocument/2006/relationships/image" Target="../media/image11.svg"/><Relationship Id="rId3" Type="http://schemas.openxmlformats.org/officeDocument/2006/relationships/image" Target="../media/image48.png"/><Relationship Id="rId7" Type="http://schemas.openxmlformats.org/officeDocument/2006/relationships/image" Target="../media/image53.png"/><Relationship Id="rId12" Type="http://schemas.openxmlformats.org/officeDocument/2006/relationships/slide" Target="slide3.xml"/><Relationship Id="rId17" Type="http://schemas.openxmlformats.org/officeDocument/2006/relationships/image" Target="../media/image10.png"/><Relationship Id="rId2" Type="http://schemas.openxmlformats.org/officeDocument/2006/relationships/image" Target="../media/image4.png"/><Relationship Id="rId16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slide" Target="slide2.xml"/><Relationship Id="rId5" Type="http://schemas.openxmlformats.org/officeDocument/2006/relationships/image" Target="../media/image16.png"/><Relationship Id="rId15" Type="http://schemas.openxmlformats.org/officeDocument/2006/relationships/slide" Target="slide16.xml"/><Relationship Id="rId10" Type="http://schemas.openxmlformats.org/officeDocument/2006/relationships/image" Target="../media/image50.png"/><Relationship Id="rId19" Type="http://schemas.openxmlformats.org/officeDocument/2006/relationships/slide" Target="slide21.xml"/><Relationship Id="rId4" Type="http://schemas.openxmlformats.org/officeDocument/2006/relationships/image" Target="../media/image51.png"/><Relationship Id="rId9" Type="http://schemas.openxmlformats.org/officeDocument/2006/relationships/image" Target="../media/image30.png"/><Relationship Id="rId1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26" Type="http://schemas.openxmlformats.org/officeDocument/2006/relationships/slide" Target="slide12.xml"/><Relationship Id="rId3" Type="http://schemas.openxmlformats.org/officeDocument/2006/relationships/image" Target="../media/image54.png"/><Relationship Id="rId21" Type="http://schemas.openxmlformats.org/officeDocument/2006/relationships/image" Target="../media/image69.png"/><Relationship Id="rId7" Type="http://schemas.openxmlformats.org/officeDocument/2006/relationships/image" Target="../media/image16.png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5" Type="http://schemas.openxmlformats.org/officeDocument/2006/relationships/slide" Target="slide9.xml"/><Relationship Id="rId2" Type="http://schemas.openxmlformats.org/officeDocument/2006/relationships/image" Target="../media/image4.png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29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59.png"/><Relationship Id="rId24" Type="http://schemas.openxmlformats.org/officeDocument/2006/relationships/slide" Target="slide3.xml"/><Relationship Id="rId5" Type="http://schemas.openxmlformats.org/officeDocument/2006/relationships/image" Target="../media/image31.png"/><Relationship Id="rId15" Type="http://schemas.openxmlformats.org/officeDocument/2006/relationships/image" Target="../media/image63.png"/><Relationship Id="rId23" Type="http://schemas.openxmlformats.org/officeDocument/2006/relationships/slide" Target="slide2.xml"/><Relationship Id="rId28" Type="http://schemas.openxmlformats.org/officeDocument/2006/relationships/slide" Target="slide1.xml"/><Relationship Id="rId10" Type="http://schemas.openxmlformats.org/officeDocument/2006/relationships/image" Target="../media/image58.png"/><Relationship Id="rId19" Type="http://schemas.openxmlformats.org/officeDocument/2006/relationships/image" Target="../media/image67.png"/><Relationship Id="rId31" Type="http://schemas.openxmlformats.org/officeDocument/2006/relationships/slide" Target="slide21.xml"/><Relationship Id="rId4" Type="http://schemas.openxmlformats.org/officeDocument/2006/relationships/image" Target="../media/image55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Relationship Id="rId22" Type="http://schemas.openxmlformats.org/officeDocument/2006/relationships/image" Target="../media/image50.png"/><Relationship Id="rId27" Type="http://schemas.openxmlformats.org/officeDocument/2006/relationships/slide" Target="slide16.xml"/><Relationship Id="rId30" Type="http://schemas.openxmlformats.org/officeDocument/2006/relationships/image" Target="../media/image11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slide" Target="slide16.xml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slide" Target="slide12.xml"/><Relationship Id="rId17" Type="http://schemas.openxmlformats.org/officeDocument/2006/relationships/slide" Target="slide21.xml"/><Relationship Id="rId2" Type="http://schemas.openxmlformats.org/officeDocument/2006/relationships/image" Target="../media/image4.png"/><Relationship Id="rId16" Type="http://schemas.openxmlformats.org/officeDocument/2006/relationships/image" Target="../media/image1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slide" Target="slide9.xml"/><Relationship Id="rId5" Type="http://schemas.openxmlformats.org/officeDocument/2006/relationships/image" Target="../media/image72.png"/><Relationship Id="rId15" Type="http://schemas.openxmlformats.org/officeDocument/2006/relationships/image" Target="../media/image10.png"/><Relationship Id="rId10" Type="http://schemas.openxmlformats.org/officeDocument/2006/relationships/slide" Target="slide3.xml"/><Relationship Id="rId4" Type="http://schemas.openxmlformats.org/officeDocument/2006/relationships/image" Target="../media/image71.png"/><Relationship Id="rId9" Type="http://schemas.openxmlformats.org/officeDocument/2006/relationships/slide" Target="slide2.xml"/><Relationship Id="rId1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slide" Target="slide3.xml"/><Relationship Id="rId18" Type="http://schemas.openxmlformats.org/officeDocument/2006/relationships/image" Target="../media/image10.png"/><Relationship Id="rId3" Type="http://schemas.openxmlformats.org/officeDocument/2006/relationships/image" Target="../media/image76.png"/><Relationship Id="rId12" Type="http://schemas.openxmlformats.org/officeDocument/2006/relationships/slide" Target="slide2.xml"/><Relationship Id="rId17" Type="http://schemas.openxmlformats.org/officeDocument/2006/relationships/slide" Target="slide1.xml"/><Relationship Id="rId2" Type="http://schemas.openxmlformats.org/officeDocument/2006/relationships/image" Target="../media/image4.png"/><Relationship Id="rId16" Type="http://schemas.openxmlformats.org/officeDocument/2006/relationships/slide" Target="slide16.xml"/><Relationship Id="rId20" Type="http://schemas.openxmlformats.org/officeDocument/2006/relationships/slide" Target="slide21.xml"/><Relationship Id="rId1" Type="http://schemas.openxmlformats.org/officeDocument/2006/relationships/slideLayout" Target="../slideLayouts/slideLayout5.xml"/><Relationship Id="rId11" Type="http://schemas.openxmlformats.org/officeDocument/2006/relationships/image" Target="../media/image810.png"/><Relationship Id="rId5" Type="http://schemas.openxmlformats.org/officeDocument/2006/relationships/image" Target="../media/image78.png"/><Relationship Id="rId15" Type="http://schemas.openxmlformats.org/officeDocument/2006/relationships/slide" Target="slide12.xml"/><Relationship Id="rId10" Type="http://schemas.openxmlformats.org/officeDocument/2006/relationships/slide" Target="slide230.xml"/><Relationship Id="rId19" Type="http://schemas.openxmlformats.org/officeDocument/2006/relationships/image" Target="../media/image11.svg"/><Relationship Id="rId4" Type="http://schemas.openxmlformats.org/officeDocument/2006/relationships/image" Target="../media/image77.png"/><Relationship Id="rId14" Type="http://schemas.openxmlformats.org/officeDocument/2006/relationships/slide" Target="slide9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7.png"/><Relationship Id="rId18" Type="http://schemas.openxmlformats.org/officeDocument/2006/relationships/image" Target="../media/image92.png"/><Relationship Id="rId26" Type="http://schemas.openxmlformats.org/officeDocument/2006/relationships/slide" Target="slide3.xml"/><Relationship Id="rId3" Type="http://schemas.openxmlformats.org/officeDocument/2006/relationships/image" Target="../media/image37.png"/><Relationship Id="rId21" Type="http://schemas.openxmlformats.org/officeDocument/2006/relationships/image" Target="../media/image95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17" Type="http://schemas.openxmlformats.org/officeDocument/2006/relationships/image" Target="../media/image91.png"/><Relationship Id="rId25" Type="http://schemas.openxmlformats.org/officeDocument/2006/relationships/slide" Target="slide2.xml"/><Relationship Id="rId33" Type="http://schemas.openxmlformats.org/officeDocument/2006/relationships/slide" Target="slide21.xml"/><Relationship Id="rId2" Type="http://schemas.openxmlformats.org/officeDocument/2006/relationships/image" Target="../media/image4.png"/><Relationship Id="rId16" Type="http://schemas.openxmlformats.org/officeDocument/2006/relationships/image" Target="../media/image90.png"/><Relationship Id="rId20" Type="http://schemas.openxmlformats.org/officeDocument/2006/relationships/image" Target="../media/image94.png"/><Relationship Id="rId29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24" Type="http://schemas.openxmlformats.org/officeDocument/2006/relationships/image" Target="../media/image98.png"/><Relationship Id="rId32" Type="http://schemas.openxmlformats.org/officeDocument/2006/relationships/image" Target="../media/image11.svg"/><Relationship Id="rId5" Type="http://schemas.openxmlformats.org/officeDocument/2006/relationships/image" Target="../media/image79.png"/><Relationship Id="rId15" Type="http://schemas.openxmlformats.org/officeDocument/2006/relationships/image" Target="../media/image89.png"/><Relationship Id="rId23" Type="http://schemas.openxmlformats.org/officeDocument/2006/relationships/image" Target="../media/image97.png"/><Relationship Id="rId28" Type="http://schemas.openxmlformats.org/officeDocument/2006/relationships/slide" Target="slide12.xml"/><Relationship Id="rId10" Type="http://schemas.openxmlformats.org/officeDocument/2006/relationships/image" Target="../media/image84.png"/><Relationship Id="rId19" Type="http://schemas.openxmlformats.org/officeDocument/2006/relationships/image" Target="../media/image93.png"/><Relationship Id="rId31" Type="http://schemas.openxmlformats.org/officeDocument/2006/relationships/image" Target="../media/image10.png"/><Relationship Id="rId4" Type="http://schemas.openxmlformats.org/officeDocument/2006/relationships/image" Target="../media/image16.png"/><Relationship Id="rId9" Type="http://schemas.openxmlformats.org/officeDocument/2006/relationships/image" Target="../media/image83.png"/><Relationship Id="rId14" Type="http://schemas.openxmlformats.org/officeDocument/2006/relationships/image" Target="../media/image88.png"/><Relationship Id="rId22" Type="http://schemas.openxmlformats.org/officeDocument/2006/relationships/image" Target="../media/image96.png"/><Relationship Id="rId27" Type="http://schemas.openxmlformats.org/officeDocument/2006/relationships/slide" Target="slide9.xml"/><Relationship Id="rId30" Type="http://schemas.openxmlformats.org/officeDocument/2006/relationships/slide" Target="slide1.xml"/><Relationship Id="rId8" Type="http://schemas.openxmlformats.org/officeDocument/2006/relationships/image" Target="../media/image8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slide" Target="slide1.xml"/><Relationship Id="rId18" Type="http://schemas.openxmlformats.org/officeDocument/2006/relationships/hyperlink" Target="https://www.ema.europa.eu/en/medicines/human/EPAR/abiraterone-mylan" TargetMode="External"/><Relationship Id="rId3" Type="http://schemas.openxmlformats.org/officeDocument/2006/relationships/image" Target="../media/image99.png"/><Relationship Id="rId21" Type="http://schemas.openxmlformats.org/officeDocument/2006/relationships/image" Target="../media/image105.png"/><Relationship Id="rId7" Type="http://schemas.openxmlformats.org/officeDocument/2006/relationships/image" Target="../media/image103.png"/><Relationship Id="rId12" Type="http://schemas.openxmlformats.org/officeDocument/2006/relationships/slide" Target="slide16.xml"/><Relationship Id="rId17" Type="http://schemas.openxmlformats.org/officeDocument/2006/relationships/hyperlink" Target="https://innovativemedicine.jnj.com/poland/zdrowie/produkty#00000194-4284-d315-a397-77a57c390002-z" TargetMode="External"/><Relationship Id="rId2" Type="http://schemas.openxmlformats.org/officeDocument/2006/relationships/image" Target="../media/image4.png"/><Relationship Id="rId16" Type="http://schemas.openxmlformats.org/officeDocument/2006/relationships/hyperlink" Target="https://static.janssen-emea.com/sites/default/files/Poland/_Products/Erleada/erleada_smpc_240mg.pdf" TargetMode="External"/><Relationship Id="rId20" Type="http://schemas.openxmlformats.org/officeDocument/2006/relationships/image" Target="../media/image10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2.png"/><Relationship Id="rId11" Type="http://schemas.openxmlformats.org/officeDocument/2006/relationships/slide" Target="slide12.xml"/><Relationship Id="rId5" Type="http://schemas.openxmlformats.org/officeDocument/2006/relationships/image" Target="../media/image101.png"/><Relationship Id="rId15" Type="http://schemas.openxmlformats.org/officeDocument/2006/relationships/image" Target="../media/image11.svg"/><Relationship Id="rId10" Type="http://schemas.openxmlformats.org/officeDocument/2006/relationships/slide" Target="slide9.xml"/><Relationship Id="rId19" Type="http://schemas.openxmlformats.org/officeDocument/2006/relationships/slide" Target="slide21.xml"/><Relationship Id="rId4" Type="http://schemas.openxmlformats.org/officeDocument/2006/relationships/image" Target="../media/image100.png"/><Relationship Id="rId9" Type="http://schemas.openxmlformats.org/officeDocument/2006/relationships/slide" Target="slide3.xml"/><Relationship Id="rId14" Type="http://schemas.openxmlformats.org/officeDocument/2006/relationships/image" Target="../media/image10.png"/><Relationship Id="rId22" Type="http://schemas.openxmlformats.org/officeDocument/2006/relationships/image" Target="../media/image10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107.emf"/><Relationship Id="rId7" Type="http://schemas.openxmlformats.org/officeDocument/2006/relationships/slide" Target="slide12.xml"/><Relationship Id="rId12" Type="http://schemas.openxmlformats.org/officeDocument/2006/relationships/slide" Target="slide2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11" Type="http://schemas.openxmlformats.org/officeDocument/2006/relationships/image" Target="../media/image11.svg"/><Relationship Id="rId5" Type="http://schemas.openxmlformats.org/officeDocument/2006/relationships/slide" Target="slide3.xml"/><Relationship Id="rId10" Type="http://schemas.openxmlformats.org/officeDocument/2006/relationships/image" Target="../media/image10.png"/><Relationship Id="rId4" Type="http://schemas.openxmlformats.org/officeDocument/2006/relationships/slide" Target="slide2.xml"/><Relationship Id="rId9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slide" Target="slide2.xml"/><Relationship Id="rId7" Type="http://schemas.openxmlformats.org/officeDocument/2006/relationships/slide" Target="slide1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slide" Target="slide12.xml"/><Relationship Id="rId11" Type="http://schemas.openxmlformats.org/officeDocument/2006/relationships/slide" Target="slide21.xml"/><Relationship Id="rId5" Type="http://schemas.openxmlformats.org/officeDocument/2006/relationships/slide" Target="slide9.xml"/><Relationship Id="rId10" Type="http://schemas.openxmlformats.org/officeDocument/2006/relationships/image" Target="../media/image11.svg"/><Relationship Id="rId4" Type="http://schemas.openxmlformats.org/officeDocument/2006/relationships/slide" Target="slide3.xml"/><Relationship Id="rId9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4.png"/><Relationship Id="rId7" Type="http://schemas.openxmlformats.org/officeDocument/2006/relationships/slide" Target="slide12.xml"/><Relationship Id="rId12" Type="http://schemas.openxmlformats.org/officeDocument/2006/relationships/slide" Target="slide21.xml"/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11" Type="http://schemas.openxmlformats.org/officeDocument/2006/relationships/image" Target="../media/image11.svg"/><Relationship Id="rId5" Type="http://schemas.openxmlformats.org/officeDocument/2006/relationships/slide" Target="slide3.xml"/><Relationship Id="rId10" Type="http://schemas.openxmlformats.org/officeDocument/2006/relationships/image" Target="../media/image10.png"/><Relationship Id="rId4" Type="http://schemas.openxmlformats.org/officeDocument/2006/relationships/slide" Target="slide2.xml"/><Relationship Id="rId9" Type="http://schemas.openxmlformats.org/officeDocument/2006/relationships/slide" Target="slide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109.emf"/><Relationship Id="rId7" Type="http://schemas.openxmlformats.org/officeDocument/2006/relationships/slide" Target="slide12.xml"/><Relationship Id="rId12" Type="http://schemas.openxmlformats.org/officeDocument/2006/relationships/slide" Target="slide2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11" Type="http://schemas.openxmlformats.org/officeDocument/2006/relationships/image" Target="../media/image11.svg"/><Relationship Id="rId5" Type="http://schemas.openxmlformats.org/officeDocument/2006/relationships/slide" Target="slide3.xml"/><Relationship Id="rId10" Type="http://schemas.openxmlformats.org/officeDocument/2006/relationships/image" Target="../media/image10.png"/><Relationship Id="rId4" Type="http://schemas.openxmlformats.org/officeDocument/2006/relationships/slide" Target="slide2.xml"/><Relationship Id="rId9" Type="http://schemas.openxmlformats.org/officeDocument/2006/relationships/slide" Target="slide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4.png"/><Relationship Id="rId7" Type="http://schemas.openxmlformats.org/officeDocument/2006/relationships/slide" Target="slide12.xml"/><Relationship Id="rId12" Type="http://schemas.openxmlformats.org/officeDocument/2006/relationships/slide" Target="slide21.xml"/><Relationship Id="rId2" Type="http://schemas.openxmlformats.org/officeDocument/2006/relationships/image" Target="../media/image110.emf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11" Type="http://schemas.openxmlformats.org/officeDocument/2006/relationships/image" Target="../media/image11.svg"/><Relationship Id="rId5" Type="http://schemas.openxmlformats.org/officeDocument/2006/relationships/slide" Target="slide3.xml"/><Relationship Id="rId10" Type="http://schemas.openxmlformats.org/officeDocument/2006/relationships/image" Target="../media/image10.png"/><Relationship Id="rId4" Type="http://schemas.openxmlformats.org/officeDocument/2006/relationships/slide" Target="slide2.xml"/><Relationship Id="rId9" Type="http://schemas.openxmlformats.org/officeDocument/2006/relationships/slide" Target="slide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slide" Target="slide12.xml"/><Relationship Id="rId12" Type="http://schemas.openxmlformats.org/officeDocument/2006/relationships/image" Target="../media/image11.sv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11" Type="http://schemas.openxmlformats.org/officeDocument/2006/relationships/image" Target="../media/image10.png"/><Relationship Id="rId5" Type="http://schemas.openxmlformats.org/officeDocument/2006/relationships/slide" Target="slide3.xml"/><Relationship Id="rId15" Type="http://schemas.openxmlformats.org/officeDocument/2006/relationships/image" Target="../media/image113.png"/><Relationship Id="rId10" Type="http://schemas.openxmlformats.org/officeDocument/2006/relationships/slide" Target="slide1.xml"/><Relationship Id="rId4" Type="http://schemas.openxmlformats.org/officeDocument/2006/relationships/slide" Target="slide2.xml"/><Relationship Id="rId9" Type="http://schemas.openxmlformats.org/officeDocument/2006/relationships/slide" Target="slide21.xml"/><Relationship Id="rId14" Type="http://schemas.openxmlformats.org/officeDocument/2006/relationships/image" Target="../media/image112.png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9.png"/><Relationship Id="rId18" Type="http://schemas.openxmlformats.org/officeDocument/2006/relationships/image" Target="../media/image123.png"/><Relationship Id="rId26" Type="http://schemas.openxmlformats.org/officeDocument/2006/relationships/image" Target="../media/image131.png"/><Relationship Id="rId39" Type="http://schemas.openxmlformats.org/officeDocument/2006/relationships/image" Target="../media/image142.png"/><Relationship Id="rId21" Type="http://schemas.openxmlformats.org/officeDocument/2006/relationships/image" Target="../media/image126.png"/><Relationship Id="rId34" Type="http://schemas.openxmlformats.org/officeDocument/2006/relationships/image" Target="../media/image137.png"/><Relationship Id="rId42" Type="http://schemas.openxmlformats.org/officeDocument/2006/relationships/image" Target="../media/image145.png"/><Relationship Id="rId47" Type="http://schemas.openxmlformats.org/officeDocument/2006/relationships/image" Target="../media/image150.png"/><Relationship Id="rId50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slide" Target="slide13.xml"/><Relationship Id="rId16" Type="http://schemas.openxmlformats.org/officeDocument/2006/relationships/image" Target="../media/image121.png"/><Relationship Id="rId29" Type="http://schemas.openxmlformats.org/officeDocument/2006/relationships/image" Target="../media/image83.png"/><Relationship Id="rId11" Type="http://schemas.openxmlformats.org/officeDocument/2006/relationships/image" Target="../media/image117.png"/><Relationship Id="rId24" Type="http://schemas.openxmlformats.org/officeDocument/2006/relationships/image" Target="../media/image129.png"/><Relationship Id="rId32" Type="http://schemas.openxmlformats.org/officeDocument/2006/relationships/image" Target="../media/image136.png"/><Relationship Id="rId37" Type="http://schemas.openxmlformats.org/officeDocument/2006/relationships/image" Target="../media/image140.png"/><Relationship Id="rId40" Type="http://schemas.openxmlformats.org/officeDocument/2006/relationships/image" Target="../media/image143.png"/><Relationship Id="rId45" Type="http://schemas.openxmlformats.org/officeDocument/2006/relationships/image" Target="../media/image148.png"/><Relationship Id="rId5" Type="http://schemas.openxmlformats.org/officeDocument/2006/relationships/image" Target="../media/image14.png"/><Relationship Id="rId15" Type="http://schemas.openxmlformats.org/officeDocument/2006/relationships/image" Target="../media/image120.png"/><Relationship Id="rId23" Type="http://schemas.openxmlformats.org/officeDocument/2006/relationships/image" Target="../media/image128.png"/><Relationship Id="rId28" Type="http://schemas.openxmlformats.org/officeDocument/2006/relationships/image" Target="../media/image133.png"/><Relationship Id="rId36" Type="http://schemas.openxmlformats.org/officeDocument/2006/relationships/image" Target="../media/image139.png"/><Relationship Id="rId49" Type="http://schemas.openxmlformats.org/officeDocument/2006/relationships/image" Target="../media/image152.png"/><Relationship Id="rId10" Type="http://schemas.openxmlformats.org/officeDocument/2006/relationships/image" Target="../media/image116.png"/><Relationship Id="rId19" Type="http://schemas.openxmlformats.org/officeDocument/2006/relationships/image" Target="../media/image124.png"/><Relationship Id="rId31" Type="http://schemas.openxmlformats.org/officeDocument/2006/relationships/image" Target="../media/image135.png"/><Relationship Id="rId44" Type="http://schemas.openxmlformats.org/officeDocument/2006/relationships/image" Target="../media/image147.png"/><Relationship Id="rId52" Type="http://schemas.openxmlformats.org/officeDocument/2006/relationships/image" Target="../media/image2.png"/><Relationship Id="rId4" Type="http://schemas.openxmlformats.org/officeDocument/2006/relationships/image" Target="../media/image57.png"/><Relationship Id="rId9" Type="http://schemas.openxmlformats.org/officeDocument/2006/relationships/image" Target="../media/image115.png"/><Relationship Id="rId14" Type="http://schemas.openxmlformats.org/officeDocument/2006/relationships/image" Target="../media/image15.png"/><Relationship Id="rId22" Type="http://schemas.openxmlformats.org/officeDocument/2006/relationships/image" Target="../media/image127.png"/><Relationship Id="rId27" Type="http://schemas.openxmlformats.org/officeDocument/2006/relationships/image" Target="../media/image132.png"/><Relationship Id="rId30" Type="http://schemas.openxmlformats.org/officeDocument/2006/relationships/image" Target="../media/image134.png"/><Relationship Id="rId35" Type="http://schemas.openxmlformats.org/officeDocument/2006/relationships/image" Target="../media/image138.png"/><Relationship Id="rId43" Type="http://schemas.openxmlformats.org/officeDocument/2006/relationships/image" Target="../media/image146.png"/><Relationship Id="rId48" Type="http://schemas.openxmlformats.org/officeDocument/2006/relationships/image" Target="../media/image151.png"/><Relationship Id="rId8" Type="http://schemas.openxmlformats.org/officeDocument/2006/relationships/image" Target="../media/image114.png"/><Relationship Id="rId51" Type="http://schemas.openxmlformats.org/officeDocument/2006/relationships/image" Target="../media/image153.png"/><Relationship Id="rId3" Type="http://schemas.openxmlformats.org/officeDocument/2006/relationships/image" Target="../media/image56.png"/><Relationship Id="rId12" Type="http://schemas.openxmlformats.org/officeDocument/2006/relationships/image" Target="../media/image118.png"/><Relationship Id="rId17" Type="http://schemas.openxmlformats.org/officeDocument/2006/relationships/image" Target="../media/image122.png"/><Relationship Id="rId25" Type="http://schemas.openxmlformats.org/officeDocument/2006/relationships/image" Target="../media/image130.png"/><Relationship Id="rId33" Type="http://schemas.openxmlformats.org/officeDocument/2006/relationships/image" Target="../media/image45.png"/><Relationship Id="rId38" Type="http://schemas.openxmlformats.org/officeDocument/2006/relationships/image" Target="../media/image141.png"/><Relationship Id="rId46" Type="http://schemas.openxmlformats.org/officeDocument/2006/relationships/image" Target="../media/image149.png"/><Relationship Id="rId20" Type="http://schemas.openxmlformats.org/officeDocument/2006/relationships/image" Target="../media/image125.png"/><Relationship Id="rId41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/Relationships>
</file>

<file path=ppt/slides/_rels/slide2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9.png"/><Relationship Id="rId18" Type="http://schemas.openxmlformats.org/officeDocument/2006/relationships/image" Target="../media/image123.png"/><Relationship Id="rId26" Type="http://schemas.openxmlformats.org/officeDocument/2006/relationships/image" Target="../media/image131.png"/><Relationship Id="rId39" Type="http://schemas.openxmlformats.org/officeDocument/2006/relationships/image" Target="../media/image142.png"/><Relationship Id="rId21" Type="http://schemas.openxmlformats.org/officeDocument/2006/relationships/image" Target="../media/image126.png"/><Relationship Id="rId34" Type="http://schemas.openxmlformats.org/officeDocument/2006/relationships/image" Target="../media/image137.png"/><Relationship Id="rId42" Type="http://schemas.openxmlformats.org/officeDocument/2006/relationships/image" Target="../media/image145.png"/><Relationship Id="rId47" Type="http://schemas.openxmlformats.org/officeDocument/2006/relationships/image" Target="../media/image150.png"/><Relationship Id="rId50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slide" Target="slide13.xml"/><Relationship Id="rId16" Type="http://schemas.openxmlformats.org/officeDocument/2006/relationships/image" Target="../media/image121.png"/><Relationship Id="rId29" Type="http://schemas.openxmlformats.org/officeDocument/2006/relationships/image" Target="../media/image83.png"/><Relationship Id="rId11" Type="http://schemas.openxmlformats.org/officeDocument/2006/relationships/image" Target="../media/image117.png"/><Relationship Id="rId24" Type="http://schemas.openxmlformats.org/officeDocument/2006/relationships/image" Target="../media/image129.png"/><Relationship Id="rId32" Type="http://schemas.openxmlformats.org/officeDocument/2006/relationships/image" Target="../media/image136.png"/><Relationship Id="rId37" Type="http://schemas.openxmlformats.org/officeDocument/2006/relationships/image" Target="../media/image140.png"/><Relationship Id="rId40" Type="http://schemas.openxmlformats.org/officeDocument/2006/relationships/image" Target="../media/image143.png"/><Relationship Id="rId45" Type="http://schemas.openxmlformats.org/officeDocument/2006/relationships/image" Target="../media/image148.png"/><Relationship Id="rId5" Type="http://schemas.openxmlformats.org/officeDocument/2006/relationships/image" Target="../media/image14.png"/><Relationship Id="rId15" Type="http://schemas.openxmlformats.org/officeDocument/2006/relationships/image" Target="../media/image120.png"/><Relationship Id="rId23" Type="http://schemas.openxmlformats.org/officeDocument/2006/relationships/image" Target="../media/image128.png"/><Relationship Id="rId28" Type="http://schemas.openxmlformats.org/officeDocument/2006/relationships/image" Target="../media/image133.png"/><Relationship Id="rId36" Type="http://schemas.openxmlformats.org/officeDocument/2006/relationships/image" Target="../media/image139.png"/><Relationship Id="rId49" Type="http://schemas.openxmlformats.org/officeDocument/2006/relationships/image" Target="../media/image152.png"/><Relationship Id="rId10" Type="http://schemas.openxmlformats.org/officeDocument/2006/relationships/image" Target="../media/image116.png"/><Relationship Id="rId19" Type="http://schemas.openxmlformats.org/officeDocument/2006/relationships/image" Target="../media/image124.png"/><Relationship Id="rId31" Type="http://schemas.openxmlformats.org/officeDocument/2006/relationships/image" Target="../media/image135.png"/><Relationship Id="rId44" Type="http://schemas.openxmlformats.org/officeDocument/2006/relationships/image" Target="../media/image147.png"/><Relationship Id="rId4" Type="http://schemas.openxmlformats.org/officeDocument/2006/relationships/image" Target="../media/image57.png"/><Relationship Id="rId9" Type="http://schemas.openxmlformats.org/officeDocument/2006/relationships/image" Target="../media/image115.png"/><Relationship Id="rId14" Type="http://schemas.openxmlformats.org/officeDocument/2006/relationships/image" Target="../media/image15.png"/><Relationship Id="rId22" Type="http://schemas.openxmlformats.org/officeDocument/2006/relationships/image" Target="../media/image127.png"/><Relationship Id="rId27" Type="http://schemas.openxmlformats.org/officeDocument/2006/relationships/image" Target="../media/image132.png"/><Relationship Id="rId30" Type="http://schemas.openxmlformats.org/officeDocument/2006/relationships/image" Target="../media/image134.png"/><Relationship Id="rId35" Type="http://schemas.openxmlformats.org/officeDocument/2006/relationships/image" Target="../media/image138.png"/><Relationship Id="rId43" Type="http://schemas.openxmlformats.org/officeDocument/2006/relationships/image" Target="../media/image146.png"/><Relationship Id="rId48" Type="http://schemas.openxmlformats.org/officeDocument/2006/relationships/image" Target="../media/image151.png"/><Relationship Id="rId8" Type="http://schemas.openxmlformats.org/officeDocument/2006/relationships/image" Target="../media/image114.png"/><Relationship Id="rId51" Type="http://schemas.openxmlformats.org/officeDocument/2006/relationships/image" Target="../media/image153.png"/><Relationship Id="rId3" Type="http://schemas.openxmlformats.org/officeDocument/2006/relationships/image" Target="../media/image56.png"/><Relationship Id="rId12" Type="http://schemas.openxmlformats.org/officeDocument/2006/relationships/image" Target="../media/image118.png"/><Relationship Id="rId17" Type="http://schemas.openxmlformats.org/officeDocument/2006/relationships/image" Target="../media/image122.png"/><Relationship Id="rId25" Type="http://schemas.openxmlformats.org/officeDocument/2006/relationships/image" Target="../media/image130.png"/><Relationship Id="rId33" Type="http://schemas.openxmlformats.org/officeDocument/2006/relationships/image" Target="../media/image45.png"/><Relationship Id="rId38" Type="http://schemas.openxmlformats.org/officeDocument/2006/relationships/image" Target="../media/image141.png"/><Relationship Id="rId46" Type="http://schemas.openxmlformats.org/officeDocument/2006/relationships/image" Target="../media/image149.png"/><Relationship Id="rId20" Type="http://schemas.openxmlformats.org/officeDocument/2006/relationships/image" Target="../media/image125.png"/><Relationship Id="rId41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9" cy="1030036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3641134"/>
            <a:ext cx="20073287" cy="32951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094729" y="3374160"/>
            <a:ext cx="9737725" cy="1418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Arial Narrow"/>
                <a:cs typeface="Arial Narrow"/>
              </a:rPr>
              <a:t>Przegląd</a:t>
            </a:r>
            <a:r>
              <a:rPr sz="3000" b="1" spc="-5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00" b="1" dirty="0">
                <a:solidFill>
                  <a:srgbClr val="FFFFFF"/>
                </a:solidFill>
                <a:latin typeface="Arial Narrow"/>
                <a:cs typeface="Arial Narrow"/>
              </a:rPr>
              <a:t>systematyczny:</a:t>
            </a:r>
            <a:r>
              <a:rPr sz="3000" b="1" spc="-5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50" b="1" dirty="0">
                <a:solidFill>
                  <a:srgbClr val="FFFFFF"/>
                </a:solidFill>
                <a:latin typeface="Arial Narrow"/>
                <a:cs typeface="Arial Narrow"/>
              </a:rPr>
              <a:t>nmCRPC,</a:t>
            </a:r>
            <a:r>
              <a:rPr sz="3050" b="1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50" b="1" dirty="0">
                <a:solidFill>
                  <a:srgbClr val="FFFFFF"/>
                </a:solidFill>
                <a:latin typeface="Arial Narrow"/>
                <a:cs typeface="Arial Narrow"/>
              </a:rPr>
              <a:t>a</a:t>
            </a:r>
            <a:r>
              <a:rPr sz="3050" b="1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50" b="1" dirty="0">
                <a:solidFill>
                  <a:srgbClr val="FFFFFF"/>
                </a:solidFill>
                <a:latin typeface="Arial Narrow"/>
                <a:cs typeface="Arial Narrow"/>
              </a:rPr>
              <a:t>look</a:t>
            </a:r>
            <a:r>
              <a:rPr sz="3050" b="1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50" b="1" dirty="0">
                <a:solidFill>
                  <a:srgbClr val="FFFFFF"/>
                </a:solidFill>
                <a:latin typeface="Arial Narrow"/>
                <a:cs typeface="Arial Narrow"/>
              </a:rPr>
              <a:t>in</a:t>
            </a:r>
            <a:r>
              <a:rPr sz="3050" b="1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50" b="1" dirty="0">
                <a:solidFill>
                  <a:srgbClr val="FFFFFF"/>
                </a:solidFill>
                <a:latin typeface="Arial Narrow"/>
                <a:cs typeface="Arial Narrow"/>
              </a:rPr>
              <a:t>the</a:t>
            </a:r>
            <a:r>
              <a:rPr sz="3050" b="1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50" b="1" spc="-10" dirty="0">
                <a:solidFill>
                  <a:srgbClr val="FFFFFF"/>
                </a:solidFill>
                <a:latin typeface="Arial Narrow"/>
                <a:cs typeface="Arial Narrow"/>
              </a:rPr>
              <a:t>continuous</a:t>
            </a:r>
            <a:r>
              <a:rPr sz="3050" b="1" spc="-6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50" b="1" spc="-20" dirty="0">
                <a:solidFill>
                  <a:srgbClr val="FFFFFF"/>
                </a:solidFill>
                <a:latin typeface="Arial Narrow"/>
                <a:cs typeface="Arial Narrow"/>
              </a:rPr>
              <a:t>care </a:t>
            </a:r>
            <a:r>
              <a:rPr sz="3050" b="1" dirty="0">
                <a:solidFill>
                  <a:srgbClr val="FFFFFF"/>
                </a:solidFill>
                <a:latin typeface="Arial Narrow"/>
                <a:cs typeface="Arial Narrow"/>
              </a:rPr>
              <a:t>of</a:t>
            </a:r>
            <a:r>
              <a:rPr sz="3050" b="1" spc="-10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50" b="1" dirty="0">
                <a:solidFill>
                  <a:srgbClr val="FFFFFF"/>
                </a:solidFill>
                <a:latin typeface="Arial Narrow"/>
                <a:cs typeface="Arial Narrow"/>
              </a:rPr>
              <a:t>prostate</a:t>
            </a:r>
            <a:r>
              <a:rPr sz="3050" b="1" spc="-9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50" b="1" dirty="0">
                <a:solidFill>
                  <a:srgbClr val="FFFFFF"/>
                </a:solidFill>
                <a:latin typeface="Arial Narrow"/>
                <a:cs typeface="Arial Narrow"/>
              </a:rPr>
              <a:t>cancer</a:t>
            </a:r>
            <a:r>
              <a:rPr sz="3050" b="1" spc="-9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50" b="1" spc="-10" dirty="0">
                <a:solidFill>
                  <a:srgbClr val="FFFFFF"/>
                </a:solidFill>
                <a:latin typeface="Arial Narrow"/>
                <a:cs typeface="Arial Narrow"/>
              </a:rPr>
              <a:t>patients:</a:t>
            </a:r>
            <a:r>
              <a:rPr sz="3050" b="1" spc="-10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50" b="1" dirty="0">
                <a:solidFill>
                  <a:srgbClr val="FFFFFF"/>
                </a:solidFill>
                <a:latin typeface="Arial Narrow"/>
                <a:cs typeface="Arial Narrow"/>
              </a:rPr>
              <a:t>state</a:t>
            </a:r>
            <a:r>
              <a:rPr sz="3050" b="1" spc="-9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50" b="1" dirty="0">
                <a:solidFill>
                  <a:srgbClr val="FFFFFF"/>
                </a:solidFill>
                <a:latin typeface="Arial Narrow"/>
                <a:cs typeface="Arial Narrow"/>
              </a:rPr>
              <a:t>of</a:t>
            </a:r>
            <a:r>
              <a:rPr sz="3050" b="1" spc="-9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50" b="1" dirty="0">
                <a:solidFill>
                  <a:srgbClr val="FFFFFF"/>
                </a:solidFill>
                <a:latin typeface="Arial Narrow"/>
                <a:cs typeface="Arial Narrow"/>
              </a:rPr>
              <a:t>art</a:t>
            </a:r>
            <a:r>
              <a:rPr sz="3050" b="1" spc="-10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50" b="1" dirty="0">
                <a:solidFill>
                  <a:srgbClr val="FFFFFF"/>
                </a:solidFill>
                <a:latin typeface="Arial Narrow"/>
                <a:cs typeface="Arial Narrow"/>
              </a:rPr>
              <a:t>and</a:t>
            </a:r>
            <a:r>
              <a:rPr sz="3050" b="1" spc="-9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50" b="1" spc="-10" dirty="0">
                <a:solidFill>
                  <a:srgbClr val="FFFFFF"/>
                </a:solidFill>
                <a:latin typeface="Arial Narrow"/>
                <a:cs typeface="Arial Narrow"/>
              </a:rPr>
              <a:t>future</a:t>
            </a:r>
            <a:r>
              <a:rPr sz="3050" b="1" spc="-9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50" b="1" spc="-10" dirty="0">
                <a:solidFill>
                  <a:srgbClr val="FFFFFF"/>
                </a:solidFill>
                <a:latin typeface="Arial Narrow"/>
                <a:cs typeface="Arial Narrow"/>
              </a:rPr>
              <a:t>perspectives </a:t>
            </a:r>
            <a:r>
              <a:rPr sz="3000" dirty="0">
                <a:solidFill>
                  <a:srgbClr val="FFFFFF"/>
                </a:solidFill>
                <a:latin typeface="Arial Narrow"/>
                <a:cs typeface="Arial Narrow"/>
              </a:rPr>
              <a:t>Berruti</a:t>
            </a:r>
            <a:r>
              <a:rPr sz="3000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00" dirty="0">
                <a:solidFill>
                  <a:srgbClr val="FFFFFF"/>
                </a:solidFill>
                <a:latin typeface="Arial Narrow"/>
                <a:cs typeface="Arial Narrow"/>
              </a:rPr>
              <a:t>et</a:t>
            </a:r>
            <a:r>
              <a:rPr sz="3000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00" dirty="0">
                <a:solidFill>
                  <a:srgbClr val="FFFFFF"/>
                </a:solidFill>
                <a:latin typeface="Arial Narrow"/>
                <a:cs typeface="Arial Narrow"/>
              </a:rPr>
              <a:t>al.</a:t>
            </a:r>
            <a:r>
              <a:rPr sz="3000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00" dirty="0">
                <a:solidFill>
                  <a:srgbClr val="FFFFFF"/>
                </a:solidFill>
                <a:latin typeface="Arial Narrow"/>
                <a:cs typeface="Arial Narrow"/>
              </a:rPr>
              <a:t>2023</a:t>
            </a:r>
            <a:r>
              <a:rPr sz="3000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00" dirty="0">
                <a:solidFill>
                  <a:srgbClr val="FFFFFF"/>
                </a:solidFill>
                <a:latin typeface="Arial Narrow"/>
                <a:cs typeface="Arial Narrow"/>
              </a:rPr>
              <a:t>|</a:t>
            </a:r>
            <a:r>
              <a:rPr sz="3000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00" dirty="0">
                <a:solidFill>
                  <a:srgbClr val="FFFFFF"/>
                </a:solidFill>
                <a:latin typeface="Arial Narrow"/>
                <a:cs typeface="Arial Narrow"/>
              </a:rPr>
              <a:t>Cancer</a:t>
            </a:r>
            <a:r>
              <a:rPr sz="3000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00" dirty="0">
                <a:solidFill>
                  <a:srgbClr val="FFFFFF"/>
                </a:solidFill>
                <a:latin typeface="Arial Narrow"/>
                <a:cs typeface="Arial Narrow"/>
              </a:rPr>
              <a:t>Treatment</a:t>
            </a:r>
            <a:r>
              <a:rPr sz="3000" spc="-10" dirty="0">
                <a:solidFill>
                  <a:srgbClr val="FFFFFF"/>
                </a:solidFill>
                <a:latin typeface="Arial Narrow"/>
                <a:cs typeface="Arial Narrow"/>
              </a:rPr>
              <a:t> Reviews</a:t>
            </a:r>
            <a:endParaRPr sz="3000" dirty="0">
              <a:latin typeface="Arial Narrow"/>
              <a:cs typeface="Arial Narrow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07429" y="3176969"/>
            <a:ext cx="8731885" cy="0"/>
          </a:xfrm>
          <a:custGeom>
            <a:avLst/>
            <a:gdLst/>
            <a:ahLst/>
            <a:cxnLst/>
            <a:rect l="l" t="t" r="r" b="b"/>
            <a:pathLst>
              <a:path w="8731885">
                <a:moveTo>
                  <a:pt x="0" y="0"/>
                </a:moveTo>
                <a:lnTo>
                  <a:pt x="8731653" y="0"/>
                </a:lnTo>
              </a:path>
            </a:pathLst>
          </a:custGeom>
          <a:ln w="255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069934" y="594791"/>
            <a:ext cx="8225155" cy="12814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200" dirty="0"/>
              <a:t>Terapia</a:t>
            </a:r>
            <a:r>
              <a:rPr sz="8200" spc="-25" dirty="0"/>
              <a:t> </a:t>
            </a:r>
            <a:r>
              <a:rPr sz="8200" spc="-10" dirty="0"/>
              <a:t>hormonalna</a:t>
            </a:r>
            <a:endParaRPr sz="8200" dirty="0"/>
          </a:p>
        </p:txBody>
      </p:sp>
      <p:sp>
        <p:nvSpPr>
          <p:cNvPr id="13" name="object 13"/>
          <p:cNvSpPr txBox="1"/>
          <p:nvPr/>
        </p:nvSpPr>
        <p:spPr>
          <a:xfrm>
            <a:off x="1144056" y="1816625"/>
            <a:ext cx="7939405" cy="862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00" dirty="0">
                <a:solidFill>
                  <a:srgbClr val="FFFFFF"/>
                </a:solidFill>
                <a:latin typeface="Arial Narrow"/>
                <a:cs typeface="Arial Narrow"/>
              </a:rPr>
              <a:t>lekami</a:t>
            </a:r>
            <a:r>
              <a:rPr sz="5500" spc="-114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5500" dirty="0">
                <a:solidFill>
                  <a:srgbClr val="FFFFFF"/>
                </a:solidFill>
                <a:latin typeface="Arial Narrow"/>
                <a:cs typeface="Arial Narrow"/>
              </a:rPr>
              <a:t>2.</a:t>
            </a:r>
            <a:r>
              <a:rPr sz="5500" spc="-1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5500" dirty="0">
                <a:solidFill>
                  <a:srgbClr val="FFFFFF"/>
                </a:solidFill>
                <a:latin typeface="Arial Narrow"/>
                <a:cs typeface="Arial Narrow"/>
              </a:rPr>
              <a:t>generacji</a:t>
            </a:r>
            <a:r>
              <a:rPr sz="5500" spc="-1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5500" dirty="0">
                <a:solidFill>
                  <a:srgbClr val="FFFFFF"/>
                </a:solidFill>
                <a:latin typeface="Arial Narrow"/>
                <a:cs typeface="Arial Narrow"/>
              </a:rPr>
              <a:t>w</a:t>
            </a:r>
            <a:r>
              <a:rPr sz="5500" spc="-1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5500" spc="-10" dirty="0">
                <a:solidFill>
                  <a:srgbClr val="FFFFFF"/>
                </a:solidFill>
                <a:latin typeface="Arial Narrow"/>
                <a:cs typeface="Arial Narrow"/>
              </a:rPr>
              <a:t>nmCRPC</a:t>
            </a:r>
            <a:endParaRPr sz="5500" dirty="0">
              <a:latin typeface="Arial Narrow"/>
              <a:cs typeface="Arial Narrow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4940222" y="1035505"/>
            <a:ext cx="4132579" cy="719455"/>
            <a:chOff x="14940222" y="1035505"/>
            <a:chExt cx="4132579" cy="719455"/>
          </a:xfrm>
        </p:grpSpPr>
        <p:sp>
          <p:nvSpPr>
            <p:cNvPr id="15" name="object 15"/>
            <p:cNvSpPr/>
            <p:nvPr/>
          </p:nvSpPr>
          <p:spPr>
            <a:xfrm>
              <a:off x="14940217" y="1064105"/>
              <a:ext cx="3494404" cy="690880"/>
            </a:xfrm>
            <a:custGeom>
              <a:avLst/>
              <a:gdLst/>
              <a:ahLst/>
              <a:cxnLst/>
              <a:rect l="l" t="t" r="r" b="b"/>
              <a:pathLst>
                <a:path w="3494405" h="690880">
                  <a:moveTo>
                    <a:pt x="610171" y="120370"/>
                  </a:moveTo>
                  <a:lnTo>
                    <a:pt x="606869" y="91630"/>
                  </a:lnTo>
                  <a:lnTo>
                    <a:pt x="598525" y="61391"/>
                  </a:lnTo>
                  <a:lnTo>
                    <a:pt x="583920" y="30556"/>
                  </a:lnTo>
                  <a:lnTo>
                    <a:pt x="561809" y="0"/>
                  </a:lnTo>
                  <a:lnTo>
                    <a:pt x="63195" y="0"/>
                  </a:lnTo>
                  <a:lnTo>
                    <a:pt x="38608" y="4965"/>
                  </a:lnTo>
                  <a:lnTo>
                    <a:pt x="18516" y="18503"/>
                  </a:lnTo>
                  <a:lnTo>
                    <a:pt x="4965" y="38608"/>
                  </a:lnTo>
                  <a:lnTo>
                    <a:pt x="0" y="63246"/>
                  </a:lnTo>
                  <a:lnTo>
                    <a:pt x="0" y="613587"/>
                  </a:lnTo>
                  <a:lnTo>
                    <a:pt x="4965" y="638213"/>
                  </a:lnTo>
                  <a:lnTo>
                    <a:pt x="18516" y="658317"/>
                  </a:lnTo>
                  <a:lnTo>
                    <a:pt x="38608" y="671868"/>
                  </a:lnTo>
                  <a:lnTo>
                    <a:pt x="63195" y="676833"/>
                  </a:lnTo>
                  <a:lnTo>
                    <a:pt x="540207" y="676833"/>
                  </a:lnTo>
                  <a:lnTo>
                    <a:pt x="573570" y="626821"/>
                  </a:lnTo>
                  <a:lnTo>
                    <a:pt x="591489" y="556895"/>
                  </a:lnTo>
                  <a:lnTo>
                    <a:pt x="137248" y="556895"/>
                  </a:lnTo>
                  <a:lnTo>
                    <a:pt x="137248" y="368528"/>
                  </a:lnTo>
                  <a:lnTo>
                    <a:pt x="462902" y="368528"/>
                  </a:lnTo>
                  <a:lnTo>
                    <a:pt x="474726" y="345325"/>
                  </a:lnTo>
                  <a:lnTo>
                    <a:pt x="483692" y="318846"/>
                  </a:lnTo>
                  <a:lnTo>
                    <a:pt x="489127" y="288937"/>
                  </a:lnTo>
                  <a:lnTo>
                    <a:pt x="490334" y="255473"/>
                  </a:lnTo>
                  <a:lnTo>
                    <a:pt x="137248" y="255473"/>
                  </a:lnTo>
                  <a:lnTo>
                    <a:pt x="137248" y="120370"/>
                  </a:lnTo>
                  <a:lnTo>
                    <a:pt x="610171" y="120370"/>
                  </a:lnTo>
                  <a:close/>
                </a:path>
                <a:path w="3494405" h="690880">
                  <a:moveTo>
                    <a:pt x="944867" y="206336"/>
                  </a:moveTo>
                  <a:lnTo>
                    <a:pt x="944397" y="172173"/>
                  </a:lnTo>
                  <a:lnTo>
                    <a:pt x="921740" y="175717"/>
                  </a:lnTo>
                  <a:lnTo>
                    <a:pt x="914273" y="177203"/>
                  </a:lnTo>
                  <a:lnTo>
                    <a:pt x="876668" y="187502"/>
                  </a:lnTo>
                  <a:lnTo>
                    <a:pt x="838682" y="201714"/>
                  </a:lnTo>
                  <a:lnTo>
                    <a:pt x="799871" y="219913"/>
                  </a:lnTo>
                  <a:lnTo>
                    <a:pt x="759929" y="242557"/>
                  </a:lnTo>
                  <a:lnTo>
                    <a:pt x="742772" y="253961"/>
                  </a:lnTo>
                  <a:lnTo>
                    <a:pt x="742772" y="201764"/>
                  </a:lnTo>
                  <a:lnTo>
                    <a:pt x="656424" y="201764"/>
                  </a:lnTo>
                  <a:lnTo>
                    <a:pt x="643128" y="204444"/>
                  </a:lnTo>
                  <a:lnTo>
                    <a:pt x="632282" y="211747"/>
                  </a:lnTo>
                  <a:lnTo>
                    <a:pt x="624954" y="222567"/>
                  </a:lnTo>
                  <a:lnTo>
                    <a:pt x="622274" y="235826"/>
                  </a:lnTo>
                  <a:lnTo>
                    <a:pt x="622274" y="681723"/>
                  </a:lnTo>
                  <a:lnTo>
                    <a:pt x="742772" y="681723"/>
                  </a:lnTo>
                  <a:lnTo>
                    <a:pt x="742772" y="403847"/>
                  </a:lnTo>
                  <a:lnTo>
                    <a:pt x="749947" y="392823"/>
                  </a:lnTo>
                  <a:lnTo>
                    <a:pt x="776274" y="360819"/>
                  </a:lnTo>
                  <a:lnTo>
                    <a:pt x="833297" y="317969"/>
                  </a:lnTo>
                  <a:lnTo>
                    <a:pt x="899299" y="289331"/>
                  </a:lnTo>
                  <a:lnTo>
                    <a:pt x="910056" y="285927"/>
                  </a:lnTo>
                  <a:lnTo>
                    <a:pt x="915441" y="284175"/>
                  </a:lnTo>
                  <a:lnTo>
                    <a:pt x="928458" y="262216"/>
                  </a:lnTo>
                  <a:lnTo>
                    <a:pt x="938911" y="236308"/>
                  </a:lnTo>
                  <a:lnTo>
                    <a:pt x="944867" y="206336"/>
                  </a:lnTo>
                  <a:close/>
                </a:path>
                <a:path w="3494405" h="690880">
                  <a:moveTo>
                    <a:pt x="1097661" y="6934"/>
                  </a:moveTo>
                  <a:lnTo>
                    <a:pt x="1012748" y="6934"/>
                  </a:lnTo>
                  <a:lnTo>
                    <a:pt x="998956" y="9728"/>
                  </a:lnTo>
                  <a:lnTo>
                    <a:pt x="987704" y="17322"/>
                  </a:lnTo>
                  <a:lnTo>
                    <a:pt x="980109" y="28600"/>
                  </a:lnTo>
                  <a:lnTo>
                    <a:pt x="977328" y="42418"/>
                  </a:lnTo>
                  <a:lnTo>
                    <a:pt x="977328" y="681748"/>
                  </a:lnTo>
                  <a:lnTo>
                    <a:pt x="1097661" y="681748"/>
                  </a:lnTo>
                  <a:lnTo>
                    <a:pt x="1097661" y="6934"/>
                  </a:lnTo>
                  <a:close/>
                </a:path>
                <a:path w="3494405" h="690880">
                  <a:moveTo>
                    <a:pt x="1722170" y="458050"/>
                  </a:moveTo>
                  <a:lnTo>
                    <a:pt x="1717014" y="404469"/>
                  </a:lnTo>
                  <a:lnTo>
                    <a:pt x="1701634" y="354291"/>
                  </a:lnTo>
                  <a:lnTo>
                    <a:pt x="1676615" y="309054"/>
                  </a:lnTo>
                  <a:lnTo>
                    <a:pt x="1668411" y="298602"/>
                  </a:lnTo>
                  <a:lnTo>
                    <a:pt x="1660740" y="288798"/>
                  </a:lnTo>
                  <a:lnTo>
                    <a:pt x="1642630" y="270103"/>
                  </a:lnTo>
                  <a:lnTo>
                    <a:pt x="1622399" y="253161"/>
                  </a:lnTo>
                  <a:lnTo>
                    <a:pt x="1600047" y="238112"/>
                  </a:lnTo>
                  <a:lnTo>
                    <a:pt x="1594408" y="235089"/>
                  </a:lnTo>
                  <a:lnTo>
                    <a:pt x="1594408" y="393382"/>
                  </a:lnTo>
                  <a:lnTo>
                    <a:pt x="1267040" y="393382"/>
                  </a:lnTo>
                  <a:lnTo>
                    <a:pt x="1287602" y="357136"/>
                  </a:lnTo>
                  <a:lnTo>
                    <a:pt x="1322743" y="327050"/>
                  </a:lnTo>
                  <a:lnTo>
                    <a:pt x="1358353" y="310527"/>
                  </a:lnTo>
                  <a:lnTo>
                    <a:pt x="1401546" y="300520"/>
                  </a:lnTo>
                  <a:lnTo>
                    <a:pt x="1434185" y="298602"/>
                  </a:lnTo>
                  <a:lnTo>
                    <a:pt x="1449920" y="299059"/>
                  </a:lnTo>
                  <a:lnTo>
                    <a:pt x="1493151" y="305879"/>
                  </a:lnTo>
                  <a:lnTo>
                    <a:pt x="1529778" y="319976"/>
                  </a:lnTo>
                  <a:lnTo>
                    <a:pt x="1567065" y="347789"/>
                  </a:lnTo>
                  <a:lnTo>
                    <a:pt x="1590738" y="383590"/>
                  </a:lnTo>
                  <a:lnTo>
                    <a:pt x="1594408" y="393382"/>
                  </a:lnTo>
                  <a:lnTo>
                    <a:pt x="1594408" y="235089"/>
                  </a:lnTo>
                  <a:lnTo>
                    <a:pt x="1549095" y="213741"/>
                  </a:lnTo>
                  <a:lnTo>
                    <a:pt x="1490535" y="198374"/>
                  </a:lnTo>
                  <a:lnTo>
                    <a:pt x="1425257" y="193230"/>
                  </a:lnTo>
                  <a:lnTo>
                    <a:pt x="1391615" y="194500"/>
                  </a:lnTo>
                  <a:lnTo>
                    <a:pt x="1329867" y="204685"/>
                  </a:lnTo>
                  <a:lnTo>
                    <a:pt x="1275676" y="224624"/>
                  </a:lnTo>
                  <a:lnTo>
                    <a:pt x="1229804" y="251866"/>
                  </a:lnTo>
                  <a:lnTo>
                    <a:pt x="1192428" y="285813"/>
                  </a:lnTo>
                  <a:lnTo>
                    <a:pt x="1163764" y="325158"/>
                  </a:lnTo>
                  <a:lnTo>
                    <a:pt x="1143965" y="369290"/>
                  </a:lnTo>
                  <a:lnTo>
                    <a:pt x="1133970" y="415988"/>
                  </a:lnTo>
                  <a:lnTo>
                    <a:pt x="1132713" y="440143"/>
                  </a:lnTo>
                  <a:lnTo>
                    <a:pt x="1134021" y="465950"/>
                  </a:lnTo>
                  <a:lnTo>
                    <a:pt x="1144435" y="514985"/>
                  </a:lnTo>
                  <a:lnTo>
                    <a:pt x="1165161" y="560235"/>
                  </a:lnTo>
                  <a:lnTo>
                    <a:pt x="1196060" y="599897"/>
                  </a:lnTo>
                  <a:lnTo>
                    <a:pt x="1237145" y="633488"/>
                  </a:lnTo>
                  <a:lnTo>
                    <a:pt x="1288211" y="660120"/>
                  </a:lnTo>
                  <a:lnTo>
                    <a:pt x="1349260" y="679323"/>
                  </a:lnTo>
                  <a:lnTo>
                    <a:pt x="1420190" y="689102"/>
                  </a:lnTo>
                  <a:lnTo>
                    <a:pt x="1459395" y="690321"/>
                  </a:lnTo>
                  <a:lnTo>
                    <a:pt x="1475066" y="690143"/>
                  </a:lnTo>
                  <a:lnTo>
                    <a:pt x="1519809" y="687451"/>
                  </a:lnTo>
                  <a:lnTo>
                    <a:pt x="1561465" y="681685"/>
                  </a:lnTo>
                  <a:lnTo>
                    <a:pt x="1600479" y="672934"/>
                  </a:lnTo>
                  <a:lnTo>
                    <a:pt x="1639328" y="659803"/>
                  </a:lnTo>
                  <a:lnTo>
                    <a:pt x="1653476" y="653796"/>
                  </a:lnTo>
                  <a:lnTo>
                    <a:pt x="1635975" y="624268"/>
                  </a:lnTo>
                  <a:lnTo>
                    <a:pt x="1593646" y="584949"/>
                  </a:lnTo>
                  <a:lnTo>
                    <a:pt x="1559369" y="575030"/>
                  </a:lnTo>
                  <a:lnTo>
                    <a:pt x="1553756" y="576186"/>
                  </a:lnTo>
                  <a:lnTo>
                    <a:pt x="1533220" y="580034"/>
                  </a:lnTo>
                  <a:lnTo>
                    <a:pt x="1512608" y="582764"/>
                  </a:lnTo>
                  <a:lnTo>
                    <a:pt x="1491919" y="584403"/>
                  </a:lnTo>
                  <a:lnTo>
                    <a:pt x="1471180" y="584949"/>
                  </a:lnTo>
                  <a:lnTo>
                    <a:pt x="1450911" y="584504"/>
                  </a:lnTo>
                  <a:lnTo>
                    <a:pt x="1395552" y="577850"/>
                  </a:lnTo>
                  <a:lnTo>
                    <a:pt x="1348867" y="563841"/>
                  </a:lnTo>
                  <a:lnTo>
                    <a:pt x="1311503" y="543458"/>
                  </a:lnTo>
                  <a:lnTo>
                    <a:pt x="1277150" y="507961"/>
                  </a:lnTo>
                  <a:lnTo>
                    <a:pt x="1267040" y="487324"/>
                  </a:lnTo>
                  <a:lnTo>
                    <a:pt x="1720951" y="487324"/>
                  </a:lnTo>
                  <a:lnTo>
                    <a:pt x="1721548" y="482993"/>
                  </a:lnTo>
                  <a:lnTo>
                    <a:pt x="1721815" y="478155"/>
                  </a:lnTo>
                  <a:lnTo>
                    <a:pt x="1721993" y="472846"/>
                  </a:lnTo>
                  <a:lnTo>
                    <a:pt x="1722120" y="467601"/>
                  </a:lnTo>
                  <a:lnTo>
                    <a:pt x="1722170" y="458050"/>
                  </a:lnTo>
                  <a:close/>
                </a:path>
                <a:path w="3494405" h="690880">
                  <a:moveTo>
                    <a:pt x="2293556" y="586486"/>
                  </a:moveTo>
                  <a:lnTo>
                    <a:pt x="2293480" y="471017"/>
                  </a:lnTo>
                  <a:lnTo>
                    <a:pt x="2290927" y="418757"/>
                  </a:lnTo>
                  <a:lnTo>
                    <a:pt x="2283041" y="370763"/>
                  </a:lnTo>
                  <a:lnTo>
                    <a:pt x="2269909" y="328625"/>
                  </a:lnTo>
                  <a:lnTo>
                    <a:pt x="2251557" y="292366"/>
                  </a:lnTo>
                  <a:lnTo>
                    <a:pt x="2228011" y="261988"/>
                  </a:lnTo>
                  <a:lnTo>
                    <a:pt x="2190940" y="231927"/>
                  </a:lnTo>
                  <a:lnTo>
                    <a:pt x="2173592" y="223786"/>
                  </a:lnTo>
                  <a:lnTo>
                    <a:pt x="2173592" y="497979"/>
                  </a:lnTo>
                  <a:lnTo>
                    <a:pt x="2173592" y="519099"/>
                  </a:lnTo>
                  <a:lnTo>
                    <a:pt x="2139150" y="544271"/>
                  </a:lnTo>
                  <a:lnTo>
                    <a:pt x="2092604" y="565873"/>
                  </a:lnTo>
                  <a:lnTo>
                    <a:pt x="2052154" y="577799"/>
                  </a:lnTo>
                  <a:lnTo>
                    <a:pt x="2007247" y="585063"/>
                  </a:lnTo>
                  <a:lnTo>
                    <a:pt x="1976094" y="586486"/>
                  </a:lnTo>
                  <a:lnTo>
                    <a:pt x="1975446" y="586486"/>
                  </a:lnTo>
                  <a:lnTo>
                    <a:pt x="1935683" y="583653"/>
                  </a:lnTo>
                  <a:lnTo>
                    <a:pt x="1897570" y="572033"/>
                  </a:lnTo>
                  <a:lnTo>
                    <a:pt x="1866709" y="541845"/>
                  </a:lnTo>
                  <a:lnTo>
                    <a:pt x="1864791" y="534352"/>
                  </a:lnTo>
                  <a:lnTo>
                    <a:pt x="1864791" y="519099"/>
                  </a:lnTo>
                  <a:lnTo>
                    <a:pt x="1889950" y="487591"/>
                  </a:lnTo>
                  <a:lnTo>
                    <a:pt x="1937943" y="473608"/>
                  </a:lnTo>
                  <a:lnTo>
                    <a:pt x="1982406" y="471017"/>
                  </a:lnTo>
                  <a:lnTo>
                    <a:pt x="1991423" y="471106"/>
                  </a:lnTo>
                  <a:lnTo>
                    <a:pt x="2032025" y="473062"/>
                  </a:lnTo>
                  <a:lnTo>
                    <a:pt x="2079828" y="478243"/>
                  </a:lnTo>
                  <a:lnTo>
                    <a:pt x="2119096" y="484936"/>
                  </a:lnTo>
                  <a:lnTo>
                    <a:pt x="2159825" y="494195"/>
                  </a:lnTo>
                  <a:lnTo>
                    <a:pt x="2173592" y="497979"/>
                  </a:lnTo>
                  <a:lnTo>
                    <a:pt x="2173592" y="223786"/>
                  </a:lnTo>
                  <a:lnTo>
                    <a:pt x="2145296" y="210477"/>
                  </a:lnTo>
                  <a:lnTo>
                    <a:pt x="2091067" y="197612"/>
                  </a:lnTo>
                  <a:lnTo>
                    <a:pt x="2028177" y="193294"/>
                  </a:lnTo>
                  <a:lnTo>
                    <a:pt x="2027707" y="193294"/>
                  </a:lnTo>
                  <a:lnTo>
                    <a:pt x="2027351" y="193370"/>
                  </a:lnTo>
                  <a:lnTo>
                    <a:pt x="2011565" y="193763"/>
                  </a:lnTo>
                  <a:lnTo>
                    <a:pt x="1967471" y="197002"/>
                  </a:lnTo>
                  <a:lnTo>
                    <a:pt x="1925929" y="203288"/>
                  </a:lnTo>
                  <a:lnTo>
                    <a:pt x="1887054" y="212598"/>
                  </a:lnTo>
                  <a:lnTo>
                    <a:pt x="1844814" y="227685"/>
                  </a:lnTo>
                  <a:lnTo>
                    <a:pt x="1805876" y="272554"/>
                  </a:lnTo>
                  <a:lnTo>
                    <a:pt x="1789391" y="328688"/>
                  </a:lnTo>
                  <a:lnTo>
                    <a:pt x="1788528" y="341845"/>
                  </a:lnTo>
                  <a:lnTo>
                    <a:pt x="1788617" y="342557"/>
                  </a:lnTo>
                  <a:lnTo>
                    <a:pt x="1797405" y="338912"/>
                  </a:lnTo>
                  <a:lnTo>
                    <a:pt x="1818322" y="332117"/>
                  </a:lnTo>
                  <a:lnTo>
                    <a:pt x="1862264" y="318985"/>
                  </a:lnTo>
                  <a:lnTo>
                    <a:pt x="1909737" y="307454"/>
                  </a:lnTo>
                  <a:lnTo>
                    <a:pt x="1911108" y="307213"/>
                  </a:lnTo>
                  <a:lnTo>
                    <a:pt x="1912454" y="306920"/>
                  </a:lnTo>
                  <a:lnTo>
                    <a:pt x="1951926" y="300786"/>
                  </a:lnTo>
                  <a:lnTo>
                    <a:pt x="1998510" y="297205"/>
                  </a:lnTo>
                  <a:lnTo>
                    <a:pt x="2008949" y="297053"/>
                  </a:lnTo>
                  <a:lnTo>
                    <a:pt x="2015794" y="297129"/>
                  </a:lnTo>
                  <a:lnTo>
                    <a:pt x="2022487" y="297345"/>
                  </a:lnTo>
                  <a:lnTo>
                    <a:pt x="2029053" y="297700"/>
                  </a:lnTo>
                  <a:lnTo>
                    <a:pt x="2037461" y="298323"/>
                  </a:lnTo>
                  <a:lnTo>
                    <a:pt x="2039353" y="298437"/>
                  </a:lnTo>
                  <a:lnTo>
                    <a:pt x="2041347" y="298640"/>
                  </a:lnTo>
                  <a:lnTo>
                    <a:pt x="2045487" y="299123"/>
                  </a:lnTo>
                  <a:lnTo>
                    <a:pt x="2047506" y="299326"/>
                  </a:lnTo>
                  <a:lnTo>
                    <a:pt x="2067902" y="302996"/>
                  </a:lnTo>
                  <a:lnTo>
                    <a:pt x="2070557" y="303606"/>
                  </a:lnTo>
                  <a:lnTo>
                    <a:pt x="2115337" y="319811"/>
                  </a:lnTo>
                  <a:lnTo>
                    <a:pt x="2152612" y="350532"/>
                  </a:lnTo>
                  <a:lnTo>
                    <a:pt x="2171217" y="390626"/>
                  </a:lnTo>
                  <a:lnTo>
                    <a:pt x="2172843" y="401828"/>
                  </a:lnTo>
                  <a:lnTo>
                    <a:pt x="2172373" y="401675"/>
                  </a:lnTo>
                  <a:lnTo>
                    <a:pt x="2172170" y="401828"/>
                  </a:lnTo>
                  <a:lnTo>
                    <a:pt x="2120823" y="390207"/>
                  </a:lnTo>
                  <a:lnTo>
                    <a:pt x="2071128" y="382016"/>
                  </a:lnTo>
                  <a:lnTo>
                    <a:pt x="2023440" y="377101"/>
                  </a:lnTo>
                  <a:lnTo>
                    <a:pt x="1978190" y="375348"/>
                  </a:lnTo>
                  <a:lnTo>
                    <a:pt x="1949323" y="376059"/>
                  </a:lnTo>
                  <a:lnTo>
                    <a:pt x="1897049" y="381660"/>
                  </a:lnTo>
                  <a:lnTo>
                    <a:pt x="1852193" y="392772"/>
                  </a:lnTo>
                  <a:lnTo>
                    <a:pt x="1814626" y="408673"/>
                  </a:lnTo>
                  <a:lnTo>
                    <a:pt x="1772361" y="440829"/>
                  </a:lnTo>
                  <a:lnTo>
                    <a:pt x="1746999" y="481901"/>
                  </a:lnTo>
                  <a:lnTo>
                    <a:pt x="1738503" y="530390"/>
                  </a:lnTo>
                  <a:lnTo>
                    <a:pt x="1739404" y="547090"/>
                  </a:lnTo>
                  <a:lnTo>
                    <a:pt x="1752917" y="593686"/>
                  </a:lnTo>
                  <a:lnTo>
                    <a:pt x="1782381" y="633082"/>
                  </a:lnTo>
                  <a:lnTo>
                    <a:pt x="1827771" y="663473"/>
                  </a:lnTo>
                  <a:lnTo>
                    <a:pt x="1866785" y="678129"/>
                  </a:lnTo>
                  <a:lnTo>
                    <a:pt x="1912518" y="687120"/>
                  </a:lnTo>
                  <a:lnTo>
                    <a:pt x="1964969" y="690143"/>
                  </a:lnTo>
                  <a:lnTo>
                    <a:pt x="1981365" y="689902"/>
                  </a:lnTo>
                  <a:lnTo>
                    <a:pt x="2028075" y="685838"/>
                  </a:lnTo>
                  <a:lnTo>
                    <a:pt x="2070684" y="677875"/>
                  </a:lnTo>
                  <a:lnTo>
                    <a:pt x="2109012" y="666559"/>
                  </a:lnTo>
                  <a:lnTo>
                    <a:pt x="2153526" y="647306"/>
                  </a:lnTo>
                  <a:lnTo>
                    <a:pt x="2172944" y="636739"/>
                  </a:lnTo>
                  <a:lnTo>
                    <a:pt x="2172944" y="637108"/>
                  </a:lnTo>
                  <a:lnTo>
                    <a:pt x="2173122" y="636955"/>
                  </a:lnTo>
                  <a:lnTo>
                    <a:pt x="2173592" y="636739"/>
                  </a:lnTo>
                  <a:lnTo>
                    <a:pt x="2173592" y="681634"/>
                  </a:lnTo>
                  <a:lnTo>
                    <a:pt x="2293556" y="681634"/>
                  </a:lnTo>
                  <a:lnTo>
                    <a:pt x="2293556" y="636739"/>
                  </a:lnTo>
                  <a:lnTo>
                    <a:pt x="2293556" y="586486"/>
                  </a:lnTo>
                  <a:close/>
                </a:path>
                <a:path w="3494405" h="690880">
                  <a:moveTo>
                    <a:pt x="2911297" y="6934"/>
                  </a:moveTo>
                  <a:lnTo>
                    <a:pt x="2825356" y="6934"/>
                  </a:lnTo>
                  <a:lnTo>
                    <a:pt x="2811919" y="9652"/>
                  </a:lnTo>
                  <a:lnTo>
                    <a:pt x="2800959" y="17030"/>
                  </a:lnTo>
                  <a:lnTo>
                    <a:pt x="2793568" y="27978"/>
                  </a:lnTo>
                  <a:lnTo>
                    <a:pt x="2790850" y="41389"/>
                  </a:lnTo>
                  <a:lnTo>
                    <a:pt x="2790850" y="236308"/>
                  </a:lnTo>
                  <a:lnTo>
                    <a:pt x="2790850" y="352679"/>
                  </a:lnTo>
                  <a:lnTo>
                    <a:pt x="2790850" y="519036"/>
                  </a:lnTo>
                  <a:lnTo>
                    <a:pt x="2783243" y="526402"/>
                  </a:lnTo>
                  <a:lnTo>
                    <a:pt x="2746476" y="552183"/>
                  </a:lnTo>
                  <a:lnTo>
                    <a:pt x="2702814" y="571080"/>
                  </a:lnTo>
                  <a:lnTo>
                    <a:pt x="2655024" y="582307"/>
                  </a:lnTo>
                  <a:lnTo>
                    <a:pt x="2618397" y="584949"/>
                  </a:lnTo>
                  <a:lnTo>
                    <a:pt x="2599766" y="584250"/>
                  </a:lnTo>
                  <a:lnTo>
                    <a:pt x="2549525" y="573722"/>
                  </a:lnTo>
                  <a:lnTo>
                    <a:pt x="2508427" y="552399"/>
                  </a:lnTo>
                  <a:lnTo>
                    <a:pt x="2477770" y="522351"/>
                  </a:lnTo>
                  <a:lnTo>
                    <a:pt x="2458529" y="485267"/>
                  </a:lnTo>
                  <a:lnTo>
                    <a:pt x="2452014" y="443788"/>
                  </a:lnTo>
                  <a:lnTo>
                    <a:pt x="2452751" y="428612"/>
                  </a:lnTo>
                  <a:lnTo>
                    <a:pt x="2463838" y="386448"/>
                  </a:lnTo>
                  <a:lnTo>
                    <a:pt x="2487371" y="350672"/>
                  </a:lnTo>
                  <a:lnTo>
                    <a:pt x="2522601" y="322999"/>
                  </a:lnTo>
                  <a:lnTo>
                    <a:pt x="2569057" y="304863"/>
                  </a:lnTo>
                  <a:lnTo>
                    <a:pt x="2626106" y="298564"/>
                  </a:lnTo>
                  <a:lnTo>
                    <a:pt x="2636367" y="298767"/>
                  </a:lnTo>
                  <a:lnTo>
                    <a:pt x="2678773" y="303390"/>
                  </a:lnTo>
                  <a:lnTo>
                    <a:pt x="2721254" y="314680"/>
                  </a:lnTo>
                  <a:lnTo>
                    <a:pt x="2762275" y="333235"/>
                  </a:lnTo>
                  <a:lnTo>
                    <a:pt x="2790850" y="352679"/>
                  </a:lnTo>
                  <a:lnTo>
                    <a:pt x="2790850" y="236308"/>
                  </a:lnTo>
                  <a:lnTo>
                    <a:pt x="2754490" y="219062"/>
                  </a:lnTo>
                  <a:lnTo>
                    <a:pt x="2710561" y="205435"/>
                  </a:lnTo>
                  <a:lnTo>
                    <a:pt x="2661704" y="196456"/>
                  </a:lnTo>
                  <a:lnTo>
                    <a:pt x="2623223" y="193421"/>
                  </a:lnTo>
                  <a:lnTo>
                    <a:pt x="2610243" y="193230"/>
                  </a:lnTo>
                  <a:lnTo>
                    <a:pt x="2580309" y="194335"/>
                  </a:lnTo>
                  <a:lnTo>
                    <a:pt x="2523667" y="203187"/>
                  </a:lnTo>
                  <a:lnTo>
                    <a:pt x="2471737" y="220700"/>
                  </a:lnTo>
                  <a:lnTo>
                    <a:pt x="2426589" y="245922"/>
                  </a:lnTo>
                  <a:lnTo>
                    <a:pt x="2388705" y="278574"/>
                  </a:lnTo>
                  <a:lnTo>
                    <a:pt x="2358923" y="318058"/>
                  </a:lnTo>
                  <a:lnTo>
                    <a:pt x="2337689" y="364083"/>
                  </a:lnTo>
                  <a:lnTo>
                    <a:pt x="2326906" y="415810"/>
                  </a:lnTo>
                  <a:lnTo>
                    <a:pt x="2325560" y="443788"/>
                  </a:lnTo>
                  <a:lnTo>
                    <a:pt x="2326830" y="470649"/>
                  </a:lnTo>
                  <a:lnTo>
                    <a:pt x="2337079" y="520788"/>
                  </a:lnTo>
                  <a:lnTo>
                    <a:pt x="2357361" y="565950"/>
                  </a:lnTo>
                  <a:lnTo>
                    <a:pt x="2385936" y="604888"/>
                  </a:lnTo>
                  <a:lnTo>
                    <a:pt x="2422448" y="637311"/>
                  </a:lnTo>
                  <a:lnTo>
                    <a:pt x="2466251" y="662520"/>
                  </a:lnTo>
                  <a:lnTo>
                    <a:pt x="2517038" y="680212"/>
                  </a:lnTo>
                  <a:lnTo>
                    <a:pt x="2573070" y="689165"/>
                  </a:lnTo>
                  <a:lnTo>
                    <a:pt x="2602941" y="690295"/>
                  </a:lnTo>
                  <a:lnTo>
                    <a:pt x="2616009" y="690016"/>
                  </a:lnTo>
                  <a:lnTo>
                    <a:pt x="2655620" y="685990"/>
                  </a:lnTo>
                  <a:lnTo>
                    <a:pt x="2694559" y="677900"/>
                  </a:lnTo>
                  <a:lnTo>
                    <a:pt x="2731071" y="666483"/>
                  </a:lnTo>
                  <a:lnTo>
                    <a:pt x="2773578" y="647280"/>
                  </a:lnTo>
                  <a:lnTo>
                    <a:pt x="2790850" y="636612"/>
                  </a:lnTo>
                  <a:lnTo>
                    <a:pt x="2790850" y="681748"/>
                  </a:lnTo>
                  <a:lnTo>
                    <a:pt x="2911297" y="681748"/>
                  </a:lnTo>
                  <a:lnTo>
                    <a:pt x="2911297" y="636612"/>
                  </a:lnTo>
                  <a:lnTo>
                    <a:pt x="2911297" y="584949"/>
                  </a:lnTo>
                  <a:lnTo>
                    <a:pt x="2911297" y="298564"/>
                  </a:lnTo>
                  <a:lnTo>
                    <a:pt x="2911297" y="236308"/>
                  </a:lnTo>
                  <a:lnTo>
                    <a:pt x="2911297" y="6934"/>
                  </a:lnTo>
                  <a:close/>
                </a:path>
                <a:path w="3494405" h="690880">
                  <a:moveTo>
                    <a:pt x="3494290" y="586486"/>
                  </a:moveTo>
                  <a:lnTo>
                    <a:pt x="3494214" y="471017"/>
                  </a:lnTo>
                  <a:lnTo>
                    <a:pt x="3491661" y="418757"/>
                  </a:lnTo>
                  <a:lnTo>
                    <a:pt x="3488867" y="401828"/>
                  </a:lnTo>
                  <a:lnTo>
                    <a:pt x="3483762" y="370763"/>
                  </a:lnTo>
                  <a:lnTo>
                    <a:pt x="3470643" y="328625"/>
                  </a:lnTo>
                  <a:lnTo>
                    <a:pt x="3452304" y="292366"/>
                  </a:lnTo>
                  <a:lnTo>
                    <a:pt x="3428771" y="261988"/>
                  </a:lnTo>
                  <a:lnTo>
                    <a:pt x="3391662" y="231927"/>
                  </a:lnTo>
                  <a:lnTo>
                    <a:pt x="3374352" y="223799"/>
                  </a:lnTo>
                  <a:lnTo>
                    <a:pt x="3374352" y="497979"/>
                  </a:lnTo>
                  <a:lnTo>
                    <a:pt x="3374352" y="519099"/>
                  </a:lnTo>
                  <a:lnTo>
                    <a:pt x="3339909" y="544271"/>
                  </a:lnTo>
                  <a:lnTo>
                    <a:pt x="3293389" y="565873"/>
                  </a:lnTo>
                  <a:lnTo>
                    <a:pt x="3252889" y="577799"/>
                  </a:lnTo>
                  <a:lnTo>
                    <a:pt x="3207956" y="585063"/>
                  </a:lnTo>
                  <a:lnTo>
                    <a:pt x="3176828" y="586486"/>
                  </a:lnTo>
                  <a:lnTo>
                    <a:pt x="3176155" y="586486"/>
                  </a:lnTo>
                  <a:lnTo>
                    <a:pt x="3136430" y="583653"/>
                  </a:lnTo>
                  <a:lnTo>
                    <a:pt x="3098317" y="572033"/>
                  </a:lnTo>
                  <a:lnTo>
                    <a:pt x="3067431" y="541845"/>
                  </a:lnTo>
                  <a:lnTo>
                    <a:pt x="3065488" y="534352"/>
                  </a:lnTo>
                  <a:lnTo>
                    <a:pt x="3065488" y="519099"/>
                  </a:lnTo>
                  <a:lnTo>
                    <a:pt x="3090684" y="487591"/>
                  </a:lnTo>
                  <a:lnTo>
                    <a:pt x="3138690" y="473608"/>
                  </a:lnTo>
                  <a:lnTo>
                    <a:pt x="3183115" y="471017"/>
                  </a:lnTo>
                  <a:lnTo>
                    <a:pt x="3192157" y="471106"/>
                  </a:lnTo>
                  <a:lnTo>
                    <a:pt x="3232759" y="473062"/>
                  </a:lnTo>
                  <a:lnTo>
                    <a:pt x="3280524" y="478243"/>
                  </a:lnTo>
                  <a:lnTo>
                    <a:pt x="3319805" y="484936"/>
                  </a:lnTo>
                  <a:lnTo>
                    <a:pt x="3360572" y="494195"/>
                  </a:lnTo>
                  <a:lnTo>
                    <a:pt x="3374352" y="497979"/>
                  </a:lnTo>
                  <a:lnTo>
                    <a:pt x="3374352" y="223799"/>
                  </a:lnTo>
                  <a:lnTo>
                    <a:pt x="3346018" y="210477"/>
                  </a:lnTo>
                  <a:lnTo>
                    <a:pt x="3291789" y="197612"/>
                  </a:lnTo>
                  <a:lnTo>
                    <a:pt x="3228911" y="193294"/>
                  </a:lnTo>
                  <a:lnTo>
                    <a:pt x="3228467" y="193294"/>
                  </a:lnTo>
                  <a:lnTo>
                    <a:pt x="3228111" y="193370"/>
                  </a:lnTo>
                  <a:lnTo>
                    <a:pt x="3212300" y="193763"/>
                  </a:lnTo>
                  <a:lnTo>
                    <a:pt x="3168231" y="197002"/>
                  </a:lnTo>
                  <a:lnTo>
                    <a:pt x="3126638" y="203288"/>
                  </a:lnTo>
                  <a:lnTo>
                    <a:pt x="3087776" y="212598"/>
                  </a:lnTo>
                  <a:lnTo>
                    <a:pt x="3045523" y="227685"/>
                  </a:lnTo>
                  <a:lnTo>
                    <a:pt x="3006585" y="272554"/>
                  </a:lnTo>
                  <a:lnTo>
                    <a:pt x="2990113" y="328688"/>
                  </a:lnTo>
                  <a:lnTo>
                    <a:pt x="2989262" y="341845"/>
                  </a:lnTo>
                  <a:lnTo>
                    <a:pt x="2989338" y="342557"/>
                  </a:lnTo>
                  <a:lnTo>
                    <a:pt x="2998139" y="338912"/>
                  </a:lnTo>
                  <a:lnTo>
                    <a:pt x="3019056" y="332117"/>
                  </a:lnTo>
                  <a:lnTo>
                    <a:pt x="3062998" y="318985"/>
                  </a:lnTo>
                  <a:lnTo>
                    <a:pt x="3110433" y="307454"/>
                  </a:lnTo>
                  <a:lnTo>
                    <a:pt x="3111804" y="307213"/>
                  </a:lnTo>
                  <a:lnTo>
                    <a:pt x="3113201" y="306920"/>
                  </a:lnTo>
                  <a:lnTo>
                    <a:pt x="3152648" y="300786"/>
                  </a:lnTo>
                  <a:lnTo>
                    <a:pt x="3199257" y="297205"/>
                  </a:lnTo>
                  <a:lnTo>
                    <a:pt x="3209709" y="297053"/>
                  </a:lnTo>
                  <a:lnTo>
                    <a:pt x="3216541" y="297129"/>
                  </a:lnTo>
                  <a:lnTo>
                    <a:pt x="3223222" y="297345"/>
                  </a:lnTo>
                  <a:lnTo>
                    <a:pt x="3229775" y="297700"/>
                  </a:lnTo>
                  <a:lnTo>
                    <a:pt x="3238182" y="298323"/>
                  </a:lnTo>
                  <a:lnTo>
                    <a:pt x="3240113" y="298437"/>
                  </a:lnTo>
                  <a:lnTo>
                    <a:pt x="3242081" y="298640"/>
                  </a:lnTo>
                  <a:lnTo>
                    <a:pt x="3246221" y="299123"/>
                  </a:lnTo>
                  <a:lnTo>
                    <a:pt x="3248266" y="299326"/>
                  </a:lnTo>
                  <a:lnTo>
                    <a:pt x="3268662" y="302996"/>
                  </a:lnTo>
                  <a:lnTo>
                    <a:pt x="3271316" y="303606"/>
                  </a:lnTo>
                  <a:lnTo>
                    <a:pt x="3316084" y="319811"/>
                  </a:lnTo>
                  <a:lnTo>
                    <a:pt x="3353358" y="350532"/>
                  </a:lnTo>
                  <a:lnTo>
                    <a:pt x="3371951" y="390626"/>
                  </a:lnTo>
                  <a:lnTo>
                    <a:pt x="3373564" y="401828"/>
                  </a:lnTo>
                  <a:lnTo>
                    <a:pt x="3373132" y="401675"/>
                  </a:lnTo>
                  <a:lnTo>
                    <a:pt x="3372866" y="401828"/>
                  </a:lnTo>
                  <a:lnTo>
                    <a:pt x="3321570" y="390207"/>
                  </a:lnTo>
                  <a:lnTo>
                    <a:pt x="3271888" y="382016"/>
                  </a:lnTo>
                  <a:lnTo>
                    <a:pt x="3224199" y="377101"/>
                  </a:lnTo>
                  <a:lnTo>
                    <a:pt x="3178949" y="375348"/>
                  </a:lnTo>
                  <a:lnTo>
                    <a:pt x="3150070" y="376059"/>
                  </a:lnTo>
                  <a:lnTo>
                    <a:pt x="3097784" y="381660"/>
                  </a:lnTo>
                  <a:lnTo>
                    <a:pt x="3052927" y="392772"/>
                  </a:lnTo>
                  <a:lnTo>
                    <a:pt x="3015348" y="408673"/>
                  </a:lnTo>
                  <a:lnTo>
                    <a:pt x="2973082" y="440829"/>
                  </a:lnTo>
                  <a:lnTo>
                    <a:pt x="2947733" y="481901"/>
                  </a:lnTo>
                  <a:lnTo>
                    <a:pt x="2939237" y="530390"/>
                  </a:lnTo>
                  <a:lnTo>
                    <a:pt x="2940139" y="547090"/>
                  </a:lnTo>
                  <a:lnTo>
                    <a:pt x="2953677" y="593686"/>
                  </a:lnTo>
                  <a:lnTo>
                    <a:pt x="2983115" y="633082"/>
                  </a:lnTo>
                  <a:lnTo>
                    <a:pt x="3028480" y="663473"/>
                  </a:lnTo>
                  <a:lnTo>
                    <a:pt x="3067532" y="678129"/>
                  </a:lnTo>
                  <a:lnTo>
                    <a:pt x="3113252" y="687120"/>
                  </a:lnTo>
                  <a:lnTo>
                    <a:pt x="3165729" y="690143"/>
                  </a:lnTo>
                  <a:lnTo>
                    <a:pt x="3182124" y="689902"/>
                  </a:lnTo>
                  <a:lnTo>
                    <a:pt x="3228835" y="685838"/>
                  </a:lnTo>
                  <a:lnTo>
                    <a:pt x="3271418" y="677875"/>
                  </a:lnTo>
                  <a:lnTo>
                    <a:pt x="3309772" y="666559"/>
                  </a:lnTo>
                  <a:lnTo>
                    <a:pt x="3354273" y="647306"/>
                  </a:lnTo>
                  <a:lnTo>
                    <a:pt x="3373704" y="636739"/>
                  </a:lnTo>
                  <a:lnTo>
                    <a:pt x="3373704" y="637108"/>
                  </a:lnTo>
                  <a:lnTo>
                    <a:pt x="3374352" y="636739"/>
                  </a:lnTo>
                  <a:lnTo>
                    <a:pt x="3374352" y="681634"/>
                  </a:lnTo>
                  <a:lnTo>
                    <a:pt x="3494290" y="681634"/>
                  </a:lnTo>
                  <a:lnTo>
                    <a:pt x="3494290" y="636739"/>
                  </a:lnTo>
                  <a:lnTo>
                    <a:pt x="3494290" y="5864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457985" y="1162568"/>
              <a:ext cx="149746" cy="15923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8656792" y="1049629"/>
              <a:ext cx="401955" cy="347980"/>
            </a:xfrm>
            <a:custGeom>
              <a:avLst/>
              <a:gdLst/>
              <a:ahLst/>
              <a:cxnLst/>
              <a:rect l="l" t="t" r="r" b="b"/>
              <a:pathLst>
                <a:path w="401955" h="347980">
                  <a:moveTo>
                    <a:pt x="401545" y="0"/>
                  </a:moveTo>
                  <a:lnTo>
                    <a:pt x="0" y="0"/>
                  </a:lnTo>
                  <a:lnTo>
                    <a:pt x="200785" y="347766"/>
                  </a:lnTo>
                  <a:lnTo>
                    <a:pt x="401545" y="0"/>
                  </a:lnTo>
                  <a:close/>
                </a:path>
              </a:pathLst>
            </a:custGeom>
            <a:solidFill>
              <a:srgbClr val="13110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8"/>
            <p:cNvSpPr/>
            <p:nvPr/>
          </p:nvSpPr>
          <p:spPr>
            <a:xfrm>
              <a:off x="18656792" y="1049629"/>
              <a:ext cx="401955" cy="347980"/>
            </a:xfrm>
            <a:custGeom>
              <a:avLst/>
              <a:gdLst/>
              <a:ahLst/>
              <a:cxnLst/>
              <a:rect l="l" t="t" r="r" b="b"/>
              <a:pathLst>
                <a:path w="401955" h="347980">
                  <a:moveTo>
                    <a:pt x="200785" y="347766"/>
                  </a:moveTo>
                  <a:lnTo>
                    <a:pt x="401545" y="0"/>
                  </a:lnTo>
                  <a:lnTo>
                    <a:pt x="0" y="0"/>
                  </a:lnTo>
                  <a:lnTo>
                    <a:pt x="200785" y="347766"/>
                  </a:lnTo>
                  <a:close/>
                </a:path>
              </a:pathLst>
            </a:custGeom>
            <a:ln w="2824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619795" y="750675"/>
            <a:ext cx="1237305" cy="1284672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4927724" y="1843606"/>
            <a:ext cx="4384040" cy="567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50" b="0" dirty="0">
                <a:solidFill>
                  <a:srgbClr val="FFFFFF"/>
                </a:solidFill>
                <a:latin typeface="Exo 2 Medium"/>
                <a:cs typeface="Exo 2 Medium"/>
              </a:rPr>
              <a:t>(apalutamid) </a:t>
            </a:r>
            <a:r>
              <a:rPr sz="3550" b="0" spc="-10" dirty="0">
                <a:solidFill>
                  <a:srgbClr val="FFFFFF"/>
                </a:solidFill>
                <a:latin typeface="Exo 2 Medium"/>
                <a:cs typeface="Exo 2 Medium"/>
              </a:rPr>
              <a:t>tabletki</a:t>
            </a:r>
            <a:endParaRPr sz="3550" dirty="0">
              <a:latin typeface="Exo 2 Medium"/>
              <a:cs typeface="Exo 2 Medium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1632" y="12976673"/>
            <a:ext cx="2634817" cy="32951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US" sz="2000" dirty="0"/>
              <a:t>CP-534215</a:t>
            </a:r>
            <a:endParaRPr lang="pl-PL" sz="2000" dirty="0">
              <a:latin typeface="Arial Narrow"/>
              <a:cs typeface="Arial Narrow"/>
            </a:endParaRPr>
          </a:p>
        </p:txBody>
      </p:sp>
      <p:grpSp>
        <p:nvGrpSpPr>
          <p:cNvPr id="57" name="Grupa 56">
            <a:extLst>
              <a:ext uri="{FF2B5EF4-FFF2-40B4-BE49-F238E27FC236}">
                <a16:creationId xmlns:a16="http://schemas.microsoft.com/office/drawing/2014/main" id="{198CFDB5-5F69-9506-23EE-3865E02B3E03}"/>
              </a:ext>
            </a:extLst>
          </p:cNvPr>
          <p:cNvGrpSpPr/>
          <p:nvPr/>
        </p:nvGrpSpPr>
        <p:grpSpPr>
          <a:xfrm>
            <a:off x="11828181" y="10493375"/>
            <a:ext cx="4073284" cy="1031246"/>
            <a:chOff x="11828181" y="10655206"/>
            <a:chExt cx="4073284" cy="1031246"/>
          </a:xfrm>
        </p:grpSpPr>
        <p:sp>
          <p:nvSpPr>
            <p:cNvPr id="34" name="object 34"/>
            <p:cNvSpPr/>
            <p:nvPr/>
          </p:nvSpPr>
          <p:spPr>
            <a:xfrm>
              <a:off x="11828181" y="10655206"/>
              <a:ext cx="4073284" cy="1031246"/>
            </a:xfrm>
            <a:custGeom>
              <a:avLst/>
              <a:gdLst/>
              <a:ahLst/>
              <a:cxnLst/>
              <a:rect l="l" t="t" r="r" b="b"/>
              <a:pathLst>
                <a:path w="4702809" h="1190625">
                  <a:moveTo>
                    <a:pt x="4128232" y="0"/>
                  </a:moveTo>
                  <a:lnTo>
                    <a:pt x="14703" y="0"/>
                  </a:lnTo>
                  <a:lnTo>
                    <a:pt x="589024" y="602398"/>
                  </a:lnTo>
                  <a:lnTo>
                    <a:pt x="0" y="1190111"/>
                  </a:lnTo>
                  <a:lnTo>
                    <a:pt x="4113537" y="1190111"/>
                  </a:lnTo>
                  <a:lnTo>
                    <a:pt x="4702553" y="602398"/>
                  </a:lnTo>
                  <a:lnTo>
                    <a:pt x="4128232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sz="1400" dirty="0"/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12547950" y="10856412"/>
              <a:ext cx="1586193" cy="629660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ts val="2460"/>
                </a:lnSpc>
                <a:spcBef>
                  <a:spcPts val="125"/>
                </a:spcBef>
              </a:pPr>
              <a:r>
                <a:rPr b="1" spc="-10" dirty="0">
                  <a:solidFill>
                    <a:srgbClr val="FFFFFF"/>
                  </a:solidFill>
                  <a:latin typeface="Arial"/>
                  <a:cs typeface="Arial"/>
                </a:rPr>
                <a:t>Tolerancja</a:t>
              </a:r>
              <a:endParaRPr dirty="0">
                <a:latin typeface="Arial"/>
                <a:cs typeface="Arial"/>
              </a:endParaRPr>
            </a:p>
            <a:p>
              <a:pPr marL="12700">
                <a:lnSpc>
                  <a:spcPts val="2460"/>
                </a:lnSpc>
              </a:pPr>
              <a:r>
                <a:rPr b="1" dirty="0">
                  <a:solidFill>
                    <a:srgbClr val="FFFFFF"/>
                  </a:solidFill>
                  <a:latin typeface="Arial"/>
                  <a:cs typeface="Arial"/>
                </a:rPr>
                <a:t>i</a:t>
              </a:r>
              <a:r>
                <a:rPr b="1" spc="-10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b="1" dirty="0">
                  <a:solidFill>
                    <a:srgbClr val="FFFFFF"/>
                  </a:solidFill>
                  <a:latin typeface="Arial"/>
                  <a:cs typeface="Arial"/>
                </a:rPr>
                <a:t>jakość</a:t>
              </a:r>
              <a:r>
                <a:rPr b="1" spc="-5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b="1" spc="-20" dirty="0">
                  <a:solidFill>
                    <a:srgbClr val="FFFFFF"/>
                  </a:solidFill>
                  <a:latin typeface="Arial"/>
                  <a:cs typeface="Arial"/>
                </a:rPr>
                <a:t>życia</a:t>
              </a:r>
              <a:endParaRPr dirty="0">
                <a:latin typeface="Arial"/>
                <a:cs typeface="Arial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15345967" y="10998166"/>
              <a:ext cx="178199" cy="345399"/>
            </a:xfrm>
            <a:custGeom>
              <a:avLst/>
              <a:gdLst/>
              <a:ahLst/>
              <a:cxnLst/>
              <a:rect l="l" t="t" r="r" b="b"/>
              <a:pathLst>
                <a:path w="205740" h="398779">
                  <a:moveTo>
                    <a:pt x="0" y="398180"/>
                  </a:moveTo>
                  <a:lnTo>
                    <a:pt x="205487" y="199090"/>
                  </a:lnTo>
                  <a:lnTo>
                    <a:pt x="0" y="0"/>
                  </a:lnTo>
                </a:path>
              </a:pathLst>
            </a:custGeom>
            <a:ln w="11443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400" dirty="0"/>
            </a:p>
          </p:txBody>
        </p:sp>
      </p:grpSp>
      <p:grpSp>
        <p:nvGrpSpPr>
          <p:cNvPr id="58" name="Grupa 57">
            <a:extLst>
              <a:ext uri="{FF2B5EF4-FFF2-40B4-BE49-F238E27FC236}">
                <a16:creationId xmlns:a16="http://schemas.microsoft.com/office/drawing/2014/main" id="{92AC2817-5629-A9A2-1223-365A873144D2}"/>
              </a:ext>
            </a:extLst>
          </p:cNvPr>
          <p:cNvGrpSpPr/>
          <p:nvPr/>
        </p:nvGrpSpPr>
        <p:grpSpPr>
          <a:xfrm>
            <a:off x="450850" y="10493375"/>
            <a:ext cx="4073284" cy="1031246"/>
            <a:chOff x="450850" y="10493375"/>
            <a:chExt cx="4073284" cy="1031246"/>
          </a:xfrm>
        </p:grpSpPr>
        <p:sp>
          <p:nvSpPr>
            <p:cNvPr id="21" name="object 21"/>
            <p:cNvSpPr/>
            <p:nvPr/>
          </p:nvSpPr>
          <p:spPr>
            <a:xfrm>
              <a:off x="450850" y="10493375"/>
              <a:ext cx="4073284" cy="1031246"/>
            </a:xfrm>
            <a:custGeom>
              <a:avLst/>
              <a:gdLst/>
              <a:ahLst/>
              <a:cxnLst/>
              <a:rect l="l" t="t" r="r" b="b"/>
              <a:pathLst>
                <a:path w="4702810" h="1190625">
                  <a:moveTo>
                    <a:pt x="4128232" y="0"/>
                  </a:moveTo>
                  <a:lnTo>
                    <a:pt x="14703" y="0"/>
                  </a:lnTo>
                  <a:lnTo>
                    <a:pt x="589024" y="602398"/>
                  </a:lnTo>
                  <a:lnTo>
                    <a:pt x="0" y="1190111"/>
                  </a:lnTo>
                  <a:lnTo>
                    <a:pt x="4113537" y="1190111"/>
                  </a:lnTo>
                  <a:lnTo>
                    <a:pt x="4702553" y="602398"/>
                  </a:lnTo>
                  <a:lnTo>
                    <a:pt x="4128232" y="0"/>
                  </a:lnTo>
                  <a:close/>
                </a:path>
              </a:pathLst>
            </a:custGeom>
            <a:solidFill>
              <a:srgbClr val="A68FB1"/>
            </a:solidFill>
          </p:spPr>
          <p:txBody>
            <a:bodyPr wrap="square" lIns="0" tIns="0" rIns="0" bIns="0" rtlCol="0"/>
            <a:lstStyle/>
            <a:p>
              <a:endParaRPr sz="1400" dirty="0"/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1170621" y="10645775"/>
              <a:ext cx="2361141" cy="632866"/>
            </a:xfrm>
            <a:prstGeom prst="rect">
              <a:avLst/>
            </a:prstGeom>
          </p:spPr>
          <p:txBody>
            <a:bodyPr vert="horz" wrap="square" lIns="0" tIns="63500" rIns="0" bIns="0" rtlCol="0">
              <a:spAutoFit/>
            </a:bodyPr>
            <a:lstStyle/>
            <a:p>
              <a:pPr marL="12700" marR="5080">
                <a:lnSpc>
                  <a:spcPts val="2280"/>
                </a:lnSpc>
                <a:spcBef>
                  <a:spcPts val="500"/>
                </a:spcBef>
              </a:pPr>
              <a:r>
                <a:rPr lang="pl-PL" b="1" dirty="0">
                  <a:solidFill>
                    <a:srgbClr val="FFFFFF"/>
                  </a:solidFill>
                  <a:latin typeface="Arial"/>
                  <a:cs typeface="Arial"/>
                </a:rPr>
                <a:t>Wysokie </a:t>
              </a:r>
              <a:r>
                <a:rPr b="1" spc="-10" dirty="0" err="1">
                  <a:solidFill>
                    <a:srgbClr val="FFFFFF"/>
                  </a:solidFill>
                  <a:latin typeface="Arial"/>
                  <a:cs typeface="Arial"/>
                </a:rPr>
                <a:t>ryzyk</a:t>
              </a:r>
              <a:r>
                <a:rPr lang="pl-PL" b="1" spc="-10" dirty="0">
                  <a:solidFill>
                    <a:srgbClr val="FFFFFF"/>
                  </a:solidFill>
                  <a:latin typeface="Arial"/>
                  <a:cs typeface="Arial"/>
                </a:rPr>
                <a:t>o</a:t>
              </a:r>
              <a:r>
                <a:rPr b="1" spc="-10" dirty="0">
                  <a:solidFill>
                    <a:srgbClr val="FFFFFF"/>
                  </a:solidFill>
                  <a:latin typeface="Arial"/>
                  <a:cs typeface="Arial"/>
                </a:rPr>
                <a:t> przerzutów</a:t>
              </a:r>
              <a:endParaRPr dirty="0">
                <a:latin typeface="Arial"/>
                <a:cs typeface="Arial"/>
              </a:endParaRPr>
            </a:p>
          </p:txBody>
        </p:sp>
        <p:sp>
          <p:nvSpPr>
            <p:cNvPr id="41" name="object 24"/>
            <p:cNvSpPr/>
            <p:nvPr/>
          </p:nvSpPr>
          <p:spPr>
            <a:xfrm>
              <a:off x="3973986" y="10836335"/>
              <a:ext cx="178199" cy="345399"/>
            </a:xfrm>
            <a:custGeom>
              <a:avLst/>
              <a:gdLst/>
              <a:ahLst/>
              <a:cxnLst/>
              <a:rect l="l" t="t" r="r" b="b"/>
              <a:pathLst>
                <a:path w="205739" h="398779">
                  <a:moveTo>
                    <a:pt x="0" y="398180"/>
                  </a:moveTo>
                  <a:lnTo>
                    <a:pt x="205487" y="199090"/>
                  </a:lnTo>
                  <a:lnTo>
                    <a:pt x="0" y="0"/>
                  </a:lnTo>
                </a:path>
              </a:pathLst>
            </a:custGeom>
            <a:ln w="11443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400" dirty="0"/>
            </a:p>
          </p:txBody>
        </p:sp>
      </p:grpSp>
      <p:grpSp>
        <p:nvGrpSpPr>
          <p:cNvPr id="44" name="Grupa 43">
            <a:extLst>
              <a:ext uri="{FF2B5EF4-FFF2-40B4-BE49-F238E27FC236}">
                <a16:creationId xmlns:a16="http://schemas.microsoft.com/office/drawing/2014/main" id="{BC59EA56-4DDB-9BD9-49DE-F971944482C2}"/>
              </a:ext>
            </a:extLst>
          </p:cNvPr>
          <p:cNvGrpSpPr/>
          <p:nvPr/>
        </p:nvGrpSpPr>
        <p:grpSpPr>
          <a:xfrm>
            <a:off x="8051563" y="10493375"/>
            <a:ext cx="4073284" cy="1031246"/>
            <a:chOff x="10292360" y="10655206"/>
            <a:chExt cx="4702810" cy="1190625"/>
          </a:xfrm>
        </p:grpSpPr>
        <p:sp>
          <p:nvSpPr>
            <p:cNvPr id="30" name="object 30"/>
            <p:cNvSpPr/>
            <p:nvPr/>
          </p:nvSpPr>
          <p:spPr>
            <a:xfrm>
              <a:off x="10292360" y="10655206"/>
              <a:ext cx="4702810" cy="1190625"/>
            </a:xfrm>
            <a:custGeom>
              <a:avLst/>
              <a:gdLst/>
              <a:ahLst/>
              <a:cxnLst/>
              <a:rect l="l" t="t" r="r" b="b"/>
              <a:pathLst>
                <a:path w="4702809" h="1190625">
                  <a:moveTo>
                    <a:pt x="4128232" y="0"/>
                  </a:moveTo>
                  <a:lnTo>
                    <a:pt x="14703" y="0"/>
                  </a:lnTo>
                  <a:lnTo>
                    <a:pt x="589024" y="602398"/>
                  </a:lnTo>
                  <a:lnTo>
                    <a:pt x="0" y="1190111"/>
                  </a:lnTo>
                  <a:lnTo>
                    <a:pt x="4113537" y="1190111"/>
                  </a:lnTo>
                  <a:lnTo>
                    <a:pt x="4702553" y="602398"/>
                  </a:lnTo>
                  <a:lnTo>
                    <a:pt x="4128232" y="0"/>
                  </a:lnTo>
                  <a:close/>
                </a:path>
              </a:pathLst>
            </a:custGeom>
            <a:solidFill>
              <a:srgbClr val="7798BC"/>
            </a:solidFill>
          </p:spPr>
          <p:txBody>
            <a:bodyPr wrap="square" lIns="0" tIns="0" rIns="0" bIns="0" rtlCol="0"/>
            <a:lstStyle/>
            <a:p>
              <a:endParaRPr sz="1400" dirty="0"/>
            </a:p>
          </p:txBody>
        </p:sp>
        <p:sp>
          <p:nvSpPr>
            <p:cNvPr id="31" name="object 31"/>
            <p:cNvSpPr txBox="1"/>
            <p:nvPr/>
          </p:nvSpPr>
          <p:spPr>
            <a:xfrm>
              <a:off x="11123376" y="10968882"/>
              <a:ext cx="2459355" cy="390137"/>
            </a:xfrm>
            <a:prstGeom prst="rect">
              <a:avLst/>
            </a:prstGeom>
          </p:spPr>
          <p:txBody>
            <a:bodyPr vert="horz" wrap="square" lIns="0" tIns="63500" rIns="0" bIns="0" rtlCol="0">
              <a:spAutoFit/>
            </a:bodyPr>
            <a:lstStyle/>
            <a:p>
              <a:pPr marL="12700" marR="5080">
                <a:lnSpc>
                  <a:spcPts val="2280"/>
                </a:lnSpc>
                <a:spcBef>
                  <a:spcPts val="500"/>
                </a:spcBef>
              </a:pPr>
              <a:r>
                <a:rPr lang="pl-PL" b="1" spc="-10" dirty="0">
                  <a:solidFill>
                    <a:srgbClr val="FFFFFF"/>
                  </a:solidFill>
                  <a:latin typeface="Arial"/>
                  <a:cs typeface="Arial"/>
                </a:rPr>
                <a:t>Badania RWE</a:t>
              </a:r>
              <a:endParaRPr dirty="0">
                <a:latin typeface="Arial"/>
                <a:cs typeface="Arial"/>
              </a:endParaRPr>
            </a:p>
          </p:txBody>
        </p:sp>
        <p:sp>
          <p:nvSpPr>
            <p:cNvPr id="43" name="object 33"/>
            <p:cNvSpPr/>
            <p:nvPr/>
          </p:nvSpPr>
          <p:spPr>
            <a:xfrm>
              <a:off x="14339253" y="11051171"/>
              <a:ext cx="205740" cy="398780"/>
            </a:xfrm>
            <a:custGeom>
              <a:avLst/>
              <a:gdLst/>
              <a:ahLst/>
              <a:cxnLst/>
              <a:rect l="l" t="t" r="r" b="b"/>
              <a:pathLst>
                <a:path w="205740" h="398779">
                  <a:moveTo>
                    <a:pt x="0" y="398180"/>
                  </a:moveTo>
                  <a:lnTo>
                    <a:pt x="205487" y="199090"/>
                  </a:lnTo>
                  <a:lnTo>
                    <a:pt x="0" y="0"/>
                  </a:lnTo>
                </a:path>
              </a:pathLst>
            </a:custGeom>
            <a:ln w="11443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400" dirty="0"/>
            </a:p>
          </p:txBody>
        </p:sp>
      </p:grpSp>
      <p:grpSp>
        <p:nvGrpSpPr>
          <p:cNvPr id="46" name="Grupa 45">
            <a:extLst>
              <a:ext uri="{FF2B5EF4-FFF2-40B4-BE49-F238E27FC236}">
                <a16:creationId xmlns:a16="http://schemas.microsoft.com/office/drawing/2014/main" id="{094C87F3-1112-B5B5-5C7A-637204615B84}"/>
              </a:ext>
            </a:extLst>
          </p:cNvPr>
          <p:cNvGrpSpPr/>
          <p:nvPr/>
        </p:nvGrpSpPr>
        <p:grpSpPr>
          <a:xfrm>
            <a:off x="4238210" y="10493375"/>
            <a:ext cx="4073284" cy="1031246"/>
            <a:chOff x="5327650" y="10655206"/>
            <a:chExt cx="4702810" cy="1190625"/>
          </a:xfrm>
        </p:grpSpPr>
        <p:sp>
          <p:nvSpPr>
            <p:cNvPr id="25" name="object 25"/>
            <p:cNvSpPr/>
            <p:nvPr/>
          </p:nvSpPr>
          <p:spPr>
            <a:xfrm>
              <a:off x="5327650" y="10655206"/>
              <a:ext cx="4702810" cy="1190625"/>
            </a:xfrm>
            <a:custGeom>
              <a:avLst/>
              <a:gdLst/>
              <a:ahLst/>
              <a:cxnLst/>
              <a:rect l="l" t="t" r="r" b="b"/>
              <a:pathLst>
                <a:path w="4702809" h="1190625">
                  <a:moveTo>
                    <a:pt x="4128232" y="0"/>
                  </a:moveTo>
                  <a:lnTo>
                    <a:pt x="14703" y="0"/>
                  </a:lnTo>
                  <a:lnTo>
                    <a:pt x="589024" y="602398"/>
                  </a:lnTo>
                  <a:lnTo>
                    <a:pt x="0" y="1190111"/>
                  </a:lnTo>
                  <a:lnTo>
                    <a:pt x="4113537" y="1190111"/>
                  </a:lnTo>
                  <a:lnTo>
                    <a:pt x="4702553" y="602398"/>
                  </a:lnTo>
                  <a:lnTo>
                    <a:pt x="4128232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sz="1400" dirty="0"/>
            </a:p>
          </p:txBody>
        </p:sp>
        <p:sp>
          <p:nvSpPr>
            <p:cNvPr id="27" name="object 27"/>
            <p:cNvSpPr txBox="1"/>
            <p:nvPr/>
          </p:nvSpPr>
          <p:spPr>
            <a:xfrm>
              <a:off x="6158663" y="10887508"/>
              <a:ext cx="1752600" cy="726974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ts val="2460"/>
                </a:lnSpc>
                <a:spcBef>
                  <a:spcPts val="125"/>
                </a:spcBef>
              </a:pPr>
              <a:r>
                <a:rPr b="1" spc="-10" dirty="0">
                  <a:solidFill>
                    <a:srgbClr val="FFFFFF"/>
                  </a:solidFill>
                  <a:latin typeface="Arial"/>
                  <a:cs typeface="Arial"/>
                </a:rPr>
                <a:t>Skuteczność</a:t>
              </a:r>
              <a:endParaRPr dirty="0">
                <a:latin typeface="Arial"/>
                <a:cs typeface="Arial"/>
              </a:endParaRPr>
            </a:p>
            <a:p>
              <a:pPr marL="12700">
                <a:lnSpc>
                  <a:spcPts val="2460"/>
                </a:lnSpc>
              </a:pPr>
              <a:r>
                <a:rPr b="1" spc="-10" dirty="0">
                  <a:solidFill>
                    <a:srgbClr val="FFFFFF"/>
                  </a:solidFill>
                  <a:latin typeface="Arial"/>
                  <a:cs typeface="Arial"/>
                </a:rPr>
                <a:t>apalutamidu</a:t>
              </a:r>
              <a:endParaRPr dirty="0">
                <a:latin typeface="Arial"/>
                <a:cs typeface="Arial"/>
              </a:endParaRPr>
            </a:p>
          </p:txBody>
        </p:sp>
        <p:sp>
          <p:nvSpPr>
            <p:cNvPr id="45" name="object 29"/>
            <p:cNvSpPr/>
            <p:nvPr/>
          </p:nvSpPr>
          <p:spPr>
            <a:xfrm>
              <a:off x="9389110" y="11051171"/>
              <a:ext cx="205740" cy="398780"/>
            </a:xfrm>
            <a:custGeom>
              <a:avLst/>
              <a:gdLst/>
              <a:ahLst/>
              <a:cxnLst/>
              <a:rect l="l" t="t" r="r" b="b"/>
              <a:pathLst>
                <a:path w="205740" h="398779">
                  <a:moveTo>
                    <a:pt x="0" y="398180"/>
                  </a:moveTo>
                  <a:lnTo>
                    <a:pt x="205487" y="199090"/>
                  </a:lnTo>
                  <a:lnTo>
                    <a:pt x="0" y="0"/>
                  </a:lnTo>
                </a:path>
              </a:pathLst>
            </a:custGeom>
            <a:ln w="11443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400" dirty="0"/>
            </a:p>
          </p:txBody>
        </p:sp>
      </p:grpSp>
      <p:grpSp>
        <p:nvGrpSpPr>
          <p:cNvPr id="56" name="Grupa 55">
            <a:extLst>
              <a:ext uri="{FF2B5EF4-FFF2-40B4-BE49-F238E27FC236}">
                <a16:creationId xmlns:a16="http://schemas.microsoft.com/office/drawing/2014/main" id="{76BF538C-A1BA-20D3-ECA3-F979C07E6C57}"/>
              </a:ext>
            </a:extLst>
          </p:cNvPr>
          <p:cNvGrpSpPr/>
          <p:nvPr/>
        </p:nvGrpSpPr>
        <p:grpSpPr>
          <a:xfrm>
            <a:off x="15656166" y="10493375"/>
            <a:ext cx="4073284" cy="1031246"/>
            <a:chOff x="15656166" y="10655206"/>
            <a:chExt cx="4073284" cy="1031246"/>
          </a:xfrm>
        </p:grpSpPr>
        <p:sp>
          <p:nvSpPr>
            <p:cNvPr id="49" name="object 34">
              <a:extLst>
                <a:ext uri="{FF2B5EF4-FFF2-40B4-BE49-F238E27FC236}">
                  <a16:creationId xmlns:a16="http://schemas.microsoft.com/office/drawing/2014/main" id="{215A3FF7-861A-1962-3835-680377CE7DB8}"/>
                </a:ext>
              </a:extLst>
            </p:cNvPr>
            <p:cNvSpPr/>
            <p:nvPr/>
          </p:nvSpPr>
          <p:spPr>
            <a:xfrm>
              <a:off x="15656166" y="10655206"/>
              <a:ext cx="4073284" cy="1031246"/>
            </a:xfrm>
            <a:custGeom>
              <a:avLst/>
              <a:gdLst/>
              <a:ahLst/>
              <a:cxnLst/>
              <a:rect l="l" t="t" r="r" b="b"/>
              <a:pathLst>
                <a:path w="4702809" h="1190625">
                  <a:moveTo>
                    <a:pt x="4128232" y="0"/>
                  </a:moveTo>
                  <a:lnTo>
                    <a:pt x="14703" y="0"/>
                  </a:lnTo>
                  <a:lnTo>
                    <a:pt x="589024" y="602398"/>
                  </a:lnTo>
                  <a:lnTo>
                    <a:pt x="0" y="1190111"/>
                  </a:lnTo>
                  <a:lnTo>
                    <a:pt x="4113537" y="1190111"/>
                  </a:lnTo>
                  <a:lnTo>
                    <a:pt x="4702553" y="602398"/>
                  </a:lnTo>
                  <a:lnTo>
                    <a:pt x="4128232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 sz="1400" dirty="0"/>
            </a:p>
          </p:txBody>
        </p:sp>
        <p:sp>
          <p:nvSpPr>
            <p:cNvPr id="50" name="object 35">
              <a:extLst>
                <a:ext uri="{FF2B5EF4-FFF2-40B4-BE49-F238E27FC236}">
                  <a16:creationId xmlns:a16="http://schemas.microsoft.com/office/drawing/2014/main" id="{659B2E43-2517-D7EB-E617-12BA3CBD5535}"/>
                </a:ext>
              </a:extLst>
            </p:cNvPr>
            <p:cNvSpPr txBox="1"/>
            <p:nvPr/>
          </p:nvSpPr>
          <p:spPr>
            <a:xfrm>
              <a:off x="16375935" y="10856412"/>
              <a:ext cx="2679550" cy="629660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ts val="2460"/>
                </a:lnSpc>
                <a:spcBef>
                  <a:spcPts val="125"/>
                </a:spcBef>
              </a:pPr>
              <a:r>
                <a:rPr lang="pl-PL" b="1" spc="-10" dirty="0">
                  <a:solidFill>
                    <a:srgbClr val="FFFFFF"/>
                  </a:solidFill>
                  <a:latin typeface="Arial"/>
                  <a:cs typeface="Arial"/>
                </a:rPr>
                <a:t>Przebieg choroby </a:t>
              </a:r>
              <a:br>
                <a:rPr lang="pl-PL" b="1" spc="-10" dirty="0">
                  <a:solidFill>
                    <a:srgbClr val="FFFFFF"/>
                  </a:solidFill>
                  <a:latin typeface="Arial"/>
                  <a:cs typeface="Arial"/>
                </a:rPr>
              </a:br>
              <a:r>
                <a:rPr lang="pl-PL" b="1" spc="-10" dirty="0">
                  <a:solidFill>
                    <a:srgbClr val="FFFFFF"/>
                  </a:solidFill>
                  <a:latin typeface="Arial"/>
                  <a:cs typeface="Arial"/>
                </a:rPr>
                <a:t>i ryzyko progresji</a:t>
              </a:r>
            </a:p>
          </p:txBody>
        </p:sp>
        <p:sp>
          <p:nvSpPr>
            <p:cNvPr id="55" name="object 36">
              <a:extLst>
                <a:ext uri="{FF2B5EF4-FFF2-40B4-BE49-F238E27FC236}">
                  <a16:creationId xmlns:a16="http://schemas.microsoft.com/office/drawing/2014/main" id="{07997085-DB59-9D87-FD39-CE0EED2E745A}"/>
                </a:ext>
              </a:extLst>
            </p:cNvPr>
            <p:cNvSpPr/>
            <p:nvPr/>
          </p:nvSpPr>
          <p:spPr>
            <a:xfrm>
              <a:off x="19182861" y="10998166"/>
              <a:ext cx="178199" cy="345399"/>
            </a:xfrm>
            <a:custGeom>
              <a:avLst/>
              <a:gdLst/>
              <a:ahLst/>
              <a:cxnLst/>
              <a:rect l="l" t="t" r="r" b="b"/>
              <a:pathLst>
                <a:path w="205740" h="398779">
                  <a:moveTo>
                    <a:pt x="0" y="398180"/>
                  </a:moveTo>
                  <a:lnTo>
                    <a:pt x="205487" y="199090"/>
                  </a:lnTo>
                  <a:lnTo>
                    <a:pt x="0" y="0"/>
                  </a:lnTo>
                </a:path>
              </a:pathLst>
            </a:custGeom>
            <a:ln w="11443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400" dirty="0"/>
            </a:p>
          </p:txBody>
        </p:sp>
      </p:grpSp>
      <p:sp>
        <p:nvSpPr>
          <p:cNvPr id="59" name="Prostokąt 58">
            <a:hlinkClick r:id="rId6" action="ppaction://hlinksldjump"/>
            <a:extLst>
              <a:ext uri="{FF2B5EF4-FFF2-40B4-BE49-F238E27FC236}">
                <a16:creationId xmlns:a16="http://schemas.microsoft.com/office/drawing/2014/main" id="{12C846B5-7A71-8ABB-1F08-F0D510227476}"/>
              </a:ext>
            </a:extLst>
          </p:cNvPr>
          <p:cNvSpPr/>
          <p:nvPr/>
        </p:nvSpPr>
        <p:spPr>
          <a:xfrm>
            <a:off x="-3968750" y="10493375"/>
            <a:ext cx="3851880" cy="110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0" name="Prostokąt 59">
            <a:hlinkClick r:id="rId7" action="ppaction://hlinksldjump"/>
            <a:extLst>
              <a:ext uri="{FF2B5EF4-FFF2-40B4-BE49-F238E27FC236}">
                <a16:creationId xmlns:a16="http://schemas.microsoft.com/office/drawing/2014/main" id="{E41BFD65-3814-5003-4167-7B58CD9C93CC}"/>
              </a:ext>
            </a:extLst>
          </p:cNvPr>
          <p:cNvSpPr/>
          <p:nvPr/>
        </p:nvSpPr>
        <p:spPr>
          <a:xfrm>
            <a:off x="4243917" y="10493375"/>
            <a:ext cx="3851880" cy="110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Prostokąt 60">
            <a:hlinkClick r:id="rId8" action="ppaction://hlinksldjump"/>
            <a:extLst>
              <a:ext uri="{FF2B5EF4-FFF2-40B4-BE49-F238E27FC236}">
                <a16:creationId xmlns:a16="http://schemas.microsoft.com/office/drawing/2014/main" id="{0EEED4EC-8B80-46CB-E9BC-54CA99DD71FD}"/>
              </a:ext>
            </a:extLst>
          </p:cNvPr>
          <p:cNvSpPr/>
          <p:nvPr/>
        </p:nvSpPr>
        <p:spPr>
          <a:xfrm>
            <a:off x="8036984" y="11976441"/>
            <a:ext cx="3851880" cy="110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2" name="Prostokąt 61">
            <a:hlinkClick r:id="rId9" action="ppaction://hlinksldjump"/>
            <a:extLst>
              <a:ext uri="{FF2B5EF4-FFF2-40B4-BE49-F238E27FC236}">
                <a16:creationId xmlns:a16="http://schemas.microsoft.com/office/drawing/2014/main" id="{BA3A007A-51D5-05AE-479A-02426D686830}"/>
              </a:ext>
            </a:extLst>
          </p:cNvPr>
          <p:cNvSpPr/>
          <p:nvPr/>
        </p:nvSpPr>
        <p:spPr>
          <a:xfrm>
            <a:off x="11813117" y="10493375"/>
            <a:ext cx="3851880" cy="110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3" name="Prostokąt 62">
            <a:hlinkClick r:id="rId10" action="ppaction://hlinksldjump"/>
            <a:extLst>
              <a:ext uri="{FF2B5EF4-FFF2-40B4-BE49-F238E27FC236}">
                <a16:creationId xmlns:a16="http://schemas.microsoft.com/office/drawing/2014/main" id="{5FA883DB-738C-C178-2DAF-0C0784612EDA}"/>
              </a:ext>
            </a:extLst>
          </p:cNvPr>
          <p:cNvSpPr/>
          <p:nvPr/>
        </p:nvSpPr>
        <p:spPr>
          <a:xfrm>
            <a:off x="15758583" y="10493375"/>
            <a:ext cx="3851880" cy="110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object 35">
            <a:extLst>
              <a:ext uri="{FF2B5EF4-FFF2-40B4-BE49-F238E27FC236}">
                <a16:creationId xmlns:a16="http://schemas.microsoft.com/office/drawing/2014/main" id="{234242DB-879E-D3BE-AFBC-449C54785132}"/>
              </a:ext>
            </a:extLst>
          </p:cNvPr>
          <p:cNvSpPr txBox="1"/>
          <p:nvPr/>
        </p:nvSpPr>
        <p:spPr>
          <a:xfrm>
            <a:off x="761365" y="12533692"/>
            <a:ext cx="14853285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000" b="1" dirty="0" err="1">
                <a:solidFill>
                  <a:srgbClr val="050E4C"/>
                </a:solidFill>
                <a:latin typeface="Arial Narrow"/>
                <a:cs typeface="Arial Narrow"/>
              </a:rPr>
              <a:t>nmCRPC</a:t>
            </a:r>
            <a:r>
              <a:rPr sz="20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oporny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kastrację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rak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gruczołu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krokowego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bez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 err="1">
                <a:solidFill>
                  <a:srgbClr val="050E4C"/>
                </a:solidFill>
                <a:latin typeface="Arial Narrow"/>
                <a:cs typeface="Arial Narrow"/>
              </a:rPr>
              <a:t>przerzutów</a:t>
            </a:r>
            <a:r>
              <a:rPr lang="pl-PL" sz="2000" spc="-10" dirty="0">
                <a:solidFill>
                  <a:srgbClr val="050E4C"/>
                </a:solidFill>
                <a:latin typeface="Arial Narrow"/>
                <a:cs typeface="Arial Narrow"/>
              </a:rPr>
              <a:t>; </a:t>
            </a:r>
            <a:r>
              <a:rPr lang="pl-PL" sz="2000" b="1" dirty="0">
                <a:solidFill>
                  <a:srgbClr val="050E4C"/>
                </a:solidFill>
                <a:latin typeface="Arial Narrow"/>
                <a:cs typeface="Arial Narrow"/>
              </a:rPr>
              <a:t>RWE</a:t>
            </a:r>
            <a:r>
              <a:rPr lang="pl-PL" sz="20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20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2000" dirty="0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r>
              <a:rPr lang="pl-PL"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20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lang="pl-PL" sz="20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20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lang="pl-PL"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20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lang="pl-PL"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20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lang="pl-PL"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20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</a:t>
            </a:r>
            <a:endParaRPr lang="pl-PL" sz="2000" dirty="0">
              <a:latin typeface="Arial Narrow"/>
              <a:cs typeface="Arial Narrow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0A760DC-2AB1-06BD-CDB7-F4E78D1E392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27289" y="13076468"/>
            <a:ext cx="3302161" cy="2297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11">
            <a:extLst>
              <a:ext uri="{FF2B5EF4-FFF2-40B4-BE49-F238E27FC236}">
                <a16:creationId xmlns:a16="http://schemas.microsoft.com/office/drawing/2014/main" id="{D9B8C604-9CF8-53EA-3DB6-923ED122999B}"/>
              </a:ext>
            </a:extLst>
          </p:cNvPr>
          <p:cNvPicPr/>
          <p:nvPr/>
        </p:nvPicPr>
        <p:blipFill rotWithShape="1">
          <a:blip r:embed="rId2" cstate="print"/>
          <a:srcRect t="41787"/>
          <a:stretch/>
        </p:blipFill>
        <p:spPr>
          <a:xfrm>
            <a:off x="1380427" y="5787744"/>
            <a:ext cx="8748427" cy="601800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 rotWithShape="1">
          <a:blip r:embed="rId2" cstate="print"/>
          <a:srcRect t="31664" b="57028"/>
          <a:stretch/>
        </p:blipFill>
        <p:spPr>
          <a:xfrm>
            <a:off x="1380427" y="5384800"/>
            <a:ext cx="8748427" cy="116893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5491" y="3254353"/>
            <a:ext cx="8793363" cy="851868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5491" y="4397331"/>
            <a:ext cx="8793363" cy="851868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35491" y="6718843"/>
            <a:ext cx="8793363" cy="1653656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5491" y="2111375"/>
            <a:ext cx="8793363" cy="851868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1380429" y="2558606"/>
            <a:ext cx="0" cy="5948680"/>
          </a:xfrm>
          <a:custGeom>
            <a:avLst/>
            <a:gdLst/>
            <a:ahLst/>
            <a:cxnLst/>
            <a:rect l="l" t="t" r="r" b="b"/>
            <a:pathLst>
              <a:path h="5948680">
                <a:moveTo>
                  <a:pt x="0" y="0"/>
                </a:moveTo>
                <a:lnTo>
                  <a:pt x="0" y="5948087"/>
                </a:lnTo>
              </a:path>
            </a:pathLst>
          </a:custGeom>
          <a:ln w="42593">
            <a:solidFill>
              <a:srgbClr val="050E4C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/>
          <p:nvPr/>
        </p:nvSpPr>
        <p:spPr>
          <a:xfrm>
            <a:off x="1293340" y="8413019"/>
            <a:ext cx="174625" cy="93980"/>
          </a:xfrm>
          <a:custGeom>
            <a:avLst/>
            <a:gdLst/>
            <a:ahLst/>
            <a:cxnLst/>
            <a:rect l="l" t="t" r="r" b="b"/>
            <a:pathLst>
              <a:path w="174625" h="93979">
                <a:moveTo>
                  <a:pt x="174181" y="0"/>
                </a:moveTo>
                <a:lnTo>
                  <a:pt x="87086" y="93671"/>
                </a:lnTo>
                <a:lnTo>
                  <a:pt x="0" y="0"/>
                </a:lnTo>
              </a:path>
            </a:pathLst>
          </a:custGeom>
          <a:ln w="63890">
            <a:solidFill>
              <a:srgbClr val="050E4C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10950774" y="3298794"/>
            <a:ext cx="5179695" cy="8506957"/>
          </a:xfrm>
          <a:custGeom>
            <a:avLst/>
            <a:gdLst/>
            <a:ahLst/>
            <a:cxnLst/>
            <a:rect l="l" t="t" r="r" b="b"/>
            <a:pathLst>
              <a:path w="5179694" h="9150985">
                <a:moveTo>
                  <a:pt x="1786070" y="0"/>
                </a:moveTo>
                <a:lnTo>
                  <a:pt x="255560" y="0"/>
                </a:lnTo>
                <a:lnTo>
                  <a:pt x="209622" y="4117"/>
                </a:lnTo>
                <a:lnTo>
                  <a:pt x="166385" y="15988"/>
                </a:lnTo>
                <a:lnTo>
                  <a:pt x="126572" y="34890"/>
                </a:lnTo>
                <a:lnTo>
                  <a:pt x="90904" y="60103"/>
                </a:lnTo>
                <a:lnTo>
                  <a:pt x="60103" y="90904"/>
                </a:lnTo>
                <a:lnTo>
                  <a:pt x="34890" y="126572"/>
                </a:lnTo>
                <a:lnTo>
                  <a:pt x="15988" y="166385"/>
                </a:lnTo>
                <a:lnTo>
                  <a:pt x="4117" y="209622"/>
                </a:lnTo>
                <a:lnTo>
                  <a:pt x="0" y="255560"/>
                </a:lnTo>
                <a:lnTo>
                  <a:pt x="0" y="8894854"/>
                </a:lnTo>
                <a:lnTo>
                  <a:pt x="4117" y="8940793"/>
                </a:lnTo>
                <a:lnTo>
                  <a:pt x="15988" y="8984029"/>
                </a:lnTo>
                <a:lnTo>
                  <a:pt x="34890" y="9023842"/>
                </a:lnTo>
                <a:lnTo>
                  <a:pt x="60103" y="9059510"/>
                </a:lnTo>
                <a:lnTo>
                  <a:pt x="90904" y="9090311"/>
                </a:lnTo>
                <a:lnTo>
                  <a:pt x="126572" y="9115524"/>
                </a:lnTo>
                <a:lnTo>
                  <a:pt x="166385" y="9134427"/>
                </a:lnTo>
                <a:lnTo>
                  <a:pt x="209622" y="9146297"/>
                </a:lnTo>
                <a:lnTo>
                  <a:pt x="255560" y="9150415"/>
                </a:lnTo>
                <a:lnTo>
                  <a:pt x="4923800" y="9150415"/>
                </a:lnTo>
                <a:lnTo>
                  <a:pt x="4969736" y="9146297"/>
                </a:lnTo>
                <a:lnTo>
                  <a:pt x="5012972" y="9134427"/>
                </a:lnTo>
                <a:lnTo>
                  <a:pt x="5052785" y="9115524"/>
                </a:lnTo>
                <a:lnTo>
                  <a:pt x="5088453" y="9090311"/>
                </a:lnTo>
                <a:lnTo>
                  <a:pt x="5119255" y="9059510"/>
                </a:lnTo>
                <a:lnTo>
                  <a:pt x="5144468" y="9023842"/>
                </a:lnTo>
                <a:lnTo>
                  <a:pt x="5163372" y="8984029"/>
                </a:lnTo>
                <a:lnTo>
                  <a:pt x="5175243" y="8940793"/>
                </a:lnTo>
                <a:lnTo>
                  <a:pt x="5179361" y="8894854"/>
                </a:lnTo>
                <a:lnTo>
                  <a:pt x="5179361" y="255560"/>
                </a:lnTo>
                <a:lnTo>
                  <a:pt x="5175243" y="209622"/>
                </a:lnTo>
                <a:lnTo>
                  <a:pt x="5163372" y="166385"/>
                </a:lnTo>
                <a:lnTo>
                  <a:pt x="5144468" y="126572"/>
                </a:lnTo>
                <a:lnTo>
                  <a:pt x="5119255" y="90904"/>
                </a:lnTo>
                <a:lnTo>
                  <a:pt x="5088453" y="60103"/>
                </a:lnTo>
                <a:lnTo>
                  <a:pt x="5052785" y="34890"/>
                </a:lnTo>
                <a:lnTo>
                  <a:pt x="5012972" y="15988"/>
                </a:lnTo>
                <a:lnTo>
                  <a:pt x="4969736" y="4117"/>
                </a:lnTo>
                <a:lnTo>
                  <a:pt x="4923800" y="0"/>
                </a:lnTo>
                <a:lnTo>
                  <a:pt x="3401801" y="0"/>
                </a:lnTo>
              </a:path>
            </a:pathLst>
          </a:custGeom>
          <a:ln w="42593">
            <a:solidFill>
              <a:srgbClr val="9AB72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11315206" y="7490353"/>
            <a:ext cx="4450715" cy="833755"/>
          </a:xfrm>
          <a:custGeom>
            <a:avLst/>
            <a:gdLst/>
            <a:ahLst/>
            <a:cxnLst/>
            <a:rect l="l" t="t" r="r" b="b"/>
            <a:pathLst>
              <a:path w="4450715" h="833754">
                <a:moveTo>
                  <a:pt x="4194933" y="0"/>
                </a:moveTo>
                <a:lnTo>
                  <a:pt x="255560" y="0"/>
                </a:lnTo>
                <a:lnTo>
                  <a:pt x="209622" y="4117"/>
                </a:lnTo>
                <a:lnTo>
                  <a:pt x="166385" y="15988"/>
                </a:lnTo>
                <a:lnTo>
                  <a:pt x="126572" y="34890"/>
                </a:lnTo>
                <a:lnTo>
                  <a:pt x="90904" y="60103"/>
                </a:lnTo>
                <a:lnTo>
                  <a:pt x="60103" y="90904"/>
                </a:lnTo>
                <a:lnTo>
                  <a:pt x="34890" y="126572"/>
                </a:lnTo>
                <a:lnTo>
                  <a:pt x="15988" y="166385"/>
                </a:lnTo>
                <a:lnTo>
                  <a:pt x="4117" y="209622"/>
                </a:lnTo>
                <a:lnTo>
                  <a:pt x="0" y="255560"/>
                </a:lnTo>
                <a:lnTo>
                  <a:pt x="0" y="577618"/>
                </a:lnTo>
                <a:lnTo>
                  <a:pt x="4117" y="623556"/>
                </a:lnTo>
                <a:lnTo>
                  <a:pt x="15988" y="666793"/>
                </a:lnTo>
                <a:lnTo>
                  <a:pt x="34890" y="706606"/>
                </a:lnTo>
                <a:lnTo>
                  <a:pt x="60103" y="742274"/>
                </a:lnTo>
                <a:lnTo>
                  <a:pt x="90904" y="773075"/>
                </a:lnTo>
                <a:lnTo>
                  <a:pt x="126572" y="798288"/>
                </a:lnTo>
                <a:lnTo>
                  <a:pt x="166385" y="817190"/>
                </a:lnTo>
                <a:lnTo>
                  <a:pt x="209622" y="829061"/>
                </a:lnTo>
                <a:lnTo>
                  <a:pt x="255560" y="833178"/>
                </a:lnTo>
                <a:lnTo>
                  <a:pt x="4194933" y="833178"/>
                </a:lnTo>
                <a:lnTo>
                  <a:pt x="4240869" y="829061"/>
                </a:lnTo>
                <a:lnTo>
                  <a:pt x="4284104" y="817190"/>
                </a:lnTo>
                <a:lnTo>
                  <a:pt x="4323917" y="798288"/>
                </a:lnTo>
                <a:lnTo>
                  <a:pt x="4359586" y="773075"/>
                </a:lnTo>
                <a:lnTo>
                  <a:pt x="4390387" y="742274"/>
                </a:lnTo>
                <a:lnTo>
                  <a:pt x="4415601" y="706606"/>
                </a:lnTo>
                <a:lnTo>
                  <a:pt x="4434505" y="666793"/>
                </a:lnTo>
                <a:lnTo>
                  <a:pt x="4446376" y="623556"/>
                </a:lnTo>
                <a:lnTo>
                  <a:pt x="4450494" y="577618"/>
                </a:lnTo>
                <a:lnTo>
                  <a:pt x="4450494" y="255560"/>
                </a:lnTo>
                <a:lnTo>
                  <a:pt x="4446376" y="209622"/>
                </a:lnTo>
                <a:lnTo>
                  <a:pt x="4434505" y="166385"/>
                </a:lnTo>
                <a:lnTo>
                  <a:pt x="4415601" y="126572"/>
                </a:lnTo>
                <a:lnTo>
                  <a:pt x="4390387" y="90904"/>
                </a:lnTo>
                <a:lnTo>
                  <a:pt x="4359586" y="60103"/>
                </a:lnTo>
                <a:lnTo>
                  <a:pt x="4323917" y="34890"/>
                </a:lnTo>
                <a:lnTo>
                  <a:pt x="4284104" y="15988"/>
                </a:lnTo>
                <a:lnTo>
                  <a:pt x="4240869" y="4117"/>
                </a:lnTo>
                <a:lnTo>
                  <a:pt x="4194933" y="0"/>
                </a:lnTo>
                <a:close/>
              </a:path>
            </a:pathLst>
          </a:custGeom>
          <a:solidFill>
            <a:srgbClr val="A68FB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ts val="4960"/>
              </a:lnSpc>
              <a:spcBef>
                <a:spcPts val="110"/>
              </a:spcBef>
            </a:pPr>
            <a:r>
              <a:rPr dirty="0"/>
              <a:t>PACJENT</a:t>
            </a:r>
            <a:r>
              <a:rPr spc="-10" dirty="0"/>
              <a:t> </a:t>
            </a:r>
            <a:r>
              <a:rPr dirty="0"/>
              <a:t>Z nmCRPC</a:t>
            </a:r>
            <a:r>
              <a:rPr spc="-5" dirty="0"/>
              <a:t> </a:t>
            </a:r>
            <a:r>
              <a:rPr dirty="0"/>
              <a:t>Z DUŻYM </a:t>
            </a:r>
            <a:r>
              <a:rPr spc="-10" dirty="0"/>
              <a:t>RYZYKIEM</a:t>
            </a:r>
          </a:p>
          <a:p>
            <a:pPr marR="5080" algn="r">
              <a:lnSpc>
                <a:spcPts val="4960"/>
              </a:lnSpc>
            </a:pPr>
            <a:r>
              <a:rPr dirty="0"/>
              <a:t>ROZWOJU </a:t>
            </a:r>
            <a:r>
              <a:rPr spc="-10" dirty="0"/>
              <a:t>PRZERZUTÓW</a:t>
            </a:r>
            <a:r>
              <a:rPr lang="pl-PL" spc="-10" baseline="30000" dirty="0"/>
              <a:t>1-7</a:t>
            </a:r>
            <a:endParaRPr spc="-10" baseline="30000" dirty="0"/>
          </a:p>
        </p:txBody>
      </p:sp>
      <p:sp>
        <p:nvSpPr>
          <p:cNvPr id="12" name="object 12"/>
          <p:cNvSpPr txBox="1"/>
          <p:nvPr/>
        </p:nvSpPr>
        <p:spPr>
          <a:xfrm>
            <a:off x="11734391" y="4869540"/>
            <a:ext cx="3588385" cy="1951989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600710" algn="l">
              <a:lnSpc>
                <a:spcPct val="100000"/>
              </a:lnSpc>
              <a:spcBef>
                <a:spcPts val="925"/>
              </a:spcBef>
            </a:pPr>
            <a:r>
              <a:rPr sz="3350" b="1" dirty="0">
                <a:solidFill>
                  <a:srgbClr val="050E4C"/>
                </a:solidFill>
                <a:latin typeface="Arial Narrow"/>
                <a:cs typeface="Arial Narrow"/>
              </a:rPr>
              <a:t>KWESTIA </a:t>
            </a:r>
            <a:r>
              <a:rPr sz="3350" b="1" spc="-10" dirty="0">
                <a:solidFill>
                  <a:srgbClr val="050E4C"/>
                </a:solidFill>
                <a:latin typeface="Arial Narrow"/>
                <a:cs typeface="Arial Narrow"/>
              </a:rPr>
              <a:t>CZASU</a:t>
            </a:r>
            <a:endParaRPr sz="3350" dirty="0">
              <a:latin typeface="Arial Narrow"/>
              <a:cs typeface="Arial Narrow"/>
            </a:endParaRPr>
          </a:p>
          <a:p>
            <a:pPr marL="37465" marR="79375" algn="ctr">
              <a:lnSpc>
                <a:spcPct val="101200"/>
              </a:lnSpc>
              <a:spcBef>
                <a:spcPts val="655"/>
              </a:spcBef>
            </a:pP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U</a:t>
            </a:r>
            <a:r>
              <a:rPr sz="2650" spc="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1/3</a:t>
            </a:r>
            <a:r>
              <a:rPr sz="2650" spc="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mężczyzn</a:t>
            </a:r>
            <a:r>
              <a:rPr sz="2650" spc="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z</a:t>
            </a:r>
            <a:r>
              <a:rPr sz="2650" spc="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spc="-10" dirty="0">
                <a:solidFill>
                  <a:srgbClr val="050E4C"/>
                </a:solidFill>
                <a:latin typeface="Arial Narrow"/>
                <a:cs typeface="Arial Narrow"/>
              </a:rPr>
              <a:t>nmCRPC </a:t>
            </a: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przerzuty pojawiają</a:t>
            </a:r>
            <a:r>
              <a:rPr sz="2650" spc="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spc="-25" dirty="0">
                <a:solidFill>
                  <a:srgbClr val="050E4C"/>
                </a:solidFill>
                <a:latin typeface="Arial Narrow"/>
                <a:cs typeface="Arial Narrow"/>
              </a:rPr>
              <a:t>się</a:t>
            </a:r>
            <a:endParaRPr sz="2650" dirty="0">
              <a:latin typeface="Arial Narrow"/>
              <a:cs typeface="Arial Narrow"/>
            </a:endParaRPr>
          </a:p>
          <a:p>
            <a:pPr marL="27940" algn="ctr">
              <a:lnSpc>
                <a:spcPct val="100000"/>
              </a:lnSpc>
              <a:spcBef>
                <a:spcPts val="40"/>
              </a:spcBef>
            </a:pP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sz="2650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ciągu 2</a:t>
            </a:r>
            <a:r>
              <a:rPr sz="2650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spc="-20" dirty="0">
                <a:solidFill>
                  <a:srgbClr val="050E4C"/>
                </a:solidFill>
                <a:latin typeface="Arial Narrow"/>
                <a:cs typeface="Arial Narrow"/>
              </a:rPr>
              <a:t>lat</a:t>
            </a:r>
            <a:r>
              <a:rPr sz="2325" spc="-30" baseline="32258" dirty="0">
                <a:solidFill>
                  <a:srgbClr val="050E4C"/>
                </a:solidFill>
                <a:latin typeface="Arial Narrow"/>
                <a:cs typeface="Arial Narrow"/>
              </a:rPr>
              <a:t>6</a:t>
            </a:r>
            <a:endParaRPr sz="2325" baseline="32258" dirty="0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247321" y="8594441"/>
            <a:ext cx="4499610" cy="26244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74700" marR="750570" indent="15240" algn="just">
              <a:lnSpc>
                <a:spcPct val="101200"/>
              </a:lnSpc>
              <a:spcBef>
                <a:spcPts val="95"/>
              </a:spcBef>
            </a:pPr>
            <a:r>
              <a:rPr sz="2650" b="1" dirty="0">
                <a:solidFill>
                  <a:srgbClr val="050E4C"/>
                </a:solidFill>
                <a:latin typeface="Arial Narrow"/>
                <a:cs typeface="Arial Narrow"/>
              </a:rPr>
              <a:t>U</a:t>
            </a:r>
            <a:r>
              <a:rPr sz="2650" b="1" spc="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050E4C"/>
                </a:solidFill>
                <a:latin typeface="Arial Narrow"/>
                <a:cs typeface="Arial Narrow"/>
              </a:rPr>
              <a:t>około</a:t>
            </a:r>
            <a:r>
              <a:rPr sz="2650" b="1" spc="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050E4C"/>
                </a:solidFill>
                <a:latin typeface="Arial Narrow"/>
                <a:cs typeface="Arial Narrow"/>
              </a:rPr>
              <a:t>1/2</a:t>
            </a:r>
            <a:r>
              <a:rPr sz="2650" b="1" spc="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b="1" spc="-10" dirty="0">
                <a:solidFill>
                  <a:srgbClr val="050E4C"/>
                </a:solidFill>
                <a:latin typeface="Arial Narrow"/>
                <a:cs typeface="Arial Narrow"/>
              </a:rPr>
              <a:t>pacjentów </a:t>
            </a:r>
            <a:r>
              <a:rPr sz="2650" b="1" dirty="0">
                <a:solidFill>
                  <a:srgbClr val="050E4C"/>
                </a:solidFill>
                <a:latin typeface="Arial Narrow"/>
                <a:cs typeface="Arial Narrow"/>
              </a:rPr>
              <a:t>przerzuty</a:t>
            </a:r>
            <a:r>
              <a:rPr sz="2650" b="1" spc="5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050E4C"/>
                </a:solidFill>
                <a:latin typeface="Arial Narrow"/>
                <a:cs typeface="Arial Narrow"/>
              </a:rPr>
              <a:t>rozwijają</a:t>
            </a:r>
            <a:r>
              <a:rPr sz="2650" b="1" spc="6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b="1" spc="-25" dirty="0">
                <a:solidFill>
                  <a:srgbClr val="050E4C"/>
                </a:solidFill>
                <a:latin typeface="Arial Narrow"/>
                <a:cs typeface="Arial Narrow"/>
              </a:rPr>
              <a:t>się </a:t>
            </a:r>
            <a:r>
              <a:rPr sz="2650" b="1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sz="2650" b="1" spc="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050E4C"/>
                </a:solidFill>
                <a:latin typeface="Arial Narrow"/>
                <a:cs typeface="Arial Narrow"/>
              </a:rPr>
              <a:t>ciągu</a:t>
            </a:r>
            <a:r>
              <a:rPr sz="2650" b="1" spc="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050E4C"/>
                </a:solidFill>
                <a:latin typeface="Arial Narrow"/>
                <a:cs typeface="Arial Narrow"/>
              </a:rPr>
              <a:t>16</a:t>
            </a:r>
            <a:r>
              <a:rPr sz="2650" b="1" spc="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b="1" spc="-10" dirty="0">
                <a:solidFill>
                  <a:srgbClr val="050E4C"/>
                </a:solidFill>
                <a:latin typeface="Arial Narrow"/>
                <a:cs typeface="Arial Narrow"/>
              </a:rPr>
              <a:t>miesięcy</a:t>
            </a:r>
            <a:r>
              <a:rPr sz="2325" b="1" spc="-15" baseline="32258" dirty="0">
                <a:solidFill>
                  <a:srgbClr val="050E4C"/>
                </a:solidFill>
                <a:latin typeface="Arial Narrow"/>
                <a:cs typeface="Arial Narrow"/>
              </a:rPr>
              <a:t>7</a:t>
            </a:r>
            <a:endParaRPr sz="2325" baseline="32258" dirty="0">
              <a:latin typeface="Arial Narrow"/>
              <a:cs typeface="Arial Narrow"/>
            </a:endParaRPr>
          </a:p>
          <a:p>
            <a:pPr marL="455295" marR="449580" algn="ctr">
              <a:lnSpc>
                <a:spcPct val="101200"/>
              </a:lnSpc>
              <a:spcBef>
                <a:spcPts val="1145"/>
              </a:spcBef>
            </a:pP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Śmiertelność</a:t>
            </a:r>
            <a:r>
              <a:rPr sz="2650" spc="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sz="2650" spc="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raku</a:t>
            </a:r>
            <a:r>
              <a:rPr sz="2650" spc="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spc="-10" dirty="0">
                <a:solidFill>
                  <a:srgbClr val="050E4C"/>
                </a:solidFill>
                <a:latin typeface="Arial Narrow"/>
                <a:cs typeface="Arial Narrow"/>
              </a:rPr>
              <a:t>prostaty </a:t>
            </a: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sz="2650" spc="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większości</a:t>
            </a:r>
            <a:r>
              <a:rPr sz="2650" spc="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spc="-10" dirty="0">
                <a:solidFill>
                  <a:srgbClr val="050E4C"/>
                </a:solidFill>
                <a:latin typeface="Arial Narrow"/>
                <a:cs typeface="Arial Narrow"/>
              </a:rPr>
              <a:t>przypadków</a:t>
            </a:r>
            <a:endParaRPr sz="2650" dirty="0">
              <a:latin typeface="Arial Narrow"/>
              <a:cs typeface="Arial Narrow"/>
            </a:endParaRP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wiąże</a:t>
            </a:r>
            <a:r>
              <a:rPr sz="2650" spc="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się</a:t>
            </a:r>
            <a:r>
              <a:rPr sz="2650" spc="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z</a:t>
            </a:r>
            <a:r>
              <a:rPr sz="2650" spc="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przerzutami</a:t>
            </a:r>
            <a:r>
              <a:rPr sz="2650" spc="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spc="-10" dirty="0">
                <a:solidFill>
                  <a:srgbClr val="050E4C"/>
                </a:solidFill>
                <a:latin typeface="Arial Narrow"/>
                <a:cs typeface="Arial Narrow"/>
              </a:rPr>
              <a:t>nowotworu</a:t>
            </a:r>
            <a:r>
              <a:rPr sz="2325" spc="-15" baseline="32258" dirty="0">
                <a:solidFill>
                  <a:srgbClr val="050E4C"/>
                </a:solidFill>
                <a:latin typeface="Arial Narrow"/>
                <a:cs typeface="Arial Narrow"/>
              </a:rPr>
              <a:t>1</a:t>
            </a:r>
            <a:endParaRPr sz="2325" baseline="32258" dirty="0">
              <a:latin typeface="Arial Narrow"/>
              <a:cs typeface="Arial Narro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91312" y="9230790"/>
            <a:ext cx="6969759" cy="2070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350" b="1" dirty="0">
                <a:solidFill>
                  <a:srgbClr val="050E4C"/>
                </a:solidFill>
                <a:latin typeface="Arial Narrow"/>
                <a:cs typeface="Arial Narrow"/>
              </a:rPr>
              <a:t>Czas</a:t>
            </a:r>
            <a:r>
              <a:rPr sz="3350" b="1" spc="-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050E4C"/>
                </a:solidFill>
                <a:latin typeface="Arial Narrow"/>
                <a:cs typeface="Arial Narrow"/>
              </a:rPr>
              <a:t>podwojenia</a:t>
            </a:r>
            <a:r>
              <a:rPr sz="3350" b="1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050E4C"/>
                </a:solidFill>
                <a:latin typeface="Arial Narrow"/>
                <a:cs typeface="Arial Narrow"/>
              </a:rPr>
              <a:t>stężenia</a:t>
            </a:r>
            <a:r>
              <a:rPr sz="3350" b="1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b="1" spc="-25" dirty="0">
                <a:solidFill>
                  <a:srgbClr val="050E4C"/>
                </a:solidFill>
                <a:latin typeface="Arial Narrow"/>
                <a:cs typeface="Arial Narrow"/>
              </a:rPr>
              <a:t>PSA</a:t>
            </a:r>
            <a:endParaRPr sz="3350" dirty="0">
              <a:latin typeface="Arial Narrow"/>
              <a:cs typeface="Arial Narrow"/>
            </a:endParaRPr>
          </a:p>
          <a:p>
            <a:pPr marL="38100" marR="30480" algn="ctr">
              <a:lnSpc>
                <a:spcPct val="100000"/>
              </a:lnSpc>
              <a:spcBef>
                <a:spcPts val="5"/>
              </a:spcBef>
            </a:pPr>
            <a:r>
              <a:rPr sz="3350" b="1" dirty="0">
                <a:solidFill>
                  <a:srgbClr val="050E4C"/>
                </a:solidFill>
                <a:latin typeface="Arial Narrow"/>
                <a:cs typeface="Arial Narrow"/>
              </a:rPr>
              <a:t>≤</a:t>
            </a:r>
            <a:r>
              <a:rPr sz="335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050E4C"/>
                </a:solidFill>
                <a:latin typeface="Arial Narrow"/>
                <a:cs typeface="Arial Narrow"/>
              </a:rPr>
              <a:t>10</a:t>
            </a:r>
            <a:r>
              <a:rPr sz="335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050E4C"/>
                </a:solidFill>
                <a:latin typeface="Arial Narrow"/>
                <a:cs typeface="Arial Narrow"/>
              </a:rPr>
              <a:t>miesięcy</a:t>
            </a:r>
            <a:r>
              <a:rPr sz="335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jest</a:t>
            </a:r>
            <a:r>
              <a:rPr sz="335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wskaźnikiem</a:t>
            </a:r>
            <a:r>
              <a:rPr sz="335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b="1" spc="-10" dirty="0">
                <a:solidFill>
                  <a:srgbClr val="050E4C"/>
                </a:solidFill>
                <a:latin typeface="Arial Narrow"/>
                <a:cs typeface="Arial Narrow"/>
              </a:rPr>
              <a:t>wysokiego </a:t>
            </a:r>
            <a:r>
              <a:rPr sz="3350" b="1" dirty="0">
                <a:solidFill>
                  <a:srgbClr val="050E4C"/>
                </a:solidFill>
                <a:latin typeface="Arial Narrow"/>
                <a:cs typeface="Arial Narrow"/>
              </a:rPr>
              <a:t>ryzyka</a:t>
            </a:r>
            <a:r>
              <a:rPr sz="335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050E4C"/>
                </a:solidFill>
                <a:latin typeface="Arial Narrow"/>
                <a:cs typeface="Arial Narrow"/>
              </a:rPr>
              <a:t>przerzutów</a:t>
            </a:r>
            <a:r>
              <a:rPr sz="335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050E4C"/>
                </a:solidFill>
                <a:latin typeface="Arial Narrow"/>
                <a:cs typeface="Arial Narrow"/>
              </a:rPr>
              <a:t>i</a:t>
            </a:r>
            <a:r>
              <a:rPr sz="335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b="1" spc="-10" dirty="0">
                <a:solidFill>
                  <a:srgbClr val="050E4C"/>
                </a:solidFill>
                <a:latin typeface="Arial Narrow"/>
                <a:cs typeface="Arial Narrow"/>
              </a:rPr>
              <a:t>konieczności </a:t>
            </a:r>
            <a:r>
              <a:rPr sz="3350" b="1" dirty="0">
                <a:solidFill>
                  <a:srgbClr val="050E4C"/>
                </a:solidFill>
                <a:latin typeface="Arial Narrow"/>
                <a:cs typeface="Arial Narrow"/>
              </a:rPr>
              <a:t>zintensyfikowania</a:t>
            </a:r>
            <a:r>
              <a:rPr sz="3350" b="1" spc="-9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b="1" spc="-10" dirty="0">
                <a:solidFill>
                  <a:srgbClr val="050E4C"/>
                </a:solidFill>
                <a:latin typeface="Arial Narrow"/>
                <a:cs typeface="Arial Narrow"/>
              </a:rPr>
              <a:t>leczenia</a:t>
            </a:r>
            <a:r>
              <a:rPr sz="2925" b="1" spc="-15" baseline="31339" dirty="0">
                <a:solidFill>
                  <a:srgbClr val="050E4C"/>
                </a:solidFill>
                <a:latin typeface="Arial Narrow"/>
                <a:cs typeface="Arial Narrow"/>
              </a:rPr>
              <a:t>1</a:t>
            </a:r>
            <a:endParaRPr sz="2925" baseline="31339" dirty="0">
              <a:latin typeface="Arial Narrow"/>
              <a:cs typeface="Arial Narrow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3004990" y="2938765"/>
            <a:ext cx="1071245" cy="1736089"/>
          </a:xfrm>
          <a:custGeom>
            <a:avLst/>
            <a:gdLst/>
            <a:ahLst/>
            <a:cxnLst/>
            <a:rect l="l" t="t" r="r" b="b"/>
            <a:pathLst>
              <a:path w="1071244" h="1736089">
                <a:moveTo>
                  <a:pt x="561314" y="1069225"/>
                </a:moveTo>
                <a:lnTo>
                  <a:pt x="545236" y="1029004"/>
                </a:lnTo>
                <a:lnTo>
                  <a:pt x="536282" y="1027518"/>
                </a:lnTo>
                <a:lnTo>
                  <a:pt x="526935" y="1028661"/>
                </a:lnTo>
                <a:lnTo>
                  <a:pt x="519518" y="1032471"/>
                </a:lnTo>
                <a:lnTo>
                  <a:pt x="514134" y="1038809"/>
                </a:lnTo>
                <a:lnTo>
                  <a:pt x="510819" y="1047534"/>
                </a:lnTo>
                <a:lnTo>
                  <a:pt x="509231" y="1054569"/>
                </a:lnTo>
                <a:lnTo>
                  <a:pt x="509447" y="1062037"/>
                </a:lnTo>
                <a:lnTo>
                  <a:pt x="508889" y="1068870"/>
                </a:lnTo>
                <a:lnTo>
                  <a:pt x="509447" y="1076667"/>
                </a:lnTo>
                <a:lnTo>
                  <a:pt x="509143" y="1084135"/>
                </a:lnTo>
                <a:lnTo>
                  <a:pt x="510641" y="1091209"/>
                </a:lnTo>
                <a:lnTo>
                  <a:pt x="513765" y="1099972"/>
                </a:lnTo>
                <a:lnTo>
                  <a:pt x="518985" y="1106487"/>
                </a:lnTo>
                <a:lnTo>
                  <a:pt x="526262" y="1110526"/>
                </a:lnTo>
                <a:lnTo>
                  <a:pt x="535597" y="1111910"/>
                </a:lnTo>
                <a:lnTo>
                  <a:pt x="545058" y="1110488"/>
                </a:lnTo>
                <a:lnTo>
                  <a:pt x="552526" y="1106411"/>
                </a:lnTo>
                <a:lnTo>
                  <a:pt x="557669" y="1099883"/>
                </a:lnTo>
                <a:lnTo>
                  <a:pt x="560197" y="1091057"/>
                </a:lnTo>
                <a:lnTo>
                  <a:pt x="561073" y="1080185"/>
                </a:lnTo>
                <a:lnTo>
                  <a:pt x="561314" y="1069225"/>
                </a:lnTo>
                <a:close/>
              </a:path>
              <a:path w="1071244" h="1736089">
                <a:moveTo>
                  <a:pt x="562114" y="949515"/>
                </a:moveTo>
                <a:lnTo>
                  <a:pt x="561327" y="943190"/>
                </a:lnTo>
                <a:lnTo>
                  <a:pt x="561327" y="936993"/>
                </a:lnTo>
                <a:lnTo>
                  <a:pt x="561441" y="931354"/>
                </a:lnTo>
                <a:lnTo>
                  <a:pt x="544576" y="896594"/>
                </a:lnTo>
                <a:lnTo>
                  <a:pt x="534619" y="895261"/>
                </a:lnTo>
                <a:lnTo>
                  <a:pt x="524344" y="897458"/>
                </a:lnTo>
                <a:lnTo>
                  <a:pt x="509003" y="937945"/>
                </a:lnTo>
                <a:lnTo>
                  <a:pt x="509244" y="946848"/>
                </a:lnTo>
                <a:lnTo>
                  <a:pt x="535571" y="979639"/>
                </a:lnTo>
                <a:lnTo>
                  <a:pt x="545871" y="977900"/>
                </a:lnTo>
                <a:lnTo>
                  <a:pt x="553415" y="972985"/>
                </a:lnTo>
                <a:lnTo>
                  <a:pt x="558431" y="965390"/>
                </a:lnTo>
                <a:lnTo>
                  <a:pt x="561174" y="955560"/>
                </a:lnTo>
                <a:lnTo>
                  <a:pt x="562114" y="949515"/>
                </a:lnTo>
                <a:close/>
              </a:path>
              <a:path w="1071244" h="1736089">
                <a:moveTo>
                  <a:pt x="563079" y="823823"/>
                </a:moveTo>
                <a:lnTo>
                  <a:pt x="561555" y="814222"/>
                </a:lnTo>
                <a:lnTo>
                  <a:pt x="562470" y="806767"/>
                </a:lnTo>
                <a:lnTo>
                  <a:pt x="562140" y="799973"/>
                </a:lnTo>
                <a:lnTo>
                  <a:pt x="542632" y="766343"/>
                </a:lnTo>
                <a:lnTo>
                  <a:pt x="527291" y="763485"/>
                </a:lnTo>
                <a:lnTo>
                  <a:pt x="519811" y="766813"/>
                </a:lnTo>
                <a:lnTo>
                  <a:pt x="514337" y="773049"/>
                </a:lnTo>
                <a:lnTo>
                  <a:pt x="511606" y="781532"/>
                </a:lnTo>
                <a:lnTo>
                  <a:pt x="510451" y="793661"/>
                </a:lnTo>
                <a:lnTo>
                  <a:pt x="509993" y="805916"/>
                </a:lnTo>
                <a:lnTo>
                  <a:pt x="510590" y="818057"/>
                </a:lnTo>
                <a:lnTo>
                  <a:pt x="535673" y="846226"/>
                </a:lnTo>
                <a:lnTo>
                  <a:pt x="541921" y="844651"/>
                </a:lnTo>
                <a:lnTo>
                  <a:pt x="548271" y="840651"/>
                </a:lnTo>
                <a:lnTo>
                  <a:pt x="554151" y="835215"/>
                </a:lnTo>
                <a:lnTo>
                  <a:pt x="559041" y="829348"/>
                </a:lnTo>
                <a:lnTo>
                  <a:pt x="563079" y="823823"/>
                </a:lnTo>
                <a:close/>
              </a:path>
              <a:path w="1071244" h="1736089">
                <a:moveTo>
                  <a:pt x="883551" y="343903"/>
                </a:moveTo>
                <a:lnTo>
                  <a:pt x="878941" y="331406"/>
                </a:lnTo>
                <a:lnTo>
                  <a:pt x="867879" y="324396"/>
                </a:lnTo>
                <a:lnTo>
                  <a:pt x="849680" y="322211"/>
                </a:lnTo>
                <a:lnTo>
                  <a:pt x="831494" y="322211"/>
                </a:lnTo>
                <a:lnTo>
                  <a:pt x="831494" y="373735"/>
                </a:lnTo>
                <a:lnTo>
                  <a:pt x="821245" y="401853"/>
                </a:lnTo>
                <a:lnTo>
                  <a:pt x="801243" y="456336"/>
                </a:lnTo>
                <a:lnTo>
                  <a:pt x="771385" y="520192"/>
                </a:lnTo>
                <a:lnTo>
                  <a:pt x="748855" y="555345"/>
                </a:lnTo>
                <a:lnTo>
                  <a:pt x="723099" y="588264"/>
                </a:lnTo>
                <a:lnTo>
                  <a:pt x="694486" y="619099"/>
                </a:lnTo>
                <a:lnTo>
                  <a:pt x="658812" y="648157"/>
                </a:lnTo>
                <a:lnTo>
                  <a:pt x="619417" y="668858"/>
                </a:lnTo>
                <a:lnTo>
                  <a:pt x="577557" y="681189"/>
                </a:lnTo>
                <a:lnTo>
                  <a:pt x="534479" y="685165"/>
                </a:lnTo>
                <a:lnTo>
                  <a:pt x="491439" y="680796"/>
                </a:lnTo>
                <a:lnTo>
                  <a:pt x="449694" y="668070"/>
                </a:lnTo>
                <a:lnTo>
                  <a:pt x="410514" y="647001"/>
                </a:lnTo>
                <a:lnTo>
                  <a:pt x="375132" y="617588"/>
                </a:lnTo>
                <a:lnTo>
                  <a:pt x="338594" y="576364"/>
                </a:lnTo>
                <a:lnTo>
                  <a:pt x="307301" y="532206"/>
                </a:lnTo>
                <a:lnTo>
                  <a:pt x="281241" y="485127"/>
                </a:lnTo>
                <a:lnTo>
                  <a:pt x="260426" y="435140"/>
                </a:lnTo>
                <a:lnTo>
                  <a:pt x="244856" y="382257"/>
                </a:lnTo>
                <a:lnTo>
                  <a:pt x="244297" y="377875"/>
                </a:lnTo>
                <a:lnTo>
                  <a:pt x="243801" y="373735"/>
                </a:lnTo>
                <a:lnTo>
                  <a:pt x="831494" y="373735"/>
                </a:lnTo>
                <a:lnTo>
                  <a:pt x="831494" y="322211"/>
                </a:lnTo>
                <a:lnTo>
                  <a:pt x="323583" y="322173"/>
                </a:lnTo>
                <a:lnTo>
                  <a:pt x="217347" y="322249"/>
                </a:lnTo>
                <a:lnTo>
                  <a:pt x="202133" y="324612"/>
                </a:lnTo>
                <a:lnTo>
                  <a:pt x="192062" y="331533"/>
                </a:lnTo>
                <a:lnTo>
                  <a:pt x="187185" y="342811"/>
                </a:lnTo>
                <a:lnTo>
                  <a:pt x="187566" y="358254"/>
                </a:lnTo>
                <a:lnTo>
                  <a:pt x="197688" y="405409"/>
                </a:lnTo>
                <a:lnTo>
                  <a:pt x="211442" y="450723"/>
                </a:lnTo>
                <a:lnTo>
                  <a:pt x="228841" y="494195"/>
                </a:lnTo>
                <a:lnTo>
                  <a:pt x="249872" y="535838"/>
                </a:lnTo>
                <a:lnTo>
                  <a:pt x="274523" y="575652"/>
                </a:lnTo>
                <a:lnTo>
                  <a:pt x="302818" y="613651"/>
                </a:lnTo>
                <a:lnTo>
                  <a:pt x="334733" y="649820"/>
                </a:lnTo>
                <a:lnTo>
                  <a:pt x="369862" y="681012"/>
                </a:lnTo>
                <a:lnTo>
                  <a:pt x="408393" y="705256"/>
                </a:lnTo>
                <a:lnTo>
                  <a:pt x="449478" y="722553"/>
                </a:lnTo>
                <a:lnTo>
                  <a:pt x="492277" y="732929"/>
                </a:lnTo>
                <a:lnTo>
                  <a:pt x="535901" y="736358"/>
                </a:lnTo>
                <a:lnTo>
                  <a:pt x="579526" y="732853"/>
                </a:lnTo>
                <a:lnTo>
                  <a:pt x="622274" y="722401"/>
                </a:lnTo>
                <a:lnTo>
                  <a:pt x="663321" y="705015"/>
                </a:lnTo>
                <a:lnTo>
                  <a:pt x="694677" y="685165"/>
                </a:lnTo>
                <a:lnTo>
                  <a:pt x="701776" y="680681"/>
                </a:lnTo>
                <a:lnTo>
                  <a:pt x="736803" y="649414"/>
                </a:lnTo>
                <a:lnTo>
                  <a:pt x="768146" y="613778"/>
                </a:lnTo>
                <a:lnTo>
                  <a:pt x="796074" y="576364"/>
                </a:lnTo>
                <a:lnTo>
                  <a:pt x="820458" y="537260"/>
                </a:lnTo>
                <a:lnTo>
                  <a:pt x="841336" y="496328"/>
                </a:lnTo>
                <a:lnTo>
                  <a:pt x="858647" y="453580"/>
                </a:lnTo>
                <a:lnTo>
                  <a:pt x="872350" y="409003"/>
                </a:lnTo>
                <a:lnTo>
                  <a:pt x="879983" y="373735"/>
                </a:lnTo>
                <a:lnTo>
                  <a:pt x="882408" y="362546"/>
                </a:lnTo>
                <a:lnTo>
                  <a:pt x="883551" y="343903"/>
                </a:lnTo>
                <a:close/>
              </a:path>
              <a:path w="1071244" h="1736089">
                <a:moveTo>
                  <a:pt x="890790" y="1479613"/>
                </a:moveTo>
                <a:lnTo>
                  <a:pt x="890066" y="1463243"/>
                </a:lnTo>
                <a:lnTo>
                  <a:pt x="889533" y="1451152"/>
                </a:lnTo>
                <a:lnTo>
                  <a:pt x="885736" y="1423174"/>
                </a:lnTo>
                <a:lnTo>
                  <a:pt x="879030" y="1395780"/>
                </a:lnTo>
                <a:lnTo>
                  <a:pt x="869086" y="1369110"/>
                </a:lnTo>
                <a:lnTo>
                  <a:pt x="846924" y="1326565"/>
                </a:lnTo>
                <a:lnTo>
                  <a:pt x="842759" y="1320533"/>
                </a:lnTo>
                <a:lnTo>
                  <a:pt x="842759" y="1463243"/>
                </a:lnTo>
                <a:lnTo>
                  <a:pt x="230276" y="1463243"/>
                </a:lnTo>
                <a:lnTo>
                  <a:pt x="233883" y="1445895"/>
                </a:lnTo>
                <a:lnTo>
                  <a:pt x="237197" y="1428724"/>
                </a:lnTo>
                <a:lnTo>
                  <a:pt x="240995" y="1412646"/>
                </a:lnTo>
                <a:lnTo>
                  <a:pt x="269481" y="1351775"/>
                </a:lnTo>
                <a:lnTo>
                  <a:pt x="297078" y="1312125"/>
                </a:lnTo>
                <a:lnTo>
                  <a:pt x="329171" y="1278305"/>
                </a:lnTo>
                <a:lnTo>
                  <a:pt x="365772" y="1250391"/>
                </a:lnTo>
                <a:lnTo>
                  <a:pt x="406882" y="1228471"/>
                </a:lnTo>
                <a:lnTo>
                  <a:pt x="452501" y="1212608"/>
                </a:lnTo>
                <a:lnTo>
                  <a:pt x="502653" y="1202880"/>
                </a:lnTo>
                <a:lnTo>
                  <a:pt x="551230" y="1200950"/>
                </a:lnTo>
                <a:lnTo>
                  <a:pt x="599198" y="1207071"/>
                </a:lnTo>
                <a:lnTo>
                  <a:pt x="645553" y="1220685"/>
                </a:lnTo>
                <a:lnTo>
                  <a:pt x="689292" y="1241221"/>
                </a:lnTo>
                <a:lnTo>
                  <a:pt x="729437" y="1268133"/>
                </a:lnTo>
                <a:lnTo>
                  <a:pt x="764971" y="1300861"/>
                </a:lnTo>
                <a:lnTo>
                  <a:pt x="794931" y="1338834"/>
                </a:lnTo>
                <a:lnTo>
                  <a:pt x="818299" y="1381493"/>
                </a:lnTo>
                <a:lnTo>
                  <a:pt x="831354" y="1420520"/>
                </a:lnTo>
                <a:lnTo>
                  <a:pt x="836803" y="1441437"/>
                </a:lnTo>
                <a:lnTo>
                  <a:pt x="842759" y="1463243"/>
                </a:lnTo>
                <a:lnTo>
                  <a:pt x="842759" y="1320533"/>
                </a:lnTo>
                <a:lnTo>
                  <a:pt x="820572" y="1288338"/>
                </a:lnTo>
                <a:lnTo>
                  <a:pt x="790473" y="1254518"/>
                </a:lnTo>
                <a:lnTo>
                  <a:pt x="757135" y="1225219"/>
                </a:lnTo>
                <a:lnTo>
                  <a:pt x="721626" y="1200950"/>
                </a:lnTo>
                <a:lnTo>
                  <a:pt x="682523" y="1180515"/>
                </a:lnTo>
                <a:lnTo>
                  <a:pt x="642264" y="1165339"/>
                </a:lnTo>
                <a:lnTo>
                  <a:pt x="600608" y="1155052"/>
                </a:lnTo>
                <a:lnTo>
                  <a:pt x="558063" y="1149756"/>
                </a:lnTo>
                <a:lnTo>
                  <a:pt x="515099" y="1149565"/>
                </a:lnTo>
                <a:lnTo>
                  <a:pt x="472173" y="1154557"/>
                </a:lnTo>
                <a:lnTo>
                  <a:pt x="429780" y="1164844"/>
                </a:lnTo>
                <a:lnTo>
                  <a:pt x="388353" y="1180528"/>
                </a:lnTo>
                <a:lnTo>
                  <a:pt x="348449" y="1201674"/>
                </a:lnTo>
                <a:lnTo>
                  <a:pt x="310400" y="1228471"/>
                </a:lnTo>
                <a:lnTo>
                  <a:pt x="274878" y="1260830"/>
                </a:lnTo>
                <a:lnTo>
                  <a:pt x="242468" y="1298524"/>
                </a:lnTo>
                <a:lnTo>
                  <a:pt x="216242" y="1338910"/>
                </a:lnTo>
                <a:lnTo>
                  <a:pt x="196761" y="1382229"/>
                </a:lnTo>
                <a:lnTo>
                  <a:pt x="184581" y="1428724"/>
                </a:lnTo>
                <a:lnTo>
                  <a:pt x="180276" y="1478635"/>
                </a:lnTo>
                <a:lnTo>
                  <a:pt x="181978" y="1496187"/>
                </a:lnTo>
                <a:lnTo>
                  <a:pt x="187896" y="1507490"/>
                </a:lnTo>
                <a:lnTo>
                  <a:pt x="199021" y="1513522"/>
                </a:lnTo>
                <a:lnTo>
                  <a:pt x="216331" y="1515325"/>
                </a:lnTo>
                <a:lnTo>
                  <a:pt x="535038" y="1515338"/>
                </a:lnTo>
                <a:lnTo>
                  <a:pt x="855446" y="1515325"/>
                </a:lnTo>
                <a:lnTo>
                  <a:pt x="872172" y="1513497"/>
                </a:lnTo>
                <a:lnTo>
                  <a:pt x="883107" y="1507490"/>
                </a:lnTo>
                <a:lnTo>
                  <a:pt x="889038" y="1496479"/>
                </a:lnTo>
                <a:lnTo>
                  <a:pt x="890790" y="1479613"/>
                </a:lnTo>
                <a:close/>
              </a:path>
              <a:path w="1071244" h="1736089">
                <a:moveTo>
                  <a:pt x="1070825" y="74993"/>
                </a:moveTo>
                <a:lnTo>
                  <a:pt x="1063485" y="50774"/>
                </a:lnTo>
                <a:lnTo>
                  <a:pt x="1061974" y="45821"/>
                </a:lnTo>
                <a:lnTo>
                  <a:pt x="1043635" y="22009"/>
                </a:lnTo>
                <a:lnTo>
                  <a:pt x="1019771" y="6972"/>
                </a:lnTo>
                <a:lnTo>
                  <a:pt x="1019771" y="89928"/>
                </a:lnTo>
                <a:lnTo>
                  <a:pt x="1016266" y="101269"/>
                </a:lnTo>
                <a:lnTo>
                  <a:pt x="1009802" y="110236"/>
                </a:lnTo>
                <a:lnTo>
                  <a:pt x="1000772" y="116408"/>
                </a:lnTo>
                <a:lnTo>
                  <a:pt x="989584" y="119329"/>
                </a:lnTo>
                <a:lnTo>
                  <a:pt x="983411" y="119913"/>
                </a:lnTo>
                <a:lnTo>
                  <a:pt x="977861" y="119761"/>
                </a:lnTo>
                <a:lnTo>
                  <a:pt x="977176" y="119735"/>
                </a:lnTo>
                <a:lnTo>
                  <a:pt x="340372" y="119761"/>
                </a:lnTo>
                <a:lnTo>
                  <a:pt x="88684" y="119672"/>
                </a:lnTo>
                <a:lnTo>
                  <a:pt x="80289" y="120129"/>
                </a:lnTo>
                <a:lnTo>
                  <a:pt x="73075" y="117652"/>
                </a:lnTo>
                <a:lnTo>
                  <a:pt x="63703" y="112750"/>
                </a:lnTo>
                <a:lnTo>
                  <a:pt x="56934" y="105638"/>
                </a:lnTo>
                <a:lnTo>
                  <a:pt x="52755" y="96710"/>
                </a:lnTo>
                <a:lnTo>
                  <a:pt x="51206" y="86372"/>
                </a:lnTo>
                <a:lnTo>
                  <a:pt x="52311" y="75971"/>
                </a:lnTo>
                <a:lnTo>
                  <a:pt x="84899" y="51549"/>
                </a:lnTo>
                <a:lnTo>
                  <a:pt x="711428" y="50825"/>
                </a:lnTo>
                <a:lnTo>
                  <a:pt x="972820" y="50901"/>
                </a:lnTo>
                <a:lnTo>
                  <a:pt x="1015644" y="68719"/>
                </a:lnTo>
                <a:lnTo>
                  <a:pt x="1019771" y="89928"/>
                </a:lnTo>
                <a:lnTo>
                  <a:pt x="1019771" y="6972"/>
                </a:lnTo>
                <a:lnTo>
                  <a:pt x="1018235" y="5994"/>
                </a:lnTo>
                <a:lnTo>
                  <a:pt x="988148" y="139"/>
                </a:lnTo>
                <a:lnTo>
                  <a:pt x="535559" y="0"/>
                </a:lnTo>
                <a:lnTo>
                  <a:pt x="82931" y="139"/>
                </a:lnTo>
                <a:lnTo>
                  <a:pt x="52832" y="5994"/>
                </a:lnTo>
                <a:lnTo>
                  <a:pt x="27406" y="21971"/>
                </a:lnTo>
                <a:lnTo>
                  <a:pt x="9067" y="45758"/>
                </a:lnTo>
                <a:lnTo>
                  <a:pt x="215" y="74993"/>
                </a:lnTo>
                <a:lnTo>
                  <a:pt x="2463" y="105638"/>
                </a:lnTo>
                <a:lnTo>
                  <a:pt x="36957" y="156743"/>
                </a:lnTo>
                <a:lnTo>
                  <a:pt x="70624" y="170459"/>
                </a:lnTo>
                <a:lnTo>
                  <a:pt x="81622" y="173126"/>
                </a:lnTo>
                <a:lnTo>
                  <a:pt x="81597" y="210083"/>
                </a:lnTo>
                <a:lnTo>
                  <a:pt x="81343" y="256895"/>
                </a:lnTo>
                <a:lnTo>
                  <a:pt x="82956" y="303504"/>
                </a:lnTo>
                <a:lnTo>
                  <a:pt x="87058" y="349872"/>
                </a:lnTo>
                <a:lnTo>
                  <a:pt x="94234" y="395935"/>
                </a:lnTo>
                <a:lnTo>
                  <a:pt x="105117" y="441629"/>
                </a:lnTo>
                <a:lnTo>
                  <a:pt x="117602" y="481215"/>
                </a:lnTo>
                <a:lnTo>
                  <a:pt x="132359" y="519836"/>
                </a:lnTo>
                <a:lnTo>
                  <a:pt x="149542" y="557415"/>
                </a:lnTo>
                <a:lnTo>
                  <a:pt x="169303" y="593890"/>
                </a:lnTo>
                <a:lnTo>
                  <a:pt x="191274" y="609879"/>
                </a:lnTo>
                <a:lnTo>
                  <a:pt x="203288" y="607885"/>
                </a:lnTo>
                <a:lnTo>
                  <a:pt x="213639" y="599109"/>
                </a:lnTo>
                <a:lnTo>
                  <a:pt x="217855" y="590702"/>
                </a:lnTo>
                <a:lnTo>
                  <a:pt x="218567" y="582409"/>
                </a:lnTo>
                <a:lnTo>
                  <a:pt x="216560" y="574179"/>
                </a:lnTo>
                <a:lnTo>
                  <a:pt x="212572" y="565962"/>
                </a:lnTo>
                <a:lnTo>
                  <a:pt x="190017" y="522770"/>
                </a:lnTo>
                <a:lnTo>
                  <a:pt x="171170" y="478523"/>
                </a:lnTo>
                <a:lnTo>
                  <a:pt x="156095" y="433197"/>
                </a:lnTo>
                <a:lnTo>
                  <a:pt x="144868" y="386778"/>
                </a:lnTo>
                <a:lnTo>
                  <a:pt x="137553" y="339267"/>
                </a:lnTo>
                <a:lnTo>
                  <a:pt x="134213" y="290652"/>
                </a:lnTo>
                <a:lnTo>
                  <a:pt x="133781" y="263575"/>
                </a:lnTo>
                <a:lnTo>
                  <a:pt x="133870" y="210083"/>
                </a:lnTo>
                <a:lnTo>
                  <a:pt x="134035" y="173088"/>
                </a:lnTo>
                <a:lnTo>
                  <a:pt x="937780" y="173088"/>
                </a:lnTo>
                <a:lnTo>
                  <a:pt x="937793" y="263575"/>
                </a:lnTo>
                <a:lnTo>
                  <a:pt x="936078" y="312534"/>
                </a:lnTo>
                <a:lnTo>
                  <a:pt x="930706" y="360616"/>
                </a:lnTo>
                <a:lnTo>
                  <a:pt x="921600" y="407809"/>
                </a:lnTo>
                <a:lnTo>
                  <a:pt x="908659" y="454088"/>
                </a:lnTo>
                <a:lnTo>
                  <a:pt x="891806" y="499414"/>
                </a:lnTo>
                <a:lnTo>
                  <a:pt x="870940" y="543763"/>
                </a:lnTo>
                <a:lnTo>
                  <a:pt x="847585" y="584555"/>
                </a:lnTo>
                <a:lnTo>
                  <a:pt x="821448" y="622960"/>
                </a:lnTo>
                <a:lnTo>
                  <a:pt x="792607" y="659066"/>
                </a:lnTo>
                <a:lnTo>
                  <a:pt x="761136" y="692924"/>
                </a:lnTo>
                <a:lnTo>
                  <a:pt x="727087" y="724611"/>
                </a:lnTo>
                <a:lnTo>
                  <a:pt x="690549" y="754214"/>
                </a:lnTo>
                <a:lnTo>
                  <a:pt x="661530" y="781989"/>
                </a:lnTo>
                <a:lnTo>
                  <a:pt x="642289" y="814095"/>
                </a:lnTo>
                <a:lnTo>
                  <a:pt x="633082" y="850404"/>
                </a:lnTo>
                <a:lnTo>
                  <a:pt x="634187" y="890790"/>
                </a:lnTo>
                <a:lnTo>
                  <a:pt x="656717" y="946658"/>
                </a:lnTo>
                <a:lnTo>
                  <a:pt x="699782" y="989457"/>
                </a:lnTo>
                <a:lnTo>
                  <a:pt x="736447" y="1019352"/>
                </a:lnTo>
                <a:lnTo>
                  <a:pt x="770255" y="1051648"/>
                </a:lnTo>
                <a:lnTo>
                  <a:pt x="801204" y="1086332"/>
                </a:lnTo>
                <a:lnTo>
                  <a:pt x="829284" y="1123391"/>
                </a:lnTo>
                <a:lnTo>
                  <a:pt x="854494" y="1162786"/>
                </a:lnTo>
                <a:lnTo>
                  <a:pt x="876846" y="1204493"/>
                </a:lnTo>
                <a:lnTo>
                  <a:pt x="898537" y="1255839"/>
                </a:lnTo>
                <a:lnTo>
                  <a:pt x="905611" y="1273035"/>
                </a:lnTo>
                <a:lnTo>
                  <a:pt x="911504" y="1282420"/>
                </a:lnTo>
                <a:lnTo>
                  <a:pt x="919327" y="1288288"/>
                </a:lnTo>
                <a:lnTo>
                  <a:pt x="928497" y="1290447"/>
                </a:lnTo>
                <a:lnTo>
                  <a:pt x="938403" y="1288669"/>
                </a:lnTo>
                <a:lnTo>
                  <a:pt x="947204" y="1283436"/>
                </a:lnTo>
                <a:lnTo>
                  <a:pt x="952855" y="1275867"/>
                </a:lnTo>
                <a:lnTo>
                  <a:pt x="955116" y="1266469"/>
                </a:lnTo>
                <a:lnTo>
                  <a:pt x="953731" y="1255763"/>
                </a:lnTo>
                <a:lnTo>
                  <a:pt x="952792" y="1252512"/>
                </a:lnTo>
                <a:lnTo>
                  <a:pt x="951534" y="1249362"/>
                </a:lnTo>
                <a:lnTo>
                  <a:pt x="950379" y="1246187"/>
                </a:lnTo>
                <a:lnTo>
                  <a:pt x="932218" y="1201458"/>
                </a:lnTo>
                <a:lnTo>
                  <a:pt x="911263" y="1158786"/>
                </a:lnTo>
                <a:lnTo>
                  <a:pt x="887526" y="1118184"/>
                </a:lnTo>
                <a:lnTo>
                  <a:pt x="861021" y="1079639"/>
                </a:lnTo>
                <a:lnTo>
                  <a:pt x="831773" y="1043127"/>
                </a:lnTo>
                <a:lnTo>
                  <a:pt x="799782" y="1008646"/>
                </a:lnTo>
                <a:lnTo>
                  <a:pt x="765060" y="976185"/>
                </a:lnTo>
                <a:lnTo>
                  <a:pt x="727633" y="945743"/>
                </a:lnTo>
                <a:lnTo>
                  <a:pt x="694499" y="909243"/>
                </a:lnTo>
                <a:lnTo>
                  <a:pt x="682942" y="868984"/>
                </a:lnTo>
                <a:lnTo>
                  <a:pt x="693039" y="828763"/>
                </a:lnTo>
                <a:lnTo>
                  <a:pt x="724877" y="792391"/>
                </a:lnTo>
                <a:lnTo>
                  <a:pt x="764120" y="759955"/>
                </a:lnTo>
                <a:lnTo>
                  <a:pt x="800214" y="725995"/>
                </a:lnTo>
                <a:lnTo>
                  <a:pt x="833183" y="690499"/>
                </a:lnTo>
                <a:lnTo>
                  <a:pt x="863003" y="653478"/>
                </a:lnTo>
                <a:lnTo>
                  <a:pt x="889685" y="614908"/>
                </a:lnTo>
                <a:lnTo>
                  <a:pt x="913218" y="574814"/>
                </a:lnTo>
                <a:lnTo>
                  <a:pt x="933602" y="533171"/>
                </a:lnTo>
                <a:lnTo>
                  <a:pt x="950836" y="489991"/>
                </a:lnTo>
                <a:lnTo>
                  <a:pt x="964895" y="445262"/>
                </a:lnTo>
                <a:lnTo>
                  <a:pt x="975804" y="398995"/>
                </a:lnTo>
                <a:lnTo>
                  <a:pt x="983538" y="351167"/>
                </a:lnTo>
                <a:lnTo>
                  <a:pt x="988098" y="301802"/>
                </a:lnTo>
                <a:lnTo>
                  <a:pt x="989317" y="256895"/>
                </a:lnTo>
                <a:lnTo>
                  <a:pt x="989444" y="218706"/>
                </a:lnTo>
                <a:lnTo>
                  <a:pt x="989469" y="173088"/>
                </a:lnTo>
                <a:lnTo>
                  <a:pt x="989469" y="172783"/>
                </a:lnTo>
                <a:lnTo>
                  <a:pt x="1005636" y="169252"/>
                </a:lnTo>
                <a:lnTo>
                  <a:pt x="1034110" y="156743"/>
                </a:lnTo>
                <a:lnTo>
                  <a:pt x="1055674" y="135115"/>
                </a:lnTo>
                <a:lnTo>
                  <a:pt x="1062532" y="120129"/>
                </a:lnTo>
                <a:lnTo>
                  <a:pt x="1062634" y="119913"/>
                </a:lnTo>
                <a:lnTo>
                  <a:pt x="1068527" y="107035"/>
                </a:lnTo>
                <a:lnTo>
                  <a:pt x="1070800" y="75971"/>
                </a:lnTo>
                <a:lnTo>
                  <a:pt x="1070825" y="74993"/>
                </a:lnTo>
                <a:close/>
              </a:path>
              <a:path w="1071244" h="1736089">
                <a:moveTo>
                  <a:pt x="1071029" y="1642668"/>
                </a:moveTo>
                <a:lnTo>
                  <a:pt x="1049578" y="1593189"/>
                </a:lnTo>
                <a:lnTo>
                  <a:pt x="1019759" y="1573339"/>
                </a:lnTo>
                <a:lnTo>
                  <a:pt x="1019759" y="1645932"/>
                </a:lnTo>
                <a:lnTo>
                  <a:pt x="1019467" y="1656778"/>
                </a:lnTo>
                <a:lnTo>
                  <a:pt x="986370" y="1684324"/>
                </a:lnTo>
                <a:lnTo>
                  <a:pt x="612825" y="1685163"/>
                </a:lnTo>
                <a:lnTo>
                  <a:pt x="90665" y="1685099"/>
                </a:lnTo>
                <a:lnTo>
                  <a:pt x="51790" y="1657858"/>
                </a:lnTo>
                <a:lnTo>
                  <a:pt x="51257" y="1646224"/>
                </a:lnTo>
                <a:lnTo>
                  <a:pt x="54787" y="1634515"/>
                </a:lnTo>
                <a:lnTo>
                  <a:pt x="61518" y="1625346"/>
                </a:lnTo>
                <a:lnTo>
                  <a:pt x="71031" y="1619186"/>
                </a:lnTo>
                <a:lnTo>
                  <a:pt x="82931" y="1616544"/>
                </a:lnTo>
                <a:lnTo>
                  <a:pt x="92227" y="1616202"/>
                </a:lnTo>
                <a:lnTo>
                  <a:pt x="119608" y="1616202"/>
                </a:lnTo>
                <a:lnTo>
                  <a:pt x="120192" y="1616202"/>
                </a:lnTo>
                <a:lnTo>
                  <a:pt x="977696" y="1616189"/>
                </a:lnTo>
                <a:lnTo>
                  <a:pt x="980478" y="1616113"/>
                </a:lnTo>
                <a:lnTo>
                  <a:pt x="983348" y="1616036"/>
                </a:lnTo>
                <a:lnTo>
                  <a:pt x="1019759" y="1645932"/>
                </a:lnTo>
                <a:lnTo>
                  <a:pt x="1019759" y="1573339"/>
                </a:lnTo>
                <a:lnTo>
                  <a:pt x="997775" y="1565198"/>
                </a:lnTo>
                <a:lnTo>
                  <a:pt x="995172" y="1564601"/>
                </a:lnTo>
                <a:lnTo>
                  <a:pt x="992708" y="1563344"/>
                </a:lnTo>
                <a:lnTo>
                  <a:pt x="990295" y="1562455"/>
                </a:lnTo>
                <a:lnTo>
                  <a:pt x="989469" y="1562138"/>
                </a:lnTo>
                <a:lnTo>
                  <a:pt x="989507" y="1552790"/>
                </a:lnTo>
                <a:lnTo>
                  <a:pt x="989723" y="1545932"/>
                </a:lnTo>
                <a:lnTo>
                  <a:pt x="989317" y="1534706"/>
                </a:lnTo>
                <a:lnTo>
                  <a:pt x="986777" y="1461084"/>
                </a:lnTo>
                <a:lnTo>
                  <a:pt x="985240" y="1422615"/>
                </a:lnTo>
                <a:lnTo>
                  <a:pt x="983259" y="1384160"/>
                </a:lnTo>
                <a:lnTo>
                  <a:pt x="954366" y="1354670"/>
                </a:lnTo>
                <a:lnTo>
                  <a:pt x="943952" y="1358188"/>
                </a:lnTo>
                <a:lnTo>
                  <a:pt x="937006" y="1365300"/>
                </a:lnTo>
                <a:lnTo>
                  <a:pt x="933259" y="1376057"/>
                </a:lnTo>
                <a:lnTo>
                  <a:pt x="932662" y="1387360"/>
                </a:lnTo>
                <a:lnTo>
                  <a:pt x="932548" y="1391831"/>
                </a:lnTo>
                <a:lnTo>
                  <a:pt x="933996" y="1429854"/>
                </a:lnTo>
                <a:lnTo>
                  <a:pt x="935316" y="1469199"/>
                </a:lnTo>
                <a:lnTo>
                  <a:pt x="937869" y="1552790"/>
                </a:lnTo>
                <a:lnTo>
                  <a:pt x="937056" y="1557693"/>
                </a:lnTo>
                <a:lnTo>
                  <a:pt x="936701" y="1562455"/>
                </a:lnTo>
                <a:lnTo>
                  <a:pt x="134810" y="1562455"/>
                </a:lnTo>
                <a:lnTo>
                  <a:pt x="132499" y="1513878"/>
                </a:lnTo>
                <a:lnTo>
                  <a:pt x="134289" y="1450657"/>
                </a:lnTo>
                <a:lnTo>
                  <a:pt x="139382" y="1387360"/>
                </a:lnTo>
                <a:lnTo>
                  <a:pt x="146939" y="1338580"/>
                </a:lnTo>
                <a:lnTo>
                  <a:pt x="159981" y="1290574"/>
                </a:lnTo>
                <a:lnTo>
                  <a:pt x="176301" y="1244714"/>
                </a:lnTo>
                <a:lnTo>
                  <a:pt x="195859" y="1200975"/>
                </a:lnTo>
                <a:lnTo>
                  <a:pt x="218643" y="1159357"/>
                </a:lnTo>
                <a:lnTo>
                  <a:pt x="244627" y="1119835"/>
                </a:lnTo>
                <a:lnTo>
                  <a:pt x="273799" y="1082370"/>
                </a:lnTo>
                <a:lnTo>
                  <a:pt x="306120" y="1046962"/>
                </a:lnTo>
                <a:lnTo>
                  <a:pt x="341566" y="1013587"/>
                </a:lnTo>
                <a:lnTo>
                  <a:pt x="380136" y="982230"/>
                </a:lnTo>
                <a:lnTo>
                  <a:pt x="412762" y="949121"/>
                </a:lnTo>
                <a:lnTo>
                  <a:pt x="432435" y="910729"/>
                </a:lnTo>
                <a:lnTo>
                  <a:pt x="439178" y="869581"/>
                </a:lnTo>
                <a:lnTo>
                  <a:pt x="433082" y="828217"/>
                </a:lnTo>
                <a:lnTo>
                  <a:pt x="414185" y="789190"/>
                </a:lnTo>
                <a:lnTo>
                  <a:pt x="382574" y="755015"/>
                </a:lnTo>
                <a:lnTo>
                  <a:pt x="357759" y="733971"/>
                </a:lnTo>
                <a:lnTo>
                  <a:pt x="333590" y="712139"/>
                </a:lnTo>
                <a:lnTo>
                  <a:pt x="286042" y="667550"/>
                </a:lnTo>
                <a:lnTo>
                  <a:pt x="274751" y="658939"/>
                </a:lnTo>
                <a:lnTo>
                  <a:pt x="264121" y="654989"/>
                </a:lnTo>
                <a:lnTo>
                  <a:pt x="254152" y="655891"/>
                </a:lnTo>
                <a:lnTo>
                  <a:pt x="244868" y="661898"/>
                </a:lnTo>
                <a:lnTo>
                  <a:pt x="238556" y="670826"/>
                </a:lnTo>
                <a:lnTo>
                  <a:pt x="236791" y="680859"/>
                </a:lnTo>
                <a:lnTo>
                  <a:pt x="239864" y="691426"/>
                </a:lnTo>
                <a:lnTo>
                  <a:pt x="273316" y="725741"/>
                </a:lnTo>
                <a:lnTo>
                  <a:pt x="324523" y="772528"/>
                </a:lnTo>
                <a:lnTo>
                  <a:pt x="350558" y="795439"/>
                </a:lnTo>
                <a:lnTo>
                  <a:pt x="365252" y="810107"/>
                </a:lnTo>
                <a:lnTo>
                  <a:pt x="376580" y="826249"/>
                </a:lnTo>
                <a:lnTo>
                  <a:pt x="384048" y="844359"/>
                </a:lnTo>
                <a:lnTo>
                  <a:pt x="387159" y="864882"/>
                </a:lnTo>
                <a:lnTo>
                  <a:pt x="384390" y="890600"/>
                </a:lnTo>
                <a:lnTo>
                  <a:pt x="374929" y="912444"/>
                </a:lnTo>
                <a:lnTo>
                  <a:pt x="359968" y="931316"/>
                </a:lnTo>
                <a:lnTo>
                  <a:pt x="340702" y="948143"/>
                </a:lnTo>
                <a:lnTo>
                  <a:pt x="302907" y="979170"/>
                </a:lnTo>
                <a:lnTo>
                  <a:pt x="267995" y="1012177"/>
                </a:lnTo>
                <a:lnTo>
                  <a:pt x="235966" y="1047140"/>
                </a:lnTo>
                <a:lnTo>
                  <a:pt x="206806" y="1084059"/>
                </a:lnTo>
                <a:lnTo>
                  <a:pt x="180517" y="1122921"/>
                </a:lnTo>
                <a:lnTo>
                  <a:pt x="157099" y="1163751"/>
                </a:lnTo>
                <a:lnTo>
                  <a:pt x="136550" y="1206525"/>
                </a:lnTo>
                <a:lnTo>
                  <a:pt x="118872" y="1251242"/>
                </a:lnTo>
                <a:lnTo>
                  <a:pt x="104063" y="1297889"/>
                </a:lnTo>
                <a:lnTo>
                  <a:pt x="93256" y="1344688"/>
                </a:lnTo>
                <a:lnTo>
                  <a:pt x="86474" y="1391831"/>
                </a:lnTo>
                <a:lnTo>
                  <a:pt x="82842" y="1439265"/>
                </a:lnTo>
                <a:lnTo>
                  <a:pt x="81483" y="1486916"/>
                </a:lnTo>
                <a:lnTo>
                  <a:pt x="81584" y="1562887"/>
                </a:lnTo>
                <a:lnTo>
                  <a:pt x="75869" y="1564322"/>
                </a:lnTo>
                <a:lnTo>
                  <a:pt x="72085" y="1565402"/>
                </a:lnTo>
                <a:lnTo>
                  <a:pt x="68249" y="1566214"/>
                </a:lnTo>
                <a:lnTo>
                  <a:pt x="34417" y="1581277"/>
                </a:lnTo>
                <a:lnTo>
                  <a:pt x="10883" y="1607566"/>
                </a:lnTo>
                <a:lnTo>
                  <a:pt x="0" y="1641068"/>
                </a:lnTo>
                <a:lnTo>
                  <a:pt x="4102" y="1677758"/>
                </a:lnTo>
                <a:lnTo>
                  <a:pt x="14249" y="1698510"/>
                </a:lnTo>
                <a:lnTo>
                  <a:pt x="28663" y="1714677"/>
                </a:lnTo>
                <a:lnTo>
                  <a:pt x="46672" y="1726946"/>
                </a:lnTo>
                <a:lnTo>
                  <a:pt x="67640" y="1735988"/>
                </a:lnTo>
                <a:lnTo>
                  <a:pt x="1003465" y="1735988"/>
                </a:lnTo>
                <a:lnTo>
                  <a:pt x="1004874" y="1735061"/>
                </a:lnTo>
                <a:lnTo>
                  <a:pt x="1006157" y="1733829"/>
                </a:lnTo>
                <a:lnTo>
                  <a:pt x="1007706" y="1733283"/>
                </a:lnTo>
                <a:lnTo>
                  <a:pt x="1036396" y="1718741"/>
                </a:lnTo>
                <a:lnTo>
                  <a:pt x="1056767" y="1698434"/>
                </a:lnTo>
                <a:lnTo>
                  <a:pt x="1062824" y="1685163"/>
                </a:lnTo>
                <a:lnTo>
                  <a:pt x="1068438" y="1672894"/>
                </a:lnTo>
                <a:lnTo>
                  <a:pt x="1071029" y="1642668"/>
                </a:lnTo>
                <a:close/>
              </a:path>
            </a:pathLst>
          </a:custGeom>
          <a:solidFill>
            <a:srgbClr val="A68FB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/>
          <p:nvPr/>
        </p:nvSpPr>
        <p:spPr>
          <a:xfrm>
            <a:off x="11645051" y="7542659"/>
            <a:ext cx="629920" cy="561975"/>
          </a:xfrm>
          <a:custGeom>
            <a:avLst/>
            <a:gdLst/>
            <a:ahLst/>
            <a:cxnLst/>
            <a:rect l="l" t="t" r="r" b="b"/>
            <a:pathLst>
              <a:path w="629920" h="561975">
                <a:moveTo>
                  <a:pt x="273527" y="24003"/>
                </a:moveTo>
                <a:lnTo>
                  <a:pt x="6458" y="489549"/>
                </a:lnTo>
                <a:lnTo>
                  <a:pt x="0" y="514303"/>
                </a:lnTo>
                <a:lnTo>
                  <a:pt x="6453" y="537555"/>
                </a:lnTo>
                <a:lnTo>
                  <a:pt x="23235" y="554807"/>
                </a:lnTo>
                <a:lnTo>
                  <a:pt x="47765" y="561558"/>
                </a:lnTo>
                <a:lnTo>
                  <a:pt x="581912" y="561558"/>
                </a:lnTo>
                <a:lnTo>
                  <a:pt x="606437" y="554807"/>
                </a:lnTo>
                <a:lnTo>
                  <a:pt x="623218" y="537555"/>
                </a:lnTo>
                <a:lnTo>
                  <a:pt x="629673" y="514303"/>
                </a:lnTo>
                <a:lnTo>
                  <a:pt x="623219" y="489549"/>
                </a:lnTo>
                <a:lnTo>
                  <a:pt x="356141" y="24003"/>
                </a:lnTo>
                <a:lnTo>
                  <a:pt x="338070" y="6000"/>
                </a:lnTo>
                <a:lnTo>
                  <a:pt x="314834" y="0"/>
                </a:lnTo>
                <a:lnTo>
                  <a:pt x="291599" y="6000"/>
                </a:lnTo>
                <a:lnTo>
                  <a:pt x="273527" y="24003"/>
                </a:lnTo>
                <a:close/>
              </a:path>
            </a:pathLst>
          </a:custGeom>
          <a:ln w="425934">
            <a:solidFill>
              <a:srgbClr val="A68FB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/>
          <p:nvPr/>
        </p:nvSpPr>
        <p:spPr>
          <a:xfrm>
            <a:off x="11934448" y="7962825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4" h="51434">
                <a:moveTo>
                  <a:pt x="25436" y="0"/>
                </a:moveTo>
                <a:lnTo>
                  <a:pt x="15536" y="1999"/>
                </a:lnTo>
                <a:lnTo>
                  <a:pt x="7450" y="7450"/>
                </a:lnTo>
                <a:lnTo>
                  <a:pt x="1999" y="15536"/>
                </a:lnTo>
                <a:lnTo>
                  <a:pt x="0" y="25436"/>
                </a:lnTo>
                <a:lnTo>
                  <a:pt x="1999" y="35337"/>
                </a:lnTo>
                <a:lnTo>
                  <a:pt x="7450" y="43422"/>
                </a:lnTo>
                <a:lnTo>
                  <a:pt x="15536" y="48874"/>
                </a:lnTo>
                <a:lnTo>
                  <a:pt x="25436" y="50873"/>
                </a:lnTo>
                <a:lnTo>
                  <a:pt x="35337" y="48874"/>
                </a:lnTo>
                <a:lnTo>
                  <a:pt x="43422" y="43422"/>
                </a:lnTo>
                <a:lnTo>
                  <a:pt x="48874" y="35337"/>
                </a:lnTo>
                <a:lnTo>
                  <a:pt x="50873" y="25436"/>
                </a:lnTo>
                <a:lnTo>
                  <a:pt x="48874" y="15536"/>
                </a:lnTo>
                <a:lnTo>
                  <a:pt x="43422" y="7450"/>
                </a:lnTo>
                <a:lnTo>
                  <a:pt x="35337" y="1999"/>
                </a:lnTo>
                <a:lnTo>
                  <a:pt x="254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9"/>
          <p:cNvSpPr/>
          <p:nvPr/>
        </p:nvSpPr>
        <p:spPr>
          <a:xfrm>
            <a:off x="11934448" y="7962825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4" h="51434">
                <a:moveTo>
                  <a:pt x="50873" y="25436"/>
                </a:moveTo>
                <a:lnTo>
                  <a:pt x="48874" y="35337"/>
                </a:lnTo>
                <a:lnTo>
                  <a:pt x="43422" y="43422"/>
                </a:lnTo>
                <a:lnTo>
                  <a:pt x="35337" y="48874"/>
                </a:lnTo>
                <a:lnTo>
                  <a:pt x="25436" y="50873"/>
                </a:lnTo>
                <a:lnTo>
                  <a:pt x="15536" y="48874"/>
                </a:lnTo>
                <a:lnTo>
                  <a:pt x="7450" y="43422"/>
                </a:lnTo>
                <a:lnTo>
                  <a:pt x="1999" y="35337"/>
                </a:lnTo>
                <a:lnTo>
                  <a:pt x="0" y="25436"/>
                </a:lnTo>
                <a:lnTo>
                  <a:pt x="1999" y="15536"/>
                </a:lnTo>
                <a:lnTo>
                  <a:pt x="7450" y="7450"/>
                </a:lnTo>
                <a:lnTo>
                  <a:pt x="15536" y="1999"/>
                </a:lnTo>
                <a:lnTo>
                  <a:pt x="25436" y="0"/>
                </a:lnTo>
                <a:lnTo>
                  <a:pt x="35337" y="1999"/>
                </a:lnTo>
                <a:lnTo>
                  <a:pt x="43422" y="7450"/>
                </a:lnTo>
                <a:lnTo>
                  <a:pt x="48874" y="15536"/>
                </a:lnTo>
                <a:lnTo>
                  <a:pt x="50873" y="25436"/>
                </a:lnTo>
                <a:close/>
              </a:path>
            </a:pathLst>
          </a:custGeom>
          <a:ln w="425934">
            <a:solidFill>
              <a:srgbClr val="A68FB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/>
          <p:nvPr/>
        </p:nvSpPr>
        <p:spPr>
          <a:xfrm>
            <a:off x="11746916" y="7709638"/>
            <a:ext cx="426084" cy="203200"/>
          </a:xfrm>
          <a:custGeom>
            <a:avLst/>
            <a:gdLst/>
            <a:ahLst/>
            <a:cxnLst/>
            <a:rect l="l" t="t" r="r" b="b"/>
            <a:pathLst>
              <a:path w="426084" h="203200">
                <a:moveTo>
                  <a:pt x="187413" y="0"/>
                </a:moveTo>
                <a:lnTo>
                  <a:pt x="0" y="0"/>
                </a:lnTo>
                <a:lnTo>
                  <a:pt x="0" y="202819"/>
                </a:lnTo>
                <a:lnTo>
                  <a:pt x="187413" y="202819"/>
                </a:lnTo>
                <a:lnTo>
                  <a:pt x="187413" y="0"/>
                </a:lnTo>
                <a:close/>
              </a:path>
              <a:path w="426084" h="203200">
                <a:moveTo>
                  <a:pt x="425932" y="0"/>
                </a:moveTo>
                <a:lnTo>
                  <a:pt x="238518" y="0"/>
                </a:lnTo>
                <a:lnTo>
                  <a:pt x="238518" y="202819"/>
                </a:lnTo>
                <a:lnTo>
                  <a:pt x="425932" y="202819"/>
                </a:lnTo>
                <a:lnTo>
                  <a:pt x="425932" y="0"/>
                </a:lnTo>
                <a:close/>
              </a:path>
            </a:pathLst>
          </a:custGeom>
          <a:solidFill>
            <a:srgbClr val="A68FB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21"/>
          <p:cNvSpPr/>
          <p:nvPr/>
        </p:nvSpPr>
        <p:spPr>
          <a:xfrm>
            <a:off x="11645051" y="7542659"/>
            <a:ext cx="629920" cy="561975"/>
          </a:xfrm>
          <a:custGeom>
            <a:avLst/>
            <a:gdLst/>
            <a:ahLst/>
            <a:cxnLst/>
            <a:rect l="l" t="t" r="r" b="b"/>
            <a:pathLst>
              <a:path w="629920" h="561975">
                <a:moveTo>
                  <a:pt x="273527" y="24003"/>
                </a:moveTo>
                <a:lnTo>
                  <a:pt x="6458" y="489549"/>
                </a:lnTo>
                <a:lnTo>
                  <a:pt x="0" y="514303"/>
                </a:lnTo>
                <a:lnTo>
                  <a:pt x="6453" y="537555"/>
                </a:lnTo>
                <a:lnTo>
                  <a:pt x="23235" y="554807"/>
                </a:lnTo>
                <a:lnTo>
                  <a:pt x="47765" y="561558"/>
                </a:lnTo>
                <a:lnTo>
                  <a:pt x="581912" y="561558"/>
                </a:lnTo>
                <a:lnTo>
                  <a:pt x="606437" y="554807"/>
                </a:lnTo>
                <a:lnTo>
                  <a:pt x="623218" y="537555"/>
                </a:lnTo>
                <a:lnTo>
                  <a:pt x="629673" y="514303"/>
                </a:lnTo>
                <a:lnTo>
                  <a:pt x="623219" y="489549"/>
                </a:lnTo>
                <a:lnTo>
                  <a:pt x="356141" y="24003"/>
                </a:lnTo>
                <a:lnTo>
                  <a:pt x="338070" y="6000"/>
                </a:lnTo>
                <a:lnTo>
                  <a:pt x="314834" y="0"/>
                </a:lnTo>
                <a:lnTo>
                  <a:pt x="291599" y="6000"/>
                </a:lnTo>
                <a:lnTo>
                  <a:pt x="273527" y="24003"/>
                </a:lnTo>
                <a:close/>
              </a:path>
            </a:pathLst>
          </a:custGeom>
          <a:ln w="511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22"/>
          <p:cNvSpPr/>
          <p:nvPr/>
        </p:nvSpPr>
        <p:spPr>
          <a:xfrm>
            <a:off x="11934448" y="7962825"/>
            <a:ext cx="51435" cy="51435"/>
          </a:xfrm>
          <a:custGeom>
            <a:avLst/>
            <a:gdLst/>
            <a:ahLst/>
            <a:cxnLst/>
            <a:rect l="l" t="t" r="r" b="b"/>
            <a:pathLst>
              <a:path w="51434" h="51434">
                <a:moveTo>
                  <a:pt x="25436" y="0"/>
                </a:moveTo>
                <a:lnTo>
                  <a:pt x="15536" y="1999"/>
                </a:lnTo>
                <a:lnTo>
                  <a:pt x="7450" y="7450"/>
                </a:lnTo>
                <a:lnTo>
                  <a:pt x="1999" y="15536"/>
                </a:lnTo>
                <a:lnTo>
                  <a:pt x="0" y="25436"/>
                </a:lnTo>
                <a:lnTo>
                  <a:pt x="1999" y="35337"/>
                </a:lnTo>
                <a:lnTo>
                  <a:pt x="7450" y="43422"/>
                </a:lnTo>
                <a:lnTo>
                  <a:pt x="15536" y="48874"/>
                </a:lnTo>
                <a:lnTo>
                  <a:pt x="25436" y="50873"/>
                </a:lnTo>
                <a:lnTo>
                  <a:pt x="35337" y="48874"/>
                </a:lnTo>
                <a:lnTo>
                  <a:pt x="43422" y="43422"/>
                </a:lnTo>
                <a:lnTo>
                  <a:pt x="48874" y="35337"/>
                </a:lnTo>
                <a:lnTo>
                  <a:pt x="50873" y="25436"/>
                </a:lnTo>
                <a:lnTo>
                  <a:pt x="48874" y="15536"/>
                </a:lnTo>
                <a:lnTo>
                  <a:pt x="43422" y="7450"/>
                </a:lnTo>
                <a:lnTo>
                  <a:pt x="35337" y="1999"/>
                </a:lnTo>
                <a:lnTo>
                  <a:pt x="254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23"/>
          <p:cNvSpPr/>
          <p:nvPr/>
        </p:nvSpPr>
        <p:spPr>
          <a:xfrm>
            <a:off x="11959887" y="7709633"/>
            <a:ext cx="0" cy="203200"/>
          </a:xfrm>
          <a:custGeom>
            <a:avLst/>
            <a:gdLst/>
            <a:ahLst/>
            <a:cxnLst/>
            <a:rect l="l" t="t" r="r" b="b"/>
            <a:pathLst>
              <a:path h="203200">
                <a:moveTo>
                  <a:pt x="0" y="0"/>
                </a:moveTo>
                <a:lnTo>
                  <a:pt x="0" y="202821"/>
                </a:lnTo>
              </a:path>
            </a:pathLst>
          </a:custGeom>
          <a:ln w="511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24"/>
          <p:cNvSpPr txBox="1"/>
          <p:nvPr/>
        </p:nvSpPr>
        <p:spPr>
          <a:xfrm>
            <a:off x="12582884" y="7728626"/>
            <a:ext cx="3049270" cy="3632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b="1" dirty="0">
                <a:solidFill>
                  <a:srgbClr val="FFFFFF"/>
                </a:solidFill>
                <a:latin typeface="Arial Narrow"/>
                <a:cs typeface="Arial Narrow"/>
              </a:rPr>
              <a:t>nmCRPC wysokiego </a:t>
            </a:r>
            <a:r>
              <a:rPr sz="2200" b="1" spc="-10" dirty="0">
                <a:solidFill>
                  <a:srgbClr val="FFFFFF"/>
                </a:solidFill>
                <a:latin typeface="Arial Narrow"/>
                <a:cs typeface="Arial Narrow"/>
              </a:rPr>
              <a:t>ryzyka</a:t>
            </a:r>
            <a:endParaRPr sz="2200" dirty="0">
              <a:latin typeface="Arial Narrow"/>
              <a:cs typeface="Arial Narrow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045910" y="3408587"/>
            <a:ext cx="7613015" cy="53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Oporny</a:t>
            </a:r>
            <a:r>
              <a:rPr sz="335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3350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kastrację:</a:t>
            </a:r>
            <a:r>
              <a:rPr sz="3350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850" dirty="0">
                <a:solidFill>
                  <a:srgbClr val="050E4C"/>
                </a:solidFill>
                <a:latin typeface="Arial Narrow"/>
                <a:cs typeface="Arial Narrow"/>
              </a:rPr>
              <a:t>stężenie</a:t>
            </a:r>
            <a:r>
              <a:rPr sz="2850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850" dirty="0">
                <a:solidFill>
                  <a:srgbClr val="050E4C"/>
                </a:solidFill>
                <a:latin typeface="Arial Narrow"/>
                <a:cs typeface="Arial Narrow"/>
              </a:rPr>
              <a:t>testosteronu</a:t>
            </a:r>
            <a:r>
              <a:rPr sz="2850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850" dirty="0">
                <a:solidFill>
                  <a:srgbClr val="050E4C"/>
                </a:solidFill>
                <a:latin typeface="Arial Narrow"/>
                <a:cs typeface="Arial Narrow"/>
              </a:rPr>
              <a:t>&lt;</a:t>
            </a:r>
            <a:r>
              <a:rPr sz="2850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850" dirty="0">
                <a:solidFill>
                  <a:srgbClr val="050E4C"/>
                </a:solidFill>
                <a:latin typeface="Arial Narrow"/>
                <a:cs typeface="Arial Narrow"/>
              </a:rPr>
              <a:t>50</a:t>
            </a:r>
            <a:r>
              <a:rPr sz="2850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850" spc="-10" dirty="0">
                <a:solidFill>
                  <a:srgbClr val="050E4C"/>
                </a:solidFill>
                <a:latin typeface="Arial Narrow"/>
                <a:cs typeface="Arial Narrow"/>
              </a:rPr>
              <a:t>ng/dl</a:t>
            </a:r>
            <a:endParaRPr sz="2850" dirty="0">
              <a:latin typeface="Arial Narrow"/>
              <a:cs typeface="Arial Narrow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045910" y="5652384"/>
            <a:ext cx="7150734" cy="53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Czas</a:t>
            </a:r>
            <a:r>
              <a:rPr sz="3350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podwojenia</a:t>
            </a:r>
            <a:r>
              <a:rPr sz="335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stężenia</a:t>
            </a:r>
            <a:r>
              <a:rPr sz="335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PSA</a:t>
            </a:r>
            <a:r>
              <a:rPr sz="335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≤</a:t>
            </a:r>
            <a:r>
              <a:rPr sz="335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10</a:t>
            </a:r>
            <a:r>
              <a:rPr sz="3350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spc="-10" dirty="0">
                <a:solidFill>
                  <a:srgbClr val="FFFFFF"/>
                </a:solidFill>
                <a:latin typeface="Arial Narrow"/>
                <a:cs typeface="Arial Narrow"/>
              </a:rPr>
              <a:t>miesięcy</a:t>
            </a:r>
            <a:endParaRPr sz="3350" dirty="0">
              <a:latin typeface="Arial Narrow"/>
              <a:cs typeface="Arial Narrow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082275" y="2239154"/>
            <a:ext cx="596900" cy="596900"/>
          </a:xfrm>
          <a:custGeom>
            <a:avLst/>
            <a:gdLst/>
            <a:ahLst/>
            <a:cxnLst/>
            <a:rect l="l" t="t" r="r" b="b"/>
            <a:pathLst>
              <a:path w="596900" h="596900">
                <a:moveTo>
                  <a:pt x="298154" y="0"/>
                </a:moveTo>
                <a:lnTo>
                  <a:pt x="249791" y="3902"/>
                </a:lnTo>
                <a:lnTo>
                  <a:pt x="203914" y="15200"/>
                </a:lnTo>
                <a:lnTo>
                  <a:pt x="161134" y="33279"/>
                </a:lnTo>
                <a:lnTo>
                  <a:pt x="122068" y="57526"/>
                </a:lnTo>
                <a:lnTo>
                  <a:pt x="87327" y="87327"/>
                </a:lnTo>
                <a:lnTo>
                  <a:pt x="57526" y="122068"/>
                </a:lnTo>
                <a:lnTo>
                  <a:pt x="33279" y="161134"/>
                </a:lnTo>
                <a:lnTo>
                  <a:pt x="15200" y="203914"/>
                </a:lnTo>
                <a:lnTo>
                  <a:pt x="3902" y="249791"/>
                </a:lnTo>
                <a:lnTo>
                  <a:pt x="0" y="298154"/>
                </a:lnTo>
                <a:lnTo>
                  <a:pt x="3902" y="346516"/>
                </a:lnTo>
                <a:lnTo>
                  <a:pt x="15200" y="392393"/>
                </a:lnTo>
                <a:lnTo>
                  <a:pt x="33279" y="435173"/>
                </a:lnTo>
                <a:lnTo>
                  <a:pt x="57526" y="474240"/>
                </a:lnTo>
                <a:lnTo>
                  <a:pt x="87327" y="508980"/>
                </a:lnTo>
                <a:lnTo>
                  <a:pt x="122068" y="538781"/>
                </a:lnTo>
                <a:lnTo>
                  <a:pt x="161134" y="563028"/>
                </a:lnTo>
                <a:lnTo>
                  <a:pt x="203914" y="581107"/>
                </a:lnTo>
                <a:lnTo>
                  <a:pt x="249791" y="592405"/>
                </a:lnTo>
                <a:lnTo>
                  <a:pt x="298154" y="596308"/>
                </a:lnTo>
                <a:lnTo>
                  <a:pt x="346516" y="592405"/>
                </a:lnTo>
                <a:lnTo>
                  <a:pt x="392393" y="581107"/>
                </a:lnTo>
                <a:lnTo>
                  <a:pt x="435173" y="563028"/>
                </a:lnTo>
                <a:lnTo>
                  <a:pt x="474240" y="538781"/>
                </a:lnTo>
                <a:lnTo>
                  <a:pt x="508980" y="508980"/>
                </a:lnTo>
                <a:lnTo>
                  <a:pt x="538781" y="474240"/>
                </a:lnTo>
                <a:lnTo>
                  <a:pt x="563028" y="435173"/>
                </a:lnTo>
                <a:lnTo>
                  <a:pt x="581107" y="392393"/>
                </a:lnTo>
                <a:lnTo>
                  <a:pt x="592405" y="346516"/>
                </a:lnTo>
                <a:lnTo>
                  <a:pt x="596308" y="298154"/>
                </a:lnTo>
                <a:lnTo>
                  <a:pt x="592405" y="249791"/>
                </a:lnTo>
                <a:lnTo>
                  <a:pt x="581107" y="203914"/>
                </a:lnTo>
                <a:lnTo>
                  <a:pt x="563028" y="161134"/>
                </a:lnTo>
                <a:lnTo>
                  <a:pt x="538781" y="122068"/>
                </a:lnTo>
                <a:lnTo>
                  <a:pt x="508980" y="87327"/>
                </a:lnTo>
                <a:lnTo>
                  <a:pt x="474240" y="57526"/>
                </a:lnTo>
                <a:lnTo>
                  <a:pt x="435173" y="33279"/>
                </a:lnTo>
                <a:lnTo>
                  <a:pt x="392393" y="15200"/>
                </a:lnTo>
                <a:lnTo>
                  <a:pt x="346516" y="3902"/>
                </a:lnTo>
                <a:lnTo>
                  <a:pt x="298154" y="0"/>
                </a:lnTo>
                <a:close/>
              </a:path>
            </a:pathLst>
          </a:custGeom>
          <a:solidFill>
            <a:srgbClr val="9AB72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5" name="object 35"/>
          <p:cNvSpPr txBox="1"/>
          <p:nvPr/>
        </p:nvSpPr>
        <p:spPr>
          <a:xfrm>
            <a:off x="1295109" y="2237098"/>
            <a:ext cx="6385560" cy="53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3270" algn="l"/>
              </a:tabLst>
            </a:pPr>
            <a:r>
              <a:rPr sz="3350" b="1" spc="-50" dirty="0">
                <a:solidFill>
                  <a:srgbClr val="FFFFFF"/>
                </a:solidFill>
                <a:latin typeface="Arial Narrow"/>
                <a:cs typeface="Arial Narrow"/>
              </a:rPr>
              <a:t>1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	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Rak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prostaty</a:t>
            </a:r>
            <a:r>
              <a:rPr sz="335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sz="335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trakcie</a:t>
            </a:r>
            <a:r>
              <a:rPr sz="335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leczenia</a:t>
            </a:r>
            <a:r>
              <a:rPr sz="3350" spc="-25" dirty="0">
                <a:solidFill>
                  <a:srgbClr val="050E4C"/>
                </a:solidFill>
                <a:latin typeface="Arial Narrow"/>
                <a:cs typeface="Arial Narrow"/>
              </a:rPr>
              <a:t> ADT</a:t>
            </a:r>
            <a:endParaRPr sz="3350" dirty="0">
              <a:latin typeface="Arial Narrow"/>
              <a:cs typeface="Arial Narrow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082275" y="4525115"/>
            <a:ext cx="596900" cy="596900"/>
          </a:xfrm>
          <a:custGeom>
            <a:avLst/>
            <a:gdLst/>
            <a:ahLst/>
            <a:cxnLst/>
            <a:rect l="l" t="t" r="r" b="b"/>
            <a:pathLst>
              <a:path w="596900" h="596900">
                <a:moveTo>
                  <a:pt x="298154" y="0"/>
                </a:moveTo>
                <a:lnTo>
                  <a:pt x="249791" y="3902"/>
                </a:lnTo>
                <a:lnTo>
                  <a:pt x="203914" y="15200"/>
                </a:lnTo>
                <a:lnTo>
                  <a:pt x="161134" y="33279"/>
                </a:lnTo>
                <a:lnTo>
                  <a:pt x="122068" y="57526"/>
                </a:lnTo>
                <a:lnTo>
                  <a:pt x="87327" y="87327"/>
                </a:lnTo>
                <a:lnTo>
                  <a:pt x="57526" y="122068"/>
                </a:lnTo>
                <a:lnTo>
                  <a:pt x="33279" y="161134"/>
                </a:lnTo>
                <a:lnTo>
                  <a:pt x="15200" y="203914"/>
                </a:lnTo>
                <a:lnTo>
                  <a:pt x="3902" y="249791"/>
                </a:lnTo>
                <a:lnTo>
                  <a:pt x="0" y="298154"/>
                </a:lnTo>
                <a:lnTo>
                  <a:pt x="3902" y="346516"/>
                </a:lnTo>
                <a:lnTo>
                  <a:pt x="15200" y="392393"/>
                </a:lnTo>
                <a:lnTo>
                  <a:pt x="33279" y="435173"/>
                </a:lnTo>
                <a:lnTo>
                  <a:pt x="57526" y="474240"/>
                </a:lnTo>
                <a:lnTo>
                  <a:pt x="87327" y="508980"/>
                </a:lnTo>
                <a:lnTo>
                  <a:pt x="122068" y="538781"/>
                </a:lnTo>
                <a:lnTo>
                  <a:pt x="161134" y="563028"/>
                </a:lnTo>
                <a:lnTo>
                  <a:pt x="203914" y="581107"/>
                </a:lnTo>
                <a:lnTo>
                  <a:pt x="249791" y="592405"/>
                </a:lnTo>
                <a:lnTo>
                  <a:pt x="298154" y="596308"/>
                </a:lnTo>
                <a:lnTo>
                  <a:pt x="346516" y="592405"/>
                </a:lnTo>
                <a:lnTo>
                  <a:pt x="392393" y="581107"/>
                </a:lnTo>
                <a:lnTo>
                  <a:pt x="435173" y="563028"/>
                </a:lnTo>
                <a:lnTo>
                  <a:pt x="474240" y="538781"/>
                </a:lnTo>
                <a:lnTo>
                  <a:pt x="508980" y="508980"/>
                </a:lnTo>
                <a:lnTo>
                  <a:pt x="538781" y="474240"/>
                </a:lnTo>
                <a:lnTo>
                  <a:pt x="563028" y="435173"/>
                </a:lnTo>
                <a:lnTo>
                  <a:pt x="581107" y="392393"/>
                </a:lnTo>
                <a:lnTo>
                  <a:pt x="592405" y="346516"/>
                </a:lnTo>
                <a:lnTo>
                  <a:pt x="596308" y="298154"/>
                </a:lnTo>
                <a:lnTo>
                  <a:pt x="592405" y="249791"/>
                </a:lnTo>
                <a:lnTo>
                  <a:pt x="581107" y="203914"/>
                </a:lnTo>
                <a:lnTo>
                  <a:pt x="563028" y="161134"/>
                </a:lnTo>
                <a:lnTo>
                  <a:pt x="538781" y="122068"/>
                </a:lnTo>
                <a:lnTo>
                  <a:pt x="508980" y="87327"/>
                </a:lnTo>
                <a:lnTo>
                  <a:pt x="474240" y="57526"/>
                </a:lnTo>
                <a:lnTo>
                  <a:pt x="435173" y="33279"/>
                </a:lnTo>
                <a:lnTo>
                  <a:pt x="392393" y="15200"/>
                </a:lnTo>
                <a:lnTo>
                  <a:pt x="346516" y="3902"/>
                </a:lnTo>
                <a:lnTo>
                  <a:pt x="298154" y="0"/>
                </a:lnTo>
                <a:close/>
              </a:path>
            </a:pathLst>
          </a:custGeom>
          <a:solidFill>
            <a:srgbClr val="9AB72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object 37"/>
          <p:cNvSpPr txBox="1"/>
          <p:nvPr/>
        </p:nvSpPr>
        <p:spPr>
          <a:xfrm>
            <a:off x="1273813" y="4523055"/>
            <a:ext cx="8194040" cy="53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84225" algn="l"/>
              </a:tabLst>
            </a:pPr>
            <a:r>
              <a:rPr sz="3350" b="1" spc="-50" dirty="0">
                <a:solidFill>
                  <a:srgbClr val="FFFFFF"/>
                </a:solidFill>
                <a:latin typeface="Arial Narrow"/>
                <a:cs typeface="Arial Narrow"/>
              </a:rPr>
              <a:t>3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	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Z</a:t>
            </a:r>
            <a:r>
              <a:rPr sz="33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progresją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biochemiczną:</a:t>
            </a:r>
            <a:r>
              <a:rPr sz="3350" spc="-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wzrost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stężenia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spc="-25" dirty="0">
                <a:solidFill>
                  <a:srgbClr val="050E4C"/>
                </a:solidFill>
                <a:latin typeface="Arial Narrow"/>
                <a:cs typeface="Arial Narrow"/>
              </a:rPr>
              <a:t>PSA</a:t>
            </a:r>
            <a:endParaRPr sz="3350" dirty="0">
              <a:latin typeface="Arial Narrow"/>
              <a:cs typeface="Arial Narrow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082275" y="3382134"/>
            <a:ext cx="596900" cy="596900"/>
          </a:xfrm>
          <a:custGeom>
            <a:avLst/>
            <a:gdLst/>
            <a:ahLst/>
            <a:cxnLst/>
            <a:rect l="l" t="t" r="r" b="b"/>
            <a:pathLst>
              <a:path w="596900" h="596900">
                <a:moveTo>
                  <a:pt x="298154" y="0"/>
                </a:moveTo>
                <a:lnTo>
                  <a:pt x="249791" y="3902"/>
                </a:lnTo>
                <a:lnTo>
                  <a:pt x="203914" y="15200"/>
                </a:lnTo>
                <a:lnTo>
                  <a:pt x="161134" y="33279"/>
                </a:lnTo>
                <a:lnTo>
                  <a:pt x="122068" y="57526"/>
                </a:lnTo>
                <a:lnTo>
                  <a:pt x="87327" y="87327"/>
                </a:lnTo>
                <a:lnTo>
                  <a:pt x="57526" y="122068"/>
                </a:lnTo>
                <a:lnTo>
                  <a:pt x="33279" y="161134"/>
                </a:lnTo>
                <a:lnTo>
                  <a:pt x="15200" y="203914"/>
                </a:lnTo>
                <a:lnTo>
                  <a:pt x="3902" y="249791"/>
                </a:lnTo>
                <a:lnTo>
                  <a:pt x="0" y="298154"/>
                </a:lnTo>
                <a:lnTo>
                  <a:pt x="3902" y="346516"/>
                </a:lnTo>
                <a:lnTo>
                  <a:pt x="15200" y="392393"/>
                </a:lnTo>
                <a:lnTo>
                  <a:pt x="33279" y="435173"/>
                </a:lnTo>
                <a:lnTo>
                  <a:pt x="57526" y="474240"/>
                </a:lnTo>
                <a:lnTo>
                  <a:pt x="87327" y="508980"/>
                </a:lnTo>
                <a:lnTo>
                  <a:pt x="122068" y="538781"/>
                </a:lnTo>
                <a:lnTo>
                  <a:pt x="161134" y="563028"/>
                </a:lnTo>
                <a:lnTo>
                  <a:pt x="203914" y="581107"/>
                </a:lnTo>
                <a:lnTo>
                  <a:pt x="249791" y="592405"/>
                </a:lnTo>
                <a:lnTo>
                  <a:pt x="298154" y="596308"/>
                </a:lnTo>
                <a:lnTo>
                  <a:pt x="346516" y="592405"/>
                </a:lnTo>
                <a:lnTo>
                  <a:pt x="392393" y="581107"/>
                </a:lnTo>
                <a:lnTo>
                  <a:pt x="435173" y="563028"/>
                </a:lnTo>
                <a:lnTo>
                  <a:pt x="474240" y="538781"/>
                </a:lnTo>
                <a:lnTo>
                  <a:pt x="508980" y="508980"/>
                </a:lnTo>
                <a:lnTo>
                  <a:pt x="538781" y="474240"/>
                </a:lnTo>
                <a:lnTo>
                  <a:pt x="563028" y="435173"/>
                </a:lnTo>
                <a:lnTo>
                  <a:pt x="581107" y="392393"/>
                </a:lnTo>
                <a:lnTo>
                  <a:pt x="592405" y="346516"/>
                </a:lnTo>
                <a:lnTo>
                  <a:pt x="596308" y="298154"/>
                </a:lnTo>
                <a:lnTo>
                  <a:pt x="592405" y="249791"/>
                </a:lnTo>
                <a:lnTo>
                  <a:pt x="581107" y="203914"/>
                </a:lnTo>
                <a:lnTo>
                  <a:pt x="563028" y="161134"/>
                </a:lnTo>
                <a:lnTo>
                  <a:pt x="538781" y="122068"/>
                </a:lnTo>
                <a:lnTo>
                  <a:pt x="508980" y="87327"/>
                </a:lnTo>
                <a:lnTo>
                  <a:pt x="474240" y="57526"/>
                </a:lnTo>
                <a:lnTo>
                  <a:pt x="435173" y="33279"/>
                </a:lnTo>
                <a:lnTo>
                  <a:pt x="392393" y="15200"/>
                </a:lnTo>
                <a:lnTo>
                  <a:pt x="346516" y="3902"/>
                </a:lnTo>
                <a:lnTo>
                  <a:pt x="298154" y="0"/>
                </a:lnTo>
                <a:close/>
              </a:path>
            </a:pathLst>
          </a:custGeom>
          <a:solidFill>
            <a:srgbClr val="9AB72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39"/>
          <p:cNvSpPr txBox="1"/>
          <p:nvPr/>
        </p:nvSpPr>
        <p:spPr>
          <a:xfrm>
            <a:off x="1269345" y="3380075"/>
            <a:ext cx="219710" cy="53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50" b="1" spc="-50" dirty="0">
                <a:solidFill>
                  <a:srgbClr val="FFFFFF"/>
                </a:solidFill>
                <a:latin typeface="Arial Narrow"/>
                <a:cs typeface="Arial Narrow"/>
              </a:rPr>
              <a:t>2</a:t>
            </a:r>
            <a:endParaRPr sz="3350" dirty="0">
              <a:latin typeface="Arial Narrow"/>
              <a:cs typeface="Arial Narrow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082275" y="5668094"/>
            <a:ext cx="596900" cy="596900"/>
          </a:xfrm>
          <a:custGeom>
            <a:avLst/>
            <a:gdLst/>
            <a:ahLst/>
            <a:cxnLst/>
            <a:rect l="l" t="t" r="r" b="b"/>
            <a:pathLst>
              <a:path w="596900" h="596900">
                <a:moveTo>
                  <a:pt x="298154" y="0"/>
                </a:moveTo>
                <a:lnTo>
                  <a:pt x="249791" y="3902"/>
                </a:lnTo>
                <a:lnTo>
                  <a:pt x="203914" y="15200"/>
                </a:lnTo>
                <a:lnTo>
                  <a:pt x="161134" y="33279"/>
                </a:lnTo>
                <a:lnTo>
                  <a:pt x="122068" y="57526"/>
                </a:lnTo>
                <a:lnTo>
                  <a:pt x="87327" y="87327"/>
                </a:lnTo>
                <a:lnTo>
                  <a:pt x="57526" y="122068"/>
                </a:lnTo>
                <a:lnTo>
                  <a:pt x="33279" y="161134"/>
                </a:lnTo>
                <a:lnTo>
                  <a:pt x="15200" y="203914"/>
                </a:lnTo>
                <a:lnTo>
                  <a:pt x="3902" y="249791"/>
                </a:lnTo>
                <a:lnTo>
                  <a:pt x="0" y="298154"/>
                </a:lnTo>
                <a:lnTo>
                  <a:pt x="3902" y="346516"/>
                </a:lnTo>
                <a:lnTo>
                  <a:pt x="15200" y="392393"/>
                </a:lnTo>
                <a:lnTo>
                  <a:pt x="33279" y="435173"/>
                </a:lnTo>
                <a:lnTo>
                  <a:pt x="57526" y="474240"/>
                </a:lnTo>
                <a:lnTo>
                  <a:pt x="87327" y="508980"/>
                </a:lnTo>
                <a:lnTo>
                  <a:pt x="122068" y="538781"/>
                </a:lnTo>
                <a:lnTo>
                  <a:pt x="161134" y="563028"/>
                </a:lnTo>
                <a:lnTo>
                  <a:pt x="203914" y="581107"/>
                </a:lnTo>
                <a:lnTo>
                  <a:pt x="249791" y="592405"/>
                </a:lnTo>
                <a:lnTo>
                  <a:pt x="298154" y="596308"/>
                </a:lnTo>
                <a:lnTo>
                  <a:pt x="346516" y="592405"/>
                </a:lnTo>
                <a:lnTo>
                  <a:pt x="392393" y="581107"/>
                </a:lnTo>
                <a:lnTo>
                  <a:pt x="435173" y="563028"/>
                </a:lnTo>
                <a:lnTo>
                  <a:pt x="474240" y="538781"/>
                </a:lnTo>
                <a:lnTo>
                  <a:pt x="508980" y="508980"/>
                </a:lnTo>
                <a:lnTo>
                  <a:pt x="538781" y="474240"/>
                </a:lnTo>
                <a:lnTo>
                  <a:pt x="563028" y="435173"/>
                </a:lnTo>
                <a:lnTo>
                  <a:pt x="581107" y="392393"/>
                </a:lnTo>
                <a:lnTo>
                  <a:pt x="592405" y="346516"/>
                </a:lnTo>
                <a:lnTo>
                  <a:pt x="596308" y="298154"/>
                </a:lnTo>
                <a:lnTo>
                  <a:pt x="592405" y="249791"/>
                </a:lnTo>
                <a:lnTo>
                  <a:pt x="581107" y="203914"/>
                </a:lnTo>
                <a:lnTo>
                  <a:pt x="563028" y="161134"/>
                </a:lnTo>
                <a:lnTo>
                  <a:pt x="538781" y="122068"/>
                </a:lnTo>
                <a:lnTo>
                  <a:pt x="508980" y="87327"/>
                </a:lnTo>
                <a:lnTo>
                  <a:pt x="474240" y="57526"/>
                </a:lnTo>
                <a:lnTo>
                  <a:pt x="435173" y="33279"/>
                </a:lnTo>
                <a:lnTo>
                  <a:pt x="392393" y="15200"/>
                </a:lnTo>
                <a:lnTo>
                  <a:pt x="346516" y="3902"/>
                </a:lnTo>
                <a:lnTo>
                  <a:pt x="298154" y="0"/>
                </a:lnTo>
                <a:close/>
              </a:path>
            </a:pathLst>
          </a:custGeom>
          <a:solidFill>
            <a:srgbClr val="7E539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1" name="object 41"/>
          <p:cNvSpPr txBox="1"/>
          <p:nvPr/>
        </p:nvSpPr>
        <p:spPr>
          <a:xfrm>
            <a:off x="1264870" y="5666036"/>
            <a:ext cx="219710" cy="53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50" b="1" spc="-50" dirty="0">
                <a:solidFill>
                  <a:srgbClr val="FFFFFF"/>
                </a:solidFill>
                <a:latin typeface="Arial Narrow"/>
                <a:cs typeface="Arial Narrow"/>
              </a:rPr>
              <a:t>4</a:t>
            </a:r>
            <a:endParaRPr sz="3350" dirty="0">
              <a:latin typeface="Arial Narrow"/>
              <a:cs typeface="Arial Narrow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082275" y="6822858"/>
            <a:ext cx="596900" cy="596900"/>
          </a:xfrm>
          <a:custGeom>
            <a:avLst/>
            <a:gdLst/>
            <a:ahLst/>
            <a:cxnLst/>
            <a:rect l="l" t="t" r="r" b="b"/>
            <a:pathLst>
              <a:path w="596900" h="596900">
                <a:moveTo>
                  <a:pt x="298154" y="0"/>
                </a:moveTo>
                <a:lnTo>
                  <a:pt x="249791" y="3902"/>
                </a:lnTo>
                <a:lnTo>
                  <a:pt x="203914" y="15200"/>
                </a:lnTo>
                <a:lnTo>
                  <a:pt x="161134" y="33279"/>
                </a:lnTo>
                <a:lnTo>
                  <a:pt x="122068" y="57526"/>
                </a:lnTo>
                <a:lnTo>
                  <a:pt x="87327" y="87327"/>
                </a:lnTo>
                <a:lnTo>
                  <a:pt x="57526" y="122068"/>
                </a:lnTo>
                <a:lnTo>
                  <a:pt x="33279" y="161134"/>
                </a:lnTo>
                <a:lnTo>
                  <a:pt x="15200" y="203914"/>
                </a:lnTo>
                <a:lnTo>
                  <a:pt x="3902" y="249791"/>
                </a:lnTo>
                <a:lnTo>
                  <a:pt x="0" y="298154"/>
                </a:lnTo>
                <a:lnTo>
                  <a:pt x="3902" y="346516"/>
                </a:lnTo>
                <a:lnTo>
                  <a:pt x="15200" y="392393"/>
                </a:lnTo>
                <a:lnTo>
                  <a:pt x="33279" y="435173"/>
                </a:lnTo>
                <a:lnTo>
                  <a:pt x="57526" y="474240"/>
                </a:lnTo>
                <a:lnTo>
                  <a:pt x="87327" y="508980"/>
                </a:lnTo>
                <a:lnTo>
                  <a:pt x="122068" y="538781"/>
                </a:lnTo>
                <a:lnTo>
                  <a:pt x="161134" y="563028"/>
                </a:lnTo>
                <a:lnTo>
                  <a:pt x="203914" y="581107"/>
                </a:lnTo>
                <a:lnTo>
                  <a:pt x="249791" y="592405"/>
                </a:lnTo>
                <a:lnTo>
                  <a:pt x="298154" y="596308"/>
                </a:lnTo>
                <a:lnTo>
                  <a:pt x="346516" y="592405"/>
                </a:lnTo>
                <a:lnTo>
                  <a:pt x="392393" y="581107"/>
                </a:lnTo>
                <a:lnTo>
                  <a:pt x="435173" y="563028"/>
                </a:lnTo>
                <a:lnTo>
                  <a:pt x="474240" y="538781"/>
                </a:lnTo>
                <a:lnTo>
                  <a:pt x="508980" y="508980"/>
                </a:lnTo>
                <a:lnTo>
                  <a:pt x="538781" y="474240"/>
                </a:lnTo>
                <a:lnTo>
                  <a:pt x="563028" y="435173"/>
                </a:lnTo>
                <a:lnTo>
                  <a:pt x="581107" y="392393"/>
                </a:lnTo>
                <a:lnTo>
                  <a:pt x="592405" y="346516"/>
                </a:lnTo>
                <a:lnTo>
                  <a:pt x="596308" y="298154"/>
                </a:lnTo>
                <a:lnTo>
                  <a:pt x="592405" y="249791"/>
                </a:lnTo>
                <a:lnTo>
                  <a:pt x="581107" y="203914"/>
                </a:lnTo>
                <a:lnTo>
                  <a:pt x="563028" y="161134"/>
                </a:lnTo>
                <a:lnTo>
                  <a:pt x="538781" y="122068"/>
                </a:lnTo>
                <a:lnTo>
                  <a:pt x="508980" y="87327"/>
                </a:lnTo>
                <a:lnTo>
                  <a:pt x="474240" y="57526"/>
                </a:lnTo>
                <a:lnTo>
                  <a:pt x="435173" y="33279"/>
                </a:lnTo>
                <a:lnTo>
                  <a:pt x="392393" y="15200"/>
                </a:lnTo>
                <a:lnTo>
                  <a:pt x="346516" y="3902"/>
                </a:lnTo>
                <a:lnTo>
                  <a:pt x="298154" y="0"/>
                </a:lnTo>
                <a:close/>
              </a:path>
            </a:pathLst>
          </a:custGeom>
          <a:solidFill>
            <a:srgbClr val="9AB72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3" name="object 43"/>
          <p:cNvSpPr txBox="1"/>
          <p:nvPr/>
        </p:nvSpPr>
        <p:spPr>
          <a:xfrm>
            <a:off x="1269554" y="6820801"/>
            <a:ext cx="8566150" cy="195326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788670" marR="5080" indent="-776605">
              <a:lnSpc>
                <a:spcPts val="3990"/>
              </a:lnSpc>
              <a:spcBef>
                <a:spcPts val="260"/>
              </a:spcBef>
              <a:tabLst>
                <a:tab pos="788670" algn="l"/>
              </a:tabLst>
            </a:pPr>
            <a:r>
              <a:rPr sz="3350" b="1" spc="-50" dirty="0">
                <a:solidFill>
                  <a:srgbClr val="FFFFFF"/>
                </a:solidFill>
                <a:latin typeface="Arial Narrow"/>
                <a:cs typeface="Arial Narrow"/>
              </a:rPr>
              <a:t>5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	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Brak</a:t>
            </a:r>
            <a:r>
              <a:rPr sz="335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przerzutów</a:t>
            </a:r>
            <a:r>
              <a:rPr sz="335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odległych</a:t>
            </a:r>
            <a:r>
              <a:rPr sz="335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wykrytych</a:t>
            </a:r>
            <a:r>
              <a:rPr sz="335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spc="-10" dirty="0">
                <a:solidFill>
                  <a:srgbClr val="050E4C"/>
                </a:solidFill>
                <a:latin typeface="Arial Narrow"/>
                <a:cs typeface="Arial Narrow"/>
              </a:rPr>
              <a:t>tradycyjnymi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metodami</a:t>
            </a:r>
            <a:r>
              <a:rPr sz="335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850" dirty="0">
                <a:solidFill>
                  <a:srgbClr val="050E4C"/>
                </a:solidFill>
                <a:latin typeface="Arial Narrow"/>
                <a:cs typeface="Arial Narrow"/>
              </a:rPr>
              <a:t>(TK</a:t>
            </a:r>
            <a:r>
              <a:rPr sz="285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850" dirty="0">
                <a:solidFill>
                  <a:srgbClr val="050E4C"/>
                </a:solidFill>
                <a:latin typeface="Arial Narrow"/>
                <a:cs typeface="Arial Narrow"/>
              </a:rPr>
              <a:t>klatki</a:t>
            </a:r>
            <a:r>
              <a:rPr sz="2850" spc="-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850" dirty="0">
                <a:solidFill>
                  <a:srgbClr val="050E4C"/>
                </a:solidFill>
                <a:latin typeface="Arial Narrow"/>
                <a:cs typeface="Arial Narrow"/>
              </a:rPr>
              <a:t>piersiowej,</a:t>
            </a:r>
            <a:r>
              <a:rPr sz="285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850" dirty="0">
                <a:solidFill>
                  <a:srgbClr val="050E4C"/>
                </a:solidFill>
                <a:latin typeface="Arial Narrow"/>
                <a:cs typeface="Arial Narrow"/>
              </a:rPr>
              <a:t>jamy</a:t>
            </a:r>
            <a:r>
              <a:rPr sz="2850" spc="-10" dirty="0">
                <a:solidFill>
                  <a:srgbClr val="050E4C"/>
                </a:solidFill>
                <a:latin typeface="Arial Narrow"/>
                <a:cs typeface="Arial Narrow"/>
              </a:rPr>
              <a:t> brzusznej</a:t>
            </a:r>
            <a:endParaRPr sz="2850" dirty="0">
              <a:latin typeface="Arial Narrow"/>
              <a:cs typeface="Arial Narrow"/>
            </a:endParaRPr>
          </a:p>
          <a:p>
            <a:pPr marL="788670">
              <a:lnSpc>
                <a:spcPts val="3235"/>
              </a:lnSpc>
            </a:pPr>
            <a:r>
              <a:rPr sz="2850" dirty="0">
                <a:solidFill>
                  <a:srgbClr val="050E4C"/>
                </a:solidFill>
                <a:latin typeface="Arial Narrow"/>
                <a:cs typeface="Arial Narrow"/>
              </a:rPr>
              <a:t>i</a:t>
            </a:r>
            <a:r>
              <a:rPr sz="28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850" dirty="0">
                <a:solidFill>
                  <a:srgbClr val="050E4C"/>
                </a:solidFill>
                <a:latin typeface="Arial Narrow"/>
                <a:cs typeface="Arial Narrow"/>
              </a:rPr>
              <a:t>miednicy;</a:t>
            </a:r>
            <a:r>
              <a:rPr sz="285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850" dirty="0">
                <a:solidFill>
                  <a:srgbClr val="050E4C"/>
                </a:solidFill>
                <a:latin typeface="Arial Narrow"/>
                <a:cs typeface="Arial Narrow"/>
              </a:rPr>
              <a:t>scyntygrafia</a:t>
            </a:r>
            <a:r>
              <a:rPr sz="285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850" spc="-10" dirty="0">
                <a:solidFill>
                  <a:srgbClr val="050E4C"/>
                </a:solidFill>
                <a:latin typeface="Arial Narrow"/>
                <a:cs typeface="Arial Narrow"/>
              </a:rPr>
              <a:t>kości)</a:t>
            </a:r>
            <a:endParaRPr sz="2850" dirty="0">
              <a:latin typeface="Arial Narrow"/>
              <a:cs typeface="Arial Narrow"/>
            </a:endParaRPr>
          </a:p>
          <a:p>
            <a:pPr marL="5067300">
              <a:lnSpc>
                <a:spcPct val="100000"/>
              </a:lnSpc>
              <a:spcBef>
                <a:spcPts val="1810"/>
              </a:spcBef>
            </a:pPr>
            <a:r>
              <a:rPr sz="165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1650" spc="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650" dirty="0">
                <a:solidFill>
                  <a:srgbClr val="050E4C"/>
                </a:solidFill>
                <a:latin typeface="Arial Narrow"/>
                <a:cs typeface="Arial Narrow"/>
              </a:rPr>
              <a:t>podstawie</a:t>
            </a:r>
            <a:r>
              <a:rPr sz="1650" spc="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650" dirty="0">
                <a:solidFill>
                  <a:srgbClr val="050E4C"/>
                </a:solidFill>
                <a:latin typeface="Arial Narrow"/>
                <a:cs typeface="Arial Narrow"/>
              </a:rPr>
              <a:t>pozycji</a:t>
            </a:r>
            <a:r>
              <a:rPr sz="1650" spc="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650" dirty="0">
                <a:solidFill>
                  <a:srgbClr val="050E4C"/>
                </a:solidFill>
                <a:latin typeface="Arial Narrow"/>
                <a:cs typeface="Arial Narrow"/>
              </a:rPr>
              <a:t>piśmiennictwa</a:t>
            </a:r>
            <a:r>
              <a:rPr sz="1650" spc="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650" dirty="0">
                <a:solidFill>
                  <a:srgbClr val="050E4C"/>
                </a:solidFill>
                <a:latin typeface="Arial Narrow"/>
                <a:cs typeface="Arial Narrow"/>
              </a:rPr>
              <a:t>nr</a:t>
            </a:r>
            <a:r>
              <a:rPr sz="1650" spc="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650" dirty="0">
                <a:solidFill>
                  <a:srgbClr val="050E4C"/>
                </a:solidFill>
                <a:latin typeface="Arial Narrow"/>
                <a:cs typeface="Arial Narrow"/>
              </a:rPr>
              <a:t>2-</a:t>
            </a:r>
            <a:r>
              <a:rPr sz="1650" spc="-50" dirty="0">
                <a:solidFill>
                  <a:srgbClr val="050E4C"/>
                </a:solidFill>
                <a:latin typeface="Arial Narrow"/>
                <a:cs typeface="Arial Narrow"/>
              </a:rPr>
              <a:t>5</a:t>
            </a:r>
            <a:endParaRPr sz="1650" dirty="0">
              <a:latin typeface="Arial Narrow"/>
              <a:cs typeface="Arial Narrow"/>
            </a:endParaRPr>
          </a:p>
        </p:txBody>
      </p:sp>
      <p:pic>
        <p:nvPicPr>
          <p:cNvPr id="69" name="object 6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13682698"/>
            <a:ext cx="20073287" cy="329511"/>
          </a:xfrm>
          <a:prstGeom prst="rect">
            <a:avLst/>
          </a:prstGeom>
        </p:spPr>
      </p:pic>
      <p:grpSp>
        <p:nvGrpSpPr>
          <p:cNvPr id="93" name="Grupa 92">
            <a:extLst>
              <a:ext uri="{FF2B5EF4-FFF2-40B4-BE49-F238E27FC236}">
                <a16:creationId xmlns:a16="http://schemas.microsoft.com/office/drawing/2014/main" id="{A4031453-1EB4-9D9A-8340-297F376544C4}"/>
              </a:ext>
            </a:extLst>
          </p:cNvPr>
          <p:cNvGrpSpPr/>
          <p:nvPr/>
        </p:nvGrpSpPr>
        <p:grpSpPr>
          <a:xfrm>
            <a:off x="17927602" y="8748513"/>
            <a:ext cx="2176780" cy="886460"/>
            <a:chOff x="17927602" y="8748513"/>
            <a:chExt cx="2176780" cy="886460"/>
          </a:xfrm>
        </p:grpSpPr>
        <p:sp>
          <p:nvSpPr>
            <p:cNvPr id="90" name="object 11">
              <a:extLst>
                <a:ext uri="{FF2B5EF4-FFF2-40B4-BE49-F238E27FC236}">
                  <a16:creationId xmlns:a16="http://schemas.microsoft.com/office/drawing/2014/main" id="{FC1E7F91-099A-AC5B-3D08-45ACA33ACA4F}"/>
                </a:ext>
              </a:extLst>
            </p:cNvPr>
            <p:cNvSpPr/>
            <p:nvPr/>
          </p:nvSpPr>
          <p:spPr>
            <a:xfrm>
              <a:off x="17927602" y="87485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1" name="object 12">
              <a:extLst>
                <a:ext uri="{FF2B5EF4-FFF2-40B4-BE49-F238E27FC236}">
                  <a16:creationId xmlns:a16="http://schemas.microsoft.com/office/drawing/2014/main" id="{E32B08F0-35A6-D050-D8F4-8485474462C3}"/>
                </a:ext>
              </a:extLst>
            </p:cNvPr>
            <p:cNvSpPr/>
            <p:nvPr/>
          </p:nvSpPr>
          <p:spPr>
            <a:xfrm>
              <a:off x="17961014" y="90432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noFill/>
            <a:ln w="85186">
              <a:solidFill>
                <a:srgbClr val="00B0F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21">
              <a:extLst>
                <a:ext uri="{FF2B5EF4-FFF2-40B4-BE49-F238E27FC236}">
                  <a16:creationId xmlns:a16="http://schemas.microsoft.com/office/drawing/2014/main" id="{6724B9C9-1A92-BC22-3F56-619E3CBB5724}"/>
                </a:ext>
              </a:extLst>
            </p:cNvPr>
            <p:cNvSpPr txBox="1"/>
            <p:nvPr/>
          </p:nvSpPr>
          <p:spPr>
            <a:xfrm>
              <a:off x="18098140" y="8805446"/>
              <a:ext cx="1707254" cy="743152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Przebieg </a:t>
              </a:r>
              <a:b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</a:b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choroby i ryzyko progresji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92" name="Grupa 91">
            <a:extLst>
              <a:ext uri="{FF2B5EF4-FFF2-40B4-BE49-F238E27FC236}">
                <a16:creationId xmlns:a16="http://schemas.microsoft.com/office/drawing/2014/main" id="{A8C03EE2-BF25-CDD8-DDFF-3A9C2DFCA094}"/>
              </a:ext>
            </a:extLst>
          </p:cNvPr>
          <p:cNvGrpSpPr/>
          <p:nvPr/>
        </p:nvGrpSpPr>
        <p:grpSpPr>
          <a:xfrm>
            <a:off x="17506315" y="4161273"/>
            <a:ext cx="2604135" cy="886460"/>
            <a:chOff x="17506315" y="4161273"/>
            <a:chExt cx="2604135" cy="886460"/>
          </a:xfrm>
        </p:grpSpPr>
        <p:grpSp>
          <p:nvGrpSpPr>
            <p:cNvPr id="48" name="object 48"/>
            <p:cNvGrpSpPr/>
            <p:nvPr/>
          </p:nvGrpSpPr>
          <p:grpSpPr>
            <a:xfrm>
              <a:off x="17506315" y="4161273"/>
              <a:ext cx="2604135" cy="886460"/>
              <a:chOff x="17500065" y="4161273"/>
              <a:chExt cx="2604135" cy="886460"/>
            </a:xfrm>
          </p:grpSpPr>
          <p:sp>
            <p:nvSpPr>
              <p:cNvPr id="49" name="object 49"/>
              <p:cNvSpPr/>
              <p:nvPr/>
            </p:nvSpPr>
            <p:spPr>
              <a:xfrm>
                <a:off x="17500065" y="4161273"/>
                <a:ext cx="2604135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604134" h="886460">
                    <a:moveTo>
                      <a:pt x="2604033" y="0"/>
                    </a:moveTo>
                    <a:lnTo>
                      <a:pt x="438473" y="0"/>
                    </a:lnTo>
                    <a:lnTo>
                      <a:pt x="0" y="437502"/>
                    </a:lnTo>
                    <a:lnTo>
                      <a:pt x="427535" y="885943"/>
                    </a:lnTo>
                    <a:lnTo>
                      <a:pt x="2604033" y="885943"/>
                    </a:lnTo>
                    <a:lnTo>
                      <a:pt x="2604033" y="0"/>
                    </a:lnTo>
                    <a:close/>
                  </a:path>
                </a:pathLst>
              </a:custGeom>
              <a:solidFill>
                <a:srgbClr val="A68FB1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0" name="object 50"/>
              <p:cNvSpPr/>
              <p:nvPr/>
            </p:nvSpPr>
            <p:spPr>
              <a:xfrm>
                <a:off x="17961011" y="4456037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152970" y="0"/>
                    </a:moveTo>
                    <a:lnTo>
                      <a:pt x="0" y="148208"/>
                    </a:lnTo>
                    <a:lnTo>
                      <a:pt x="152970" y="296416"/>
                    </a:lnTo>
                  </a:path>
                </a:pathLst>
              </a:custGeom>
              <a:ln w="85186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72" name="object 13">
              <a:extLst>
                <a:ext uri="{FF2B5EF4-FFF2-40B4-BE49-F238E27FC236}">
                  <a16:creationId xmlns:a16="http://schemas.microsoft.com/office/drawing/2014/main" id="{9FEE9F9C-C0E4-CB47-B283-74A7630A6A01}"/>
                </a:ext>
              </a:extLst>
            </p:cNvPr>
            <p:cNvSpPr txBox="1"/>
            <p:nvPr/>
          </p:nvSpPr>
          <p:spPr>
            <a:xfrm>
              <a:off x="18749645" y="4199245"/>
              <a:ext cx="1056005" cy="774571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20320" marR="5080" indent="231775" algn="r">
                <a:lnSpc>
                  <a:spcPts val="1880"/>
                </a:lnSpc>
                <a:spcBef>
                  <a:spcPts val="340"/>
                </a:spcBef>
              </a:pPr>
              <a:r>
                <a:rPr sz="1750" spc="100" dirty="0">
                  <a:solidFill>
                    <a:srgbClr val="FFFFFF"/>
                  </a:solidFill>
                  <a:latin typeface="Arial Narrow"/>
                  <a:cs typeface="Arial Narrow"/>
                </a:rPr>
                <a:t>Wysokie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ryzyko</a:t>
              </a:r>
              <a:r>
                <a:rPr sz="1750" spc="8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przerzutów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73" name="Grupa 72">
            <a:extLst>
              <a:ext uri="{FF2B5EF4-FFF2-40B4-BE49-F238E27FC236}">
                <a16:creationId xmlns:a16="http://schemas.microsoft.com/office/drawing/2014/main" id="{C93404CC-D287-A6B8-44EA-EA6CB5599E0E}"/>
              </a:ext>
            </a:extLst>
          </p:cNvPr>
          <p:cNvGrpSpPr/>
          <p:nvPr/>
        </p:nvGrpSpPr>
        <p:grpSpPr>
          <a:xfrm>
            <a:off x="17918421" y="6457267"/>
            <a:ext cx="2186305" cy="886460"/>
            <a:chOff x="17918421" y="6457267"/>
            <a:chExt cx="2186305" cy="886460"/>
          </a:xfrm>
        </p:grpSpPr>
        <p:grpSp>
          <p:nvGrpSpPr>
            <p:cNvPr id="74" name="object 14">
              <a:extLst>
                <a:ext uri="{FF2B5EF4-FFF2-40B4-BE49-F238E27FC236}">
                  <a16:creationId xmlns:a16="http://schemas.microsoft.com/office/drawing/2014/main" id="{F002B4B3-FDEF-9423-CB92-5D49077226B0}"/>
                </a:ext>
              </a:extLst>
            </p:cNvPr>
            <p:cNvGrpSpPr/>
            <p:nvPr/>
          </p:nvGrpSpPr>
          <p:grpSpPr>
            <a:xfrm>
              <a:off x="17918421" y="6457267"/>
              <a:ext cx="2186305" cy="886460"/>
              <a:chOff x="17918421" y="6457267"/>
              <a:chExt cx="2186305" cy="886460"/>
            </a:xfrm>
          </p:grpSpPr>
          <p:sp>
            <p:nvSpPr>
              <p:cNvPr id="76" name="object 15">
                <a:extLst>
                  <a:ext uri="{FF2B5EF4-FFF2-40B4-BE49-F238E27FC236}">
                    <a16:creationId xmlns:a16="http://schemas.microsoft.com/office/drawing/2014/main" id="{6A285FC0-62C9-C8D2-C003-10AEB8E37F2E}"/>
                  </a:ext>
                </a:extLst>
              </p:cNvPr>
              <p:cNvSpPr/>
              <p:nvPr/>
            </p:nvSpPr>
            <p:spPr>
              <a:xfrm>
                <a:off x="17927602" y="6457267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59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7798BC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7" name="object 16">
                <a:extLst>
                  <a:ext uri="{FF2B5EF4-FFF2-40B4-BE49-F238E27FC236}">
                    <a16:creationId xmlns:a16="http://schemas.microsoft.com/office/drawing/2014/main" id="{6B674D95-C01F-BDE7-B62E-8FD6F23B6818}"/>
                  </a:ext>
                </a:extLst>
              </p:cNvPr>
              <p:cNvSpPr/>
              <p:nvPr/>
            </p:nvSpPr>
            <p:spPr>
              <a:xfrm>
                <a:off x="17961014" y="6752031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7798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75" name="object 20">
              <a:extLst>
                <a:ext uri="{FF2B5EF4-FFF2-40B4-BE49-F238E27FC236}">
                  <a16:creationId xmlns:a16="http://schemas.microsoft.com/office/drawing/2014/main" id="{13333C98-9D2C-BFE6-D5A4-A3EB0E404609}"/>
                </a:ext>
              </a:extLst>
            </p:cNvPr>
            <p:cNvSpPr txBox="1"/>
            <p:nvPr/>
          </p:nvSpPr>
          <p:spPr>
            <a:xfrm>
              <a:off x="19113029" y="6635810"/>
              <a:ext cx="692150" cy="5302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ts val="1989"/>
                </a:lnSpc>
                <a:spcBef>
                  <a:spcPts val="90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Badania</a:t>
              </a:r>
              <a:endParaRPr sz="1750" dirty="0">
                <a:latin typeface="Arial Narrow"/>
                <a:cs typeface="Arial Narrow"/>
              </a:endParaRPr>
            </a:p>
            <a:p>
              <a:pPr marL="255270">
                <a:lnSpc>
                  <a:spcPts val="1989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RWE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78" name="Grupa 77">
            <a:extLst>
              <a:ext uri="{FF2B5EF4-FFF2-40B4-BE49-F238E27FC236}">
                <a16:creationId xmlns:a16="http://schemas.microsoft.com/office/drawing/2014/main" id="{A7481068-7CDB-2DE9-AFEF-E430924829E8}"/>
              </a:ext>
            </a:extLst>
          </p:cNvPr>
          <p:cNvGrpSpPr/>
          <p:nvPr/>
        </p:nvGrpSpPr>
        <p:grpSpPr>
          <a:xfrm>
            <a:off x="17927601" y="9913114"/>
            <a:ext cx="2176780" cy="886460"/>
            <a:chOff x="17927601" y="9913114"/>
            <a:chExt cx="2176780" cy="886460"/>
          </a:xfrm>
        </p:grpSpPr>
        <p:sp>
          <p:nvSpPr>
            <p:cNvPr id="79" name="object 22">
              <a:extLst>
                <a:ext uri="{FF2B5EF4-FFF2-40B4-BE49-F238E27FC236}">
                  <a16:creationId xmlns:a16="http://schemas.microsoft.com/office/drawing/2014/main" id="{73B1ED44-E2C7-2B0B-0E08-1E693DDD79E5}"/>
                </a:ext>
              </a:extLst>
            </p:cNvPr>
            <p:cNvSpPr/>
            <p:nvPr/>
          </p:nvSpPr>
          <p:spPr>
            <a:xfrm>
              <a:off x="17927601" y="9913114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0" name="object 23">
              <a:extLst>
                <a:ext uri="{FF2B5EF4-FFF2-40B4-BE49-F238E27FC236}">
                  <a16:creationId xmlns:a16="http://schemas.microsoft.com/office/drawing/2014/main" id="{575BB83A-DD99-95A2-2BBE-0E543610118D}"/>
                </a:ext>
              </a:extLst>
            </p:cNvPr>
            <p:cNvSpPr txBox="1"/>
            <p:nvPr/>
          </p:nvSpPr>
          <p:spPr>
            <a:xfrm>
              <a:off x="18901276" y="10179561"/>
              <a:ext cx="903605" cy="26802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algn="r">
                <a:lnSpc>
                  <a:spcPts val="1955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SIL</a:t>
              </a:r>
              <a:endParaRPr sz="1750" dirty="0">
                <a:latin typeface="Arial Narrow"/>
                <a:cs typeface="Arial Narrow"/>
              </a:endParaRPr>
            </a:p>
          </p:txBody>
        </p:sp>
        <p:sp>
          <p:nvSpPr>
            <p:cNvPr id="81" name="object 24">
              <a:extLst>
                <a:ext uri="{FF2B5EF4-FFF2-40B4-BE49-F238E27FC236}">
                  <a16:creationId xmlns:a16="http://schemas.microsoft.com/office/drawing/2014/main" id="{824071BC-1C97-A664-83D9-A3BC1C3D92D1}"/>
                </a:ext>
              </a:extLst>
            </p:cNvPr>
            <p:cNvSpPr/>
            <p:nvPr/>
          </p:nvSpPr>
          <p:spPr>
            <a:xfrm>
              <a:off x="17961013" y="10207879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82" name="Grupa 81">
            <a:extLst>
              <a:ext uri="{FF2B5EF4-FFF2-40B4-BE49-F238E27FC236}">
                <a16:creationId xmlns:a16="http://schemas.microsoft.com/office/drawing/2014/main" id="{A42FD277-243F-CB0B-1673-E8FA1C462C64}"/>
              </a:ext>
            </a:extLst>
          </p:cNvPr>
          <p:cNvGrpSpPr/>
          <p:nvPr/>
        </p:nvGrpSpPr>
        <p:grpSpPr>
          <a:xfrm>
            <a:off x="17927602" y="7608459"/>
            <a:ext cx="2176780" cy="886460"/>
            <a:chOff x="17927602" y="7608459"/>
            <a:chExt cx="2176780" cy="886460"/>
          </a:xfrm>
        </p:grpSpPr>
        <p:sp>
          <p:nvSpPr>
            <p:cNvPr id="83" name="object 21">
              <a:extLst>
                <a:ext uri="{FF2B5EF4-FFF2-40B4-BE49-F238E27FC236}">
                  <a16:creationId xmlns:a16="http://schemas.microsoft.com/office/drawing/2014/main" id="{B689F4B9-49E4-D854-D89F-97802E6B9C65}"/>
                </a:ext>
              </a:extLst>
            </p:cNvPr>
            <p:cNvSpPr/>
            <p:nvPr/>
          </p:nvSpPr>
          <p:spPr>
            <a:xfrm>
              <a:off x="17927602" y="7608459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4" name="object 22">
              <a:extLst>
                <a:ext uri="{FF2B5EF4-FFF2-40B4-BE49-F238E27FC236}">
                  <a16:creationId xmlns:a16="http://schemas.microsoft.com/office/drawing/2014/main" id="{081DAA97-15AC-E341-8A3B-64F8E4258B6F}"/>
                </a:ext>
              </a:extLst>
            </p:cNvPr>
            <p:cNvSpPr/>
            <p:nvPr/>
          </p:nvSpPr>
          <p:spPr>
            <a:xfrm>
              <a:off x="17961014" y="7903223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5" name="object 23">
              <a:extLst>
                <a:ext uri="{FF2B5EF4-FFF2-40B4-BE49-F238E27FC236}">
                  <a16:creationId xmlns:a16="http://schemas.microsoft.com/office/drawing/2014/main" id="{D1803E29-8AAB-E741-6E69-E6CAA7E584F6}"/>
                </a:ext>
              </a:extLst>
            </p:cNvPr>
            <p:cNvSpPr txBox="1"/>
            <p:nvPr/>
          </p:nvSpPr>
          <p:spPr>
            <a:xfrm>
              <a:off x="18931558" y="7653897"/>
              <a:ext cx="873760" cy="751205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Tolerancja </a:t>
              </a:r>
              <a:r>
                <a:rPr sz="1750" dirty="0">
                  <a:solidFill>
                    <a:srgbClr val="FFFFFF"/>
                  </a:solidFill>
                  <a:latin typeface="Arial Narrow"/>
                  <a:cs typeface="Arial Narrow"/>
                </a:rPr>
                <a:t>i</a:t>
              </a:r>
              <a:r>
                <a:rPr sz="1750" spc="-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jakość</a:t>
              </a:r>
              <a:endParaRPr sz="1750" dirty="0">
                <a:latin typeface="Arial Narrow"/>
                <a:cs typeface="Arial Narrow"/>
              </a:endParaRPr>
            </a:p>
            <a:p>
              <a:pPr marR="5080" algn="r">
                <a:lnSpc>
                  <a:spcPts val="1800"/>
                </a:lnSpc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życia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86" name="Grupa 85">
            <a:extLst>
              <a:ext uri="{FF2B5EF4-FFF2-40B4-BE49-F238E27FC236}">
                <a16:creationId xmlns:a16="http://schemas.microsoft.com/office/drawing/2014/main" id="{FF738288-5B05-08B4-759D-586A7C9D6BF6}"/>
              </a:ext>
            </a:extLst>
          </p:cNvPr>
          <p:cNvGrpSpPr/>
          <p:nvPr/>
        </p:nvGrpSpPr>
        <p:grpSpPr>
          <a:xfrm>
            <a:off x="17927602" y="5298113"/>
            <a:ext cx="2176780" cy="886460"/>
            <a:chOff x="17927602" y="5298113"/>
            <a:chExt cx="2176780" cy="886460"/>
          </a:xfrm>
        </p:grpSpPr>
        <p:sp>
          <p:nvSpPr>
            <p:cNvPr id="87" name="object 8">
              <a:extLst>
                <a:ext uri="{FF2B5EF4-FFF2-40B4-BE49-F238E27FC236}">
                  <a16:creationId xmlns:a16="http://schemas.microsoft.com/office/drawing/2014/main" id="{709A671F-74DA-A9B3-1F88-DBA39E3567F5}"/>
                </a:ext>
              </a:extLst>
            </p:cNvPr>
            <p:cNvSpPr/>
            <p:nvPr/>
          </p:nvSpPr>
          <p:spPr>
            <a:xfrm>
              <a:off x="17927602" y="52981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8" name="object 9">
              <a:extLst>
                <a:ext uri="{FF2B5EF4-FFF2-40B4-BE49-F238E27FC236}">
                  <a16:creationId xmlns:a16="http://schemas.microsoft.com/office/drawing/2014/main" id="{B77D6437-A542-D2B4-0DF3-1E231BFA1E29}"/>
                </a:ext>
              </a:extLst>
            </p:cNvPr>
            <p:cNvSpPr/>
            <p:nvPr/>
          </p:nvSpPr>
          <p:spPr>
            <a:xfrm>
              <a:off x="17961014" y="55928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9" name="object 13">
              <a:extLst>
                <a:ext uri="{FF2B5EF4-FFF2-40B4-BE49-F238E27FC236}">
                  <a16:creationId xmlns:a16="http://schemas.microsoft.com/office/drawing/2014/main" id="{B1D2541C-D9ED-02DB-38EE-562C1446DA48}"/>
                </a:ext>
              </a:extLst>
            </p:cNvPr>
            <p:cNvSpPr txBox="1"/>
            <p:nvPr/>
          </p:nvSpPr>
          <p:spPr>
            <a:xfrm>
              <a:off x="18749645" y="5451420"/>
              <a:ext cx="1056005" cy="530915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52705" marR="5080" indent="-40640" algn="r">
                <a:lnSpc>
                  <a:spcPts val="1880"/>
                </a:lnSpc>
              </a:pPr>
              <a:r>
                <a:rPr sz="1750" spc="-10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Skuteczność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 apalutamidu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2" name="Prostokąt 1">
            <a:hlinkClick r:id="rId6" action="ppaction://hlinksldjump"/>
            <a:extLst>
              <a:ext uri="{FF2B5EF4-FFF2-40B4-BE49-F238E27FC236}">
                <a16:creationId xmlns:a16="http://schemas.microsoft.com/office/drawing/2014/main" id="{F6451932-646A-3CB7-8E67-82A29EB4CCEA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6" name="Prostokąt 45">
            <a:hlinkClick r:id="rId6" action="ppaction://hlinksldjump"/>
            <a:extLst>
              <a:ext uri="{FF2B5EF4-FFF2-40B4-BE49-F238E27FC236}">
                <a16:creationId xmlns:a16="http://schemas.microsoft.com/office/drawing/2014/main" id="{3EA14EF3-FD14-A4F4-9BC6-E5134CC932FD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7" name="Prostokąt 46">
            <a:hlinkClick r:id="rId7" action="ppaction://hlinksldjump"/>
            <a:extLst>
              <a:ext uri="{FF2B5EF4-FFF2-40B4-BE49-F238E27FC236}">
                <a16:creationId xmlns:a16="http://schemas.microsoft.com/office/drawing/2014/main" id="{E24AE4BF-C164-DA94-FF78-3C1F35AF009C}"/>
              </a:ext>
            </a:extLst>
          </p:cNvPr>
          <p:cNvSpPr/>
          <p:nvPr/>
        </p:nvSpPr>
        <p:spPr>
          <a:xfrm>
            <a:off x="17961013" y="5313862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Prostokąt 50">
            <a:hlinkClick r:id="rId8" action="ppaction://hlinksldjump"/>
            <a:extLst>
              <a:ext uri="{FF2B5EF4-FFF2-40B4-BE49-F238E27FC236}">
                <a16:creationId xmlns:a16="http://schemas.microsoft.com/office/drawing/2014/main" id="{4436FB24-0248-DFE5-D615-9CB1FAEB6A85}"/>
              </a:ext>
            </a:extLst>
          </p:cNvPr>
          <p:cNvSpPr/>
          <p:nvPr/>
        </p:nvSpPr>
        <p:spPr>
          <a:xfrm>
            <a:off x="17961013" y="6447641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2" name="Prostokąt 51">
            <a:hlinkClick r:id="rId9" action="ppaction://hlinksldjump"/>
            <a:extLst>
              <a:ext uri="{FF2B5EF4-FFF2-40B4-BE49-F238E27FC236}">
                <a16:creationId xmlns:a16="http://schemas.microsoft.com/office/drawing/2014/main" id="{C1251B41-574E-6F20-A0C8-F0F917463101}"/>
              </a:ext>
            </a:extLst>
          </p:cNvPr>
          <p:cNvSpPr/>
          <p:nvPr/>
        </p:nvSpPr>
        <p:spPr>
          <a:xfrm>
            <a:off x="17981580" y="763278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3" name="Prostokąt 52">
            <a:hlinkClick r:id="rId10" action="ppaction://hlinksldjump"/>
            <a:extLst>
              <a:ext uri="{FF2B5EF4-FFF2-40B4-BE49-F238E27FC236}">
                <a16:creationId xmlns:a16="http://schemas.microsoft.com/office/drawing/2014/main" id="{94DD5C8D-49A2-C066-13D0-F00D3805D0D2}"/>
              </a:ext>
            </a:extLst>
          </p:cNvPr>
          <p:cNvSpPr/>
          <p:nvPr/>
        </p:nvSpPr>
        <p:spPr>
          <a:xfrm>
            <a:off x="17946866" y="878521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Prostokąt 53">
            <a:hlinkClick r:id="rId11" action="ppaction://hlinksldjump"/>
            <a:extLst>
              <a:ext uri="{FF2B5EF4-FFF2-40B4-BE49-F238E27FC236}">
                <a16:creationId xmlns:a16="http://schemas.microsoft.com/office/drawing/2014/main" id="{337F9AB2-CF69-7A4F-C7C0-B2567C13A428}"/>
              </a:ext>
            </a:extLst>
          </p:cNvPr>
          <p:cNvSpPr/>
          <p:nvPr/>
        </p:nvSpPr>
        <p:spPr>
          <a:xfrm>
            <a:off x="17961012" y="9919750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5" name="Grafika 54" descr="Dom z wypełnieniem pełnym">
            <a:hlinkClick r:id="rId12" action="ppaction://hlinksldjump"/>
            <a:extLst>
              <a:ext uri="{FF2B5EF4-FFF2-40B4-BE49-F238E27FC236}">
                <a16:creationId xmlns:a16="http://schemas.microsoft.com/office/drawing/2014/main" id="{C77650B7-32C1-91E3-5114-CFF47C90F34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9026929" y="3093836"/>
            <a:ext cx="914400" cy="914400"/>
          </a:xfrm>
          <a:prstGeom prst="rect">
            <a:avLst/>
          </a:prstGeom>
        </p:spPr>
      </p:pic>
      <p:sp>
        <p:nvSpPr>
          <p:cNvPr id="3" name="object 35">
            <a:extLst>
              <a:ext uri="{FF2B5EF4-FFF2-40B4-BE49-F238E27FC236}">
                <a16:creationId xmlns:a16="http://schemas.microsoft.com/office/drawing/2014/main" id="{D62CF6DE-5567-F0FB-5081-CA50D2361783}"/>
              </a:ext>
            </a:extLst>
          </p:cNvPr>
          <p:cNvSpPr txBox="1"/>
          <p:nvPr/>
        </p:nvSpPr>
        <p:spPr>
          <a:xfrm>
            <a:off x="552005" y="12104874"/>
            <a:ext cx="14853285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ADT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 err="1">
                <a:solidFill>
                  <a:srgbClr val="050E4C"/>
                </a:solidFill>
                <a:latin typeface="Arial Narrow"/>
                <a:cs typeface="Arial Narrow"/>
              </a:rPr>
              <a:t>terapia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 err="1">
                <a:solidFill>
                  <a:srgbClr val="050E4C"/>
                </a:solidFill>
                <a:latin typeface="Arial Narrow"/>
                <a:cs typeface="Arial Narrow"/>
              </a:rPr>
              <a:t>antyandrogenowa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; </a:t>
            </a:r>
            <a:r>
              <a:rPr sz="1400" b="1" dirty="0" err="1">
                <a:solidFill>
                  <a:srgbClr val="050E4C"/>
                </a:solidFill>
                <a:latin typeface="Arial Narrow"/>
                <a:cs typeface="Arial Narrow"/>
              </a:rPr>
              <a:t>nmCRPC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oporny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kastrację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rak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gruczołu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krokowego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bez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spc="-10" dirty="0" err="1">
                <a:solidFill>
                  <a:srgbClr val="050E4C"/>
                </a:solidFill>
                <a:latin typeface="Arial Narrow"/>
                <a:cs typeface="Arial Narrow"/>
              </a:rPr>
              <a:t>przerzutów</a:t>
            </a:r>
            <a:r>
              <a:rPr sz="1400" spc="-10" dirty="0">
                <a:solidFill>
                  <a:srgbClr val="050E4C"/>
                </a:solidFill>
                <a:latin typeface="Arial Narrow"/>
                <a:cs typeface="Arial Narrow"/>
              </a:rPr>
              <a:t>;</a:t>
            </a:r>
            <a:r>
              <a:rPr lang="pl-PL" sz="1400" spc="-10" dirty="0"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PSA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swoisty</a:t>
            </a:r>
            <a:r>
              <a:rPr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 err="1">
                <a:solidFill>
                  <a:srgbClr val="050E4C"/>
                </a:solidFill>
                <a:latin typeface="Arial Narrow"/>
                <a:cs typeface="Arial Narrow"/>
              </a:rPr>
              <a:t>antygen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 err="1">
                <a:solidFill>
                  <a:srgbClr val="050E4C"/>
                </a:solidFill>
                <a:latin typeface="Arial Narrow"/>
                <a:cs typeface="Arial Narrow"/>
              </a:rPr>
              <a:t>sterczowy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;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RWE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</a:t>
            </a:r>
            <a:endParaRPr lang="pl-PL" sz="1400" dirty="0">
              <a:latin typeface="Arial Narrow"/>
              <a:cs typeface="Arial Narrow"/>
            </a:endParaRPr>
          </a:p>
        </p:txBody>
      </p:sp>
      <p:sp>
        <p:nvSpPr>
          <p:cNvPr id="5" name="object 35">
            <a:extLst>
              <a:ext uri="{FF2B5EF4-FFF2-40B4-BE49-F238E27FC236}">
                <a16:creationId xmlns:a16="http://schemas.microsoft.com/office/drawing/2014/main" id="{EF235121-7F61-80A5-8463-E6BFC50675E5}"/>
              </a:ext>
            </a:extLst>
          </p:cNvPr>
          <p:cNvSpPr txBox="1"/>
          <p:nvPr/>
        </p:nvSpPr>
        <p:spPr>
          <a:xfrm>
            <a:off x="552004" y="12500417"/>
            <a:ext cx="15977045" cy="91852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1. 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Berruti A et al.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Cancer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Treatment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Reviews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. 2023; 115: 102525. 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2. 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Charakterystyka Produktu Leczniczego ERLEADA</a:t>
            </a:r>
            <a:r>
              <a:rPr lang="pl-PL" sz="1400" spc="-25" baseline="30000" dirty="0">
                <a:solidFill>
                  <a:srgbClr val="050E4C"/>
                </a:solidFill>
                <a:latin typeface="Arial Narrow"/>
              </a:rPr>
              <a:t>®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(</a:t>
            </a:r>
            <a:r>
              <a:rPr lang="en-US" sz="1400" spc="-25" dirty="0" err="1">
                <a:solidFill>
                  <a:srgbClr val="050E4C"/>
                </a:solidFill>
                <a:latin typeface="Arial Narrow"/>
              </a:rPr>
              <a:t>styczeń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202</a:t>
            </a:r>
            <a:r>
              <a:rPr lang="en-US" sz="1400" spc="-25" dirty="0">
                <a:solidFill>
                  <a:srgbClr val="050E4C"/>
                </a:solidFill>
                <a:latin typeface="Arial Narrow"/>
              </a:rPr>
              <a:t>5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). Janssen-Cilag International NV. Dostępne na</a:t>
            </a:r>
            <a:r>
              <a:rPr lang="en-US" sz="1400" spc="-25" dirty="0">
                <a:solidFill>
                  <a:srgbClr val="050E4C"/>
                </a:solidFill>
                <a:latin typeface="Arial Narrow"/>
              </a:rPr>
              <a:t>: </a:t>
            </a:r>
            <a:r>
              <a:rPr lang="en-US" sz="1400" spc="-25" dirty="0" err="1">
                <a:solidFill>
                  <a:srgbClr val="050E4C"/>
                </a:solidFill>
                <a:latin typeface="Arial Narrow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Erleada</a:t>
            </a:r>
            <a:r>
              <a:rPr lang="en-US" sz="1400" spc="-25" dirty="0">
                <a:solidFill>
                  <a:srgbClr val="050E4C"/>
                </a:solidFill>
                <a:latin typeface="Arial Narrow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INN-apalutamide</a:t>
            </a:r>
            <a:r>
              <a:rPr lang="en-US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Dostęp: </a:t>
            </a:r>
            <a:r>
              <a:rPr lang="en-US" sz="1400" spc="-25" dirty="0" err="1">
                <a:solidFill>
                  <a:srgbClr val="050E4C"/>
                </a:solidFill>
                <a:latin typeface="Arial Narrow"/>
              </a:rPr>
              <a:t>lipiec</a:t>
            </a:r>
            <a:r>
              <a:rPr lang="en-US" sz="1400" spc="-25" dirty="0">
                <a:solidFill>
                  <a:srgbClr val="050E4C"/>
                </a:solidFill>
                <a:latin typeface="Arial Narrow"/>
              </a:rPr>
              <a:t> 2025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. 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3.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Cookson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MS et al.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Castration-resistant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prostate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cancer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: AUA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Guideline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. American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Urological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Association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2018. Dostępne na: https://www.auanet. org/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guidelines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. Dostęp: październik 2023. 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4.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Mottet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N et al. EAU – EANM</a:t>
            </a:r>
            <a:r>
              <a:rPr lang="en-US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– ESTRO – ESUR – ISUP – SIOG Guidelines on Prostate Cancer 2023. Dostępne na: https://d56bochluxqnz.cloudfront. net/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documents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/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full-guideline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/EAU-EANM-ESTRO-ESUR-ISUP-SIOG-Guidelines-on-Prostate-Cancer-2023.pdf. Dostęp: październik 2023.</a:t>
            </a:r>
            <a:br>
              <a:rPr lang="pl-PL" sz="1400" spc="-25" dirty="0">
                <a:solidFill>
                  <a:srgbClr val="050E4C"/>
                </a:solidFill>
                <a:latin typeface="Arial Narrow"/>
              </a:rPr>
            </a:b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5.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Schaeffer E et al. NCCN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Clinical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Practice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Guidelines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in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Oncology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: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Prostate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Cancer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(Version 1.2023). Data publikacji: wrzesień 2022. 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6. 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Hong JH et al.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Korean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J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Urol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. 2014; 55(3): 153-160. 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7.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Smith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MR et al. N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Engl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J Med. 2018; 378(15): 1408-1418.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10340975"/>
            <a:ext cx="13739494" cy="1528445"/>
          </a:xfrm>
          <a:custGeom>
            <a:avLst/>
            <a:gdLst/>
            <a:ahLst/>
            <a:cxnLst/>
            <a:rect l="l" t="t" r="r" b="b"/>
            <a:pathLst>
              <a:path w="13739494" h="1528444">
                <a:moveTo>
                  <a:pt x="13483470" y="0"/>
                </a:moveTo>
                <a:lnTo>
                  <a:pt x="0" y="0"/>
                </a:lnTo>
                <a:lnTo>
                  <a:pt x="0" y="1527920"/>
                </a:lnTo>
                <a:lnTo>
                  <a:pt x="13483470" y="1527920"/>
                </a:lnTo>
                <a:lnTo>
                  <a:pt x="13529406" y="1523802"/>
                </a:lnTo>
                <a:lnTo>
                  <a:pt x="13572642" y="1511931"/>
                </a:lnTo>
                <a:lnTo>
                  <a:pt x="13612454" y="1493027"/>
                </a:lnTo>
                <a:lnTo>
                  <a:pt x="13648123" y="1467813"/>
                </a:lnTo>
                <a:lnTo>
                  <a:pt x="13678925" y="1437012"/>
                </a:lnTo>
                <a:lnTo>
                  <a:pt x="13704138" y="1401343"/>
                </a:lnTo>
                <a:lnTo>
                  <a:pt x="13723042" y="1361531"/>
                </a:lnTo>
                <a:lnTo>
                  <a:pt x="13734913" y="1318295"/>
                </a:lnTo>
                <a:lnTo>
                  <a:pt x="13739031" y="1272359"/>
                </a:lnTo>
                <a:lnTo>
                  <a:pt x="13739031" y="255560"/>
                </a:lnTo>
                <a:lnTo>
                  <a:pt x="13734913" y="209624"/>
                </a:lnTo>
                <a:lnTo>
                  <a:pt x="13723042" y="166389"/>
                </a:lnTo>
                <a:lnTo>
                  <a:pt x="13704138" y="126576"/>
                </a:lnTo>
                <a:lnTo>
                  <a:pt x="13678925" y="90908"/>
                </a:lnTo>
                <a:lnTo>
                  <a:pt x="13648123" y="60106"/>
                </a:lnTo>
                <a:lnTo>
                  <a:pt x="13612454" y="34892"/>
                </a:lnTo>
                <a:lnTo>
                  <a:pt x="13572642" y="15989"/>
                </a:lnTo>
                <a:lnTo>
                  <a:pt x="13529406" y="4117"/>
                </a:lnTo>
                <a:lnTo>
                  <a:pt x="13483470" y="0"/>
                </a:lnTo>
                <a:close/>
              </a:path>
            </a:pathLst>
          </a:custGeom>
          <a:solidFill>
            <a:srgbClr val="ADC32B">
              <a:alpha val="7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1094729" y="2282112"/>
            <a:ext cx="8800465" cy="53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Główny</a:t>
            </a:r>
            <a:r>
              <a:rPr sz="335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punkt</a:t>
            </a:r>
            <a:r>
              <a:rPr sz="335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końcowy:</a:t>
            </a:r>
            <a:r>
              <a:rPr sz="335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przeżycie</a:t>
            </a:r>
            <a:r>
              <a:rPr sz="335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bez</a:t>
            </a:r>
            <a:r>
              <a:rPr sz="335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przerzutów</a:t>
            </a:r>
            <a:r>
              <a:rPr sz="335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spc="-10" dirty="0">
                <a:solidFill>
                  <a:srgbClr val="050E4C"/>
                </a:solidFill>
                <a:latin typeface="Arial Narrow"/>
                <a:cs typeface="Arial Narrow"/>
              </a:rPr>
              <a:t>(MFS)</a:t>
            </a:r>
            <a:endParaRPr sz="3350" dirty="0">
              <a:latin typeface="Arial Narrow"/>
              <a:cs typeface="Arial Narro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01285" y="9711080"/>
            <a:ext cx="152781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Czas</a:t>
            </a:r>
            <a:r>
              <a:rPr sz="20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(miesiące)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49307" y="8292975"/>
            <a:ext cx="2711450" cy="6388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HR =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0,28;</a:t>
            </a:r>
            <a:endParaRPr sz="20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95% CI:</a:t>
            </a:r>
            <a:r>
              <a:rPr sz="2000" spc="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0,23-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0,35; p</a:t>
            </a:r>
            <a:r>
              <a:rPr sz="2000" spc="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&lt;</a:t>
            </a:r>
            <a:r>
              <a:rPr sz="2000" spc="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0,001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40434" y="7782109"/>
            <a:ext cx="2681605" cy="638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</a:pPr>
            <a:r>
              <a:rPr sz="2000" dirty="0">
                <a:solidFill>
                  <a:srgbClr val="9D9D9C"/>
                </a:solidFill>
                <a:latin typeface="Arial Narrow"/>
                <a:cs typeface="Arial Narrow"/>
              </a:rPr>
              <a:t>Placebo</a:t>
            </a:r>
            <a:r>
              <a:rPr sz="2000" spc="-10" dirty="0">
                <a:solidFill>
                  <a:srgbClr val="9D9D9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9D9D9C"/>
                </a:solidFill>
                <a:latin typeface="Arial Narrow"/>
                <a:cs typeface="Arial Narrow"/>
              </a:rPr>
              <a:t>+</a:t>
            </a:r>
            <a:r>
              <a:rPr sz="2000" spc="-5" dirty="0">
                <a:solidFill>
                  <a:srgbClr val="9D9D9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9D9D9C"/>
                </a:solidFill>
                <a:latin typeface="Arial Narrow"/>
                <a:cs typeface="Arial Narrow"/>
              </a:rPr>
              <a:t>ADT</a:t>
            </a:r>
            <a:r>
              <a:rPr sz="2000" spc="-10" dirty="0">
                <a:solidFill>
                  <a:srgbClr val="9D9D9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9D9D9C"/>
                </a:solidFill>
                <a:latin typeface="Arial Narrow"/>
                <a:cs typeface="Arial Narrow"/>
              </a:rPr>
              <a:t>(n</a:t>
            </a:r>
            <a:r>
              <a:rPr sz="2000" spc="-5" dirty="0">
                <a:solidFill>
                  <a:srgbClr val="9D9D9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9D9D9C"/>
                </a:solidFill>
                <a:latin typeface="Arial Narrow"/>
                <a:cs typeface="Arial Narrow"/>
              </a:rPr>
              <a:t>=</a:t>
            </a:r>
            <a:r>
              <a:rPr sz="2000" spc="-5" dirty="0">
                <a:solidFill>
                  <a:srgbClr val="9D9D9C"/>
                </a:solidFill>
                <a:latin typeface="Arial Narrow"/>
                <a:cs typeface="Arial Narrow"/>
              </a:rPr>
              <a:t> </a:t>
            </a:r>
            <a:r>
              <a:rPr sz="2000" spc="-20" dirty="0">
                <a:solidFill>
                  <a:srgbClr val="9D9D9C"/>
                </a:solidFill>
                <a:latin typeface="Arial Narrow"/>
                <a:cs typeface="Arial Narrow"/>
              </a:rPr>
              <a:t>401) 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mediana</a:t>
            </a:r>
            <a:r>
              <a:rPr sz="2000" spc="-1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MFS</a:t>
            </a:r>
            <a:r>
              <a:rPr sz="2000" spc="-1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16,2</a:t>
            </a:r>
            <a:r>
              <a:rPr sz="2000" spc="-1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miesiąca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083374" y="6811288"/>
            <a:ext cx="192360" cy="2408555"/>
          </a:xfrm>
          <a:prstGeom prst="rect">
            <a:avLst/>
          </a:prstGeom>
        </p:spPr>
        <p:txBody>
          <a:bodyPr vert="vert270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25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1250" spc="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250" dirty="0">
                <a:solidFill>
                  <a:srgbClr val="050E4C"/>
                </a:solidFill>
                <a:latin typeface="Arial Narrow"/>
                <a:cs typeface="Arial Narrow"/>
              </a:rPr>
              <a:t>podstawie</a:t>
            </a:r>
            <a:r>
              <a:rPr sz="1250" spc="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250" dirty="0">
                <a:solidFill>
                  <a:srgbClr val="050E4C"/>
                </a:solidFill>
                <a:latin typeface="Arial Narrow"/>
                <a:cs typeface="Arial Narrow"/>
              </a:rPr>
              <a:t>pozycji</a:t>
            </a:r>
            <a:r>
              <a:rPr sz="1250" spc="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250" dirty="0" err="1">
                <a:solidFill>
                  <a:srgbClr val="050E4C"/>
                </a:solidFill>
                <a:latin typeface="Arial Narrow"/>
                <a:cs typeface="Arial Narrow"/>
              </a:rPr>
              <a:t>piśmiennictwa</a:t>
            </a:r>
            <a:r>
              <a:rPr sz="1250" spc="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250" dirty="0">
                <a:solidFill>
                  <a:srgbClr val="050E4C"/>
                </a:solidFill>
                <a:latin typeface="Arial Narrow"/>
                <a:cs typeface="Arial Narrow"/>
              </a:rPr>
              <a:t>nr</a:t>
            </a:r>
            <a:r>
              <a:rPr lang="pl-PL" sz="125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250" spc="10" dirty="0">
                <a:solidFill>
                  <a:srgbClr val="050E4C"/>
                </a:solidFill>
                <a:latin typeface="Arial Narrow"/>
                <a:cs typeface="Arial Narrow"/>
              </a:rPr>
              <a:t>2</a:t>
            </a:r>
            <a:endParaRPr sz="1250" dirty="0">
              <a:latin typeface="Arial Narrow"/>
              <a:cs typeface="Arial Narrow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040633" y="4085345"/>
            <a:ext cx="281305" cy="177165"/>
          </a:xfrm>
          <a:custGeom>
            <a:avLst/>
            <a:gdLst/>
            <a:ahLst/>
            <a:cxnLst/>
            <a:rect l="l" t="t" r="r" b="b"/>
            <a:pathLst>
              <a:path w="281305" h="177164">
                <a:moveTo>
                  <a:pt x="239076" y="0"/>
                </a:moveTo>
                <a:lnTo>
                  <a:pt x="203042" y="17130"/>
                </a:lnTo>
                <a:lnTo>
                  <a:pt x="197292" y="40634"/>
                </a:lnTo>
                <a:lnTo>
                  <a:pt x="197292" y="136469"/>
                </a:lnTo>
                <a:lnTo>
                  <a:pt x="220516" y="174100"/>
                </a:lnTo>
                <a:lnTo>
                  <a:pt x="239076" y="176847"/>
                </a:lnTo>
                <a:lnTo>
                  <a:pt x="249059" y="176161"/>
                </a:lnTo>
                <a:lnTo>
                  <a:pt x="257668" y="174100"/>
                </a:lnTo>
                <a:lnTo>
                  <a:pt x="264904" y="170666"/>
                </a:lnTo>
                <a:lnTo>
                  <a:pt x="270766" y="165858"/>
                </a:lnTo>
                <a:lnTo>
                  <a:pt x="274845" y="160492"/>
                </a:lnTo>
                <a:lnTo>
                  <a:pt x="239204" y="160492"/>
                </a:lnTo>
                <a:lnTo>
                  <a:pt x="228806" y="158958"/>
                </a:lnTo>
                <a:lnTo>
                  <a:pt x="221379" y="154358"/>
                </a:lnTo>
                <a:lnTo>
                  <a:pt x="216923" y="146691"/>
                </a:lnTo>
                <a:lnTo>
                  <a:pt x="215508" y="136469"/>
                </a:lnTo>
                <a:lnTo>
                  <a:pt x="215472" y="40634"/>
                </a:lnTo>
                <a:lnTo>
                  <a:pt x="216923" y="30156"/>
                </a:lnTo>
                <a:lnTo>
                  <a:pt x="221379" y="22489"/>
                </a:lnTo>
                <a:lnTo>
                  <a:pt x="228806" y="17889"/>
                </a:lnTo>
                <a:lnTo>
                  <a:pt x="239204" y="16355"/>
                </a:lnTo>
                <a:lnTo>
                  <a:pt x="274711" y="16355"/>
                </a:lnTo>
                <a:lnTo>
                  <a:pt x="270766" y="11116"/>
                </a:lnTo>
                <a:lnTo>
                  <a:pt x="264904" y="6253"/>
                </a:lnTo>
                <a:lnTo>
                  <a:pt x="257668" y="2779"/>
                </a:lnTo>
                <a:lnTo>
                  <a:pt x="249059" y="694"/>
                </a:lnTo>
                <a:lnTo>
                  <a:pt x="239076" y="0"/>
                </a:lnTo>
                <a:close/>
              </a:path>
              <a:path w="281305" h="177164">
                <a:moveTo>
                  <a:pt x="274711" y="16355"/>
                </a:moveTo>
                <a:lnTo>
                  <a:pt x="239204" y="16355"/>
                </a:lnTo>
                <a:lnTo>
                  <a:pt x="249602" y="17889"/>
                </a:lnTo>
                <a:lnTo>
                  <a:pt x="257030" y="22489"/>
                </a:lnTo>
                <a:lnTo>
                  <a:pt x="261486" y="30156"/>
                </a:lnTo>
                <a:lnTo>
                  <a:pt x="262936" y="40634"/>
                </a:lnTo>
                <a:lnTo>
                  <a:pt x="262901" y="136469"/>
                </a:lnTo>
                <a:lnTo>
                  <a:pt x="261486" y="146691"/>
                </a:lnTo>
                <a:lnTo>
                  <a:pt x="257030" y="154358"/>
                </a:lnTo>
                <a:lnTo>
                  <a:pt x="249602" y="158958"/>
                </a:lnTo>
                <a:lnTo>
                  <a:pt x="239204" y="160492"/>
                </a:lnTo>
                <a:lnTo>
                  <a:pt x="274845" y="160492"/>
                </a:lnTo>
                <a:lnTo>
                  <a:pt x="275294" y="159901"/>
                </a:lnTo>
                <a:lnTo>
                  <a:pt x="278529" y="153016"/>
                </a:lnTo>
                <a:lnTo>
                  <a:pt x="280469" y="145206"/>
                </a:lnTo>
                <a:lnTo>
                  <a:pt x="281116" y="136469"/>
                </a:lnTo>
                <a:lnTo>
                  <a:pt x="281116" y="40634"/>
                </a:lnTo>
                <a:lnTo>
                  <a:pt x="280469" y="31889"/>
                </a:lnTo>
                <a:lnTo>
                  <a:pt x="278529" y="24054"/>
                </a:lnTo>
                <a:lnTo>
                  <a:pt x="275294" y="17130"/>
                </a:lnTo>
                <a:lnTo>
                  <a:pt x="274711" y="16355"/>
                </a:lnTo>
                <a:close/>
              </a:path>
              <a:path w="281305" h="177164">
                <a:moveTo>
                  <a:pt x="125096" y="0"/>
                </a:moveTo>
                <a:lnTo>
                  <a:pt x="89062" y="17130"/>
                </a:lnTo>
                <a:lnTo>
                  <a:pt x="83312" y="40634"/>
                </a:lnTo>
                <a:lnTo>
                  <a:pt x="83312" y="136469"/>
                </a:lnTo>
                <a:lnTo>
                  <a:pt x="106536" y="174100"/>
                </a:lnTo>
                <a:lnTo>
                  <a:pt x="125096" y="176847"/>
                </a:lnTo>
                <a:lnTo>
                  <a:pt x="135079" y="176161"/>
                </a:lnTo>
                <a:lnTo>
                  <a:pt x="143688" y="174100"/>
                </a:lnTo>
                <a:lnTo>
                  <a:pt x="150924" y="170666"/>
                </a:lnTo>
                <a:lnTo>
                  <a:pt x="156786" y="165858"/>
                </a:lnTo>
                <a:lnTo>
                  <a:pt x="160865" y="160492"/>
                </a:lnTo>
                <a:lnTo>
                  <a:pt x="125224" y="160492"/>
                </a:lnTo>
                <a:lnTo>
                  <a:pt x="114826" y="158958"/>
                </a:lnTo>
                <a:lnTo>
                  <a:pt x="107399" y="154358"/>
                </a:lnTo>
                <a:lnTo>
                  <a:pt x="102943" y="146691"/>
                </a:lnTo>
                <a:lnTo>
                  <a:pt x="101528" y="136469"/>
                </a:lnTo>
                <a:lnTo>
                  <a:pt x="101492" y="40634"/>
                </a:lnTo>
                <a:lnTo>
                  <a:pt x="102943" y="30156"/>
                </a:lnTo>
                <a:lnTo>
                  <a:pt x="107399" y="22489"/>
                </a:lnTo>
                <a:lnTo>
                  <a:pt x="114826" y="17889"/>
                </a:lnTo>
                <a:lnTo>
                  <a:pt x="125224" y="16355"/>
                </a:lnTo>
                <a:lnTo>
                  <a:pt x="160731" y="16355"/>
                </a:lnTo>
                <a:lnTo>
                  <a:pt x="156786" y="11116"/>
                </a:lnTo>
                <a:lnTo>
                  <a:pt x="150924" y="6253"/>
                </a:lnTo>
                <a:lnTo>
                  <a:pt x="143688" y="2779"/>
                </a:lnTo>
                <a:lnTo>
                  <a:pt x="135079" y="694"/>
                </a:lnTo>
                <a:lnTo>
                  <a:pt x="125096" y="0"/>
                </a:lnTo>
                <a:close/>
              </a:path>
              <a:path w="281305" h="177164">
                <a:moveTo>
                  <a:pt x="160731" y="16355"/>
                </a:moveTo>
                <a:lnTo>
                  <a:pt x="125224" y="16355"/>
                </a:lnTo>
                <a:lnTo>
                  <a:pt x="135622" y="17889"/>
                </a:lnTo>
                <a:lnTo>
                  <a:pt x="143050" y="22489"/>
                </a:lnTo>
                <a:lnTo>
                  <a:pt x="147506" y="30156"/>
                </a:lnTo>
                <a:lnTo>
                  <a:pt x="148956" y="40634"/>
                </a:lnTo>
                <a:lnTo>
                  <a:pt x="148921" y="136469"/>
                </a:lnTo>
                <a:lnTo>
                  <a:pt x="147506" y="146691"/>
                </a:lnTo>
                <a:lnTo>
                  <a:pt x="143050" y="154358"/>
                </a:lnTo>
                <a:lnTo>
                  <a:pt x="135622" y="158958"/>
                </a:lnTo>
                <a:lnTo>
                  <a:pt x="125224" y="160492"/>
                </a:lnTo>
                <a:lnTo>
                  <a:pt x="160865" y="160492"/>
                </a:lnTo>
                <a:lnTo>
                  <a:pt x="161314" y="159901"/>
                </a:lnTo>
                <a:lnTo>
                  <a:pt x="164549" y="153016"/>
                </a:lnTo>
                <a:lnTo>
                  <a:pt x="166489" y="145206"/>
                </a:lnTo>
                <a:lnTo>
                  <a:pt x="167136" y="136469"/>
                </a:lnTo>
                <a:lnTo>
                  <a:pt x="167136" y="40634"/>
                </a:lnTo>
                <a:lnTo>
                  <a:pt x="166489" y="31889"/>
                </a:lnTo>
                <a:lnTo>
                  <a:pt x="164549" y="24054"/>
                </a:lnTo>
                <a:lnTo>
                  <a:pt x="161314" y="17130"/>
                </a:lnTo>
                <a:lnTo>
                  <a:pt x="160731" y="16355"/>
                </a:lnTo>
                <a:close/>
              </a:path>
              <a:path w="281305" h="177164">
                <a:moveTo>
                  <a:pt x="50600" y="21211"/>
                </a:moveTo>
                <a:lnTo>
                  <a:pt x="32200" y="21211"/>
                </a:lnTo>
                <a:lnTo>
                  <a:pt x="32200" y="174292"/>
                </a:lnTo>
                <a:lnTo>
                  <a:pt x="50600" y="174292"/>
                </a:lnTo>
                <a:lnTo>
                  <a:pt x="50600" y="21211"/>
                </a:lnTo>
                <a:close/>
              </a:path>
              <a:path w="281305" h="177164">
                <a:moveTo>
                  <a:pt x="50600" y="2555"/>
                </a:moveTo>
                <a:lnTo>
                  <a:pt x="29900" y="2555"/>
                </a:lnTo>
                <a:lnTo>
                  <a:pt x="0" y="24278"/>
                </a:lnTo>
                <a:lnTo>
                  <a:pt x="0" y="44723"/>
                </a:lnTo>
                <a:lnTo>
                  <a:pt x="32200" y="21211"/>
                </a:lnTo>
                <a:lnTo>
                  <a:pt x="50600" y="21211"/>
                </a:lnTo>
                <a:lnTo>
                  <a:pt x="50600" y="2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1647" y="5072320"/>
            <a:ext cx="200103" cy="17684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27268" y="6059296"/>
            <a:ext cx="194481" cy="17684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21901" y="7046271"/>
            <a:ext cx="199848" cy="17684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31357" y="8033245"/>
            <a:ext cx="190392" cy="176847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37926" y="9020220"/>
            <a:ext cx="83823" cy="176847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52268" y="9384905"/>
            <a:ext cx="12886413" cy="17684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424262" y="5172833"/>
            <a:ext cx="318770" cy="27978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85"/>
              </a:lnSpc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Przeżycie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bez</a:t>
            </a:r>
            <a:r>
              <a:rPr sz="20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przerzutów</a:t>
            </a:r>
            <a:r>
              <a:rPr sz="20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050E4C"/>
                </a:solidFill>
                <a:latin typeface="Arial Narrow"/>
                <a:cs typeface="Arial Narrow"/>
              </a:rPr>
              <a:t>(%)</a:t>
            </a:r>
            <a:endParaRPr sz="2000" dirty="0">
              <a:latin typeface="Arial Narrow"/>
              <a:cs typeface="Arial Narrow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2788795" y="4040641"/>
            <a:ext cx="3645535" cy="2062480"/>
            <a:chOff x="12788795" y="4040641"/>
            <a:chExt cx="3645535" cy="2062480"/>
          </a:xfrm>
        </p:grpSpPr>
        <p:sp>
          <p:nvSpPr>
            <p:cNvPr id="22" name="object 22"/>
            <p:cNvSpPr/>
            <p:nvPr/>
          </p:nvSpPr>
          <p:spPr>
            <a:xfrm>
              <a:off x="12969699" y="4062231"/>
              <a:ext cx="3443604" cy="1940560"/>
            </a:xfrm>
            <a:custGeom>
              <a:avLst/>
              <a:gdLst/>
              <a:ahLst/>
              <a:cxnLst/>
              <a:rect l="l" t="t" r="r" b="b"/>
              <a:pathLst>
                <a:path w="3443605" h="1940560">
                  <a:moveTo>
                    <a:pt x="255560" y="0"/>
                  </a:moveTo>
                  <a:lnTo>
                    <a:pt x="209622" y="4117"/>
                  </a:lnTo>
                  <a:lnTo>
                    <a:pt x="166385" y="15989"/>
                  </a:lnTo>
                  <a:lnTo>
                    <a:pt x="126572" y="34892"/>
                  </a:lnTo>
                  <a:lnTo>
                    <a:pt x="90904" y="60106"/>
                  </a:lnTo>
                  <a:lnTo>
                    <a:pt x="60103" y="90908"/>
                  </a:lnTo>
                  <a:lnTo>
                    <a:pt x="34890" y="126576"/>
                  </a:lnTo>
                  <a:lnTo>
                    <a:pt x="15988" y="166389"/>
                  </a:lnTo>
                  <a:lnTo>
                    <a:pt x="4117" y="209624"/>
                  </a:lnTo>
                  <a:lnTo>
                    <a:pt x="0" y="255560"/>
                  </a:lnTo>
                  <a:lnTo>
                    <a:pt x="0" y="1684612"/>
                  </a:lnTo>
                  <a:lnTo>
                    <a:pt x="4117" y="1730548"/>
                  </a:lnTo>
                  <a:lnTo>
                    <a:pt x="15988" y="1773784"/>
                  </a:lnTo>
                  <a:lnTo>
                    <a:pt x="34890" y="1813597"/>
                  </a:lnTo>
                  <a:lnTo>
                    <a:pt x="60103" y="1849265"/>
                  </a:lnTo>
                  <a:lnTo>
                    <a:pt x="90904" y="1880067"/>
                  </a:lnTo>
                  <a:lnTo>
                    <a:pt x="126572" y="1905280"/>
                  </a:lnTo>
                  <a:lnTo>
                    <a:pt x="166385" y="1924184"/>
                  </a:lnTo>
                  <a:lnTo>
                    <a:pt x="209622" y="1936055"/>
                  </a:lnTo>
                  <a:lnTo>
                    <a:pt x="255560" y="1940173"/>
                  </a:lnTo>
                  <a:lnTo>
                    <a:pt x="3187462" y="1940173"/>
                  </a:lnTo>
                  <a:lnTo>
                    <a:pt x="3233400" y="1936055"/>
                  </a:lnTo>
                  <a:lnTo>
                    <a:pt x="3276637" y="1924184"/>
                  </a:lnTo>
                  <a:lnTo>
                    <a:pt x="3316450" y="1905280"/>
                  </a:lnTo>
                  <a:lnTo>
                    <a:pt x="3352118" y="1880067"/>
                  </a:lnTo>
                  <a:lnTo>
                    <a:pt x="3382919" y="1849265"/>
                  </a:lnTo>
                  <a:lnTo>
                    <a:pt x="3408132" y="1813597"/>
                  </a:lnTo>
                  <a:lnTo>
                    <a:pt x="3427035" y="1773784"/>
                  </a:lnTo>
                  <a:lnTo>
                    <a:pt x="3438905" y="1730548"/>
                  </a:lnTo>
                  <a:lnTo>
                    <a:pt x="3443023" y="1684612"/>
                  </a:lnTo>
                  <a:lnTo>
                    <a:pt x="3443023" y="255560"/>
                  </a:lnTo>
                  <a:lnTo>
                    <a:pt x="3438905" y="209624"/>
                  </a:lnTo>
                  <a:lnTo>
                    <a:pt x="3427035" y="166389"/>
                  </a:lnTo>
                  <a:lnTo>
                    <a:pt x="3408132" y="126576"/>
                  </a:lnTo>
                  <a:lnTo>
                    <a:pt x="3382919" y="90908"/>
                  </a:lnTo>
                  <a:lnTo>
                    <a:pt x="3352118" y="60106"/>
                  </a:lnTo>
                  <a:lnTo>
                    <a:pt x="3316450" y="34892"/>
                  </a:lnTo>
                  <a:lnTo>
                    <a:pt x="3276637" y="15989"/>
                  </a:lnTo>
                  <a:lnTo>
                    <a:pt x="3233400" y="4117"/>
                  </a:lnTo>
                  <a:lnTo>
                    <a:pt x="3187462" y="0"/>
                  </a:lnTo>
                  <a:lnTo>
                    <a:pt x="255560" y="0"/>
                  </a:lnTo>
                  <a:close/>
                </a:path>
              </a:pathLst>
            </a:custGeom>
            <a:ln w="42593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23"/>
            <p:cNvSpPr/>
            <p:nvPr/>
          </p:nvSpPr>
          <p:spPr>
            <a:xfrm>
              <a:off x="13182667" y="4275198"/>
              <a:ext cx="3017520" cy="1514475"/>
            </a:xfrm>
            <a:custGeom>
              <a:avLst/>
              <a:gdLst/>
              <a:ahLst/>
              <a:cxnLst/>
              <a:rect l="l" t="t" r="r" b="b"/>
              <a:pathLst>
                <a:path w="3017519" h="1514475">
                  <a:moveTo>
                    <a:pt x="2846715" y="0"/>
                  </a:moveTo>
                  <a:lnTo>
                    <a:pt x="170373" y="0"/>
                  </a:lnTo>
                  <a:lnTo>
                    <a:pt x="125080" y="6085"/>
                  </a:lnTo>
                  <a:lnTo>
                    <a:pt x="84381" y="23260"/>
                  </a:lnTo>
                  <a:lnTo>
                    <a:pt x="49900" y="49900"/>
                  </a:lnTo>
                  <a:lnTo>
                    <a:pt x="23260" y="84381"/>
                  </a:lnTo>
                  <a:lnTo>
                    <a:pt x="6085" y="125080"/>
                  </a:lnTo>
                  <a:lnTo>
                    <a:pt x="0" y="170373"/>
                  </a:lnTo>
                  <a:lnTo>
                    <a:pt x="0" y="1343865"/>
                  </a:lnTo>
                  <a:lnTo>
                    <a:pt x="6085" y="1389158"/>
                  </a:lnTo>
                  <a:lnTo>
                    <a:pt x="23260" y="1429857"/>
                  </a:lnTo>
                  <a:lnTo>
                    <a:pt x="49900" y="1464338"/>
                  </a:lnTo>
                  <a:lnTo>
                    <a:pt x="84381" y="1490978"/>
                  </a:lnTo>
                  <a:lnTo>
                    <a:pt x="125080" y="1508153"/>
                  </a:lnTo>
                  <a:lnTo>
                    <a:pt x="170373" y="1514239"/>
                  </a:lnTo>
                  <a:lnTo>
                    <a:pt x="2846715" y="1514239"/>
                  </a:lnTo>
                  <a:lnTo>
                    <a:pt x="2892008" y="1508153"/>
                  </a:lnTo>
                  <a:lnTo>
                    <a:pt x="2932707" y="1490978"/>
                  </a:lnTo>
                  <a:lnTo>
                    <a:pt x="2967188" y="1464338"/>
                  </a:lnTo>
                  <a:lnTo>
                    <a:pt x="2993828" y="1429857"/>
                  </a:lnTo>
                  <a:lnTo>
                    <a:pt x="3011003" y="1389158"/>
                  </a:lnTo>
                  <a:lnTo>
                    <a:pt x="3017088" y="1343865"/>
                  </a:lnTo>
                  <a:lnTo>
                    <a:pt x="3017088" y="170373"/>
                  </a:lnTo>
                  <a:lnTo>
                    <a:pt x="3011003" y="125080"/>
                  </a:lnTo>
                  <a:lnTo>
                    <a:pt x="2993828" y="84381"/>
                  </a:lnTo>
                  <a:lnTo>
                    <a:pt x="2967188" y="49900"/>
                  </a:lnTo>
                  <a:lnTo>
                    <a:pt x="2932707" y="23260"/>
                  </a:lnTo>
                  <a:lnTo>
                    <a:pt x="2892008" y="6085"/>
                  </a:lnTo>
                  <a:lnTo>
                    <a:pt x="2846715" y="0"/>
                  </a:lnTo>
                  <a:close/>
                </a:path>
              </a:pathLst>
            </a:custGeom>
            <a:solidFill>
              <a:srgbClr val="C4D82E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24"/>
            <p:cNvSpPr/>
            <p:nvPr/>
          </p:nvSpPr>
          <p:spPr>
            <a:xfrm>
              <a:off x="12788795" y="5549354"/>
              <a:ext cx="2036445" cy="553720"/>
            </a:xfrm>
            <a:custGeom>
              <a:avLst/>
              <a:gdLst/>
              <a:ahLst/>
              <a:cxnLst/>
              <a:rect l="l" t="t" r="r" b="b"/>
              <a:pathLst>
                <a:path w="2036444" h="553720">
                  <a:moveTo>
                    <a:pt x="1950838" y="0"/>
                  </a:moveTo>
                  <a:lnTo>
                    <a:pt x="85186" y="0"/>
                  </a:lnTo>
                  <a:lnTo>
                    <a:pt x="52027" y="6694"/>
                  </a:lnTo>
                  <a:lnTo>
                    <a:pt x="24950" y="24950"/>
                  </a:lnTo>
                  <a:lnTo>
                    <a:pt x="6694" y="52027"/>
                  </a:lnTo>
                  <a:lnTo>
                    <a:pt x="0" y="85186"/>
                  </a:lnTo>
                  <a:lnTo>
                    <a:pt x="0" y="468527"/>
                  </a:lnTo>
                  <a:lnTo>
                    <a:pt x="6694" y="501686"/>
                  </a:lnTo>
                  <a:lnTo>
                    <a:pt x="24950" y="528764"/>
                  </a:lnTo>
                  <a:lnTo>
                    <a:pt x="52027" y="547020"/>
                  </a:lnTo>
                  <a:lnTo>
                    <a:pt x="85186" y="553714"/>
                  </a:lnTo>
                  <a:lnTo>
                    <a:pt x="1950838" y="553714"/>
                  </a:lnTo>
                  <a:lnTo>
                    <a:pt x="1983997" y="547020"/>
                  </a:lnTo>
                  <a:lnTo>
                    <a:pt x="2011075" y="528764"/>
                  </a:lnTo>
                  <a:lnTo>
                    <a:pt x="2029331" y="501686"/>
                  </a:lnTo>
                  <a:lnTo>
                    <a:pt x="2036025" y="468527"/>
                  </a:lnTo>
                  <a:lnTo>
                    <a:pt x="2036025" y="85186"/>
                  </a:lnTo>
                  <a:lnTo>
                    <a:pt x="2029331" y="52027"/>
                  </a:lnTo>
                  <a:lnTo>
                    <a:pt x="2011075" y="24950"/>
                  </a:lnTo>
                  <a:lnTo>
                    <a:pt x="1983997" y="6694"/>
                  </a:lnTo>
                  <a:lnTo>
                    <a:pt x="19508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1472868" y="5067053"/>
            <a:ext cx="1282700" cy="68135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 marR="5080">
              <a:lnSpc>
                <a:spcPts val="2350"/>
              </a:lnSpc>
              <a:spcBef>
                <a:spcPts val="565"/>
              </a:spcBef>
            </a:pPr>
            <a:r>
              <a:rPr sz="2350" dirty="0">
                <a:solidFill>
                  <a:srgbClr val="482462"/>
                </a:solidFill>
                <a:latin typeface="Arial Narrow"/>
                <a:cs typeface="Arial Narrow"/>
              </a:rPr>
              <a:t>APA</a:t>
            </a:r>
            <a:r>
              <a:rPr sz="2350" spc="-3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2350" dirty="0">
                <a:solidFill>
                  <a:srgbClr val="482462"/>
                </a:solidFill>
                <a:latin typeface="Arial Narrow"/>
                <a:cs typeface="Arial Narrow"/>
              </a:rPr>
              <a:t>+</a:t>
            </a:r>
            <a:r>
              <a:rPr sz="2350" spc="-3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2350" spc="-25" dirty="0">
                <a:solidFill>
                  <a:srgbClr val="482462"/>
                </a:solidFill>
                <a:latin typeface="Arial Narrow"/>
                <a:cs typeface="Arial Narrow"/>
              </a:rPr>
              <a:t>ADT </a:t>
            </a:r>
            <a:r>
              <a:rPr sz="2350" dirty="0">
                <a:solidFill>
                  <a:srgbClr val="482462"/>
                </a:solidFill>
                <a:latin typeface="Arial Narrow"/>
                <a:cs typeface="Arial Narrow"/>
              </a:rPr>
              <a:t>(n</a:t>
            </a:r>
            <a:r>
              <a:rPr sz="2350" spc="-2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2350" dirty="0">
                <a:solidFill>
                  <a:srgbClr val="482462"/>
                </a:solidFill>
                <a:latin typeface="Arial Narrow"/>
                <a:cs typeface="Arial Narrow"/>
              </a:rPr>
              <a:t>=</a:t>
            </a:r>
            <a:r>
              <a:rPr sz="2350" spc="-20" dirty="0">
                <a:solidFill>
                  <a:srgbClr val="482462"/>
                </a:solidFill>
                <a:latin typeface="Arial Narrow"/>
                <a:cs typeface="Arial Narrow"/>
              </a:rPr>
              <a:t> 806)</a:t>
            </a:r>
            <a:endParaRPr sz="2350" dirty="0">
              <a:latin typeface="Arial Narrow"/>
              <a:cs typeface="Arial Narrow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558079" y="4201704"/>
            <a:ext cx="12164060" cy="4980940"/>
            <a:chOff x="2558079" y="4201704"/>
            <a:chExt cx="12164060" cy="4980940"/>
          </a:xfrm>
        </p:grpSpPr>
        <p:sp>
          <p:nvSpPr>
            <p:cNvPr id="27" name="object 27"/>
            <p:cNvSpPr/>
            <p:nvPr/>
          </p:nvSpPr>
          <p:spPr>
            <a:xfrm>
              <a:off x="11503195" y="5788934"/>
              <a:ext cx="1163320" cy="186690"/>
            </a:xfrm>
            <a:custGeom>
              <a:avLst/>
              <a:gdLst/>
              <a:ahLst/>
              <a:cxnLst/>
              <a:rect l="l" t="t" r="r" b="b"/>
              <a:pathLst>
                <a:path w="1163320" h="186689">
                  <a:moveTo>
                    <a:pt x="1080263" y="164069"/>
                  </a:moveTo>
                  <a:lnTo>
                    <a:pt x="1080263" y="181448"/>
                  </a:lnTo>
                  <a:lnTo>
                    <a:pt x="1087490" y="183684"/>
                  </a:lnTo>
                  <a:lnTo>
                    <a:pt x="1095884" y="185281"/>
                  </a:lnTo>
                  <a:lnTo>
                    <a:pt x="1105443" y="186239"/>
                  </a:lnTo>
                  <a:lnTo>
                    <a:pt x="1116169" y="186559"/>
                  </a:lnTo>
                  <a:lnTo>
                    <a:pt x="1126815" y="185952"/>
                  </a:lnTo>
                  <a:lnTo>
                    <a:pt x="1157121" y="169692"/>
                  </a:lnTo>
                  <a:lnTo>
                    <a:pt x="1114508" y="169692"/>
                  </a:lnTo>
                  <a:lnTo>
                    <a:pt x="1105180" y="169340"/>
                  </a:lnTo>
                  <a:lnTo>
                    <a:pt x="1096363" y="168286"/>
                  </a:lnTo>
                  <a:lnTo>
                    <a:pt x="1088057" y="166529"/>
                  </a:lnTo>
                  <a:lnTo>
                    <a:pt x="1080263" y="164069"/>
                  </a:lnTo>
                  <a:close/>
                </a:path>
                <a:path w="1163320" h="186689">
                  <a:moveTo>
                    <a:pt x="1121791" y="12266"/>
                  </a:moveTo>
                  <a:lnTo>
                    <a:pt x="1085310" y="27097"/>
                  </a:lnTo>
                  <a:lnTo>
                    <a:pt x="1078985" y="48300"/>
                  </a:lnTo>
                  <a:lnTo>
                    <a:pt x="1078985" y="63379"/>
                  </a:lnTo>
                  <a:lnTo>
                    <a:pt x="1101219" y="99157"/>
                  </a:lnTo>
                  <a:lnTo>
                    <a:pt x="1135890" y="118154"/>
                  </a:lnTo>
                  <a:lnTo>
                    <a:pt x="1139553" y="121220"/>
                  </a:lnTo>
                  <a:lnTo>
                    <a:pt x="1143642" y="127695"/>
                  </a:lnTo>
                  <a:lnTo>
                    <a:pt x="1144664" y="132124"/>
                  </a:lnTo>
                  <a:lnTo>
                    <a:pt x="1144664" y="148480"/>
                  </a:lnTo>
                  <a:lnTo>
                    <a:pt x="1142779" y="157760"/>
                  </a:lnTo>
                  <a:lnTo>
                    <a:pt x="1137125" y="164389"/>
                  </a:lnTo>
                  <a:lnTo>
                    <a:pt x="1127701" y="168366"/>
                  </a:lnTo>
                  <a:lnTo>
                    <a:pt x="1114508" y="169692"/>
                  </a:lnTo>
                  <a:lnTo>
                    <a:pt x="1157121" y="169692"/>
                  </a:lnTo>
                  <a:lnTo>
                    <a:pt x="1159806" y="165156"/>
                  </a:lnTo>
                  <a:lnTo>
                    <a:pt x="1162058" y="157824"/>
                  </a:lnTo>
                  <a:lnTo>
                    <a:pt x="1162809" y="149502"/>
                  </a:lnTo>
                  <a:lnTo>
                    <a:pt x="1162809" y="135702"/>
                  </a:lnTo>
                  <a:lnTo>
                    <a:pt x="1142108" y="101713"/>
                  </a:lnTo>
                  <a:lnTo>
                    <a:pt x="1107011" y="82034"/>
                  </a:lnTo>
                  <a:lnTo>
                    <a:pt x="1103135" y="78797"/>
                  </a:lnTo>
                  <a:lnTo>
                    <a:pt x="1098535" y="71982"/>
                  </a:lnTo>
                  <a:lnTo>
                    <a:pt x="1097385" y="67297"/>
                  </a:lnTo>
                  <a:lnTo>
                    <a:pt x="1097385" y="49067"/>
                  </a:lnTo>
                  <a:lnTo>
                    <a:pt x="1099030" y="40346"/>
                  </a:lnTo>
                  <a:lnTo>
                    <a:pt x="1103966" y="34117"/>
                  </a:lnTo>
                  <a:lnTo>
                    <a:pt x="1112192" y="30379"/>
                  </a:lnTo>
                  <a:lnTo>
                    <a:pt x="1123708" y="29133"/>
                  </a:lnTo>
                  <a:lnTo>
                    <a:pt x="1156164" y="29133"/>
                  </a:lnTo>
                  <a:lnTo>
                    <a:pt x="1156164" y="16611"/>
                  </a:lnTo>
                  <a:lnTo>
                    <a:pt x="1148745" y="14710"/>
                  </a:lnTo>
                  <a:lnTo>
                    <a:pt x="1140543" y="13353"/>
                  </a:lnTo>
                  <a:lnTo>
                    <a:pt x="1131558" y="12538"/>
                  </a:lnTo>
                  <a:lnTo>
                    <a:pt x="1121791" y="12266"/>
                  </a:lnTo>
                  <a:close/>
                </a:path>
                <a:path w="1163320" h="186689">
                  <a:moveTo>
                    <a:pt x="1156164" y="29133"/>
                  </a:moveTo>
                  <a:lnTo>
                    <a:pt x="1123708" y="29133"/>
                  </a:lnTo>
                  <a:lnTo>
                    <a:pt x="1132924" y="29437"/>
                  </a:lnTo>
                  <a:lnTo>
                    <a:pt x="1141406" y="30347"/>
                  </a:lnTo>
                  <a:lnTo>
                    <a:pt x="1149152" y="31865"/>
                  </a:lnTo>
                  <a:lnTo>
                    <a:pt x="1156164" y="33989"/>
                  </a:lnTo>
                  <a:lnTo>
                    <a:pt x="1156164" y="29133"/>
                  </a:lnTo>
                  <a:close/>
                </a:path>
                <a:path w="1163320" h="186689">
                  <a:moveTo>
                    <a:pt x="1066974" y="13544"/>
                  </a:moveTo>
                  <a:lnTo>
                    <a:pt x="994650" y="13544"/>
                  </a:lnTo>
                  <a:lnTo>
                    <a:pt x="994650" y="185281"/>
                  </a:lnTo>
                  <a:lnTo>
                    <a:pt x="1012795" y="185281"/>
                  </a:lnTo>
                  <a:lnTo>
                    <a:pt x="1012795" y="110402"/>
                  </a:lnTo>
                  <a:lnTo>
                    <a:pt x="1064162" y="110402"/>
                  </a:lnTo>
                  <a:lnTo>
                    <a:pt x="1064162" y="94046"/>
                  </a:lnTo>
                  <a:lnTo>
                    <a:pt x="1012795" y="94046"/>
                  </a:lnTo>
                  <a:lnTo>
                    <a:pt x="1012795" y="29645"/>
                  </a:lnTo>
                  <a:lnTo>
                    <a:pt x="1066974" y="29645"/>
                  </a:lnTo>
                  <a:lnTo>
                    <a:pt x="1066974" y="13544"/>
                  </a:lnTo>
                  <a:close/>
                </a:path>
                <a:path w="1163320" h="186689">
                  <a:moveTo>
                    <a:pt x="859969" y="13544"/>
                  </a:moveTo>
                  <a:lnTo>
                    <a:pt x="838502" y="13544"/>
                  </a:lnTo>
                  <a:lnTo>
                    <a:pt x="838502" y="185281"/>
                  </a:lnTo>
                  <a:lnTo>
                    <a:pt x="855625" y="185281"/>
                  </a:lnTo>
                  <a:lnTo>
                    <a:pt x="855513" y="81332"/>
                  </a:lnTo>
                  <a:lnTo>
                    <a:pt x="855178" y="68490"/>
                  </a:lnTo>
                  <a:lnTo>
                    <a:pt x="854619" y="56031"/>
                  </a:lnTo>
                  <a:lnTo>
                    <a:pt x="853836" y="43956"/>
                  </a:lnTo>
                  <a:lnTo>
                    <a:pt x="870949" y="43956"/>
                  </a:lnTo>
                  <a:lnTo>
                    <a:pt x="859969" y="13544"/>
                  </a:lnTo>
                  <a:close/>
                </a:path>
                <a:path w="1163320" h="186689">
                  <a:moveTo>
                    <a:pt x="959383" y="43956"/>
                  </a:moveTo>
                  <a:lnTo>
                    <a:pt x="943538" y="43956"/>
                  </a:lnTo>
                  <a:lnTo>
                    <a:pt x="942867" y="56335"/>
                  </a:lnTo>
                  <a:lnTo>
                    <a:pt x="942388" y="68937"/>
                  </a:lnTo>
                  <a:lnTo>
                    <a:pt x="942110" y="81332"/>
                  </a:lnTo>
                  <a:lnTo>
                    <a:pt x="942004" y="185281"/>
                  </a:lnTo>
                  <a:lnTo>
                    <a:pt x="959383" y="185281"/>
                  </a:lnTo>
                  <a:lnTo>
                    <a:pt x="959383" y="43956"/>
                  </a:lnTo>
                  <a:close/>
                </a:path>
                <a:path w="1163320" h="186689">
                  <a:moveTo>
                    <a:pt x="870949" y="43956"/>
                  </a:moveTo>
                  <a:lnTo>
                    <a:pt x="853836" y="43956"/>
                  </a:lnTo>
                  <a:lnTo>
                    <a:pt x="889359" y="139536"/>
                  </a:lnTo>
                  <a:lnTo>
                    <a:pt x="908526" y="139536"/>
                  </a:lnTo>
                  <a:lnTo>
                    <a:pt x="915266" y="121135"/>
                  </a:lnTo>
                  <a:lnTo>
                    <a:pt x="898815" y="121135"/>
                  </a:lnTo>
                  <a:lnTo>
                    <a:pt x="870949" y="43956"/>
                  </a:lnTo>
                  <a:close/>
                </a:path>
                <a:path w="1163320" h="186689">
                  <a:moveTo>
                    <a:pt x="959383" y="13544"/>
                  </a:moveTo>
                  <a:lnTo>
                    <a:pt x="937660" y="13544"/>
                  </a:lnTo>
                  <a:lnTo>
                    <a:pt x="898815" y="121135"/>
                  </a:lnTo>
                  <a:lnTo>
                    <a:pt x="915266" y="121135"/>
                  </a:lnTo>
                  <a:lnTo>
                    <a:pt x="943538" y="43956"/>
                  </a:lnTo>
                  <a:lnTo>
                    <a:pt x="959383" y="43956"/>
                  </a:lnTo>
                  <a:lnTo>
                    <a:pt x="959383" y="13544"/>
                  </a:lnTo>
                  <a:close/>
                </a:path>
                <a:path w="1163320" h="186689">
                  <a:moveTo>
                    <a:pt x="750699" y="55456"/>
                  </a:moveTo>
                  <a:lnTo>
                    <a:pt x="721669" y="55456"/>
                  </a:lnTo>
                  <a:lnTo>
                    <a:pt x="729208" y="57075"/>
                  </a:lnTo>
                  <a:lnTo>
                    <a:pt x="736704" y="63549"/>
                  </a:lnTo>
                  <a:lnTo>
                    <a:pt x="738663" y="68660"/>
                  </a:lnTo>
                  <a:lnTo>
                    <a:pt x="738834" y="75645"/>
                  </a:lnTo>
                  <a:lnTo>
                    <a:pt x="738834" y="97879"/>
                  </a:lnTo>
                  <a:lnTo>
                    <a:pt x="703055" y="107846"/>
                  </a:lnTo>
                  <a:lnTo>
                    <a:pt x="689526" y="113309"/>
                  </a:lnTo>
                  <a:lnTo>
                    <a:pt x="679863" y="121007"/>
                  </a:lnTo>
                  <a:lnTo>
                    <a:pt x="674065" y="130942"/>
                  </a:lnTo>
                  <a:lnTo>
                    <a:pt x="672132" y="143113"/>
                  </a:lnTo>
                  <a:lnTo>
                    <a:pt x="672132" y="151291"/>
                  </a:lnTo>
                  <a:lnTo>
                    <a:pt x="674353" y="166609"/>
                  </a:lnTo>
                  <a:lnTo>
                    <a:pt x="681013" y="177550"/>
                  </a:lnTo>
                  <a:lnTo>
                    <a:pt x="692114" y="184115"/>
                  </a:lnTo>
                  <a:lnTo>
                    <a:pt x="707655" y="186303"/>
                  </a:lnTo>
                  <a:lnTo>
                    <a:pt x="716408" y="185584"/>
                  </a:lnTo>
                  <a:lnTo>
                    <a:pt x="724522" y="183428"/>
                  </a:lnTo>
                  <a:lnTo>
                    <a:pt x="731997" y="179834"/>
                  </a:lnTo>
                  <a:lnTo>
                    <a:pt x="738834" y="174803"/>
                  </a:lnTo>
                  <a:lnTo>
                    <a:pt x="756212" y="174803"/>
                  </a:lnTo>
                  <a:lnTo>
                    <a:pt x="756212" y="171481"/>
                  </a:lnTo>
                  <a:lnTo>
                    <a:pt x="703992" y="171481"/>
                  </a:lnTo>
                  <a:lnTo>
                    <a:pt x="697859" y="169862"/>
                  </a:lnTo>
                  <a:lnTo>
                    <a:pt x="691385" y="163388"/>
                  </a:lnTo>
                  <a:lnTo>
                    <a:pt x="689766" y="158362"/>
                  </a:lnTo>
                  <a:lnTo>
                    <a:pt x="689766" y="137917"/>
                  </a:lnTo>
                  <a:lnTo>
                    <a:pt x="691129" y="133317"/>
                  </a:lnTo>
                  <a:lnTo>
                    <a:pt x="696581" y="126843"/>
                  </a:lnTo>
                  <a:lnTo>
                    <a:pt x="701777" y="124117"/>
                  </a:lnTo>
                  <a:lnTo>
                    <a:pt x="738578" y="113724"/>
                  </a:lnTo>
                  <a:lnTo>
                    <a:pt x="756212" y="113724"/>
                  </a:lnTo>
                  <a:lnTo>
                    <a:pt x="756212" y="75645"/>
                  </a:lnTo>
                  <a:lnTo>
                    <a:pt x="753497" y="59433"/>
                  </a:lnTo>
                  <a:lnTo>
                    <a:pt x="750699" y="55456"/>
                  </a:lnTo>
                  <a:close/>
                </a:path>
                <a:path w="1163320" h="186689">
                  <a:moveTo>
                    <a:pt x="756212" y="174803"/>
                  </a:moveTo>
                  <a:lnTo>
                    <a:pt x="738834" y="174803"/>
                  </a:lnTo>
                  <a:lnTo>
                    <a:pt x="738834" y="185281"/>
                  </a:lnTo>
                  <a:lnTo>
                    <a:pt x="756212" y="185281"/>
                  </a:lnTo>
                  <a:lnTo>
                    <a:pt x="756212" y="174803"/>
                  </a:lnTo>
                  <a:close/>
                </a:path>
                <a:path w="1163320" h="186689">
                  <a:moveTo>
                    <a:pt x="756212" y="113724"/>
                  </a:moveTo>
                  <a:lnTo>
                    <a:pt x="738578" y="113724"/>
                  </a:lnTo>
                  <a:lnTo>
                    <a:pt x="738578" y="161514"/>
                  </a:lnTo>
                  <a:lnTo>
                    <a:pt x="732477" y="165874"/>
                  </a:lnTo>
                  <a:lnTo>
                    <a:pt x="726183" y="168989"/>
                  </a:lnTo>
                  <a:lnTo>
                    <a:pt x="719699" y="170858"/>
                  </a:lnTo>
                  <a:lnTo>
                    <a:pt x="713022" y="171481"/>
                  </a:lnTo>
                  <a:lnTo>
                    <a:pt x="756212" y="171481"/>
                  </a:lnTo>
                  <a:lnTo>
                    <a:pt x="756212" y="113724"/>
                  </a:lnTo>
                  <a:close/>
                </a:path>
                <a:path w="1163320" h="186689">
                  <a:moveTo>
                    <a:pt x="712767" y="38589"/>
                  </a:moveTo>
                  <a:lnTo>
                    <a:pt x="703471" y="38893"/>
                  </a:lnTo>
                  <a:lnTo>
                    <a:pt x="694750" y="39803"/>
                  </a:lnTo>
                  <a:lnTo>
                    <a:pt x="686604" y="41320"/>
                  </a:lnTo>
                  <a:lnTo>
                    <a:pt x="679033" y="43445"/>
                  </a:lnTo>
                  <a:lnTo>
                    <a:pt x="679033" y="60567"/>
                  </a:lnTo>
                  <a:lnTo>
                    <a:pt x="686356" y="58331"/>
                  </a:lnTo>
                  <a:lnTo>
                    <a:pt x="694015" y="56734"/>
                  </a:lnTo>
                  <a:lnTo>
                    <a:pt x="702009" y="55776"/>
                  </a:lnTo>
                  <a:lnTo>
                    <a:pt x="710339" y="55456"/>
                  </a:lnTo>
                  <a:lnTo>
                    <a:pt x="750699" y="55456"/>
                  </a:lnTo>
                  <a:lnTo>
                    <a:pt x="745351" y="47853"/>
                  </a:lnTo>
                  <a:lnTo>
                    <a:pt x="731774" y="40905"/>
                  </a:lnTo>
                  <a:lnTo>
                    <a:pt x="712767" y="38589"/>
                  </a:lnTo>
                  <a:close/>
                </a:path>
                <a:path w="1163320" h="186689">
                  <a:moveTo>
                    <a:pt x="583708" y="39867"/>
                  </a:moveTo>
                  <a:lnTo>
                    <a:pt x="566330" y="39867"/>
                  </a:lnTo>
                  <a:lnTo>
                    <a:pt x="566330" y="185281"/>
                  </a:lnTo>
                  <a:lnTo>
                    <a:pt x="584475" y="185281"/>
                  </a:lnTo>
                  <a:lnTo>
                    <a:pt x="584475" y="62867"/>
                  </a:lnTo>
                  <a:lnTo>
                    <a:pt x="591375" y="59960"/>
                  </a:lnTo>
                  <a:lnTo>
                    <a:pt x="598020" y="57884"/>
                  </a:lnTo>
                  <a:lnTo>
                    <a:pt x="604409" y="56638"/>
                  </a:lnTo>
                  <a:lnTo>
                    <a:pt x="610542" y="56223"/>
                  </a:lnTo>
                  <a:lnTo>
                    <a:pt x="644010" y="56223"/>
                  </a:lnTo>
                  <a:lnTo>
                    <a:pt x="642423" y="53036"/>
                  </a:lnTo>
                  <a:lnTo>
                    <a:pt x="638398" y="48173"/>
                  </a:lnTo>
                  <a:lnTo>
                    <a:pt x="636665" y="46512"/>
                  </a:lnTo>
                  <a:lnTo>
                    <a:pt x="583708" y="46512"/>
                  </a:lnTo>
                  <a:lnTo>
                    <a:pt x="583708" y="39867"/>
                  </a:lnTo>
                  <a:close/>
                </a:path>
                <a:path w="1163320" h="186689">
                  <a:moveTo>
                    <a:pt x="644010" y="56223"/>
                  </a:moveTo>
                  <a:lnTo>
                    <a:pt x="610542" y="56223"/>
                  </a:lnTo>
                  <a:lnTo>
                    <a:pt x="618816" y="57389"/>
                  </a:lnTo>
                  <a:lnTo>
                    <a:pt x="624726" y="60887"/>
                  </a:lnTo>
                  <a:lnTo>
                    <a:pt x="628272" y="66717"/>
                  </a:lnTo>
                  <a:lnTo>
                    <a:pt x="629454" y="74879"/>
                  </a:lnTo>
                  <a:lnTo>
                    <a:pt x="629454" y="185281"/>
                  </a:lnTo>
                  <a:lnTo>
                    <a:pt x="647599" y="185281"/>
                  </a:lnTo>
                  <a:lnTo>
                    <a:pt x="647599" y="73090"/>
                  </a:lnTo>
                  <a:lnTo>
                    <a:pt x="647024" y="65495"/>
                  </a:lnTo>
                  <a:lnTo>
                    <a:pt x="645299" y="58810"/>
                  </a:lnTo>
                  <a:lnTo>
                    <a:pt x="644010" y="56223"/>
                  </a:lnTo>
                  <a:close/>
                </a:path>
                <a:path w="1163320" h="186689">
                  <a:moveTo>
                    <a:pt x="624470" y="39356"/>
                  </a:moveTo>
                  <a:lnTo>
                    <a:pt x="615015" y="39356"/>
                  </a:lnTo>
                  <a:lnTo>
                    <a:pt x="607739" y="39803"/>
                  </a:lnTo>
                  <a:lnTo>
                    <a:pt x="600096" y="41145"/>
                  </a:lnTo>
                  <a:lnTo>
                    <a:pt x="592086" y="43381"/>
                  </a:lnTo>
                  <a:lnTo>
                    <a:pt x="583708" y="46512"/>
                  </a:lnTo>
                  <a:lnTo>
                    <a:pt x="636665" y="46512"/>
                  </a:lnTo>
                  <a:lnTo>
                    <a:pt x="632265" y="42295"/>
                  </a:lnTo>
                  <a:lnTo>
                    <a:pt x="624470" y="39356"/>
                  </a:lnTo>
                  <a:close/>
                </a:path>
                <a:path w="1163320" h="186689">
                  <a:moveTo>
                    <a:pt x="526828" y="55456"/>
                  </a:moveTo>
                  <a:lnTo>
                    <a:pt x="497797" y="55456"/>
                  </a:lnTo>
                  <a:lnTo>
                    <a:pt x="505337" y="57075"/>
                  </a:lnTo>
                  <a:lnTo>
                    <a:pt x="512833" y="63549"/>
                  </a:lnTo>
                  <a:lnTo>
                    <a:pt x="514792" y="68660"/>
                  </a:lnTo>
                  <a:lnTo>
                    <a:pt x="514963" y="75645"/>
                  </a:lnTo>
                  <a:lnTo>
                    <a:pt x="514963" y="97879"/>
                  </a:lnTo>
                  <a:lnTo>
                    <a:pt x="479184" y="107846"/>
                  </a:lnTo>
                  <a:lnTo>
                    <a:pt x="465655" y="113309"/>
                  </a:lnTo>
                  <a:lnTo>
                    <a:pt x="455992" y="121007"/>
                  </a:lnTo>
                  <a:lnTo>
                    <a:pt x="450194" y="130942"/>
                  </a:lnTo>
                  <a:lnTo>
                    <a:pt x="448261" y="143113"/>
                  </a:lnTo>
                  <a:lnTo>
                    <a:pt x="448261" y="151291"/>
                  </a:lnTo>
                  <a:lnTo>
                    <a:pt x="450481" y="166609"/>
                  </a:lnTo>
                  <a:lnTo>
                    <a:pt x="457142" y="177550"/>
                  </a:lnTo>
                  <a:lnTo>
                    <a:pt x="468243" y="184115"/>
                  </a:lnTo>
                  <a:lnTo>
                    <a:pt x="483784" y="186303"/>
                  </a:lnTo>
                  <a:lnTo>
                    <a:pt x="492537" y="185584"/>
                  </a:lnTo>
                  <a:lnTo>
                    <a:pt x="500651" y="183428"/>
                  </a:lnTo>
                  <a:lnTo>
                    <a:pt x="508126" y="179834"/>
                  </a:lnTo>
                  <a:lnTo>
                    <a:pt x="514963" y="174803"/>
                  </a:lnTo>
                  <a:lnTo>
                    <a:pt x="532341" y="174803"/>
                  </a:lnTo>
                  <a:lnTo>
                    <a:pt x="532341" y="171481"/>
                  </a:lnTo>
                  <a:lnTo>
                    <a:pt x="480121" y="171481"/>
                  </a:lnTo>
                  <a:lnTo>
                    <a:pt x="473988" y="169862"/>
                  </a:lnTo>
                  <a:lnTo>
                    <a:pt x="467514" y="163388"/>
                  </a:lnTo>
                  <a:lnTo>
                    <a:pt x="465895" y="158362"/>
                  </a:lnTo>
                  <a:lnTo>
                    <a:pt x="465895" y="137917"/>
                  </a:lnTo>
                  <a:lnTo>
                    <a:pt x="467258" y="133317"/>
                  </a:lnTo>
                  <a:lnTo>
                    <a:pt x="472710" y="126843"/>
                  </a:lnTo>
                  <a:lnTo>
                    <a:pt x="477906" y="124117"/>
                  </a:lnTo>
                  <a:lnTo>
                    <a:pt x="514707" y="113724"/>
                  </a:lnTo>
                  <a:lnTo>
                    <a:pt x="532341" y="113724"/>
                  </a:lnTo>
                  <a:lnTo>
                    <a:pt x="532341" y="75645"/>
                  </a:lnTo>
                  <a:lnTo>
                    <a:pt x="529625" y="59433"/>
                  </a:lnTo>
                  <a:lnTo>
                    <a:pt x="526828" y="55456"/>
                  </a:lnTo>
                  <a:close/>
                </a:path>
                <a:path w="1163320" h="186689">
                  <a:moveTo>
                    <a:pt x="532341" y="174803"/>
                  </a:moveTo>
                  <a:lnTo>
                    <a:pt x="514963" y="174803"/>
                  </a:lnTo>
                  <a:lnTo>
                    <a:pt x="514963" y="185281"/>
                  </a:lnTo>
                  <a:lnTo>
                    <a:pt x="532341" y="185281"/>
                  </a:lnTo>
                  <a:lnTo>
                    <a:pt x="532341" y="174803"/>
                  </a:lnTo>
                  <a:close/>
                </a:path>
                <a:path w="1163320" h="186689">
                  <a:moveTo>
                    <a:pt x="532341" y="113724"/>
                  </a:moveTo>
                  <a:lnTo>
                    <a:pt x="514707" y="113724"/>
                  </a:lnTo>
                  <a:lnTo>
                    <a:pt x="514707" y="161514"/>
                  </a:lnTo>
                  <a:lnTo>
                    <a:pt x="508606" y="165874"/>
                  </a:lnTo>
                  <a:lnTo>
                    <a:pt x="502312" y="168989"/>
                  </a:lnTo>
                  <a:lnTo>
                    <a:pt x="495828" y="170858"/>
                  </a:lnTo>
                  <a:lnTo>
                    <a:pt x="489151" y="171481"/>
                  </a:lnTo>
                  <a:lnTo>
                    <a:pt x="532341" y="171481"/>
                  </a:lnTo>
                  <a:lnTo>
                    <a:pt x="532341" y="113724"/>
                  </a:lnTo>
                  <a:close/>
                </a:path>
                <a:path w="1163320" h="186689">
                  <a:moveTo>
                    <a:pt x="488895" y="38589"/>
                  </a:moveTo>
                  <a:lnTo>
                    <a:pt x="479599" y="38893"/>
                  </a:lnTo>
                  <a:lnTo>
                    <a:pt x="470878" y="39803"/>
                  </a:lnTo>
                  <a:lnTo>
                    <a:pt x="462732" y="41320"/>
                  </a:lnTo>
                  <a:lnTo>
                    <a:pt x="455161" y="43445"/>
                  </a:lnTo>
                  <a:lnTo>
                    <a:pt x="455161" y="60567"/>
                  </a:lnTo>
                  <a:lnTo>
                    <a:pt x="462485" y="58331"/>
                  </a:lnTo>
                  <a:lnTo>
                    <a:pt x="470144" y="56734"/>
                  </a:lnTo>
                  <a:lnTo>
                    <a:pt x="478138" y="55776"/>
                  </a:lnTo>
                  <a:lnTo>
                    <a:pt x="486468" y="55456"/>
                  </a:lnTo>
                  <a:lnTo>
                    <a:pt x="526828" y="55456"/>
                  </a:lnTo>
                  <a:lnTo>
                    <a:pt x="521479" y="47853"/>
                  </a:lnTo>
                  <a:lnTo>
                    <a:pt x="507903" y="40905"/>
                  </a:lnTo>
                  <a:lnTo>
                    <a:pt x="488895" y="38589"/>
                  </a:lnTo>
                  <a:close/>
                </a:path>
                <a:path w="1163320" h="186689">
                  <a:moveTo>
                    <a:pt x="422450" y="40889"/>
                  </a:moveTo>
                  <a:lnTo>
                    <a:pt x="404305" y="40889"/>
                  </a:lnTo>
                  <a:lnTo>
                    <a:pt x="404305" y="185281"/>
                  </a:lnTo>
                  <a:lnTo>
                    <a:pt x="422450" y="185281"/>
                  </a:lnTo>
                  <a:lnTo>
                    <a:pt x="422450" y="40889"/>
                  </a:lnTo>
                  <a:close/>
                </a:path>
                <a:path w="1163320" h="186689">
                  <a:moveTo>
                    <a:pt x="420789" y="0"/>
                  </a:moveTo>
                  <a:lnTo>
                    <a:pt x="405966" y="0"/>
                  </a:lnTo>
                  <a:lnTo>
                    <a:pt x="402260" y="3918"/>
                  </a:lnTo>
                  <a:lnTo>
                    <a:pt x="402260" y="19592"/>
                  </a:lnTo>
                  <a:lnTo>
                    <a:pt x="405966" y="23511"/>
                  </a:lnTo>
                  <a:lnTo>
                    <a:pt x="420789" y="23511"/>
                  </a:lnTo>
                  <a:lnTo>
                    <a:pt x="424494" y="19592"/>
                  </a:lnTo>
                  <a:lnTo>
                    <a:pt x="424494" y="3918"/>
                  </a:lnTo>
                  <a:lnTo>
                    <a:pt x="420789" y="0"/>
                  </a:lnTo>
                  <a:close/>
                </a:path>
                <a:path w="1163320" h="186689">
                  <a:moveTo>
                    <a:pt x="369038" y="1277"/>
                  </a:moveTo>
                  <a:lnTo>
                    <a:pt x="350893" y="1277"/>
                  </a:lnTo>
                  <a:lnTo>
                    <a:pt x="350893" y="39867"/>
                  </a:lnTo>
                  <a:lnTo>
                    <a:pt x="326870" y="39867"/>
                  </a:lnTo>
                  <a:lnTo>
                    <a:pt x="290197" y="62069"/>
                  </a:lnTo>
                  <a:lnTo>
                    <a:pt x="287514" y="78201"/>
                  </a:lnTo>
                  <a:lnTo>
                    <a:pt x="287514" y="149502"/>
                  </a:lnTo>
                  <a:lnTo>
                    <a:pt x="307671" y="183684"/>
                  </a:lnTo>
                  <a:lnTo>
                    <a:pt x="322781" y="186048"/>
                  </a:lnTo>
                  <a:lnTo>
                    <a:pt x="331057" y="185457"/>
                  </a:lnTo>
                  <a:lnTo>
                    <a:pt x="338495" y="183748"/>
                  </a:lnTo>
                  <a:lnTo>
                    <a:pt x="345301" y="180873"/>
                  </a:lnTo>
                  <a:lnTo>
                    <a:pt x="351404" y="176847"/>
                  </a:lnTo>
                  <a:lnTo>
                    <a:pt x="369038" y="176847"/>
                  </a:lnTo>
                  <a:lnTo>
                    <a:pt x="369038" y="169692"/>
                  </a:lnTo>
                  <a:lnTo>
                    <a:pt x="326359" y="169692"/>
                  </a:lnTo>
                  <a:lnTo>
                    <a:pt x="317302" y="168350"/>
                  </a:lnTo>
                  <a:lnTo>
                    <a:pt x="310834" y="164325"/>
                  </a:lnTo>
                  <a:lnTo>
                    <a:pt x="306952" y="157617"/>
                  </a:lnTo>
                  <a:lnTo>
                    <a:pt x="305658" y="148225"/>
                  </a:lnTo>
                  <a:lnTo>
                    <a:pt x="305699" y="78201"/>
                  </a:lnTo>
                  <a:lnTo>
                    <a:pt x="369038" y="56478"/>
                  </a:lnTo>
                  <a:lnTo>
                    <a:pt x="369038" y="1277"/>
                  </a:lnTo>
                  <a:close/>
                </a:path>
                <a:path w="1163320" h="186689">
                  <a:moveTo>
                    <a:pt x="369038" y="176847"/>
                  </a:moveTo>
                  <a:lnTo>
                    <a:pt x="351404" y="176847"/>
                  </a:lnTo>
                  <a:lnTo>
                    <a:pt x="351404" y="185281"/>
                  </a:lnTo>
                  <a:lnTo>
                    <a:pt x="369038" y="185281"/>
                  </a:lnTo>
                  <a:lnTo>
                    <a:pt x="369038" y="176847"/>
                  </a:lnTo>
                  <a:close/>
                </a:path>
                <a:path w="1163320" h="186689">
                  <a:moveTo>
                    <a:pt x="369038" y="56478"/>
                  </a:moveTo>
                  <a:lnTo>
                    <a:pt x="350893" y="56478"/>
                  </a:lnTo>
                  <a:lnTo>
                    <a:pt x="350893" y="161003"/>
                  </a:lnTo>
                  <a:lnTo>
                    <a:pt x="345909" y="164804"/>
                  </a:lnTo>
                  <a:lnTo>
                    <a:pt x="340159" y="167519"/>
                  </a:lnTo>
                  <a:lnTo>
                    <a:pt x="333642" y="169149"/>
                  </a:lnTo>
                  <a:lnTo>
                    <a:pt x="326359" y="169692"/>
                  </a:lnTo>
                  <a:lnTo>
                    <a:pt x="369038" y="169692"/>
                  </a:lnTo>
                  <a:lnTo>
                    <a:pt x="369038" y="56478"/>
                  </a:lnTo>
                  <a:close/>
                </a:path>
                <a:path w="1163320" h="186689">
                  <a:moveTo>
                    <a:pt x="217746" y="37311"/>
                  </a:moveTo>
                  <a:lnTo>
                    <a:pt x="181911" y="54059"/>
                  </a:lnTo>
                  <a:lnTo>
                    <a:pt x="176089" y="77179"/>
                  </a:lnTo>
                  <a:lnTo>
                    <a:pt x="176089" y="148225"/>
                  </a:lnTo>
                  <a:lnTo>
                    <a:pt x="179091" y="164996"/>
                  </a:lnTo>
                  <a:lnTo>
                    <a:pt x="188097" y="176975"/>
                  </a:lnTo>
                  <a:lnTo>
                    <a:pt x="203111" y="184163"/>
                  </a:lnTo>
                  <a:lnTo>
                    <a:pt x="224135" y="186559"/>
                  </a:lnTo>
                  <a:lnTo>
                    <a:pt x="232647" y="186303"/>
                  </a:lnTo>
                  <a:lnTo>
                    <a:pt x="240551" y="185536"/>
                  </a:lnTo>
                  <a:lnTo>
                    <a:pt x="247850" y="184259"/>
                  </a:lnTo>
                  <a:lnTo>
                    <a:pt x="254546" y="182470"/>
                  </a:lnTo>
                  <a:lnTo>
                    <a:pt x="254546" y="170203"/>
                  </a:lnTo>
                  <a:lnTo>
                    <a:pt x="213307" y="170203"/>
                  </a:lnTo>
                  <a:lnTo>
                    <a:pt x="205896" y="168329"/>
                  </a:lnTo>
                  <a:lnTo>
                    <a:pt x="196364" y="160832"/>
                  </a:lnTo>
                  <a:lnTo>
                    <a:pt x="193979" y="155125"/>
                  </a:lnTo>
                  <a:lnTo>
                    <a:pt x="193979" y="121646"/>
                  </a:lnTo>
                  <a:lnTo>
                    <a:pt x="258891" y="121646"/>
                  </a:lnTo>
                  <a:lnTo>
                    <a:pt x="258891" y="106568"/>
                  </a:lnTo>
                  <a:lnTo>
                    <a:pt x="193979" y="106568"/>
                  </a:lnTo>
                  <a:lnTo>
                    <a:pt x="193979" y="77179"/>
                  </a:lnTo>
                  <a:lnTo>
                    <a:pt x="195464" y="66669"/>
                  </a:lnTo>
                  <a:lnTo>
                    <a:pt x="199920" y="59162"/>
                  </a:lnTo>
                  <a:lnTo>
                    <a:pt x="207348" y="54658"/>
                  </a:lnTo>
                  <a:lnTo>
                    <a:pt x="217746" y="53156"/>
                  </a:lnTo>
                  <a:lnTo>
                    <a:pt x="252536" y="53156"/>
                  </a:lnTo>
                  <a:lnTo>
                    <a:pt x="248796" y="48173"/>
                  </a:lnTo>
                  <a:lnTo>
                    <a:pt x="243065" y="43421"/>
                  </a:lnTo>
                  <a:lnTo>
                    <a:pt x="235980" y="40027"/>
                  </a:lnTo>
                  <a:lnTo>
                    <a:pt x="227540" y="37990"/>
                  </a:lnTo>
                  <a:lnTo>
                    <a:pt x="217746" y="37311"/>
                  </a:lnTo>
                  <a:close/>
                </a:path>
                <a:path w="1163320" h="186689">
                  <a:moveTo>
                    <a:pt x="254546" y="165603"/>
                  </a:moveTo>
                  <a:lnTo>
                    <a:pt x="246560" y="167615"/>
                  </a:lnTo>
                  <a:lnTo>
                    <a:pt x="238702" y="169053"/>
                  </a:lnTo>
                  <a:lnTo>
                    <a:pt x="230971" y="169915"/>
                  </a:lnTo>
                  <a:lnTo>
                    <a:pt x="223368" y="170203"/>
                  </a:lnTo>
                  <a:lnTo>
                    <a:pt x="254546" y="170203"/>
                  </a:lnTo>
                  <a:lnTo>
                    <a:pt x="254546" y="165603"/>
                  </a:lnTo>
                  <a:close/>
                </a:path>
                <a:path w="1163320" h="186689">
                  <a:moveTo>
                    <a:pt x="252536" y="53156"/>
                  </a:moveTo>
                  <a:lnTo>
                    <a:pt x="217746" y="53156"/>
                  </a:lnTo>
                  <a:lnTo>
                    <a:pt x="228144" y="54658"/>
                  </a:lnTo>
                  <a:lnTo>
                    <a:pt x="235571" y="59162"/>
                  </a:lnTo>
                  <a:lnTo>
                    <a:pt x="240027" y="66669"/>
                  </a:lnTo>
                  <a:lnTo>
                    <a:pt x="241513" y="77179"/>
                  </a:lnTo>
                  <a:lnTo>
                    <a:pt x="241513" y="106568"/>
                  </a:lnTo>
                  <a:lnTo>
                    <a:pt x="258891" y="106568"/>
                  </a:lnTo>
                  <a:lnTo>
                    <a:pt x="258891" y="77179"/>
                  </a:lnTo>
                  <a:lnTo>
                    <a:pt x="258260" y="68562"/>
                  </a:lnTo>
                  <a:lnTo>
                    <a:pt x="256367" y="60855"/>
                  </a:lnTo>
                  <a:lnTo>
                    <a:pt x="253213" y="54059"/>
                  </a:lnTo>
                  <a:lnTo>
                    <a:pt x="252536" y="53156"/>
                  </a:lnTo>
                  <a:close/>
                </a:path>
                <a:path w="1163320" h="186689">
                  <a:moveTo>
                    <a:pt x="17386" y="39867"/>
                  </a:moveTo>
                  <a:lnTo>
                    <a:pt x="0" y="39867"/>
                  </a:lnTo>
                  <a:lnTo>
                    <a:pt x="0" y="185281"/>
                  </a:lnTo>
                  <a:lnTo>
                    <a:pt x="18144" y="185281"/>
                  </a:lnTo>
                  <a:lnTo>
                    <a:pt x="18144" y="62867"/>
                  </a:lnTo>
                  <a:lnTo>
                    <a:pt x="25045" y="59960"/>
                  </a:lnTo>
                  <a:lnTo>
                    <a:pt x="31690" y="57884"/>
                  </a:lnTo>
                  <a:lnTo>
                    <a:pt x="38082" y="56638"/>
                  </a:lnTo>
                  <a:lnTo>
                    <a:pt x="44220" y="56223"/>
                  </a:lnTo>
                  <a:lnTo>
                    <a:pt x="141063" y="56223"/>
                  </a:lnTo>
                  <a:lnTo>
                    <a:pt x="139477" y="53036"/>
                  </a:lnTo>
                  <a:lnTo>
                    <a:pt x="136829" y="49834"/>
                  </a:lnTo>
                  <a:lnTo>
                    <a:pt x="73865" y="49834"/>
                  </a:lnTo>
                  <a:lnTo>
                    <a:pt x="70160" y="46512"/>
                  </a:lnTo>
                  <a:lnTo>
                    <a:pt x="17386" y="46512"/>
                  </a:lnTo>
                  <a:lnTo>
                    <a:pt x="17386" y="39867"/>
                  </a:lnTo>
                  <a:close/>
                </a:path>
                <a:path w="1163320" h="186689">
                  <a:moveTo>
                    <a:pt x="107591" y="56223"/>
                  </a:moveTo>
                  <a:lnTo>
                    <a:pt x="44220" y="56223"/>
                  </a:lnTo>
                  <a:lnTo>
                    <a:pt x="52490" y="57389"/>
                  </a:lnTo>
                  <a:lnTo>
                    <a:pt x="58400" y="60887"/>
                  </a:lnTo>
                  <a:lnTo>
                    <a:pt x="61948" y="66717"/>
                  </a:lnTo>
                  <a:lnTo>
                    <a:pt x="63131" y="74879"/>
                  </a:lnTo>
                  <a:lnTo>
                    <a:pt x="63131" y="185281"/>
                  </a:lnTo>
                  <a:lnTo>
                    <a:pt x="81276" y="185281"/>
                  </a:lnTo>
                  <a:lnTo>
                    <a:pt x="81276" y="70619"/>
                  </a:lnTo>
                  <a:lnTo>
                    <a:pt x="80842" y="67212"/>
                  </a:lnTo>
                  <a:lnTo>
                    <a:pt x="79990" y="64656"/>
                  </a:lnTo>
                  <a:lnTo>
                    <a:pt x="86895" y="60967"/>
                  </a:lnTo>
                  <a:lnTo>
                    <a:pt x="93797" y="58331"/>
                  </a:lnTo>
                  <a:lnTo>
                    <a:pt x="100695" y="56750"/>
                  </a:lnTo>
                  <a:lnTo>
                    <a:pt x="107591" y="56223"/>
                  </a:lnTo>
                  <a:close/>
                </a:path>
                <a:path w="1163320" h="186689">
                  <a:moveTo>
                    <a:pt x="141063" y="56223"/>
                  </a:moveTo>
                  <a:lnTo>
                    <a:pt x="107591" y="56223"/>
                  </a:lnTo>
                  <a:lnTo>
                    <a:pt x="115754" y="57389"/>
                  </a:lnTo>
                  <a:lnTo>
                    <a:pt x="121587" y="60887"/>
                  </a:lnTo>
                  <a:lnTo>
                    <a:pt x="125088" y="66717"/>
                  </a:lnTo>
                  <a:lnTo>
                    <a:pt x="126255" y="74879"/>
                  </a:lnTo>
                  <a:lnTo>
                    <a:pt x="126255" y="185281"/>
                  </a:lnTo>
                  <a:lnTo>
                    <a:pt x="144655" y="185281"/>
                  </a:lnTo>
                  <a:lnTo>
                    <a:pt x="144655" y="73090"/>
                  </a:lnTo>
                  <a:lnTo>
                    <a:pt x="144079" y="65495"/>
                  </a:lnTo>
                  <a:lnTo>
                    <a:pt x="142352" y="58810"/>
                  </a:lnTo>
                  <a:lnTo>
                    <a:pt x="141063" y="56223"/>
                  </a:lnTo>
                  <a:close/>
                </a:path>
                <a:path w="1163320" h="186689">
                  <a:moveTo>
                    <a:pt x="108877" y="39356"/>
                  </a:moveTo>
                  <a:lnTo>
                    <a:pt x="100168" y="40011"/>
                  </a:lnTo>
                  <a:lnTo>
                    <a:pt x="91432" y="41975"/>
                  </a:lnTo>
                  <a:lnTo>
                    <a:pt x="82665" y="45250"/>
                  </a:lnTo>
                  <a:lnTo>
                    <a:pt x="73865" y="49834"/>
                  </a:lnTo>
                  <a:lnTo>
                    <a:pt x="136829" y="49834"/>
                  </a:lnTo>
                  <a:lnTo>
                    <a:pt x="108877" y="39356"/>
                  </a:lnTo>
                  <a:close/>
                </a:path>
                <a:path w="1163320" h="186689">
                  <a:moveTo>
                    <a:pt x="47287" y="39356"/>
                  </a:moveTo>
                  <a:lnTo>
                    <a:pt x="40621" y="39803"/>
                  </a:lnTo>
                  <a:lnTo>
                    <a:pt x="33416" y="41145"/>
                  </a:lnTo>
                  <a:lnTo>
                    <a:pt x="25671" y="43381"/>
                  </a:lnTo>
                  <a:lnTo>
                    <a:pt x="17386" y="46512"/>
                  </a:lnTo>
                  <a:lnTo>
                    <a:pt x="70160" y="46512"/>
                  </a:lnTo>
                  <a:lnTo>
                    <a:pt x="68753" y="45250"/>
                  </a:lnTo>
                  <a:lnTo>
                    <a:pt x="62617" y="41975"/>
                  </a:lnTo>
                  <a:lnTo>
                    <a:pt x="55461" y="40011"/>
                  </a:lnTo>
                  <a:lnTo>
                    <a:pt x="47287" y="393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28"/>
            <p:cNvSpPr/>
            <p:nvPr/>
          </p:nvSpPr>
          <p:spPr>
            <a:xfrm>
              <a:off x="12744832" y="5645742"/>
              <a:ext cx="1977389" cy="403860"/>
            </a:xfrm>
            <a:custGeom>
              <a:avLst/>
              <a:gdLst/>
              <a:ahLst/>
              <a:cxnLst/>
              <a:rect l="l" t="t" r="r" b="b"/>
              <a:pathLst>
                <a:path w="1977390" h="403860">
                  <a:moveTo>
                    <a:pt x="1976803" y="0"/>
                  </a:moveTo>
                  <a:lnTo>
                    <a:pt x="0" y="0"/>
                  </a:lnTo>
                  <a:lnTo>
                    <a:pt x="0" y="403232"/>
                  </a:lnTo>
                  <a:lnTo>
                    <a:pt x="1976803" y="403232"/>
                  </a:lnTo>
                  <a:lnTo>
                    <a:pt x="1976803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29"/>
            <p:cNvSpPr/>
            <p:nvPr/>
          </p:nvSpPr>
          <p:spPr>
            <a:xfrm>
              <a:off x="2566652" y="4210277"/>
              <a:ext cx="10384790" cy="4963795"/>
            </a:xfrm>
            <a:custGeom>
              <a:avLst/>
              <a:gdLst/>
              <a:ahLst/>
              <a:cxnLst/>
              <a:rect l="l" t="t" r="r" b="b"/>
              <a:pathLst>
                <a:path w="10384790" h="4963795">
                  <a:moveTo>
                    <a:pt x="0" y="0"/>
                  </a:moveTo>
                  <a:lnTo>
                    <a:pt x="477974" y="0"/>
                  </a:lnTo>
                  <a:lnTo>
                    <a:pt x="477974" y="9975"/>
                  </a:lnTo>
                  <a:lnTo>
                    <a:pt x="753384" y="9975"/>
                  </a:lnTo>
                  <a:lnTo>
                    <a:pt x="811481" y="9975"/>
                  </a:lnTo>
                  <a:lnTo>
                    <a:pt x="811481" y="49851"/>
                  </a:lnTo>
                  <a:lnTo>
                    <a:pt x="920197" y="49851"/>
                  </a:lnTo>
                  <a:lnTo>
                    <a:pt x="920197" y="160398"/>
                  </a:lnTo>
                  <a:lnTo>
                    <a:pt x="930606" y="160398"/>
                  </a:lnTo>
                  <a:lnTo>
                    <a:pt x="930606" y="288144"/>
                  </a:lnTo>
                  <a:lnTo>
                    <a:pt x="944015" y="288144"/>
                  </a:lnTo>
                  <a:lnTo>
                    <a:pt x="944015" y="444888"/>
                  </a:lnTo>
                  <a:lnTo>
                    <a:pt x="963361" y="444888"/>
                  </a:lnTo>
                  <a:lnTo>
                    <a:pt x="963361" y="556338"/>
                  </a:lnTo>
                  <a:lnTo>
                    <a:pt x="975227" y="556338"/>
                  </a:lnTo>
                  <a:lnTo>
                    <a:pt x="975227" y="684987"/>
                  </a:lnTo>
                  <a:lnTo>
                    <a:pt x="982698" y="684987"/>
                  </a:lnTo>
                  <a:lnTo>
                    <a:pt x="982698" y="794606"/>
                  </a:lnTo>
                  <a:lnTo>
                    <a:pt x="999045" y="794606"/>
                  </a:lnTo>
                  <a:lnTo>
                    <a:pt x="999045" y="886130"/>
                  </a:lnTo>
                  <a:lnTo>
                    <a:pt x="1027396" y="886130"/>
                  </a:lnTo>
                  <a:lnTo>
                    <a:pt x="1027396" y="906984"/>
                  </a:lnTo>
                  <a:lnTo>
                    <a:pt x="1060082" y="906984"/>
                  </a:lnTo>
                  <a:lnTo>
                    <a:pt x="1060082" y="947746"/>
                  </a:lnTo>
                  <a:lnTo>
                    <a:pt x="1206016" y="947746"/>
                  </a:lnTo>
                  <a:lnTo>
                    <a:pt x="1206016" y="962253"/>
                  </a:lnTo>
                  <a:lnTo>
                    <a:pt x="1365366" y="962253"/>
                  </a:lnTo>
                  <a:lnTo>
                    <a:pt x="1365366" y="987605"/>
                  </a:lnTo>
                  <a:lnTo>
                    <a:pt x="1496366" y="987605"/>
                  </a:lnTo>
                  <a:lnTo>
                    <a:pt x="1496366" y="1024755"/>
                  </a:lnTo>
                  <a:lnTo>
                    <a:pt x="1701871" y="1024755"/>
                  </a:lnTo>
                  <a:lnTo>
                    <a:pt x="1701871" y="1064622"/>
                  </a:lnTo>
                  <a:lnTo>
                    <a:pt x="1879034" y="1064622"/>
                  </a:lnTo>
                  <a:lnTo>
                    <a:pt x="1879034" y="1097232"/>
                  </a:lnTo>
                  <a:lnTo>
                    <a:pt x="1969809" y="1097232"/>
                  </a:lnTo>
                  <a:lnTo>
                    <a:pt x="1969809" y="1254862"/>
                  </a:lnTo>
                  <a:lnTo>
                    <a:pt x="1989224" y="1254862"/>
                  </a:lnTo>
                  <a:lnTo>
                    <a:pt x="1989224" y="1298384"/>
                  </a:lnTo>
                  <a:lnTo>
                    <a:pt x="2004097" y="1298384"/>
                  </a:lnTo>
                  <a:lnTo>
                    <a:pt x="2004097" y="1461448"/>
                  </a:lnTo>
                  <a:lnTo>
                    <a:pt x="2032379" y="1461448"/>
                  </a:lnTo>
                  <a:lnTo>
                    <a:pt x="2032379" y="1516735"/>
                  </a:lnTo>
                  <a:lnTo>
                    <a:pt x="2094940" y="1516735"/>
                  </a:lnTo>
                  <a:lnTo>
                    <a:pt x="2094940" y="1585600"/>
                  </a:lnTo>
                  <a:lnTo>
                    <a:pt x="2176848" y="1585600"/>
                  </a:lnTo>
                  <a:lnTo>
                    <a:pt x="2176848" y="1618201"/>
                  </a:lnTo>
                  <a:lnTo>
                    <a:pt x="2281040" y="1618201"/>
                  </a:lnTo>
                  <a:lnTo>
                    <a:pt x="2281040" y="1649021"/>
                  </a:lnTo>
                  <a:lnTo>
                    <a:pt x="2788762" y="1649021"/>
                  </a:lnTo>
                  <a:lnTo>
                    <a:pt x="2788762" y="1707016"/>
                  </a:lnTo>
                  <a:lnTo>
                    <a:pt x="3012079" y="1707016"/>
                  </a:lnTo>
                  <a:lnTo>
                    <a:pt x="3012079" y="1859220"/>
                  </a:lnTo>
                  <a:lnTo>
                    <a:pt x="3049366" y="1859220"/>
                  </a:lnTo>
                  <a:lnTo>
                    <a:pt x="3049366" y="1883677"/>
                  </a:lnTo>
                  <a:lnTo>
                    <a:pt x="3071642" y="1883677"/>
                  </a:lnTo>
                  <a:lnTo>
                    <a:pt x="3071642" y="2030445"/>
                  </a:lnTo>
                  <a:lnTo>
                    <a:pt x="3458774" y="2030445"/>
                  </a:lnTo>
                  <a:lnTo>
                    <a:pt x="3458774" y="2057654"/>
                  </a:lnTo>
                  <a:lnTo>
                    <a:pt x="4127576" y="2057654"/>
                  </a:lnTo>
                  <a:lnTo>
                    <a:pt x="4127576" y="2252442"/>
                  </a:lnTo>
                  <a:lnTo>
                    <a:pt x="4161795" y="2252442"/>
                  </a:lnTo>
                  <a:lnTo>
                    <a:pt x="4161795" y="2337604"/>
                  </a:lnTo>
                  <a:lnTo>
                    <a:pt x="4178202" y="2337604"/>
                  </a:lnTo>
                  <a:lnTo>
                    <a:pt x="4178202" y="2379303"/>
                  </a:lnTo>
                  <a:lnTo>
                    <a:pt x="4216886" y="2379303"/>
                  </a:lnTo>
                  <a:lnTo>
                    <a:pt x="4216886" y="2403760"/>
                  </a:lnTo>
                  <a:lnTo>
                    <a:pt x="4313666" y="2403760"/>
                  </a:lnTo>
                  <a:lnTo>
                    <a:pt x="4313666" y="2433652"/>
                  </a:lnTo>
                  <a:lnTo>
                    <a:pt x="4459609" y="2433652"/>
                  </a:lnTo>
                  <a:lnTo>
                    <a:pt x="4459609" y="2458143"/>
                  </a:lnTo>
                  <a:lnTo>
                    <a:pt x="4507237" y="2458143"/>
                  </a:lnTo>
                  <a:lnTo>
                    <a:pt x="4507237" y="2490753"/>
                  </a:lnTo>
                  <a:lnTo>
                    <a:pt x="4703805" y="2490753"/>
                  </a:lnTo>
                  <a:lnTo>
                    <a:pt x="4703805" y="2517033"/>
                  </a:lnTo>
                  <a:lnTo>
                    <a:pt x="4892903" y="2517033"/>
                  </a:lnTo>
                  <a:lnTo>
                    <a:pt x="4892903" y="2545093"/>
                  </a:lnTo>
                  <a:lnTo>
                    <a:pt x="5138395" y="2545093"/>
                  </a:lnTo>
                  <a:lnTo>
                    <a:pt x="5138395" y="2573197"/>
                  </a:lnTo>
                  <a:lnTo>
                    <a:pt x="5195018" y="2573197"/>
                  </a:lnTo>
                  <a:lnTo>
                    <a:pt x="5195018" y="2604912"/>
                  </a:lnTo>
                  <a:lnTo>
                    <a:pt x="5235167" y="2604912"/>
                  </a:lnTo>
                  <a:lnTo>
                    <a:pt x="5235167" y="2707272"/>
                  </a:lnTo>
                  <a:lnTo>
                    <a:pt x="5261992" y="2707272"/>
                  </a:lnTo>
                  <a:lnTo>
                    <a:pt x="5261992" y="2825086"/>
                  </a:lnTo>
                  <a:lnTo>
                    <a:pt x="5284328" y="2825086"/>
                  </a:lnTo>
                  <a:lnTo>
                    <a:pt x="5284328" y="2872168"/>
                  </a:lnTo>
                  <a:lnTo>
                    <a:pt x="5395983" y="2872168"/>
                  </a:lnTo>
                  <a:lnTo>
                    <a:pt x="5395983" y="2913867"/>
                  </a:lnTo>
                  <a:lnTo>
                    <a:pt x="6059179" y="2913867"/>
                  </a:lnTo>
                  <a:lnTo>
                    <a:pt x="6059179" y="2937430"/>
                  </a:lnTo>
                  <a:lnTo>
                    <a:pt x="6190239" y="2937430"/>
                  </a:lnTo>
                  <a:lnTo>
                    <a:pt x="6190239" y="2977297"/>
                  </a:lnTo>
                  <a:lnTo>
                    <a:pt x="6261677" y="2977297"/>
                  </a:lnTo>
                  <a:lnTo>
                    <a:pt x="6261677" y="3054306"/>
                  </a:lnTo>
                  <a:lnTo>
                    <a:pt x="6291492" y="3054306"/>
                  </a:lnTo>
                  <a:lnTo>
                    <a:pt x="6291492" y="3200189"/>
                  </a:lnTo>
                  <a:lnTo>
                    <a:pt x="6325712" y="3200189"/>
                  </a:lnTo>
                  <a:lnTo>
                    <a:pt x="6325712" y="3250918"/>
                  </a:lnTo>
                  <a:lnTo>
                    <a:pt x="6480590" y="3250918"/>
                  </a:lnTo>
                  <a:lnTo>
                    <a:pt x="6480590" y="3292608"/>
                  </a:lnTo>
                  <a:lnTo>
                    <a:pt x="6577371" y="3292608"/>
                  </a:lnTo>
                  <a:lnTo>
                    <a:pt x="6577371" y="3315242"/>
                  </a:lnTo>
                  <a:lnTo>
                    <a:pt x="6611659" y="3315242"/>
                  </a:lnTo>
                  <a:lnTo>
                    <a:pt x="6611659" y="3353014"/>
                  </a:lnTo>
                  <a:lnTo>
                    <a:pt x="7353108" y="3353014"/>
                  </a:lnTo>
                  <a:lnTo>
                    <a:pt x="7353108" y="3400404"/>
                  </a:lnTo>
                  <a:lnTo>
                    <a:pt x="7810204" y="3400404"/>
                  </a:lnTo>
                  <a:lnTo>
                    <a:pt x="7810204" y="3515500"/>
                  </a:lnTo>
                  <a:lnTo>
                    <a:pt x="8395889" y="3515500"/>
                  </a:lnTo>
                  <a:lnTo>
                    <a:pt x="8395889" y="3644813"/>
                  </a:lnTo>
                  <a:lnTo>
                    <a:pt x="9507484" y="3644813"/>
                  </a:lnTo>
                  <a:lnTo>
                    <a:pt x="9507484" y="4301016"/>
                  </a:lnTo>
                  <a:lnTo>
                    <a:pt x="10384176" y="4301016"/>
                  </a:lnTo>
                  <a:lnTo>
                    <a:pt x="10384176" y="4963336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4460066" y="4333809"/>
            <a:ext cx="1452880" cy="9455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0" b="1" spc="-10" dirty="0">
                <a:solidFill>
                  <a:srgbClr val="050E4C"/>
                </a:solidFill>
                <a:latin typeface="Arial Narrow"/>
                <a:cs typeface="Arial Narrow"/>
              </a:rPr>
              <a:t>+2</a:t>
            </a:r>
            <a:r>
              <a:rPr sz="6000" b="1" spc="-50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b="1" spc="-20" dirty="0">
                <a:solidFill>
                  <a:srgbClr val="050E4C"/>
                </a:solidFill>
                <a:latin typeface="Arial Narrow"/>
                <a:cs typeface="Arial Narrow"/>
              </a:rPr>
              <a:t>lata</a:t>
            </a:r>
            <a:endParaRPr sz="3350" dirty="0">
              <a:latin typeface="Arial Narrow"/>
              <a:cs typeface="Arial Narrow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4834601" y="5100492"/>
            <a:ext cx="891540" cy="52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350" b="1" spc="-20" dirty="0">
                <a:solidFill>
                  <a:srgbClr val="050E4C"/>
                </a:solidFill>
                <a:latin typeface="Arial Narrow"/>
                <a:cs typeface="Arial Narrow"/>
              </a:rPr>
              <a:t>MFS</a:t>
            </a:r>
            <a:r>
              <a:rPr lang="pl-PL" sz="2025" b="1" spc="-30" baseline="55555" dirty="0">
                <a:solidFill>
                  <a:srgbClr val="050E4C"/>
                </a:solidFill>
                <a:latin typeface="Arial Narrow"/>
                <a:cs typeface="Arial Narrow"/>
              </a:rPr>
              <a:t>2</a:t>
            </a:r>
            <a:endParaRPr sz="2025" baseline="55555" dirty="0">
              <a:latin typeface="Arial Narrow"/>
              <a:cs typeface="Arial Narrow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535448" y="4079114"/>
            <a:ext cx="13214985" cy="5114925"/>
            <a:chOff x="2535448" y="4079114"/>
            <a:chExt cx="13214985" cy="5114925"/>
          </a:xfrm>
        </p:grpSpPr>
        <p:sp>
          <p:nvSpPr>
            <p:cNvPr id="33" name="object 33"/>
            <p:cNvSpPr/>
            <p:nvPr/>
          </p:nvSpPr>
          <p:spPr>
            <a:xfrm>
              <a:off x="13418336" y="4473981"/>
              <a:ext cx="1076960" cy="944244"/>
            </a:xfrm>
            <a:custGeom>
              <a:avLst/>
              <a:gdLst/>
              <a:ahLst/>
              <a:cxnLst/>
              <a:rect l="l" t="t" r="r" b="b"/>
              <a:pathLst>
                <a:path w="1076959" h="944245">
                  <a:moveTo>
                    <a:pt x="473581" y="0"/>
                  </a:moveTo>
                  <a:lnTo>
                    <a:pt x="407687" y="23263"/>
                  </a:lnTo>
                  <a:lnTo>
                    <a:pt x="362079" y="67208"/>
                  </a:lnTo>
                  <a:lnTo>
                    <a:pt x="340244" y="126492"/>
                  </a:lnTo>
                  <a:lnTo>
                    <a:pt x="339824" y="154435"/>
                  </a:lnTo>
                  <a:lnTo>
                    <a:pt x="345199" y="180650"/>
                  </a:lnTo>
                  <a:lnTo>
                    <a:pt x="371985" y="227396"/>
                  </a:lnTo>
                  <a:lnTo>
                    <a:pt x="405492" y="265775"/>
                  </a:lnTo>
                  <a:lnTo>
                    <a:pt x="439402" y="303806"/>
                  </a:lnTo>
                  <a:lnTo>
                    <a:pt x="507892" y="379276"/>
                  </a:lnTo>
                  <a:lnTo>
                    <a:pt x="545770" y="419459"/>
                  </a:lnTo>
                  <a:lnTo>
                    <a:pt x="584288" y="459053"/>
                  </a:lnTo>
                  <a:lnTo>
                    <a:pt x="597671" y="465745"/>
                  </a:lnTo>
                  <a:lnTo>
                    <a:pt x="604564" y="464140"/>
                  </a:lnTo>
                  <a:lnTo>
                    <a:pt x="725598" y="339697"/>
                  </a:lnTo>
                  <a:lnTo>
                    <a:pt x="760335" y="302420"/>
                  </a:lnTo>
                  <a:lnTo>
                    <a:pt x="795031" y="264031"/>
                  </a:lnTo>
                  <a:lnTo>
                    <a:pt x="828041" y="224236"/>
                  </a:lnTo>
                  <a:lnTo>
                    <a:pt x="849222" y="184707"/>
                  </a:lnTo>
                  <a:lnTo>
                    <a:pt x="856050" y="141578"/>
                  </a:lnTo>
                  <a:lnTo>
                    <a:pt x="848666" y="98607"/>
                  </a:lnTo>
                  <a:lnTo>
                    <a:pt x="827215" y="59553"/>
                  </a:lnTo>
                  <a:lnTo>
                    <a:pt x="826464" y="58760"/>
                  </a:lnTo>
                  <a:lnTo>
                    <a:pt x="597832" y="58760"/>
                  </a:lnTo>
                  <a:lnTo>
                    <a:pt x="593709" y="54970"/>
                  </a:lnTo>
                  <a:lnTo>
                    <a:pt x="590353" y="51392"/>
                  </a:lnTo>
                  <a:lnTo>
                    <a:pt x="586528" y="48427"/>
                  </a:lnTo>
                  <a:lnTo>
                    <a:pt x="575502" y="39414"/>
                  </a:lnTo>
                  <a:lnTo>
                    <a:pt x="564545" y="30228"/>
                  </a:lnTo>
                  <a:lnTo>
                    <a:pt x="553260" y="21714"/>
                  </a:lnTo>
                  <a:lnTo>
                    <a:pt x="541251" y="14719"/>
                  </a:lnTo>
                  <a:lnTo>
                    <a:pt x="507281" y="2846"/>
                  </a:lnTo>
                  <a:lnTo>
                    <a:pt x="473581" y="0"/>
                  </a:lnTo>
                  <a:close/>
                </a:path>
                <a:path w="1076959" h="944245">
                  <a:moveTo>
                    <a:pt x="709581" y="407"/>
                  </a:moveTo>
                  <a:lnTo>
                    <a:pt x="658473" y="12492"/>
                  </a:lnTo>
                  <a:lnTo>
                    <a:pt x="615083" y="42396"/>
                  </a:lnTo>
                  <a:lnTo>
                    <a:pt x="603881" y="53019"/>
                  </a:lnTo>
                  <a:lnTo>
                    <a:pt x="597832" y="58760"/>
                  </a:lnTo>
                  <a:lnTo>
                    <a:pt x="826464" y="58760"/>
                  </a:lnTo>
                  <a:lnTo>
                    <a:pt x="803182" y="34192"/>
                  </a:lnTo>
                  <a:lnTo>
                    <a:pt x="775774" y="15279"/>
                  </a:lnTo>
                  <a:lnTo>
                    <a:pt x="744678" y="3717"/>
                  </a:lnTo>
                  <a:lnTo>
                    <a:pt x="709581" y="407"/>
                  </a:lnTo>
                  <a:close/>
                </a:path>
                <a:path w="1076959" h="944245">
                  <a:moveTo>
                    <a:pt x="341699" y="537804"/>
                  </a:moveTo>
                  <a:lnTo>
                    <a:pt x="269648" y="547160"/>
                  </a:lnTo>
                  <a:lnTo>
                    <a:pt x="211157" y="562340"/>
                  </a:lnTo>
                  <a:lnTo>
                    <a:pt x="187036" y="570299"/>
                  </a:lnTo>
                  <a:lnTo>
                    <a:pt x="187036" y="849507"/>
                  </a:lnTo>
                  <a:lnTo>
                    <a:pt x="387380" y="910434"/>
                  </a:lnTo>
                  <a:lnTo>
                    <a:pt x="499942" y="939367"/>
                  </a:lnTo>
                  <a:lnTo>
                    <a:pt x="565925" y="944066"/>
                  </a:lnTo>
                  <a:lnTo>
                    <a:pt x="626532" y="932292"/>
                  </a:lnTo>
                  <a:lnTo>
                    <a:pt x="694055" y="910592"/>
                  </a:lnTo>
                  <a:lnTo>
                    <a:pt x="739573" y="893665"/>
                  </a:lnTo>
                  <a:lnTo>
                    <a:pt x="789950" y="874062"/>
                  </a:lnTo>
                  <a:lnTo>
                    <a:pt x="896334" y="830969"/>
                  </a:lnTo>
                  <a:lnTo>
                    <a:pt x="1031406" y="774253"/>
                  </a:lnTo>
                  <a:lnTo>
                    <a:pt x="494654" y="774253"/>
                  </a:lnTo>
                  <a:lnTo>
                    <a:pt x="749109" y="747503"/>
                  </a:lnTo>
                  <a:lnTo>
                    <a:pt x="760095" y="731210"/>
                  </a:lnTo>
                  <a:lnTo>
                    <a:pt x="765634" y="703778"/>
                  </a:lnTo>
                  <a:lnTo>
                    <a:pt x="760095" y="676341"/>
                  </a:lnTo>
                  <a:lnTo>
                    <a:pt x="744991" y="653938"/>
                  </a:lnTo>
                  <a:lnTo>
                    <a:pt x="722587" y="638833"/>
                  </a:lnTo>
                  <a:lnTo>
                    <a:pt x="695150" y="633295"/>
                  </a:lnTo>
                  <a:lnTo>
                    <a:pt x="615986" y="633295"/>
                  </a:lnTo>
                  <a:lnTo>
                    <a:pt x="569540" y="627334"/>
                  </a:lnTo>
                  <a:lnTo>
                    <a:pt x="527524" y="611973"/>
                  </a:lnTo>
                  <a:lnTo>
                    <a:pt x="487782" y="590994"/>
                  </a:lnTo>
                  <a:lnTo>
                    <a:pt x="448161" y="568181"/>
                  </a:lnTo>
                  <a:lnTo>
                    <a:pt x="406503" y="547316"/>
                  </a:lnTo>
                  <a:lnTo>
                    <a:pt x="341699" y="537804"/>
                  </a:lnTo>
                  <a:close/>
                </a:path>
                <a:path w="1076959" h="944245">
                  <a:moveTo>
                    <a:pt x="187036" y="513522"/>
                  </a:moveTo>
                  <a:lnTo>
                    <a:pt x="0" y="513522"/>
                  </a:lnTo>
                  <a:lnTo>
                    <a:pt x="0" y="920724"/>
                  </a:lnTo>
                  <a:lnTo>
                    <a:pt x="187036" y="920724"/>
                  </a:lnTo>
                  <a:lnTo>
                    <a:pt x="187036" y="513522"/>
                  </a:lnTo>
                  <a:close/>
                </a:path>
                <a:path w="1076959" h="944245">
                  <a:moveTo>
                    <a:pt x="749109" y="747503"/>
                  </a:moveTo>
                  <a:lnTo>
                    <a:pt x="494654" y="774253"/>
                  </a:lnTo>
                  <a:lnTo>
                    <a:pt x="695150" y="774253"/>
                  </a:lnTo>
                  <a:lnTo>
                    <a:pt x="722587" y="768715"/>
                  </a:lnTo>
                  <a:lnTo>
                    <a:pt x="744991" y="753612"/>
                  </a:lnTo>
                  <a:lnTo>
                    <a:pt x="749109" y="747503"/>
                  </a:lnTo>
                  <a:close/>
                </a:path>
                <a:path w="1076959" h="944245">
                  <a:moveTo>
                    <a:pt x="1010215" y="645877"/>
                  </a:moveTo>
                  <a:lnTo>
                    <a:pt x="985612" y="650818"/>
                  </a:lnTo>
                  <a:lnTo>
                    <a:pt x="750470" y="747360"/>
                  </a:lnTo>
                  <a:lnTo>
                    <a:pt x="749109" y="747503"/>
                  </a:lnTo>
                  <a:lnTo>
                    <a:pt x="744991" y="753612"/>
                  </a:lnTo>
                  <a:lnTo>
                    <a:pt x="722587" y="768715"/>
                  </a:lnTo>
                  <a:lnTo>
                    <a:pt x="695150" y="774253"/>
                  </a:lnTo>
                  <a:lnTo>
                    <a:pt x="1031406" y="774253"/>
                  </a:lnTo>
                  <a:lnTo>
                    <a:pt x="1036460" y="772107"/>
                  </a:lnTo>
                  <a:lnTo>
                    <a:pt x="1058527" y="756732"/>
                  </a:lnTo>
                  <a:lnTo>
                    <a:pt x="1072197" y="734733"/>
                  </a:lnTo>
                  <a:lnTo>
                    <a:pt x="1076335" y="709160"/>
                  </a:lnTo>
                  <a:lnTo>
                    <a:pt x="1069810" y="683061"/>
                  </a:lnTo>
                  <a:lnTo>
                    <a:pt x="1054800" y="662950"/>
                  </a:lnTo>
                  <a:lnTo>
                    <a:pt x="1034106" y="650238"/>
                  </a:lnTo>
                  <a:lnTo>
                    <a:pt x="1010215" y="6458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object 34"/>
            <p:cNvSpPr/>
            <p:nvPr/>
          </p:nvSpPr>
          <p:spPr>
            <a:xfrm>
              <a:off x="13418336" y="4473981"/>
              <a:ext cx="1076960" cy="944244"/>
            </a:xfrm>
            <a:custGeom>
              <a:avLst/>
              <a:gdLst/>
              <a:ahLst/>
              <a:cxnLst/>
              <a:rect l="l" t="t" r="r" b="b"/>
              <a:pathLst>
                <a:path w="1076959" h="944245">
                  <a:moveTo>
                    <a:pt x="597832" y="58760"/>
                  </a:moveTo>
                  <a:lnTo>
                    <a:pt x="603881" y="53019"/>
                  </a:lnTo>
                  <a:lnTo>
                    <a:pt x="609435" y="47660"/>
                  </a:lnTo>
                  <a:lnTo>
                    <a:pt x="615083" y="42396"/>
                  </a:lnTo>
                  <a:lnTo>
                    <a:pt x="635900" y="25501"/>
                  </a:lnTo>
                  <a:lnTo>
                    <a:pt x="658473" y="12492"/>
                  </a:lnTo>
                  <a:lnTo>
                    <a:pt x="682975" y="3938"/>
                  </a:lnTo>
                  <a:lnTo>
                    <a:pt x="709581" y="407"/>
                  </a:lnTo>
                  <a:lnTo>
                    <a:pt x="744678" y="3717"/>
                  </a:lnTo>
                  <a:lnTo>
                    <a:pt x="803182" y="34192"/>
                  </a:lnTo>
                  <a:lnTo>
                    <a:pt x="848666" y="98607"/>
                  </a:lnTo>
                  <a:lnTo>
                    <a:pt x="856050" y="141578"/>
                  </a:lnTo>
                  <a:lnTo>
                    <a:pt x="849222" y="184707"/>
                  </a:lnTo>
                  <a:lnTo>
                    <a:pt x="828041" y="224236"/>
                  </a:lnTo>
                  <a:lnTo>
                    <a:pt x="795031" y="264031"/>
                  </a:lnTo>
                  <a:lnTo>
                    <a:pt x="760335" y="302420"/>
                  </a:lnTo>
                  <a:lnTo>
                    <a:pt x="725598" y="339697"/>
                  </a:lnTo>
                  <a:lnTo>
                    <a:pt x="690661" y="376788"/>
                  </a:lnTo>
                  <a:lnTo>
                    <a:pt x="655628" y="413790"/>
                  </a:lnTo>
                  <a:lnTo>
                    <a:pt x="620603" y="450799"/>
                  </a:lnTo>
                  <a:lnTo>
                    <a:pt x="617758" y="453806"/>
                  </a:lnTo>
                  <a:lnTo>
                    <a:pt x="614648" y="456583"/>
                  </a:lnTo>
                  <a:lnTo>
                    <a:pt x="611565" y="459352"/>
                  </a:lnTo>
                  <a:lnTo>
                    <a:pt x="604564" y="464140"/>
                  </a:lnTo>
                  <a:lnTo>
                    <a:pt x="597671" y="465745"/>
                  </a:lnTo>
                  <a:lnTo>
                    <a:pt x="590905" y="464079"/>
                  </a:lnTo>
                  <a:lnTo>
                    <a:pt x="545770" y="419459"/>
                  </a:lnTo>
                  <a:lnTo>
                    <a:pt x="507892" y="379276"/>
                  </a:lnTo>
                  <a:lnTo>
                    <a:pt x="473580" y="341602"/>
                  </a:lnTo>
                  <a:lnTo>
                    <a:pt x="439402" y="303806"/>
                  </a:lnTo>
                  <a:lnTo>
                    <a:pt x="405492" y="265775"/>
                  </a:lnTo>
                  <a:lnTo>
                    <a:pt x="371985" y="227396"/>
                  </a:lnTo>
                  <a:lnTo>
                    <a:pt x="345199" y="180650"/>
                  </a:lnTo>
                  <a:lnTo>
                    <a:pt x="339824" y="154435"/>
                  </a:lnTo>
                  <a:lnTo>
                    <a:pt x="340244" y="126492"/>
                  </a:lnTo>
                  <a:lnTo>
                    <a:pt x="362079" y="67208"/>
                  </a:lnTo>
                  <a:lnTo>
                    <a:pt x="407687" y="23263"/>
                  </a:lnTo>
                  <a:lnTo>
                    <a:pt x="473581" y="0"/>
                  </a:lnTo>
                  <a:lnTo>
                    <a:pt x="507281" y="2846"/>
                  </a:lnTo>
                  <a:lnTo>
                    <a:pt x="541251" y="14719"/>
                  </a:lnTo>
                  <a:lnTo>
                    <a:pt x="553260" y="21714"/>
                  </a:lnTo>
                  <a:lnTo>
                    <a:pt x="564545" y="30228"/>
                  </a:lnTo>
                  <a:lnTo>
                    <a:pt x="575502" y="39414"/>
                  </a:lnTo>
                  <a:lnTo>
                    <a:pt x="586528" y="48427"/>
                  </a:lnTo>
                  <a:lnTo>
                    <a:pt x="590353" y="51392"/>
                  </a:lnTo>
                  <a:lnTo>
                    <a:pt x="593709" y="54970"/>
                  </a:lnTo>
                  <a:lnTo>
                    <a:pt x="597832" y="58760"/>
                  </a:lnTo>
                  <a:close/>
                </a:path>
                <a:path w="1076959" h="944245">
                  <a:moveTo>
                    <a:pt x="187036" y="920724"/>
                  </a:moveTo>
                  <a:lnTo>
                    <a:pt x="0" y="920724"/>
                  </a:lnTo>
                  <a:lnTo>
                    <a:pt x="0" y="513522"/>
                  </a:lnTo>
                  <a:lnTo>
                    <a:pt x="187036" y="513522"/>
                  </a:lnTo>
                  <a:lnTo>
                    <a:pt x="187036" y="581782"/>
                  </a:lnTo>
                  <a:lnTo>
                    <a:pt x="187036" y="920724"/>
                  </a:lnTo>
                  <a:close/>
                </a:path>
                <a:path w="1076959" h="944245">
                  <a:moveTo>
                    <a:pt x="494654" y="774253"/>
                  </a:moveTo>
                  <a:lnTo>
                    <a:pt x="615986" y="774253"/>
                  </a:lnTo>
                  <a:lnTo>
                    <a:pt x="695150" y="774253"/>
                  </a:lnTo>
                  <a:lnTo>
                    <a:pt x="722587" y="768715"/>
                  </a:lnTo>
                  <a:lnTo>
                    <a:pt x="744991" y="753611"/>
                  </a:lnTo>
                  <a:lnTo>
                    <a:pt x="760095" y="731210"/>
                  </a:lnTo>
                  <a:lnTo>
                    <a:pt x="765633" y="703778"/>
                  </a:lnTo>
                  <a:lnTo>
                    <a:pt x="760095" y="676341"/>
                  </a:lnTo>
                  <a:lnTo>
                    <a:pt x="744991" y="653938"/>
                  </a:lnTo>
                  <a:lnTo>
                    <a:pt x="722587" y="638833"/>
                  </a:lnTo>
                  <a:lnTo>
                    <a:pt x="695150" y="633295"/>
                  </a:lnTo>
                  <a:lnTo>
                    <a:pt x="615986" y="633295"/>
                  </a:lnTo>
                  <a:lnTo>
                    <a:pt x="569540" y="627334"/>
                  </a:lnTo>
                  <a:lnTo>
                    <a:pt x="527524" y="611973"/>
                  </a:lnTo>
                  <a:lnTo>
                    <a:pt x="487782" y="590994"/>
                  </a:lnTo>
                  <a:lnTo>
                    <a:pt x="448161" y="568181"/>
                  </a:lnTo>
                  <a:lnTo>
                    <a:pt x="406503" y="547316"/>
                  </a:lnTo>
                  <a:lnTo>
                    <a:pt x="341699" y="537804"/>
                  </a:lnTo>
                  <a:lnTo>
                    <a:pt x="269648" y="547160"/>
                  </a:lnTo>
                  <a:lnTo>
                    <a:pt x="211157" y="562340"/>
                  </a:lnTo>
                  <a:lnTo>
                    <a:pt x="187036" y="570299"/>
                  </a:lnTo>
                  <a:lnTo>
                    <a:pt x="187036" y="849507"/>
                  </a:lnTo>
                  <a:lnTo>
                    <a:pt x="387380" y="910434"/>
                  </a:lnTo>
                  <a:lnTo>
                    <a:pt x="499942" y="939367"/>
                  </a:lnTo>
                  <a:lnTo>
                    <a:pt x="565925" y="944066"/>
                  </a:lnTo>
                  <a:lnTo>
                    <a:pt x="626532" y="932292"/>
                  </a:lnTo>
                  <a:lnTo>
                    <a:pt x="694054" y="910592"/>
                  </a:lnTo>
                  <a:lnTo>
                    <a:pt x="739573" y="893664"/>
                  </a:lnTo>
                  <a:lnTo>
                    <a:pt x="789950" y="874062"/>
                  </a:lnTo>
                  <a:lnTo>
                    <a:pt x="842949" y="852819"/>
                  </a:lnTo>
                  <a:lnTo>
                    <a:pt x="896334" y="830969"/>
                  </a:lnTo>
                  <a:lnTo>
                    <a:pt x="947872" y="809544"/>
                  </a:lnTo>
                  <a:lnTo>
                    <a:pt x="995325" y="789579"/>
                  </a:lnTo>
                  <a:lnTo>
                    <a:pt x="1036460" y="772107"/>
                  </a:lnTo>
                  <a:lnTo>
                    <a:pt x="1072197" y="734733"/>
                  </a:lnTo>
                  <a:lnTo>
                    <a:pt x="1076335" y="709160"/>
                  </a:lnTo>
                  <a:lnTo>
                    <a:pt x="1069810" y="683061"/>
                  </a:lnTo>
                  <a:lnTo>
                    <a:pt x="1034106" y="650238"/>
                  </a:lnTo>
                  <a:lnTo>
                    <a:pt x="985612" y="650818"/>
                  </a:lnTo>
                  <a:lnTo>
                    <a:pt x="750470" y="747360"/>
                  </a:lnTo>
                </a:path>
              </a:pathLst>
            </a:custGeom>
            <a:ln w="36144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" name="object 35"/>
            <p:cNvSpPr/>
            <p:nvPr/>
          </p:nvSpPr>
          <p:spPr>
            <a:xfrm>
              <a:off x="2557029" y="6679135"/>
              <a:ext cx="13185140" cy="0"/>
            </a:xfrm>
            <a:custGeom>
              <a:avLst/>
              <a:gdLst/>
              <a:ahLst/>
              <a:cxnLst/>
              <a:rect l="l" t="t" r="r" b="b"/>
              <a:pathLst>
                <a:path w="13185140">
                  <a:moveTo>
                    <a:pt x="0" y="0"/>
                  </a:moveTo>
                  <a:lnTo>
                    <a:pt x="13184711" y="0"/>
                  </a:lnTo>
                </a:path>
              </a:pathLst>
            </a:custGeom>
            <a:ln w="10307">
              <a:solidFill>
                <a:srgbClr val="B9BBB9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" name="object 36"/>
            <p:cNvSpPr/>
            <p:nvPr/>
          </p:nvSpPr>
          <p:spPr>
            <a:xfrm>
              <a:off x="2557038" y="4210277"/>
              <a:ext cx="11809095" cy="4961890"/>
            </a:xfrm>
            <a:custGeom>
              <a:avLst/>
              <a:gdLst/>
              <a:ahLst/>
              <a:cxnLst/>
              <a:rect l="l" t="t" r="r" b="b"/>
              <a:pathLst>
                <a:path w="11809094" h="4961890">
                  <a:moveTo>
                    <a:pt x="0" y="0"/>
                  </a:moveTo>
                  <a:lnTo>
                    <a:pt x="527979" y="519"/>
                  </a:lnTo>
                  <a:lnTo>
                    <a:pt x="527979" y="22208"/>
                  </a:lnTo>
                  <a:lnTo>
                    <a:pt x="778676" y="22208"/>
                  </a:lnTo>
                  <a:lnTo>
                    <a:pt x="778676" y="35710"/>
                  </a:lnTo>
                  <a:lnTo>
                    <a:pt x="861426" y="35710"/>
                  </a:lnTo>
                  <a:lnTo>
                    <a:pt x="861426" y="51963"/>
                  </a:lnTo>
                  <a:lnTo>
                    <a:pt x="948743" y="51963"/>
                  </a:lnTo>
                  <a:lnTo>
                    <a:pt x="948743" y="72264"/>
                  </a:lnTo>
                  <a:lnTo>
                    <a:pt x="968898" y="72264"/>
                  </a:lnTo>
                  <a:lnTo>
                    <a:pt x="968898" y="95281"/>
                  </a:lnTo>
                  <a:lnTo>
                    <a:pt x="1009208" y="95281"/>
                  </a:lnTo>
                  <a:lnTo>
                    <a:pt x="1009208" y="127754"/>
                  </a:lnTo>
                  <a:lnTo>
                    <a:pt x="1022634" y="127754"/>
                  </a:lnTo>
                  <a:lnTo>
                    <a:pt x="1022634" y="160219"/>
                  </a:lnTo>
                  <a:lnTo>
                    <a:pt x="1040549" y="160219"/>
                  </a:lnTo>
                  <a:lnTo>
                    <a:pt x="1040549" y="172384"/>
                  </a:lnTo>
                  <a:lnTo>
                    <a:pt x="1215105" y="172384"/>
                  </a:lnTo>
                  <a:lnTo>
                    <a:pt x="1215105" y="187300"/>
                  </a:lnTo>
                  <a:lnTo>
                    <a:pt x="1481467" y="187300"/>
                  </a:lnTo>
                  <a:lnTo>
                    <a:pt x="1481467" y="202173"/>
                  </a:lnTo>
                  <a:lnTo>
                    <a:pt x="2009702" y="202173"/>
                  </a:lnTo>
                  <a:lnTo>
                    <a:pt x="2009702" y="238702"/>
                  </a:lnTo>
                  <a:lnTo>
                    <a:pt x="2023119" y="238702"/>
                  </a:lnTo>
                  <a:lnTo>
                    <a:pt x="2023119" y="271200"/>
                  </a:lnTo>
                  <a:lnTo>
                    <a:pt x="2047704" y="271200"/>
                  </a:lnTo>
                  <a:lnTo>
                    <a:pt x="2047704" y="287411"/>
                  </a:lnTo>
                  <a:lnTo>
                    <a:pt x="2074547" y="287411"/>
                  </a:lnTo>
                  <a:lnTo>
                    <a:pt x="2074547" y="332083"/>
                  </a:lnTo>
                  <a:lnTo>
                    <a:pt x="2090264" y="332083"/>
                  </a:lnTo>
                  <a:lnTo>
                    <a:pt x="2090264" y="372692"/>
                  </a:lnTo>
                  <a:lnTo>
                    <a:pt x="2146189" y="372692"/>
                  </a:lnTo>
                  <a:lnTo>
                    <a:pt x="2146189" y="380802"/>
                  </a:lnTo>
                  <a:lnTo>
                    <a:pt x="2323062" y="380802"/>
                  </a:lnTo>
                  <a:lnTo>
                    <a:pt x="2323062" y="395675"/>
                  </a:lnTo>
                  <a:lnTo>
                    <a:pt x="2437136" y="395675"/>
                  </a:lnTo>
                  <a:lnTo>
                    <a:pt x="2437136" y="407883"/>
                  </a:lnTo>
                  <a:lnTo>
                    <a:pt x="2629164" y="407883"/>
                  </a:lnTo>
                  <a:lnTo>
                    <a:pt x="2629164" y="418548"/>
                  </a:lnTo>
                  <a:lnTo>
                    <a:pt x="2860728" y="418548"/>
                  </a:lnTo>
                  <a:lnTo>
                    <a:pt x="2860728" y="424094"/>
                  </a:lnTo>
                  <a:lnTo>
                    <a:pt x="3051078" y="424094"/>
                  </a:lnTo>
                  <a:lnTo>
                    <a:pt x="3051078" y="446779"/>
                  </a:lnTo>
                  <a:lnTo>
                    <a:pt x="3079454" y="446779"/>
                  </a:lnTo>
                  <a:lnTo>
                    <a:pt x="3079454" y="487762"/>
                  </a:lnTo>
                  <a:lnTo>
                    <a:pt x="3104234" y="487762"/>
                  </a:lnTo>
                  <a:lnTo>
                    <a:pt x="3104234" y="532579"/>
                  </a:lnTo>
                  <a:lnTo>
                    <a:pt x="3127090" y="532579"/>
                  </a:lnTo>
                  <a:lnTo>
                    <a:pt x="3127090" y="626080"/>
                  </a:lnTo>
                  <a:lnTo>
                    <a:pt x="3148148" y="626080"/>
                  </a:lnTo>
                  <a:lnTo>
                    <a:pt x="3148148" y="637717"/>
                  </a:lnTo>
                  <a:lnTo>
                    <a:pt x="3163686" y="637717"/>
                  </a:lnTo>
                  <a:lnTo>
                    <a:pt x="3163686" y="647130"/>
                  </a:lnTo>
                  <a:lnTo>
                    <a:pt x="3189302" y="647130"/>
                  </a:lnTo>
                  <a:lnTo>
                    <a:pt x="3189302" y="656543"/>
                  </a:lnTo>
                  <a:lnTo>
                    <a:pt x="3227764" y="656543"/>
                  </a:lnTo>
                  <a:lnTo>
                    <a:pt x="3227764" y="669815"/>
                  </a:lnTo>
                  <a:lnTo>
                    <a:pt x="3393461" y="669815"/>
                  </a:lnTo>
                  <a:lnTo>
                    <a:pt x="3393461" y="682568"/>
                  </a:lnTo>
                  <a:lnTo>
                    <a:pt x="3539003" y="682568"/>
                  </a:lnTo>
                  <a:lnTo>
                    <a:pt x="3539003" y="699682"/>
                  </a:lnTo>
                  <a:lnTo>
                    <a:pt x="3638765" y="699682"/>
                  </a:lnTo>
                  <a:lnTo>
                    <a:pt x="3638765" y="710756"/>
                  </a:lnTo>
                  <a:lnTo>
                    <a:pt x="4088160" y="710756"/>
                  </a:lnTo>
                  <a:lnTo>
                    <a:pt x="4088160" y="720723"/>
                  </a:lnTo>
                  <a:lnTo>
                    <a:pt x="4103698" y="720723"/>
                  </a:lnTo>
                  <a:lnTo>
                    <a:pt x="4103698" y="750632"/>
                  </a:lnTo>
                  <a:lnTo>
                    <a:pt x="4132074" y="750632"/>
                  </a:lnTo>
                  <a:lnTo>
                    <a:pt x="4132074" y="781052"/>
                  </a:lnTo>
                  <a:lnTo>
                    <a:pt x="4155883" y="781052"/>
                  </a:lnTo>
                  <a:lnTo>
                    <a:pt x="4155883" y="807051"/>
                  </a:lnTo>
                  <a:lnTo>
                    <a:pt x="4171490" y="807051"/>
                  </a:lnTo>
                  <a:lnTo>
                    <a:pt x="4171490" y="849117"/>
                  </a:lnTo>
                  <a:lnTo>
                    <a:pt x="4199797" y="849117"/>
                  </a:lnTo>
                  <a:lnTo>
                    <a:pt x="4199797" y="876785"/>
                  </a:lnTo>
                  <a:lnTo>
                    <a:pt x="4241914" y="876785"/>
                  </a:lnTo>
                  <a:lnTo>
                    <a:pt x="4241914" y="892289"/>
                  </a:lnTo>
                  <a:lnTo>
                    <a:pt x="4320626" y="892289"/>
                  </a:lnTo>
                  <a:lnTo>
                    <a:pt x="4320626" y="907793"/>
                  </a:lnTo>
                  <a:lnTo>
                    <a:pt x="4434197" y="907793"/>
                  </a:lnTo>
                  <a:lnTo>
                    <a:pt x="4434197" y="920520"/>
                  </a:lnTo>
                  <a:lnTo>
                    <a:pt x="4527537" y="920520"/>
                  </a:lnTo>
                  <a:lnTo>
                    <a:pt x="4527537" y="932685"/>
                  </a:lnTo>
                  <a:lnTo>
                    <a:pt x="4617162" y="932685"/>
                  </a:lnTo>
                  <a:lnTo>
                    <a:pt x="4617162" y="950378"/>
                  </a:lnTo>
                  <a:lnTo>
                    <a:pt x="4694971" y="950378"/>
                  </a:lnTo>
                  <a:lnTo>
                    <a:pt x="4694971" y="955924"/>
                  </a:lnTo>
                  <a:lnTo>
                    <a:pt x="5181295" y="955924"/>
                  </a:lnTo>
                  <a:lnTo>
                    <a:pt x="5181295" y="991779"/>
                  </a:lnTo>
                  <a:lnTo>
                    <a:pt x="5202796" y="991779"/>
                  </a:lnTo>
                  <a:lnTo>
                    <a:pt x="5202796" y="1015844"/>
                  </a:lnTo>
                  <a:lnTo>
                    <a:pt x="5229885" y="1015844"/>
                  </a:lnTo>
                  <a:lnTo>
                    <a:pt x="5229885" y="1032234"/>
                  </a:lnTo>
                  <a:lnTo>
                    <a:pt x="5252170" y="1032234"/>
                  </a:lnTo>
                  <a:lnTo>
                    <a:pt x="5252170" y="1063029"/>
                  </a:lnTo>
                  <a:lnTo>
                    <a:pt x="5273671" y="1063029"/>
                  </a:lnTo>
                  <a:lnTo>
                    <a:pt x="5273671" y="1088100"/>
                  </a:lnTo>
                  <a:lnTo>
                    <a:pt x="5303214" y="1088100"/>
                  </a:lnTo>
                  <a:lnTo>
                    <a:pt x="5303214" y="1098706"/>
                  </a:lnTo>
                  <a:lnTo>
                    <a:pt x="5359770" y="1098706"/>
                  </a:lnTo>
                  <a:lnTo>
                    <a:pt x="5359770" y="1117481"/>
                  </a:lnTo>
                  <a:lnTo>
                    <a:pt x="5432306" y="1117481"/>
                  </a:lnTo>
                  <a:lnTo>
                    <a:pt x="5432306" y="1140618"/>
                  </a:lnTo>
                  <a:lnTo>
                    <a:pt x="5506402" y="1140618"/>
                  </a:lnTo>
                  <a:lnTo>
                    <a:pt x="5506402" y="1156539"/>
                  </a:lnTo>
                  <a:lnTo>
                    <a:pt x="5565326" y="1156539"/>
                  </a:lnTo>
                  <a:lnTo>
                    <a:pt x="5565326" y="1170518"/>
                  </a:lnTo>
                  <a:lnTo>
                    <a:pt x="6144767" y="1170518"/>
                  </a:lnTo>
                  <a:lnTo>
                    <a:pt x="6144767" y="1182521"/>
                  </a:lnTo>
                  <a:lnTo>
                    <a:pt x="6245943" y="1182521"/>
                  </a:lnTo>
                  <a:lnTo>
                    <a:pt x="6245943" y="1195060"/>
                  </a:lnTo>
                  <a:lnTo>
                    <a:pt x="6297813" y="1195060"/>
                  </a:lnTo>
                  <a:lnTo>
                    <a:pt x="6297813" y="1223479"/>
                  </a:lnTo>
                  <a:lnTo>
                    <a:pt x="6344734" y="1223479"/>
                  </a:lnTo>
                  <a:lnTo>
                    <a:pt x="6344734" y="1252902"/>
                  </a:lnTo>
                  <a:lnTo>
                    <a:pt x="6358287" y="1252902"/>
                  </a:lnTo>
                  <a:lnTo>
                    <a:pt x="6358287" y="1290938"/>
                  </a:lnTo>
                  <a:lnTo>
                    <a:pt x="6403743" y="1290938"/>
                  </a:lnTo>
                  <a:lnTo>
                    <a:pt x="6403743" y="1323224"/>
                  </a:lnTo>
                  <a:lnTo>
                    <a:pt x="6417279" y="1323224"/>
                  </a:lnTo>
                  <a:lnTo>
                    <a:pt x="6417279" y="1353091"/>
                  </a:lnTo>
                  <a:lnTo>
                    <a:pt x="6437256" y="1353091"/>
                  </a:lnTo>
                  <a:lnTo>
                    <a:pt x="6437256" y="1394031"/>
                  </a:lnTo>
                  <a:lnTo>
                    <a:pt x="6492201" y="1394031"/>
                  </a:lnTo>
                  <a:lnTo>
                    <a:pt x="6492201" y="1413292"/>
                  </a:lnTo>
                  <a:lnTo>
                    <a:pt x="6691351" y="1413292"/>
                  </a:lnTo>
                  <a:lnTo>
                    <a:pt x="6691351" y="1432604"/>
                  </a:lnTo>
                  <a:lnTo>
                    <a:pt x="6862704" y="1432604"/>
                  </a:lnTo>
                  <a:lnTo>
                    <a:pt x="6862704" y="1447512"/>
                  </a:lnTo>
                  <a:lnTo>
                    <a:pt x="6893005" y="1447512"/>
                  </a:lnTo>
                  <a:lnTo>
                    <a:pt x="6893005" y="1472097"/>
                  </a:lnTo>
                  <a:lnTo>
                    <a:pt x="7242766" y="1472097"/>
                  </a:lnTo>
                  <a:lnTo>
                    <a:pt x="7242766" y="1491852"/>
                  </a:lnTo>
                  <a:lnTo>
                    <a:pt x="7391834" y="1491852"/>
                  </a:lnTo>
                  <a:lnTo>
                    <a:pt x="7391834" y="1517799"/>
                  </a:lnTo>
                  <a:lnTo>
                    <a:pt x="7419120" y="1517799"/>
                  </a:lnTo>
                  <a:lnTo>
                    <a:pt x="7419120" y="1534990"/>
                  </a:lnTo>
                  <a:lnTo>
                    <a:pt x="7449616" y="1534990"/>
                  </a:lnTo>
                  <a:lnTo>
                    <a:pt x="7449616" y="1647973"/>
                  </a:lnTo>
                  <a:lnTo>
                    <a:pt x="7486145" y="1647973"/>
                  </a:lnTo>
                  <a:lnTo>
                    <a:pt x="7486145" y="1710603"/>
                  </a:lnTo>
                  <a:lnTo>
                    <a:pt x="7587704" y="1710603"/>
                  </a:lnTo>
                  <a:lnTo>
                    <a:pt x="7587704" y="1741287"/>
                  </a:lnTo>
                  <a:lnTo>
                    <a:pt x="8022404" y="1741287"/>
                  </a:lnTo>
                  <a:lnTo>
                    <a:pt x="8022404" y="1769561"/>
                  </a:lnTo>
                  <a:lnTo>
                    <a:pt x="8119858" y="1769561"/>
                  </a:lnTo>
                  <a:lnTo>
                    <a:pt x="8119858" y="1803917"/>
                  </a:lnTo>
                  <a:lnTo>
                    <a:pt x="8412356" y="1803917"/>
                  </a:lnTo>
                  <a:lnTo>
                    <a:pt x="8412356" y="1875320"/>
                  </a:lnTo>
                  <a:lnTo>
                    <a:pt x="8438551" y="1875320"/>
                  </a:lnTo>
                  <a:lnTo>
                    <a:pt x="8438551" y="1920963"/>
                  </a:lnTo>
                  <a:lnTo>
                    <a:pt x="8455810" y="1920963"/>
                  </a:lnTo>
                  <a:lnTo>
                    <a:pt x="8455810" y="1948257"/>
                  </a:lnTo>
                  <a:lnTo>
                    <a:pt x="8486111" y="1948257"/>
                  </a:lnTo>
                  <a:lnTo>
                    <a:pt x="8486111" y="1991805"/>
                  </a:lnTo>
                  <a:lnTo>
                    <a:pt x="8502875" y="1991805"/>
                  </a:lnTo>
                  <a:lnTo>
                    <a:pt x="8502875" y="2040898"/>
                  </a:lnTo>
                  <a:lnTo>
                    <a:pt x="8644047" y="2040898"/>
                  </a:lnTo>
                  <a:lnTo>
                    <a:pt x="8644047" y="2111458"/>
                  </a:lnTo>
                  <a:lnTo>
                    <a:pt x="11808926" y="2111458"/>
                  </a:lnTo>
                  <a:lnTo>
                    <a:pt x="11808926" y="4961700"/>
                  </a:lnTo>
                </a:path>
              </a:pathLst>
            </a:custGeom>
            <a:ln w="42593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object 37"/>
            <p:cNvSpPr/>
            <p:nvPr/>
          </p:nvSpPr>
          <p:spPr>
            <a:xfrm>
              <a:off x="2565548" y="4087686"/>
              <a:ext cx="13176250" cy="5092065"/>
            </a:xfrm>
            <a:custGeom>
              <a:avLst/>
              <a:gdLst/>
              <a:ahLst/>
              <a:cxnLst/>
              <a:rect l="l" t="t" r="r" b="b"/>
              <a:pathLst>
                <a:path w="13176250" h="5092065">
                  <a:moveTo>
                    <a:pt x="0" y="0"/>
                  </a:moveTo>
                  <a:lnTo>
                    <a:pt x="0" y="5091627"/>
                  </a:lnTo>
                  <a:lnTo>
                    <a:pt x="13176193" y="5091627"/>
                  </a:lnTo>
                </a:path>
              </a:pathLst>
            </a:custGeom>
            <a:ln w="17037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2804570" y="5606713"/>
            <a:ext cx="1835785" cy="4552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00" dirty="0">
                <a:solidFill>
                  <a:srgbClr val="FFFFFF"/>
                </a:solidFill>
                <a:latin typeface="Arial Narrow"/>
                <a:cs typeface="Arial Narrow"/>
              </a:rPr>
              <a:t>40,5</a:t>
            </a:r>
            <a:r>
              <a:rPr sz="280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 Narrow"/>
                <a:cs typeface="Arial Narrow"/>
              </a:rPr>
              <a:t>miesiąca</a:t>
            </a:r>
            <a:endParaRPr sz="2800" dirty="0">
              <a:latin typeface="Arial Narrow"/>
              <a:cs typeface="Arial Narrow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4189423" y="11255375"/>
            <a:ext cx="141605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*</a:t>
            </a:r>
            <a:r>
              <a:rPr sz="1500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vs.</a:t>
            </a:r>
            <a:r>
              <a:rPr sz="1500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ADT</a:t>
            </a:r>
            <a:r>
              <a:rPr sz="1500" spc="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+</a:t>
            </a:r>
            <a:r>
              <a:rPr sz="1500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spc="-10" dirty="0">
                <a:solidFill>
                  <a:srgbClr val="050E4C"/>
                </a:solidFill>
                <a:latin typeface="Arial Narrow"/>
                <a:cs typeface="Arial Narrow"/>
              </a:rPr>
              <a:t>placebo</a:t>
            </a:r>
            <a:endParaRPr sz="1500" dirty="0">
              <a:latin typeface="Arial Narrow"/>
              <a:cs typeface="Arial Narrow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491594" y="10496154"/>
            <a:ext cx="1184021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Apalutamid</a:t>
            </a:r>
            <a:r>
              <a:rPr sz="3350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to</a:t>
            </a:r>
            <a:r>
              <a:rPr sz="3350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jedyny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lek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NHT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o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udowodnionym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działaniu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 wydłużającym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przeżycie</a:t>
            </a:r>
            <a:r>
              <a:rPr sz="3350" b="1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bez</a:t>
            </a:r>
            <a:r>
              <a:rPr sz="3350" b="1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przerzutów</a:t>
            </a:r>
            <a:r>
              <a:rPr sz="3350" b="1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u</a:t>
            </a:r>
            <a:r>
              <a:rPr sz="3350" b="1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pacjentów</a:t>
            </a:r>
            <a:r>
              <a:rPr sz="3350" b="1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z</a:t>
            </a:r>
            <a:r>
              <a:rPr sz="3350" b="1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nmCRPC</a:t>
            </a:r>
            <a:r>
              <a:rPr sz="3350" b="1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o</a:t>
            </a:r>
            <a:r>
              <a:rPr sz="3350" b="1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ponad</a:t>
            </a:r>
            <a:r>
              <a:rPr sz="3350" b="1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2</a:t>
            </a:r>
            <a:r>
              <a:rPr sz="3350" b="1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spc="-10" dirty="0" err="1">
                <a:solidFill>
                  <a:srgbClr val="FFFFFF"/>
                </a:solidFill>
                <a:latin typeface="Arial Narrow"/>
                <a:cs typeface="Arial Narrow"/>
              </a:rPr>
              <a:t>lata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*</a:t>
            </a:r>
            <a:r>
              <a:rPr lang="pl-PL" sz="2925" b="1" spc="-15" baseline="31339" dirty="0">
                <a:solidFill>
                  <a:srgbClr val="FFFFFF"/>
                </a:solidFill>
                <a:latin typeface="Arial Narrow"/>
                <a:cs typeface="Arial Narrow"/>
              </a:rPr>
              <a:t>1-</a:t>
            </a:r>
            <a:r>
              <a:rPr lang="pl-PL" sz="2925" b="1" spc="-37" baseline="31339" dirty="0">
                <a:solidFill>
                  <a:srgbClr val="FFFFFF"/>
                </a:solidFill>
                <a:latin typeface="Arial Narrow"/>
                <a:cs typeface="Arial Narrow"/>
              </a:rPr>
              <a:t>4</a:t>
            </a:r>
            <a:endParaRPr sz="2925" baseline="31339" dirty="0">
              <a:latin typeface="Arial Narrow"/>
              <a:cs typeface="Arial Narrow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7519926" y="5298113"/>
            <a:ext cx="2604135" cy="886460"/>
            <a:chOff x="17500065" y="5298113"/>
            <a:chExt cx="2604135" cy="886460"/>
          </a:xfrm>
        </p:grpSpPr>
        <p:sp>
          <p:nvSpPr>
            <p:cNvPr id="42" name="object 42"/>
            <p:cNvSpPr/>
            <p:nvPr/>
          </p:nvSpPr>
          <p:spPr>
            <a:xfrm>
              <a:off x="17500065" y="5298113"/>
              <a:ext cx="2604135" cy="886460"/>
            </a:xfrm>
            <a:custGeom>
              <a:avLst/>
              <a:gdLst/>
              <a:ahLst/>
              <a:cxnLst/>
              <a:rect l="l" t="t" r="r" b="b"/>
              <a:pathLst>
                <a:path w="2604134" h="886460">
                  <a:moveTo>
                    <a:pt x="2604033" y="0"/>
                  </a:moveTo>
                  <a:lnTo>
                    <a:pt x="438473" y="0"/>
                  </a:lnTo>
                  <a:lnTo>
                    <a:pt x="0" y="437502"/>
                  </a:lnTo>
                  <a:lnTo>
                    <a:pt x="427535" y="885943"/>
                  </a:lnTo>
                  <a:lnTo>
                    <a:pt x="2604033" y="885943"/>
                  </a:lnTo>
                  <a:lnTo>
                    <a:pt x="2604033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3" name="object 43"/>
            <p:cNvSpPr/>
            <p:nvPr/>
          </p:nvSpPr>
          <p:spPr>
            <a:xfrm>
              <a:off x="17961011" y="55928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152970" y="0"/>
                  </a:moveTo>
                  <a:lnTo>
                    <a:pt x="0" y="148208"/>
                  </a:lnTo>
                  <a:lnTo>
                    <a:pt x="152970" y="296416"/>
                  </a:lnTo>
                </a:path>
              </a:pathLst>
            </a:custGeom>
            <a:ln w="851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66" name="object 6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13641134"/>
            <a:ext cx="20073287" cy="329511"/>
          </a:xfrm>
          <a:prstGeom prst="rect">
            <a:avLst/>
          </a:prstGeom>
        </p:spPr>
      </p:pic>
      <p:sp>
        <p:nvSpPr>
          <p:cNvPr id="67" name="object 67"/>
          <p:cNvSpPr/>
          <p:nvPr/>
        </p:nvSpPr>
        <p:spPr>
          <a:xfrm>
            <a:off x="2520958" y="4089335"/>
            <a:ext cx="136525" cy="886460"/>
          </a:xfrm>
          <a:custGeom>
            <a:avLst/>
            <a:gdLst/>
            <a:ahLst/>
            <a:cxnLst/>
            <a:rect l="l" t="t" r="r" b="b"/>
            <a:pathLst>
              <a:path w="136525" h="886460">
                <a:moveTo>
                  <a:pt x="0" y="885943"/>
                </a:moveTo>
                <a:lnTo>
                  <a:pt x="136298" y="885943"/>
                </a:lnTo>
                <a:lnTo>
                  <a:pt x="136298" y="0"/>
                </a:lnTo>
                <a:lnTo>
                  <a:pt x="0" y="0"/>
                </a:lnTo>
                <a:lnTo>
                  <a:pt x="0" y="8859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8" name="object 68"/>
          <p:cNvSpPr txBox="1">
            <a:spLocks noGrp="1"/>
          </p:cNvSpPr>
          <p:nvPr>
            <p:ph type="title"/>
          </p:nvPr>
        </p:nvSpPr>
        <p:spPr>
          <a:xfrm>
            <a:off x="8738960" y="272426"/>
            <a:ext cx="10700385" cy="135293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r"/>
            <a:r>
              <a:rPr spc="-215" dirty="0"/>
              <a:t>BADANIE</a:t>
            </a:r>
            <a:r>
              <a:rPr spc="-35" dirty="0"/>
              <a:t> </a:t>
            </a:r>
            <a:r>
              <a:rPr spc="-229" dirty="0"/>
              <a:t>SPARTAN</a:t>
            </a:r>
            <a:r>
              <a:rPr spc="-35" dirty="0"/>
              <a:t> </a:t>
            </a:r>
            <a:r>
              <a:rPr spc="-185" dirty="0"/>
              <a:t>–</a:t>
            </a:r>
            <a:r>
              <a:rPr spc="-40" dirty="0"/>
              <a:t> </a:t>
            </a:r>
            <a:r>
              <a:rPr spc="-229" dirty="0"/>
              <a:t>PRZEDŁUŻONA</a:t>
            </a:r>
            <a:r>
              <a:rPr spc="-35" dirty="0"/>
              <a:t> </a:t>
            </a:r>
            <a:r>
              <a:rPr spc="-204" dirty="0"/>
              <a:t>OBSERWACJA</a:t>
            </a:r>
            <a:br>
              <a:rPr lang="pl-PL" spc="-204" dirty="0"/>
            </a:br>
            <a:r>
              <a:rPr lang="pl-PL" sz="4350" b="1" spc="-235" dirty="0">
                <a:solidFill>
                  <a:srgbClr val="FFFFFF"/>
                </a:solidFill>
                <a:latin typeface="Arial Narrow"/>
                <a:cs typeface="Arial Narrow"/>
              </a:rPr>
              <a:t>TRWAJĄCA</a:t>
            </a:r>
            <a:r>
              <a:rPr lang="pl-PL" sz="4350" b="1" spc="-7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lang="pl-PL" sz="4350" b="1" spc="-150" dirty="0">
                <a:solidFill>
                  <a:srgbClr val="FFFFFF"/>
                </a:solidFill>
                <a:latin typeface="Arial Narrow"/>
                <a:cs typeface="Arial Narrow"/>
              </a:rPr>
              <a:t>4,3</a:t>
            </a:r>
            <a:r>
              <a:rPr lang="pl-PL" sz="4350" b="1" spc="-7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lang="pl-PL" sz="4350" b="1" spc="-150" dirty="0">
                <a:solidFill>
                  <a:srgbClr val="FFFFFF"/>
                </a:solidFill>
                <a:latin typeface="Arial Narrow"/>
                <a:cs typeface="Arial Narrow"/>
              </a:rPr>
              <a:t>ROKU</a:t>
            </a:r>
            <a:r>
              <a:rPr lang="pl-PL" sz="3825" b="1" spc="-225" baseline="31590" dirty="0">
                <a:solidFill>
                  <a:srgbClr val="FFFFFF"/>
                </a:solidFill>
                <a:latin typeface="Arial Narrow"/>
                <a:cs typeface="Arial Narrow"/>
              </a:rPr>
              <a:t>1-4</a:t>
            </a:r>
            <a:endParaRPr spc="-204" dirty="0"/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8B8405B6-A16C-E856-A83B-9A367CA49CAF}"/>
              </a:ext>
            </a:extLst>
          </p:cNvPr>
          <p:cNvGrpSpPr/>
          <p:nvPr/>
        </p:nvGrpSpPr>
        <p:grpSpPr>
          <a:xfrm>
            <a:off x="17927602" y="8748513"/>
            <a:ext cx="2176780" cy="886460"/>
            <a:chOff x="17927602" y="8748513"/>
            <a:chExt cx="2176780" cy="886460"/>
          </a:xfrm>
        </p:grpSpPr>
        <p:sp>
          <p:nvSpPr>
            <p:cNvPr id="3" name="object 11">
              <a:extLst>
                <a:ext uri="{FF2B5EF4-FFF2-40B4-BE49-F238E27FC236}">
                  <a16:creationId xmlns:a16="http://schemas.microsoft.com/office/drawing/2014/main" id="{6550F412-9813-8006-1FB5-7E8B14E1FC5E}"/>
                </a:ext>
              </a:extLst>
            </p:cNvPr>
            <p:cNvSpPr/>
            <p:nvPr/>
          </p:nvSpPr>
          <p:spPr>
            <a:xfrm>
              <a:off x="17927602" y="87485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12">
              <a:extLst>
                <a:ext uri="{FF2B5EF4-FFF2-40B4-BE49-F238E27FC236}">
                  <a16:creationId xmlns:a16="http://schemas.microsoft.com/office/drawing/2014/main" id="{68D9357B-8973-BB3D-21A2-20BEDAFDC88D}"/>
                </a:ext>
              </a:extLst>
            </p:cNvPr>
            <p:cNvSpPr/>
            <p:nvPr/>
          </p:nvSpPr>
          <p:spPr>
            <a:xfrm>
              <a:off x="17961014" y="90432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noFill/>
            <a:ln w="85186">
              <a:solidFill>
                <a:srgbClr val="00B0F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21">
              <a:extLst>
                <a:ext uri="{FF2B5EF4-FFF2-40B4-BE49-F238E27FC236}">
                  <a16:creationId xmlns:a16="http://schemas.microsoft.com/office/drawing/2014/main" id="{4CD0FBF0-CA59-DE7E-2D55-310DD889812E}"/>
                </a:ext>
              </a:extLst>
            </p:cNvPr>
            <p:cNvSpPr txBox="1"/>
            <p:nvPr/>
          </p:nvSpPr>
          <p:spPr>
            <a:xfrm>
              <a:off x="18098140" y="8805446"/>
              <a:ext cx="1707254" cy="743152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Przebieg </a:t>
              </a:r>
              <a:b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</a:b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choroby i ryzyko progresji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91" name="Grupa 90">
            <a:extLst>
              <a:ext uri="{FF2B5EF4-FFF2-40B4-BE49-F238E27FC236}">
                <a16:creationId xmlns:a16="http://schemas.microsoft.com/office/drawing/2014/main" id="{9DD3A9F8-2D8C-61DC-C553-10E0C6641E38}"/>
              </a:ext>
            </a:extLst>
          </p:cNvPr>
          <p:cNvGrpSpPr/>
          <p:nvPr/>
        </p:nvGrpSpPr>
        <p:grpSpPr>
          <a:xfrm>
            <a:off x="17924183" y="4161273"/>
            <a:ext cx="2186305" cy="886460"/>
            <a:chOff x="17924183" y="4161273"/>
            <a:chExt cx="2186305" cy="886460"/>
          </a:xfrm>
        </p:grpSpPr>
        <p:grpSp>
          <p:nvGrpSpPr>
            <p:cNvPr id="45" name="object 45"/>
            <p:cNvGrpSpPr/>
            <p:nvPr/>
          </p:nvGrpSpPr>
          <p:grpSpPr>
            <a:xfrm>
              <a:off x="17924183" y="4161273"/>
              <a:ext cx="2186305" cy="886460"/>
              <a:chOff x="17918421" y="4161273"/>
              <a:chExt cx="2186305" cy="886460"/>
            </a:xfrm>
          </p:grpSpPr>
          <p:sp>
            <p:nvSpPr>
              <p:cNvPr id="46" name="object 46"/>
              <p:cNvSpPr/>
              <p:nvPr/>
            </p:nvSpPr>
            <p:spPr>
              <a:xfrm>
                <a:off x="17927602" y="4161273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60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A68FB1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7" name="object 47"/>
              <p:cNvSpPr/>
              <p:nvPr/>
            </p:nvSpPr>
            <p:spPr>
              <a:xfrm>
                <a:off x="17961014" y="4456038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A68FB1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71" name="object 13">
              <a:extLst>
                <a:ext uri="{FF2B5EF4-FFF2-40B4-BE49-F238E27FC236}">
                  <a16:creationId xmlns:a16="http://schemas.microsoft.com/office/drawing/2014/main" id="{18B47633-9392-D651-483C-882CF6FBD17A}"/>
                </a:ext>
              </a:extLst>
            </p:cNvPr>
            <p:cNvSpPr txBox="1"/>
            <p:nvPr/>
          </p:nvSpPr>
          <p:spPr>
            <a:xfrm>
              <a:off x="18749645" y="4199245"/>
              <a:ext cx="1056005" cy="774571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20320" marR="5080" indent="231775" algn="r">
                <a:lnSpc>
                  <a:spcPts val="1880"/>
                </a:lnSpc>
                <a:spcBef>
                  <a:spcPts val="340"/>
                </a:spcBef>
              </a:pPr>
              <a:r>
                <a:rPr sz="1750" spc="100" dirty="0">
                  <a:solidFill>
                    <a:srgbClr val="FFFFFF"/>
                  </a:solidFill>
                  <a:latin typeface="Arial Narrow"/>
                  <a:cs typeface="Arial Narrow"/>
                </a:rPr>
                <a:t>Wysokie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ryzyko</a:t>
              </a:r>
              <a:r>
                <a:rPr sz="1750" spc="8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przerzutów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74" name="Grupa 73">
            <a:extLst>
              <a:ext uri="{FF2B5EF4-FFF2-40B4-BE49-F238E27FC236}">
                <a16:creationId xmlns:a16="http://schemas.microsoft.com/office/drawing/2014/main" id="{11AB828C-BA91-1348-44EB-2B2629F50836}"/>
              </a:ext>
            </a:extLst>
          </p:cNvPr>
          <p:cNvGrpSpPr/>
          <p:nvPr/>
        </p:nvGrpSpPr>
        <p:grpSpPr>
          <a:xfrm>
            <a:off x="17918421" y="6457267"/>
            <a:ext cx="2186305" cy="886460"/>
            <a:chOff x="17918421" y="6457267"/>
            <a:chExt cx="2186305" cy="886460"/>
          </a:xfrm>
        </p:grpSpPr>
        <p:grpSp>
          <p:nvGrpSpPr>
            <p:cNvPr id="75" name="object 14">
              <a:extLst>
                <a:ext uri="{FF2B5EF4-FFF2-40B4-BE49-F238E27FC236}">
                  <a16:creationId xmlns:a16="http://schemas.microsoft.com/office/drawing/2014/main" id="{9A42A0A3-32BB-E903-F7C3-232F41B98BC9}"/>
                </a:ext>
              </a:extLst>
            </p:cNvPr>
            <p:cNvGrpSpPr/>
            <p:nvPr/>
          </p:nvGrpSpPr>
          <p:grpSpPr>
            <a:xfrm>
              <a:off x="17918421" y="6457267"/>
              <a:ext cx="2186305" cy="886460"/>
              <a:chOff x="17918421" y="6457267"/>
              <a:chExt cx="2186305" cy="886460"/>
            </a:xfrm>
          </p:grpSpPr>
          <p:sp>
            <p:nvSpPr>
              <p:cNvPr id="77" name="object 15">
                <a:extLst>
                  <a:ext uri="{FF2B5EF4-FFF2-40B4-BE49-F238E27FC236}">
                    <a16:creationId xmlns:a16="http://schemas.microsoft.com/office/drawing/2014/main" id="{47D5D535-15C8-C522-256A-AD25A4FE520E}"/>
                  </a:ext>
                </a:extLst>
              </p:cNvPr>
              <p:cNvSpPr/>
              <p:nvPr/>
            </p:nvSpPr>
            <p:spPr>
              <a:xfrm>
                <a:off x="17927602" y="6457267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59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7798BC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8" name="object 16">
                <a:extLst>
                  <a:ext uri="{FF2B5EF4-FFF2-40B4-BE49-F238E27FC236}">
                    <a16:creationId xmlns:a16="http://schemas.microsoft.com/office/drawing/2014/main" id="{4B0391BB-1ED8-70BD-BE17-1807A5DA94E9}"/>
                  </a:ext>
                </a:extLst>
              </p:cNvPr>
              <p:cNvSpPr/>
              <p:nvPr/>
            </p:nvSpPr>
            <p:spPr>
              <a:xfrm>
                <a:off x="17961014" y="6752031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7798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76" name="object 20">
              <a:extLst>
                <a:ext uri="{FF2B5EF4-FFF2-40B4-BE49-F238E27FC236}">
                  <a16:creationId xmlns:a16="http://schemas.microsoft.com/office/drawing/2014/main" id="{A727B433-55E1-CEDE-9770-39531D64AED2}"/>
                </a:ext>
              </a:extLst>
            </p:cNvPr>
            <p:cNvSpPr txBox="1"/>
            <p:nvPr/>
          </p:nvSpPr>
          <p:spPr>
            <a:xfrm>
              <a:off x="19113029" y="6635810"/>
              <a:ext cx="692150" cy="5302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ts val="1989"/>
                </a:lnSpc>
                <a:spcBef>
                  <a:spcPts val="90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Badania</a:t>
              </a:r>
              <a:endParaRPr sz="1750" dirty="0">
                <a:latin typeface="Arial Narrow"/>
                <a:cs typeface="Arial Narrow"/>
              </a:endParaRPr>
            </a:p>
            <a:p>
              <a:pPr marL="255270">
                <a:lnSpc>
                  <a:spcPts val="1989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RWE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83" name="Grupa 82">
            <a:extLst>
              <a:ext uri="{FF2B5EF4-FFF2-40B4-BE49-F238E27FC236}">
                <a16:creationId xmlns:a16="http://schemas.microsoft.com/office/drawing/2014/main" id="{FA4F4D09-177B-5193-918D-5841158D571F}"/>
              </a:ext>
            </a:extLst>
          </p:cNvPr>
          <p:cNvGrpSpPr/>
          <p:nvPr/>
        </p:nvGrpSpPr>
        <p:grpSpPr>
          <a:xfrm>
            <a:off x="17927602" y="7608459"/>
            <a:ext cx="2176780" cy="886460"/>
            <a:chOff x="17927602" y="7608459"/>
            <a:chExt cx="2176780" cy="886460"/>
          </a:xfrm>
        </p:grpSpPr>
        <p:sp>
          <p:nvSpPr>
            <p:cNvPr id="84" name="object 21">
              <a:extLst>
                <a:ext uri="{FF2B5EF4-FFF2-40B4-BE49-F238E27FC236}">
                  <a16:creationId xmlns:a16="http://schemas.microsoft.com/office/drawing/2014/main" id="{D3F8ACD1-7DD9-68D1-CDF4-0BAEAD8E38CF}"/>
                </a:ext>
              </a:extLst>
            </p:cNvPr>
            <p:cNvSpPr/>
            <p:nvPr/>
          </p:nvSpPr>
          <p:spPr>
            <a:xfrm>
              <a:off x="17927602" y="7608459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5" name="object 22">
              <a:extLst>
                <a:ext uri="{FF2B5EF4-FFF2-40B4-BE49-F238E27FC236}">
                  <a16:creationId xmlns:a16="http://schemas.microsoft.com/office/drawing/2014/main" id="{4811C7E5-4C54-C7DD-BA40-0ABCB7ED8AC9}"/>
                </a:ext>
              </a:extLst>
            </p:cNvPr>
            <p:cNvSpPr/>
            <p:nvPr/>
          </p:nvSpPr>
          <p:spPr>
            <a:xfrm>
              <a:off x="17961014" y="7903223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6" name="object 23">
              <a:extLst>
                <a:ext uri="{FF2B5EF4-FFF2-40B4-BE49-F238E27FC236}">
                  <a16:creationId xmlns:a16="http://schemas.microsoft.com/office/drawing/2014/main" id="{12BE2BF5-680E-854C-51FA-F55B30C0C14A}"/>
                </a:ext>
              </a:extLst>
            </p:cNvPr>
            <p:cNvSpPr txBox="1"/>
            <p:nvPr/>
          </p:nvSpPr>
          <p:spPr>
            <a:xfrm>
              <a:off x="18931558" y="7653897"/>
              <a:ext cx="873760" cy="751205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Tolerancja </a:t>
              </a:r>
              <a:r>
                <a:rPr sz="1750" dirty="0">
                  <a:solidFill>
                    <a:srgbClr val="FFFFFF"/>
                  </a:solidFill>
                  <a:latin typeface="Arial Narrow"/>
                  <a:cs typeface="Arial Narrow"/>
                </a:rPr>
                <a:t>i</a:t>
              </a:r>
              <a:r>
                <a:rPr sz="1750" spc="-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jakość</a:t>
              </a:r>
              <a:endParaRPr sz="1750" dirty="0">
                <a:latin typeface="Arial Narrow"/>
                <a:cs typeface="Arial Narrow"/>
              </a:endParaRPr>
            </a:p>
            <a:p>
              <a:pPr marR="5080" algn="r">
                <a:lnSpc>
                  <a:spcPts val="1800"/>
                </a:lnSpc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życia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90" name="object 13">
            <a:extLst>
              <a:ext uri="{FF2B5EF4-FFF2-40B4-BE49-F238E27FC236}">
                <a16:creationId xmlns:a16="http://schemas.microsoft.com/office/drawing/2014/main" id="{E9553232-C9B0-FFAC-6684-2BB6C83BF827}"/>
              </a:ext>
            </a:extLst>
          </p:cNvPr>
          <p:cNvSpPr txBox="1"/>
          <p:nvPr/>
        </p:nvSpPr>
        <p:spPr>
          <a:xfrm>
            <a:off x="18749645" y="5451420"/>
            <a:ext cx="1056005" cy="53091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52705" marR="5080" indent="-40640" algn="r">
              <a:lnSpc>
                <a:spcPts val="1880"/>
              </a:lnSpc>
            </a:pPr>
            <a:r>
              <a:rPr sz="1750" spc="-10" dirty="0" err="1">
                <a:solidFill>
                  <a:srgbClr val="FFFFFF"/>
                </a:solidFill>
                <a:latin typeface="Arial Narrow"/>
                <a:cs typeface="Arial Narrow"/>
              </a:rPr>
              <a:t>Skuteczność</a:t>
            </a: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 apalutamidu</a:t>
            </a:r>
            <a:endParaRPr sz="1750" dirty="0">
              <a:latin typeface="Arial Narrow"/>
              <a:cs typeface="Arial Narrow"/>
            </a:endParaRPr>
          </a:p>
        </p:txBody>
      </p:sp>
      <p:sp>
        <p:nvSpPr>
          <p:cNvPr id="58" name="Prostokąt 57">
            <a:hlinkClick r:id="rId9" action="ppaction://hlinksldjump"/>
            <a:extLst>
              <a:ext uri="{FF2B5EF4-FFF2-40B4-BE49-F238E27FC236}">
                <a16:creationId xmlns:a16="http://schemas.microsoft.com/office/drawing/2014/main" id="{F2DEAE69-09C3-6429-BB0A-C44DAC34EA53}"/>
              </a:ext>
            </a:extLst>
          </p:cNvPr>
          <p:cNvSpPr/>
          <p:nvPr/>
        </p:nvSpPr>
        <p:spPr>
          <a:xfrm>
            <a:off x="17961013" y="417932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9" name="Prostokąt 58">
            <a:hlinkClick r:id="rId9" action="ppaction://hlinksldjump"/>
            <a:extLst>
              <a:ext uri="{FF2B5EF4-FFF2-40B4-BE49-F238E27FC236}">
                <a16:creationId xmlns:a16="http://schemas.microsoft.com/office/drawing/2014/main" id="{23351392-5F14-71C2-1DF3-CF14A911DC3D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0" name="Prostokąt 69">
            <a:hlinkClick r:id="rId10" action="ppaction://hlinksldjump"/>
            <a:extLst>
              <a:ext uri="{FF2B5EF4-FFF2-40B4-BE49-F238E27FC236}">
                <a16:creationId xmlns:a16="http://schemas.microsoft.com/office/drawing/2014/main" id="{EA1DCECA-B81F-9796-543A-C84756B6A4B1}"/>
              </a:ext>
            </a:extLst>
          </p:cNvPr>
          <p:cNvSpPr/>
          <p:nvPr/>
        </p:nvSpPr>
        <p:spPr>
          <a:xfrm>
            <a:off x="17961013" y="5313862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2" name="Prostokąt 71">
            <a:hlinkClick r:id="rId11" action="ppaction://hlinksldjump"/>
            <a:extLst>
              <a:ext uri="{FF2B5EF4-FFF2-40B4-BE49-F238E27FC236}">
                <a16:creationId xmlns:a16="http://schemas.microsoft.com/office/drawing/2014/main" id="{CC83528C-4A21-CBDC-9891-22CA35699B8C}"/>
              </a:ext>
            </a:extLst>
          </p:cNvPr>
          <p:cNvSpPr/>
          <p:nvPr/>
        </p:nvSpPr>
        <p:spPr>
          <a:xfrm>
            <a:off x="17961013" y="6447641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Prostokąt 72">
            <a:hlinkClick r:id="rId12" action="ppaction://hlinksldjump"/>
            <a:extLst>
              <a:ext uri="{FF2B5EF4-FFF2-40B4-BE49-F238E27FC236}">
                <a16:creationId xmlns:a16="http://schemas.microsoft.com/office/drawing/2014/main" id="{D6BB253A-2FD5-084E-BFC4-CF9760AC419A}"/>
              </a:ext>
            </a:extLst>
          </p:cNvPr>
          <p:cNvSpPr/>
          <p:nvPr/>
        </p:nvSpPr>
        <p:spPr>
          <a:xfrm>
            <a:off x="17981580" y="763278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7" name="Prostokąt 86">
            <a:hlinkClick r:id="rId13" action="ppaction://hlinksldjump"/>
            <a:extLst>
              <a:ext uri="{FF2B5EF4-FFF2-40B4-BE49-F238E27FC236}">
                <a16:creationId xmlns:a16="http://schemas.microsoft.com/office/drawing/2014/main" id="{DEB31422-7F7E-5E04-ABCB-CAC09A857C61}"/>
              </a:ext>
            </a:extLst>
          </p:cNvPr>
          <p:cNvSpPr/>
          <p:nvPr/>
        </p:nvSpPr>
        <p:spPr>
          <a:xfrm>
            <a:off x="17946866" y="878521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9" name="Grafika 88" descr="Dom z wypełnieniem pełnym">
            <a:hlinkClick r:id="rId14" action="ppaction://hlinksldjump"/>
            <a:extLst>
              <a:ext uri="{FF2B5EF4-FFF2-40B4-BE49-F238E27FC236}">
                <a16:creationId xmlns:a16="http://schemas.microsoft.com/office/drawing/2014/main" id="{2D3EC223-7B93-6050-D3BC-B8CCF73A938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9026929" y="3093836"/>
            <a:ext cx="914400" cy="914400"/>
          </a:xfrm>
          <a:prstGeom prst="rect">
            <a:avLst/>
          </a:prstGeom>
        </p:spPr>
      </p:pic>
      <p:sp>
        <p:nvSpPr>
          <p:cNvPr id="6" name="object 35">
            <a:extLst>
              <a:ext uri="{FF2B5EF4-FFF2-40B4-BE49-F238E27FC236}">
                <a16:creationId xmlns:a16="http://schemas.microsoft.com/office/drawing/2014/main" id="{77AA9FC4-3F4B-2793-20F2-B439CFB42E05}"/>
              </a:ext>
            </a:extLst>
          </p:cNvPr>
          <p:cNvSpPr txBox="1"/>
          <p:nvPr/>
        </p:nvSpPr>
        <p:spPr>
          <a:xfrm>
            <a:off x="598608" y="12212955"/>
            <a:ext cx="14853285" cy="67326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ADT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terapia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antyandrogenowa;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APA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apalutamid;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HR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hazard</a:t>
            </a:r>
            <a:r>
              <a:rPr sz="14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względny;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MFS</a:t>
            </a:r>
            <a:r>
              <a:rPr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przeżycie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bez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przerzutów;</a:t>
            </a:r>
            <a:r>
              <a:rPr sz="14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NHT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nowoczesne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terapie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hormonalne;</a:t>
            </a:r>
            <a:r>
              <a:rPr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nmCRPC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oporny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kastrację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rak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gruczołu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krokowego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bez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spc="-10" dirty="0" err="1">
                <a:solidFill>
                  <a:srgbClr val="050E4C"/>
                </a:solidFill>
                <a:latin typeface="Arial Narrow"/>
                <a:cs typeface="Arial Narrow"/>
              </a:rPr>
              <a:t>przerzutów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;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RWE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</a:t>
            </a:r>
            <a:endParaRPr lang="pl-PL" sz="14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endParaRPr sz="1400" dirty="0">
              <a:latin typeface="Arial Narrow"/>
              <a:cs typeface="Arial Narrow"/>
            </a:endParaRPr>
          </a:p>
        </p:txBody>
      </p:sp>
      <p:sp>
        <p:nvSpPr>
          <p:cNvPr id="48" name="pole tekstowe 47">
            <a:extLst>
              <a:ext uri="{FF2B5EF4-FFF2-40B4-BE49-F238E27FC236}">
                <a16:creationId xmlns:a16="http://schemas.microsoft.com/office/drawing/2014/main" id="{2B531E07-5666-EED4-84DA-16CF01BE056D}"/>
              </a:ext>
            </a:extLst>
          </p:cNvPr>
          <p:cNvSpPr txBox="1"/>
          <p:nvPr/>
        </p:nvSpPr>
        <p:spPr>
          <a:xfrm>
            <a:off x="605156" y="12847065"/>
            <a:ext cx="15070556" cy="535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1.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Mottet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N et al. EAU – EANM – ESTRO – ESUR – ISUP – SIOG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Guidelines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on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Prostate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Cancer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2023. Dostępne na: https://d56bochluxqnz.cloudfront. net/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documents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/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full-guideline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/EAU-EANM-ESTRO-ESUR-ISUP-SIOG-Guidelines-on-Prostate-Cancer-2023.pdf. Dostęp: październik 2023. 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2.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Small EJ et al. na ASCO GU 2020. Poster 5516. 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3.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Hussain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M et al. N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Engl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J Med. 2018; 378(26): 2465-2474. 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4.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Fizazi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K et al. N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Engl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J Med. 2019; 380(13): 1235-1246.</a:t>
            </a:r>
          </a:p>
        </p:txBody>
      </p:sp>
      <p:grpSp>
        <p:nvGrpSpPr>
          <p:cNvPr id="44" name="Grupa 43">
            <a:extLst>
              <a:ext uri="{FF2B5EF4-FFF2-40B4-BE49-F238E27FC236}">
                <a16:creationId xmlns:a16="http://schemas.microsoft.com/office/drawing/2014/main" id="{0F30578C-70ED-C5D6-9BB2-05560E3CABA7}"/>
              </a:ext>
            </a:extLst>
          </p:cNvPr>
          <p:cNvGrpSpPr/>
          <p:nvPr/>
        </p:nvGrpSpPr>
        <p:grpSpPr>
          <a:xfrm>
            <a:off x="17927601" y="9913114"/>
            <a:ext cx="2176780" cy="886460"/>
            <a:chOff x="17927601" y="9913114"/>
            <a:chExt cx="2176780" cy="886460"/>
          </a:xfrm>
        </p:grpSpPr>
        <p:sp>
          <p:nvSpPr>
            <p:cNvPr id="49" name="object 22">
              <a:extLst>
                <a:ext uri="{FF2B5EF4-FFF2-40B4-BE49-F238E27FC236}">
                  <a16:creationId xmlns:a16="http://schemas.microsoft.com/office/drawing/2014/main" id="{850F10DD-9B0E-EADF-971C-3BAFFA6604EB}"/>
                </a:ext>
              </a:extLst>
            </p:cNvPr>
            <p:cNvSpPr/>
            <p:nvPr/>
          </p:nvSpPr>
          <p:spPr>
            <a:xfrm>
              <a:off x="17927601" y="9913114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0" name="object 23">
              <a:extLst>
                <a:ext uri="{FF2B5EF4-FFF2-40B4-BE49-F238E27FC236}">
                  <a16:creationId xmlns:a16="http://schemas.microsoft.com/office/drawing/2014/main" id="{276AC38C-F982-177F-DBF1-390549FCD2FE}"/>
                </a:ext>
              </a:extLst>
            </p:cNvPr>
            <p:cNvSpPr txBox="1"/>
            <p:nvPr/>
          </p:nvSpPr>
          <p:spPr>
            <a:xfrm>
              <a:off x="18901276" y="10179561"/>
              <a:ext cx="903605" cy="26802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algn="r">
                <a:lnSpc>
                  <a:spcPts val="1955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SIL</a:t>
              </a:r>
              <a:endParaRPr sz="1750" dirty="0">
                <a:latin typeface="Arial Narrow"/>
                <a:cs typeface="Arial Narrow"/>
              </a:endParaRPr>
            </a:p>
          </p:txBody>
        </p:sp>
        <p:sp>
          <p:nvSpPr>
            <p:cNvPr id="51" name="object 24">
              <a:extLst>
                <a:ext uri="{FF2B5EF4-FFF2-40B4-BE49-F238E27FC236}">
                  <a16:creationId xmlns:a16="http://schemas.microsoft.com/office/drawing/2014/main" id="{E337D5FC-3F09-1375-4120-C2EA84D992EA}"/>
                </a:ext>
              </a:extLst>
            </p:cNvPr>
            <p:cNvSpPr/>
            <p:nvPr/>
          </p:nvSpPr>
          <p:spPr>
            <a:xfrm>
              <a:off x="17961013" y="10207879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2" name="Prostokąt 51">
            <a:hlinkClick r:id="rId17" action="ppaction://hlinksldjump"/>
            <a:extLst>
              <a:ext uri="{FF2B5EF4-FFF2-40B4-BE49-F238E27FC236}">
                <a16:creationId xmlns:a16="http://schemas.microsoft.com/office/drawing/2014/main" id="{64F3828C-D6AC-14D2-831C-8C21C6AE68AD}"/>
              </a:ext>
            </a:extLst>
          </p:cNvPr>
          <p:cNvSpPr/>
          <p:nvPr/>
        </p:nvSpPr>
        <p:spPr>
          <a:xfrm>
            <a:off x="17961012" y="9919750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object 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641134"/>
            <a:ext cx="20073287" cy="329511"/>
          </a:xfrm>
          <a:prstGeom prst="rect">
            <a:avLst/>
          </a:prstGeom>
        </p:spPr>
      </p:pic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15417827" y="586336"/>
            <a:ext cx="4019550" cy="6902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215" dirty="0"/>
              <a:t>BADANIE</a:t>
            </a:r>
            <a:r>
              <a:rPr spc="-55" dirty="0"/>
              <a:t> </a:t>
            </a:r>
            <a:r>
              <a:rPr spc="-204" dirty="0"/>
              <a:t>SPARTAN</a:t>
            </a:r>
          </a:p>
        </p:txBody>
      </p:sp>
      <p:sp>
        <p:nvSpPr>
          <p:cNvPr id="34" name="object 34"/>
          <p:cNvSpPr/>
          <p:nvPr/>
        </p:nvSpPr>
        <p:spPr>
          <a:xfrm>
            <a:off x="10339556" y="4836537"/>
            <a:ext cx="2291715" cy="1953260"/>
          </a:xfrm>
          <a:custGeom>
            <a:avLst/>
            <a:gdLst/>
            <a:ahLst/>
            <a:cxnLst/>
            <a:rect l="l" t="t" r="r" b="b"/>
            <a:pathLst>
              <a:path w="2291715" h="1953259">
                <a:moveTo>
                  <a:pt x="2035531" y="0"/>
                </a:moveTo>
                <a:lnTo>
                  <a:pt x="255560" y="0"/>
                </a:lnTo>
                <a:lnTo>
                  <a:pt x="209624" y="4117"/>
                </a:lnTo>
                <a:lnTo>
                  <a:pt x="166389" y="15989"/>
                </a:lnTo>
                <a:lnTo>
                  <a:pt x="126576" y="34892"/>
                </a:lnTo>
                <a:lnTo>
                  <a:pt x="90908" y="60106"/>
                </a:lnTo>
                <a:lnTo>
                  <a:pt x="60106" y="90908"/>
                </a:lnTo>
                <a:lnTo>
                  <a:pt x="34892" y="126576"/>
                </a:lnTo>
                <a:lnTo>
                  <a:pt x="15989" y="166389"/>
                </a:lnTo>
                <a:lnTo>
                  <a:pt x="4117" y="209624"/>
                </a:lnTo>
                <a:lnTo>
                  <a:pt x="0" y="255560"/>
                </a:lnTo>
                <a:lnTo>
                  <a:pt x="0" y="1697092"/>
                </a:lnTo>
                <a:lnTo>
                  <a:pt x="4117" y="1743031"/>
                </a:lnTo>
                <a:lnTo>
                  <a:pt x="15989" y="1786267"/>
                </a:lnTo>
                <a:lnTo>
                  <a:pt x="34892" y="1826080"/>
                </a:lnTo>
                <a:lnTo>
                  <a:pt x="60106" y="1861748"/>
                </a:lnTo>
                <a:lnTo>
                  <a:pt x="90908" y="1892549"/>
                </a:lnTo>
                <a:lnTo>
                  <a:pt x="126576" y="1917762"/>
                </a:lnTo>
                <a:lnTo>
                  <a:pt x="166389" y="1936665"/>
                </a:lnTo>
                <a:lnTo>
                  <a:pt x="209624" y="1948536"/>
                </a:lnTo>
                <a:lnTo>
                  <a:pt x="255560" y="1952653"/>
                </a:lnTo>
                <a:lnTo>
                  <a:pt x="2035531" y="1952653"/>
                </a:lnTo>
                <a:lnTo>
                  <a:pt x="2081467" y="1948536"/>
                </a:lnTo>
                <a:lnTo>
                  <a:pt x="2124703" y="1936665"/>
                </a:lnTo>
                <a:lnTo>
                  <a:pt x="2164515" y="1917762"/>
                </a:lnTo>
                <a:lnTo>
                  <a:pt x="2200184" y="1892549"/>
                </a:lnTo>
                <a:lnTo>
                  <a:pt x="2230986" y="1861748"/>
                </a:lnTo>
                <a:lnTo>
                  <a:pt x="2256199" y="1826080"/>
                </a:lnTo>
                <a:lnTo>
                  <a:pt x="2275103" y="1786267"/>
                </a:lnTo>
                <a:lnTo>
                  <a:pt x="2286974" y="1743031"/>
                </a:lnTo>
                <a:lnTo>
                  <a:pt x="2291092" y="1697092"/>
                </a:lnTo>
                <a:lnTo>
                  <a:pt x="2291092" y="255560"/>
                </a:lnTo>
                <a:lnTo>
                  <a:pt x="2286974" y="209624"/>
                </a:lnTo>
                <a:lnTo>
                  <a:pt x="2275103" y="166389"/>
                </a:lnTo>
                <a:lnTo>
                  <a:pt x="2256199" y="126576"/>
                </a:lnTo>
                <a:lnTo>
                  <a:pt x="2230986" y="90908"/>
                </a:lnTo>
                <a:lnTo>
                  <a:pt x="2200184" y="60106"/>
                </a:lnTo>
                <a:lnTo>
                  <a:pt x="2164515" y="34892"/>
                </a:lnTo>
                <a:lnTo>
                  <a:pt x="2124703" y="15989"/>
                </a:lnTo>
                <a:lnTo>
                  <a:pt x="2081467" y="4117"/>
                </a:lnTo>
                <a:lnTo>
                  <a:pt x="2035531" y="0"/>
                </a:lnTo>
                <a:close/>
              </a:path>
            </a:pathLst>
          </a:custGeom>
          <a:solidFill>
            <a:srgbClr val="5D758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5" name="object 35"/>
          <p:cNvSpPr/>
          <p:nvPr/>
        </p:nvSpPr>
        <p:spPr>
          <a:xfrm>
            <a:off x="5939141" y="4836537"/>
            <a:ext cx="4318635" cy="1953260"/>
          </a:xfrm>
          <a:custGeom>
            <a:avLst/>
            <a:gdLst/>
            <a:ahLst/>
            <a:cxnLst/>
            <a:rect l="l" t="t" r="r" b="b"/>
            <a:pathLst>
              <a:path w="4318634" h="1953259">
                <a:moveTo>
                  <a:pt x="4063004" y="0"/>
                </a:moveTo>
                <a:lnTo>
                  <a:pt x="255560" y="0"/>
                </a:lnTo>
                <a:lnTo>
                  <a:pt x="209624" y="4117"/>
                </a:lnTo>
                <a:lnTo>
                  <a:pt x="166389" y="15989"/>
                </a:lnTo>
                <a:lnTo>
                  <a:pt x="126576" y="34892"/>
                </a:lnTo>
                <a:lnTo>
                  <a:pt x="90908" y="60106"/>
                </a:lnTo>
                <a:lnTo>
                  <a:pt x="60106" y="90908"/>
                </a:lnTo>
                <a:lnTo>
                  <a:pt x="34892" y="126576"/>
                </a:lnTo>
                <a:lnTo>
                  <a:pt x="15989" y="166389"/>
                </a:lnTo>
                <a:lnTo>
                  <a:pt x="4117" y="209624"/>
                </a:lnTo>
                <a:lnTo>
                  <a:pt x="0" y="255560"/>
                </a:lnTo>
                <a:lnTo>
                  <a:pt x="0" y="1697092"/>
                </a:lnTo>
                <a:lnTo>
                  <a:pt x="4117" y="1743031"/>
                </a:lnTo>
                <a:lnTo>
                  <a:pt x="15989" y="1786267"/>
                </a:lnTo>
                <a:lnTo>
                  <a:pt x="34892" y="1826080"/>
                </a:lnTo>
                <a:lnTo>
                  <a:pt x="60106" y="1861748"/>
                </a:lnTo>
                <a:lnTo>
                  <a:pt x="90908" y="1892549"/>
                </a:lnTo>
                <a:lnTo>
                  <a:pt x="126576" y="1917762"/>
                </a:lnTo>
                <a:lnTo>
                  <a:pt x="166389" y="1936665"/>
                </a:lnTo>
                <a:lnTo>
                  <a:pt x="209624" y="1948536"/>
                </a:lnTo>
                <a:lnTo>
                  <a:pt x="255560" y="1952653"/>
                </a:lnTo>
                <a:lnTo>
                  <a:pt x="4063004" y="1952653"/>
                </a:lnTo>
                <a:lnTo>
                  <a:pt x="4108942" y="1948536"/>
                </a:lnTo>
                <a:lnTo>
                  <a:pt x="4152179" y="1936665"/>
                </a:lnTo>
                <a:lnTo>
                  <a:pt x="4191992" y="1917762"/>
                </a:lnTo>
                <a:lnTo>
                  <a:pt x="4227660" y="1892549"/>
                </a:lnTo>
                <a:lnTo>
                  <a:pt x="4258461" y="1861748"/>
                </a:lnTo>
                <a:lnTo>
                  <a:pt x="4283674" y="1826080"/>
                </a:lnTo>
                <a:lnTo>
                  <a:pt x="4302577" y="1786267"/>
                </a:lnTo>
                <a:lnTo>
                  <a:pt x="4314447" y="1743031"/>
                </a:lnTo>
                <a:lnTo>
                  <a:pt x="4318565" y="1697092"/>
                </a:lnTo>
                <a:lnTo>
                  <a:pt x="4318565" y="255560"/>
                </a:lnTo>
                <a:lnTo>
                  <a:pt x="4314447" y="209624"/>
                </a:lnTo>
                <a:lnTo>
                  <a:pt x="4302577" y="166389"/>
                </a:lnTo>
                <a:lnTo>
                  <a:pt x="4283674" y="126576"/>
                </a:lnTo>
                <a:lnTo>
                  <a:pt x="4258461" y="90908"/>
                </a:lnTo>
                <a:lnTo>
                  <a:pt x="4227660" y="60106"/>
                </a:lnTo>
                <a:lnTo>
                  <a:pt x="4191992" y="34892"/>
                </a:lnTo>
                <a:lnTo>
                  <a:pt x="4152179" y="15989"/>
                </a:lnTo>
                <a:lnTo>
                  <a:pt x="4108942" y="4117"/>
                </a:lnTo>
                <a:lnTo>
                  <a:pt x="4063004" y="0"/>
                </a:lnTo>
                <a:close/>
              </a:path>
            </a:pathLst>
          </a:custGeom>
          <a:solidFill>
            <a:srgbClr val="7798B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36"/>
          <p:cNvSpPr/>
          <p:nvPr/>
        </p:nvSpPr>
        <p:spPr>
          <a:xfrm>
            <a:off x="1465819" y="4836537"/>
            <a:ext cx="4408805" cy="1953260"/>
          </a:xfrm>
          <a:custGeom>
            <a:avLst/>
            <a:gdLst/>
            <a:ahLst/>
            <a:cxnLst/>
            <a:rect l="l" t="t" r="r" b="b"/>
            <a:pathLst>
              <a:path w="4408805" h="1953259">
                <a:moveTo>
                  <a:pt x="4153072" y="0"/>
                </a:moveTo>
                <a:lnTo>
                  <a:pt x="255560" y="0"/>
                </a:lnTo>
                <a:lnTo>
                  <a:pt x="209622" y="4117"/>
                </a:lnTo>
                <a:lnTo>
                  <a:pt x="166385" y="15989"/>
                </a:lnTo>
                <a:lnTo>
                  <a:pt x="126572" y="34892"/>
                </a:lnTo>
                <a:lnTo>
                  <a:pt x="90904" y="60106"/>
                </a:lnTo>
                <a:lnTo>
                  <a:pt x="60103" y="90908"/>
                </a:lnTo>
                <a:lnTo>
                  <a:pt x="34890" y="126576"/>
                </a:lnTo>
                <a:lnTo>
                  <a:pt x="15988" y="166389"/>
                </a:lnTo>
                <a:lnTo>
                  <a:pt x="4117" y="209624"/>
                </a:lnTo>
                <a:lnTo>
                  <a:pt x="0" y="255560"/>
                </a:lnTo>
                <a:lnTo>
                  <a:pt x="0" y="1697092"/>
                </a:lnTo>
                <a:lnTo>
                  <a:pt x="4117" y="1743031"/>
                </a:lnTo>
                <a:lnTo>
                  <a:pt x="15988" y="1786267"/>
                </a:lnTo>
                <a:lnTo>
                  <a:pt x="34890" y="1826080"/>
                </a:lnTo>
                <a:lnTo>
                  <a:pt x="60103" y="1861748"/>
                </a:lnTo>
                <a:lnTo>
                  <a:pt x="90904" y="1892549"/>
                </a:lnTo>
                <a:lnTo>
                  <a:pt x="126572" y="1917762"/>
                </a:lnTo>
                <a:lnTo>
                  <a:pt x="166385" y="1936665"/>
                </a:lnTo>
                <a:lnTo>
                  <a:pt x="209622" y="1948536"/>
                </a:lnTo>
                <a:lnTo>
                  <a:pt x="255560" y="1952653"/>
                </a:lnTo>
                <a:lnTo>
                  <a:pt x="4153072" y="1952653"/>
                </a:lnTo>
                <a:lnTo>
                  <a:pt x="4199011" y="1948536"/>
                </a:lnTo>
                <a:lnTo>
                  <a:pt x="4242247" y="1936665"/>
                </a:lnTo>
                <a:lnTo>
                  <a:pt x="4282060" y="1917762"/>
                </a:lnTo>
                <a:lnTo>
                  <a:pt x="4317728" y="1892549"/>
                </a:lnTo>
                <a:lnTo>
                  <a:pt x="4348529" y="1861748"/>
                </a:lnTo>
                <a:lnTo>
                  <a:pt x="4373742" y="1826080"/>
                </a:lnTo>
                <a:lnTo>
                  <a:pt x="4392645" y="1786267"/>
                </a:lnTo>
                <a:lnTo>
                  <a:pt x="4404515" y="1743031"/>
                </a:lnTo>
                <a:lnTo>
                  <a:pt x="4408633" y="1697092"/>
                </a:lnTo>
                <a:lnTo>
                  <a:pt x="4408633" y="255560"/>
                </a:lnTo>
                <a:lnTo>
                  <a:pt x="4404515" y="209624"/>
                </a:lnTo>
                <a:lnTo>
                  <a:pt x="4392645" y="166389"/>
                </a:lnTo>
                <a:lnTo>
                  <a:pt x="4373742" y="126576"/>
                </a:lnTo>
                <a:lnTo>
                  <a:pt x="4348529" y="90908"/>
                </a:lnTo>
                <a:lnTo>
                  <a:pt x="4317728" y="60106"/>
                </a:lnTo>
                <a:lnTo>
                  <a:pt x="4282060" y="34892"/>
                </a:lnTo>
                <a:lnTo>
                  <a:pt x="4242247" y="15989"/>
                </a:lnTo>
                <a:lnTo>
                  <a:pt x="4199011" y="4117"/>
                </a:lnTo>
                <a:lnTo>
                  <a:pt x="4153072" y="0"/>
                </a:lnTo>
                <a:close/>
              </a:path>
            </a:pathLst>
          </a:custGeom>
          <a:solidFill>
            <a:srgbClr val="3C3C3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object 37"/>
          <p:cNvSpPr/>
          <p:nvPr/>
        </p:nvSpPr>
        <p:spPr>
          <a:xfrm>
            <a:off x="12709130" y="4836537"/>
            <a:ext cx="3119120" cy="1953260"/>
          </a:xfrm>
          <a:custGeom>
            <a:avLst/>
            <a:gdLst/>
            <a:ahLst/>
            <a:cxnLst/>
            <a:rect l="l" t="t" r="r" b="b"/>
            <a:pathLst>
              <a:path w="3119119" h="1953259">
                <a:moveTo>
                  <a:pt x="2863028" y="0"/>
                </a:moveTo>
                <a:lnTo>
                  <a:pt x="255560" y="0"/>
                </a:lnTo>
                <a:lnTo>
                  <a:pt x="209622" y="4117"/>
                </a:lnTo>
                <a:lnTo>
                  <a:pt x="166385" y="15989"/>
                </a:lnTo>
                <a:lnTo>
                  <a:pt x="126572" y="34892"/>
                </a:lnTo>
                <a:lnTo>
                  <a:pt x="90904" y="60106"/>
                </a:lnTo>
                <a:lnTo>
                  <a:pt x="60103" y="90908"/>
                </a:lnTo>
                <a:lnTo>
                  <a:pt x="34890" y="126576"/>
                </a:lnTo>
                <a:lnTo>
                  <a:pt x="15988" y="166389"/>
                </a:lnTo>
                <a:lnTo>
                  <a:pt x="4117" y="209624"/>
                </a:lnTo>
                <a:lnTo>
                  <a:pt x="0" y="255560"/>
                </a:lnTo>
                <a:lnTo>
                  <a:pt x="0" y="1697092"/>
                </a:lnTo>
                <a:lnTo>
                  <a:pt x="4117" y="1743031"/>
                </a:lnTo>
                <a:lnTo>
                  <a:pt x="15988" y="1786267"/>
                </a:lnTo>
                <a:lnTo>
                  <a:pt x="34890" y="1826080"/>
                </a:lnTo>
                <a:lnTo>
                  <a:pt x="60103" y="1861748"/>
                </a:lnTo>
                <a:lnTo>
                  <a:pt x="90904" y="1892549"/>
                </a:lnTo>
                <a:lnTo>
                  <a:pt x="126572" y="1917762"/>
                </a:lnTo>
                <a:lnTo>
                  <a:pt x="166385" y="1936665"/>
                </a:lnTo>
                <a:lnTo>
                  <a:pt x="209622" y="1948536"/>
                </a:lnTo>
                <a:lnTo>
                  <a:pt x="255560" y="1952653"/>
                </a:lnTo>
                <a:lnTo>
                  <a:pt x="2863028" y="1952653"/>
                </a:lnTo>
                <a:lnTo>
                  <a:pt x="2908966" y="1948536"/>
                </a:lnTo>
                <a:lnTo>
                  <a:pt x="2952203" y="1936665"/>
                </a:lnTo>
                <a:lnTo>
                  <a:pt x="2992016" y="1917762"/>
                </a:lnTo>
                <a:lnTo>
                  <a:pt x="3027684" y="1892549"/>
                </a:lnTo>
                <a:lnTo>
                  <a:pt x="3058485" y="1861748"/>
                </a:lnTo>
                <a:lnTo>
                  <a:pt x="3083698" y="1826080"/>
                </a:lnTo>
                <a:lnTo>
                  <a:pt x="3102600" y="1786267"/>
                </a:lnTo>
                <a:lnTo>
                  <a:pt x="3114471" y="1743031"/>
                </a:lnTo>
                <a:lnTo>
                  <a:pt x="3118588" y="1697092"/>
                </a:lnTo>
                <a:lnTo>
                  <a:pt x="3118588" y="255560"/>
                </a:lnTo>
                <a:lnTo>
                  <a:pt x="3114471" y="209624"/>
                </a:lnTo>
                <a:lnTo>
                  <a:pt x="3102600" y="166389"/>
                </a:lnTo>
                <a:lnTo>
                  <a:pt x="3083698" y="126576"/>
                </a:lnTo>
                <a:lnTo>
                  <a:pt x="3058485" y="90908"/>
                </a:lnTo>
                <a:lnTo>
                  <a:pt x="3027684" y="60106"/>
                </a:lnTo>
                <a:lnTo>
                  <a:pt x="2992016" y="34892"/>
                </a:lnTo>
                <a:lnTo>
                  <a:pt x="2952203" y="15989"/>
                </a:lnTo>
                <a:lnTo>
                  <a:pt x="2908966" y="4117"/>
                </a:lnTo>
                <a:lnTo>
                  <a:pt x="2863028" y="0"/>
                </a:lnTo>
                <a:close/>
              </a:path>
            </a:pathLst>
          </a:custGeom>
          <a:solidFill>
            <a:srgbClr val="DF1F2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8" name="object 38"/>
          <p:cNvSpPr/>
          <p:nvPr/>
        </p:nvSpPr>
        <p:spPr>
          <a:xfrm>
            <a:off x="1465819" y="9370963"/>
            <a:ext cx="11165205" cy="1953260"/>
          </a:xfrm>
          <a:custGeom>
            <a:avLst/>
            <a:gdLst/>
            <a:ahLst/>
            <a:cxnLst/>
            <a:rect l="l" t="t" r="r" b="b"/>
            <a:pathLst>
              <a:path w="11165205" h="1953259">
                <a:moveTo>
                  <a:pt x="10909268" y="0"/>
                </a:moveTo>
                <a:lnTo>
                  <a:pt x="255560" y="0"/>
                </a:lnTo>
                <a:lnTo>
                  <a:pt x="209622" y="4117"/>
                </a:lnTo>
                <a:lnTo>
                  <a:pt x="166385" y="15988"/>
                </a:lnTo>
                <a:lnTo>
                  <a:pt x="126572" y="34890"/>
                </a:lnTo>
                <a:lnTo>
                  <a:pt x="90904" y="60103"/>
                </a:lnTo>
                <a:lnTo>
                  <a:pt x="60103" y="90904"/>
                </a:lnTo>
                <a:lnTo>
                  <a:pt x="34890" y="126572"/>
                </a:lnTo>
                <a:lnTo>
                  <a:pt x="15988" y="166385"/>
                </a:lnTo>
                <a:lnTo>
                  <a:pt x="4117" y="209622"/>
                </a:lnTo>
                <a:lnTo>
                  <a:pt x="0" y="255560"/>
                </a:lnTo>
                <a:lnTo>
                  <a:pt x="0" y="1697092"/>
                </a:lnTo>
                <a:lnTo>
                  <a:pt x="4117" y="1743031"/>
                </a:lnTo>
                <a:lnTo>
                  <a:pt x="15988" y="1786267"/>
                </a:lnTo>
                <a:lnTo>
                  <a:pt x="34890" y="1826080"/>
                </a:lnTo>
                <a:lnTo>
                  <a:pt x="60103" y="1861748"/>
                </a:lnTo>
                <a:lnTo>
                  <a:pt x="90904" y="1892549"/>
                </a:lnTo>
                <a:lnTo>
                  <a:pt x="126572" y="1917762"/>
                </a:lnTo>
                <a:lnTo>
                  <a:pt x="166385" y="1936665"/>
                </a:lnTo>
                <a:lnTo>
                  <a:pt x="209622" y="1948536"/>
                </a:lnTo>
                <a:lnTo>
                  <a:pt x="255560" y="1952653"/>
                </a:lnTo>
                <a:lnTo>
                  <a:pt x="10909268" y="1952653"/>
                </a:lnTo>
                <a:lnTo>
                  <a:pt x="10955204" y="1948536"/>
                </a:lnTo>
                <a:lnTo>
                  <a:pt x="10998439" y="1936665"/>
                </a:lnTo>
                <a:lnTo>
                  <a:pt x="11038252" y="1917762"/>
                </a:lnTo>
                <a:lnTo>
                  <a:pt x="11073921" y="1892549"/>
                </a:lnTo>
                <a:lnTo>
                  <a:pt x="11104722" y="1861748"/>
                </a:lnTo>
                <a:lnTo>
                  <a:pt x="11129936" y="1826080"/>
                </a:lnTo>
                <a:lnTo>
                  <a:pt x="11148840" y="1786267"/>
                </a:lnTo>
                <a:lnTo>
                  <a:pt x="11160711" y="1743031"/>
                </a:lnTo>
                <a:lnTo>
                  <a:pt x="11164829" y="1697092"/>
                </a:lnTo>
                <a:lnTo>
                  <a:pt x="11164829" y="255560"/>
                </a:lnTo>
                <a:lnTo>
                  <a:pt x="11160711" y="209622"/>
                </a:lnTo>
                <a:lnTo>
                  <a:pt x="11148840" y="166385"/>
                </a:lnTo>
                <a:lnTo>
                  <a:pt x="11129936" y="126572"/>
                </a:lnTo>
                <a:lnTo>
                  <a:pt x="11104722" y="90904"/>
                </a:lnTo>
                <a:lnTo>
                  <a:pt x="11073921" y="60103"/>
                </a:lnTo>
                <a:lnTo>
                  <a:pt x="11038252" y="34890"/>
                </a:lnTo>
                <a:lnTo>
                  <a:pt x="10998439" y="15988"/>
                </a:lnTo>
                <a:lnTo>
                  <a:pt x="10955204" y="4117"/>
                </a:lnTo>
                <a:lnTo>
                  <a:pt x="10909268" y="0"/>
                </a:lnTo>
                <a:close/>
              </a:path>
            </a:pathLst>
          </a:custGeom>
          <a:solidFill>
            <a:srgbClr val="A68FB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39"/>
          <p:cNvSpPr/>
          <p:nvPr/>
        </p:nvSpPr>
        <p:spPr>
          <a:xfrm>
            <a:off x="12709130" y="9370963"/>
            <a:ext cx="3119120" cy="1953260"/>
          </a:xfrm>
          <a:custGeom>
            <a:avLst/>
            <a:gdLst/>
            <a:ahLst/>
            <a:cxnLst/>
            <a:rect l="l" t="t" r="r" b="b"/>
            <a:pathLst>
              <a:path w="3119119" h="1953259">
                <a:moveTo>
                  <a:pt x="2863028" y="0"/>
                </a:moveTo>
                <a:lnTo>
                  <a:pt x="255560" y="0"/>
                </a:lnTo>
                <a:lnTo>
                  <a:pt x="209622" y="4117"/>
                </a:lnTo>
                <a:lnTo>
                  <a:pt x="166385" y="15988"/>
                </a:lnTo>
                <a:lnTo>
                  <a:pt x="126572" y="34890"/>
                </a:lnTo>
                <a:lnTo>
                  <a:pt x="90904" y="60103"/>
                </a:lnTo>
                <a:lnTo>
                  <a:pt x="60103" y="90904"/>
                </a:lnTo>
                <a:lnTo>
                  <a:pt x="34890" y="126572"/>
                </a:lnTo>
                <a:lnTo>
                  <a:pt x="15988" y="166385"/>
                </a:lnTo>
                <a:lnTo>
                  <a:pt x="4117" y="209622"/>
                </a:lnTo>
                <a:lnTo>
                  <a:pt x="0" y="255560"/>
                </a:lnTo>
                <a:lnTo>
                  <a:pt x="0" y="1697092"/>
                </a:lnTo>
                <a:lnTo>
                  <a:pt x="4117" y="1743031"/>
                </a:lnTo>
                <a:lnTo>
                  <a:pt x="15988" y="1786267"/>
                </a:lnTo>
                <a:lnTo>
                  <a:pt x="34890" y="1826080"/>
                </a:lnTo>
                <a:lnTo>
                  <a:pt x="60103" y="1861748"/>
                </a:lnTo>
                <a:lnTo>
                  <a:pt x="90904" y="1892549"/>
                </a:lnTo>
                <a:lnTo>
                  <a:pt x="126572" y="1917762"/>
                </a:lnTo>
                <a:lnTo>
                  <a:pt x="166385" y="1936665"/>
                </a:lnTo>
                <a:lnTo>
                  <a:pt x="209622" y="1948536"/>
                </a:lnTo>
                <a:lnTo>
                  <a:pt x="255560" y="1952653"/>
                </a:lnTo>
                <a:lnTo>
                  <a:pt x="2863028" y="1952653"/>
                </a:lnTo>
                <a:lnTo>
                  <a:pt x="2908966" y="1948536"/>
                </a:lnTo>
                <a:lnTo>
                  <a:pt x="2952203" y="1936665"/>
                </a:lnTo>
                <a:lnTo>
                  <a:pt x="2992016" y="1917762"/>
                </a:lnTo>
                <a:lnTo>
                  <a:pt x="3027684" y="1892549"/>
                </a:lnTo>
                <a:lnTo>
                  <a:pt x="3058485" y="1861748"/>
                </a:lnTo>
                <a:lnTo>
                  <a:pt x="3083698" y="1826080"/>
                </a:lnTo>
                <a:lnTo>
                  <a:pt x="3102600" y="1786267"/>
                </a:lnTo>
                <a:lnTo>
                  <a:pt x="3114471" y="1743031"/>
                </a:lnTo>
                <a:lnTo>
                  <a:pt x="3118588" y="1697092"/>
                </a:lnTo>
                <a:lnTo>
                  <a:pt x="3118588" y="255560"/>
                </a:lnTo>
                <a:lnTo>
                  <a:pt x="3114471" y="209622"/>
                </a:lnTo>
                <a:lnTo>
                  <a:pt x="3102600" y="166385"/>
                </a:lnTo>
                <a:lnTo>
                  <a:pt x="3083698" y="126572"/>
                </a:lnTo>
                <a:lnTo>
                  <a:pt x="3058485" y="90904"/>
                </a:lnTo>
                <a:lnTo>
                  <a:pt x="3027684" y="60103"/>
                </a:lnTo>
                <a:lnTo>
                  <a:pt x="2992016" y="34890"/>
                </a:lnTo>
                <a:lnTo>
                  <a:pt x="2952203" y="15988"/>
                </a:lnTo>
                <a:lnTo>
                  <a:pt x="2908966" y="4117"/>
                </a:lnTo>
                <a:lnTo>
                  <a:pt x="2863028" y="0"/>
                </a:lnTo>
                <a:close/>
              </a:path>
            </a:pathLst>
          </a:custGeom>
          <a:solidFill>
            <a:srgbClr val="7798B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object 40"/>
          <p:cNvSpPr txBox="1"/>
          <p:nvPr/>
        </p:nvSpPr>
        <p:spPr>
          <a:xfrm>
            <a:off x="1333861" y="7477671"/>
            <a:ext cx="5963285" cy="163703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4449445" algn="l"/>
              </a:tabLst>
            </a:pP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0</a:t>
            </a:r>
            <a:r>
              <a:rPr sz="2650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spc="-10" dirty="0">
                <a:solidFill>
                  <a:srgbClr val="050E4C"/>
                </a:solidFill>
                <a:latin typeface="Arial Narrow"/>
                <a:cs typeface="Arial Narrow"/>
              </a:rPr>
              <a:t>miesięcy</a:t>
            </a: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	12</a:t>
            </a:r>
            <a:r>
              <a:rPr sz="2650" spc="-10" dirty="0">
                <a:solidFill>
                  <a:srgbClr val="050E4C"/>
                </a:solidFill>
                <a:latin typeface="Arial Narrow"/>
                <a:cs typeface="Arial Narrow"/>
              </a:rPr>
              <a:t> miesięcy</a:t>
            </a:r>
            <a:endParaRPr sz="2650" dirty="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630"/>
              </a:spcBef>
            </a:pPr>
            <a:endParaRPr sz="2650" dirty="0">
              <a:latin typeface="Arial Narrow"/>
              <a:cs typeface="Arial Narrow"/>
            </a:endParaRPr>
          </a:p>
          <a:p>
            <a:pPr marL="535305">
              <a:lnSpc>
                <a:spcPct val="100000"/>
              </a:lnSpc>
            </a:pPr>
            <a:r>
              <a:rPr sz="4000" b="1" dirty="0">
                <a:solidFill>
                  <a:srgbClr val="482462"/>
                </a:solidFill>
                <a:latin typeface="Arial Narrow"/>
                <a:cs typeface="Arial Narrow"/>
              </a:rPr>
              <a:t>Z</a:t>
            </a:r>
            <a:r>
              <a:rPr sz="4000" b="1" spc="-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4000" b="1" dirty="0">
                <a:solidFill>
                  <a:srgbClr val="482462"/>
                </a:solidFill>
                <a:latin typeface="Arial Narrow"/>
                <a:cs typeface="Arial Narrow"/>
              </a:rPr>
              <a:t>lekiem</a:t>
            </a:r>
            <a:r>
              <a:rPr sz="4000" b="1" spc="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4000" b="1" spc="-10" dirty="0">
                <a:solidFill>
                  <a:srgbClr val="482462"/>
                </a:solidFill>
                <a:latin typeface="Arial Narrow"/>
                <a:cs typeface="Arial Narrow"/>
              </a:rPr>
              <a:t>ERLEADA</a:t>
            </a:r>
            <a:r>
              <a:rPr sz="3525" b="1" spc="-15" baseline="31914" dirty="0">
                <a:solidFill>
                  <a:srgbClr val="482462"/>
                </a:solidFill>
                <a:latin typeface="Arial Narrow"/>
                <a:cs typeface="Arial Narrow"/>
              </a:rPr>
              <a:t>®</a:t>
            </a:r>
            <a:endParaRPr sz="3525" baseline="31914" dirty="0">
              <a:latin typeface="Arial Narrow"/>
              <a:cs typeface="Arial Narrow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200295" y="7477671"/>
            <a:ext cx="1516380" cy="434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24 </a:t>
            </a:r>
            <a:r>
              <a:rPr sz="2650" spc="-10" dirty="0">
                <a:solidFill>
                  <a:srgbClr val="050E4C"/>
                </a:solidFill>
                <a:latin typeface="Arial Narrow"/>
                <a:cs typeface="Arial Narrow"/>
              </a:rPr>
              <a:t>miesiące</a:t>
            </a:r>
            <a:endParaRPr sz="2650" dirty="0">
              <a:latin typeface="Arial Narrow"/>
              <a:cs typeface="Arial Narrow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4574470" y="7477671"/>
            <a:ext cx="1500505" cy="434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36 </a:t>
            </a:r>
            <a:r>
              <a:rPr sz="2650" spc="-10" dirty="0">
                <a:solidFill>
                  <a:srgbClr val="050E4C"/>
                </a:solidFill>
                <a:latin typeface="Arial Narrow"/>
                <a:cs typeface="Arial Narrow"/>
              </a:rPr>
              <a:t>miesięcy</a:t>
            </a:r>
            <a:endParaRPr sz="2650" dirty="0">
              <a:latin typeface="Arial Narrow"/>
              <a:cs typeface="Arial Narrow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2494207" y="7477671"/>
            <a:ext cx="1500505" cy="434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30 </a:t>
            </a:r>
            <a:r>
              <a:rPr sz="2650" spc="-10" dirty="0">
                <a:solidFill>
                  <a:srgbClr val="050E4C"/>
                </a:solidFill>
                <a:latin typeface="Arial Narrow"/>
                <a:cs typeface="Arial Narrow"/>
              </a:rPr>
              <a:t>miesięcy</a:t>
            </a:r>
            <a:endParaRPr sz="2650" dirty="0">
              <a:latin typeface="Arial Narrow"/>
              <a:cs typeface="Arial Narrow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70919" y="12022901"/>
            <a:ext cx="1500505" cy="434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12 </a:t>
            </a:r>
            <a:r>
              <a:rPr sz="2650" spc="-10" dirty="0">
                <a:solidFill>
                  <a:srgbClr val="050E4C"/>
                </a:solidFill>
                <a:latin typeface="Arial Narrow"/>
                <a:cs typeface="Arial Narrow"/>
              </a:rPr>
              <a:t>miesięcy</a:t>
            </a:r>
            <a:endParaRPr sz="2650" dirty="0">
              <a:latin typeface="Arial Narrow"/>
              <a:cs typeface="Arial Narrow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200295" y="12022901"/>
            <a:ext cx="1516380" cy="434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24 </a:t>
            </a:r>
            <a:r>
              <a:rPr sz="2650" spc="-10" dirty="0">
                <a:solidFill>
                  <a:srgbClr val="050E4C"/>
                </a:solidFill>
                <a:latin typeface="Arial Narrow"/>
                <a:cs typeface="Arial Narrow"/>
              </a:rPr>
              <a:t>miesiące</a:t>
            </a:r>
            <a:endParaRPr sz="2650" dirty="0">
              <a:latin typeface="Arial Narrow"/>
              <a:cs typeface="Arial Narrow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4574470" y="12022901"/>
            <a:ext cx="1500505" cy="434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36 </a:t>
            </a:r>
            <a:r>
              <a:rPr sz="2650" spc="-10" dirty="0">
                <a:solidFill>
                  <a:srgbClr val="050E4C"/>
                </a:solidFill>
                <a:latin typeface="Arial Narrow"/>
                <a:cs typeface="Arial Narrow"/>
              </a:rPr>
              <a:t>miesięcy</a:t>
            </a:r>
            <a:endParaRPr sz="2650" dirty="0">
              <a:latin typeface="Arial Narrow"/>
              <a:cs typeface="Arial Narrow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2494207" y="12022901"/>
            <a:ext cx="1500505" cy="434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30 </a:t>
            </a:r>
            <a:r>
              <a:rPr sz="2650" spc="-10" dirty="0">
                <a:solidFill>
                  <a:srgbClr val="050E4C"/>
                </a:solidFill>
                <a:latin typeface="Arial Narrow"/>
                <a:cs typeface="Arial Narrow"/>
              </a:rPr>
              <a:t>miesięcy</a:t>
            </a:r>
            <a:endParaRPr sz="2650" dirty="0">
              <a:latin typeface="Arial Narrow"/>
              <a:cs typeface="Arial Narrow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359261" y="12022901"/>
            <a:ext cx="1345565" cy="434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50" dirty="0">
                <a:solidFill>
                  <a:srgbClr val="050E4C"/>
                </a:solidFill>
                <a:latin typeface="Arial Narrow"/>
                <a:cs typeface="Arial Narrow"/>
              </a:rPr>
              <a:t>0</a:t>
            </a:r>
            <a:r>
              <a:rPr sz="2650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650" spc="-10" dirty="0">
                <a:solidFill>
                  <a:srgbClr val="050E4C"/>
                </a:solidFill>
                <a:latin typeface="Arial Narrow"/>
                <a:cs typeface="Arial Narrow"/>
              </a:rPr>
              <a:t>miesięcy</a:t>
            </a:r>
            <a:endParaRPr sz="2650" dirty="0">
              <a:latin typeface="Arial Narrow"/>
              <a:cs typeface="Arial Narrow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856716" y="9775878"/>
            <a:ext cx="1248410" cy="1149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4410"/>
              </a:lnSpc>
              <a:spcBef>
                <a:spcPts val="125"/>
              </a:spcBef>
            </a:pPr>
            <a:r>
              <a:rPr sz="4000" b="1" spc="-25" dirty="0">
                <a:solidFill>
                  <a:srgbClr val="FFFFFF"/>
                </a:solidFill>
                <a:latin typeface="Arial Narrow"/>
                <a:cs typeface="Arial Narrow"/>
              </a:rPr>
              <a:t>APA</a:t>
            </a:r>
            <a:endParaRPr sz="4000" dirty="0">
              <a:latin typeface="Arial Narrow"/>
              <a:cs typeface="Arial Narrow"/>
            </a:endParaRPr>
          </a:p>
          <a:p>
            <a:pPr marL="12700">
              <a:lnSpc>
                <a:spcPts val="4410"/>
              </a:lnSpc>
            </a:pPr>
            <a:r>
              <a:rPr sz="4000" b="1" dirty="0">
                <a:solidFill>
                  <a:srgbClr val="FFFFFF"/>
                </a:solidFill>
                <a:latin typeface="Arial Narrow"/>
                <a:cs typeface="Arial Narrow"/>
              </a:rPr>
              <a:t>+</a:t>
            </a:r>
            <a:r>
              <a:rPr sz="4000" b="1" spc="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4000" b="1" spc="-25" dirty="0">
                <a:solidFill>
                  <a:srgbClr val="FFFFFF"/>
                </a:solidFill>
                <a:latin typeface="Arial Narrow"/>
                <a:cs typeface="Arial Narrow"/>
              </a:rPr>
              <a:t>ADT</a:t>
            </a:r>
            <a:endParaRPr sz="4000" dirty="0">
              <a:latin typeface="Arial Narrow"/>
              <a:cs typeface="Arial Narrow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3055893" y="10031438"/>
            <a:ext cx="514984" cy="6388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00" b="1" spc="-25" dirty="0">
                <a:solidFill>
                  <a:srgbClr val="FFFFFF"/>
                </a:solidFill>
                <a:latin typeface="Arial Narrow"/>
                <a:cs typeface="Arial Narrow"/>
              </a:rPr>
              <a:t>1L</a:t>
            </a:r>
            <a:endParaRPr sz="4000" dirty="0">
              <a:latin typeface="Arial Narrow"/>
              <a:cs typeface="Arial Narrow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5473522" y="10909687"/>
            <a:ext cx="259079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b="1" spc="-25" dirty="0">
                <a:solidFill>
                  <a:srgbClr val="FFFFFF"/>
                </a:solidFill>
                <a:latin typeface="Arial Narrow"/>
                <a:cs typeface="Arial Narrow"/>
              </a:rPr>
              <a:t>11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2302014" y="10909687"/>
            <a:ext cx="14224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b="1" spc="-50" dirty="0">
                <a:solidFill>
                  <a:srgbClr val="FFFFFF"/>
                </a:solidFill>
                <a:latin typeface="Arial Narrow"/>
                <a:cs typeface="Arial Narrow"/>
              </a:rPr>
              <a:t>8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831316" y="3941326"/>
            <a:ext cx="3937000" cy="6388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4000" dirty="0">
                <a:solidFill>
                  <a:srgbClr val="482462"/>
                </a:solidFill>
                <a:latin typeface="Arial Narrow"/>
                <a:cs typeface="Arial Narrow"/>
              </a:rPr>
              <a:t>Bez</a:t>
            </a:r>
            <a:r>
              <a:rPr sz="4000" spc="-1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4000" dirty="0">
                <a:solidFill>
                  <a:srgbClr val="482462"/>
                </a:solidFill>
                <a:latin typeface="Arial Narrow"/>
                <a:cs typeface="Arial Narrow"/>
              </a:rPr>
              <a:t>leku</a:t>
            </a:r>
            <a:r>
              <a:rPr sz="4000" spc="-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4000" spc="-10" dirty="0">
                <a:solidFill>
                  <a:srgbClr val="482462"/>
                </a:solidFill>
                <a:latin typeface="Arial Narrow"/>
                <a:cs typeface="Arial Narrow"/>
              </a:rPr>
              <a:t>ERLEADA</a:t>
            </a:r>
            <a:r>
              <a:rPr sz="3525" spc="-15" baseline="31914" dirty="0">
                <a:solidFill>
                  <a:srgbClr val="482462"/>
                </a:solidFill>
                <a:latin typeface="Arial Narrow"/>
                <a:cs typeface="Arial Narrow"/>
              </a:rPr>
              <a:t>®</a:t>
            </a:r>
            <a:endParaRPr sz="3525" baseline="31914" dirty="0">
              <a:latin typeface="Arial Narrow"/>
              <a:cs typeface="Arial Narrow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1243726" y="11463739"/>
            <a:ext cx="14736444" cy="444500"/>
            <a:chOff x="1243726" y="11463739"/>
            <a:chExt cx="14736444" cy="444500"/>
          </a:xfrm>
        </p:grpSpPr>
        <p:sp>
          <p:nvSpPr>
            <p:cNvPr id="55" name="object 55"/>
            <p:cNvSpPr/>
            <p:nvPr/>
          </p:nvSpPr>
          <p:spPr>
            <a:xfrm>
              <a:off x="1414101" y="11685833"/>
              <a:ext cx="14508480" cy="0"/>
            </a:xfrm>
            <a:custGeom>
              <a:avLst/>
              <a:gdLst/>
              <a:ahLst/>
              <a:cxnLst/>
              <a:rect l="l" t="t" r="r" b="b"/>
              <a:pathLst>
                <a:path w="14508480">
                  <a:moveTo>
                    <a:pt x="0" y="0"/>
                  </a:moveTo>
                  <a:lnTo>
                    <a:pt x="14508064" y="0"/>
                  </a:lnTo>
                </a:path>
              </a:pathLst>
            </a:custGeom>
            <a:ln w="76668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6" name="object 56"/>
            <p:cNvSpPr/>
            <p:nvPr/>
          </p:nvSpPr>
          <p:spPr>
            <a:xfrm>
              <a:off x="15773515" y="11547629"/>
              <a:ext cx="149225" cy="276860"/>
            </a:xfrm>
            <a:custGeom>
              <a:avLst/>
              <a:gdLst/>
              <a:ahLst/>
              <a:cxnLst/>
              <a:rect l="l" t="t" r="r" b="b"/>
              <a:pathLst>
                <a:path w="149225" h="276859">
                  <a:moveTo>
                    <a:pt x="0" y="0"/>
                  </a:moveTo>
                  <a:lnTo>
                    <a:pt x="148651" y="138207"/>
                  </a:lnTo>
                  <a:lnTo>
                    <a:pt x="0" y="276405"/>
                  </a:lnTo>
                </a:path>
              </a:pathLst>
            </a:custGeom>
            <a:ln w="115002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7" name="object 57"/>
            <p:cNvSpPr/>
            <p:nvPr/>
          </p:nvSpPr>
          <p:spPr>
            <a:xfrm>
              <a:off x="1286319" y="11506333"/>
              <a:ext cx="359410" cy="359410"/>
            </a:xfrm>
            <a:custGeom>
              <a:avLst/>
              <a:gdLst/>
              <a:ahLst/>
              <a:cxnLst/>
              <a:rect l="l" t="t" r="r" b="b"/>
              <a:pathLst>
                <a:path w="359410" h="359409">
                  <a:moveTo>
                    <a:pt x="179497" y="0"/>
                  </a:moveTo>
                  <a:lnTo>
                    <a:pt x="131780" y="6411"/>
                  </a:lnTo>
                  <a:lnTo>
                    <a:pt x="88902" y="24506"/>
                  </a:lnTo>
                  <a:lnTo>
                    <a:pt x="52574" y="52574"/>
                  </a:lnTo>
                  <a:lnTo>
                    <a:pt x="24506" y="88902"/>
                  </a:lnTo>
                  <a:lnTo>
                    <a:pt x="6411" y="131780"/>
                  </a:lnTo>
                  <a:lnTo>
                    <a:pt x="0" y="179497"/>
                  </a:lnTo>
                  <a:lnTo>
                    <a:pt x="6411" y="227214"/>
                  </a:lnTo>
                  <a:lnTo>
                    <a:pt x="24506" y="270092"/>
                  </a:lnTo>
                  <a:lnTo>
                    <a:pt x="52574" y="306420"/>
                  </a:lnTo>
                  <a:lnTo>
                    <a:pt x="88902" y="334487"/>
                  </a:lnTo>
                  <a:lnTo>
                    <a:pt x="131780" y="352582"/>
                  </a:lnTo>
                  <a:lnTo>
                    <a:pt x="179497" y="358994"/>
                  </a:lnTo>
                  <a:lnTo>
                    <a:pt x="227214" y="352582"/>
                  </a:lnTo>
                  <a:lnTo>
                    <a:pt x="270092" y="334487"/>
                  </a:lnTo>
                  <a:lnTo>
                    <a:pt x="306420" y="306420"/>
                  </a:lnTo>
                  <a:lnTo>
                    <a:pt x="334487" y="270092"/>
                  </a:lnTo>
                  <a:lnTo>
                    <a:pt x="352582" y="227214"/>
                  </a:lnTo>
                  <a:lnTo>
                    <a:pt x="358994" y="179497"/>
                  </a:lnTo>
                  <a:lnTo>
                    <a:pt x="352582" y="131780"/>
                  </a:lnTo>
                  <a:lnTo>
                    <a:pt x="334487" y="88902"/>
                  </a:lnTo>
                  <a:lnTo>
                    <a:pt x="306420" y="52574"/>
                  </a:lnTo>
                  <a:lnTo>
                    <a:pt x="270092" y="24506"/>
                  </a:lnTo>
                  <a:lnTo>
                    <a:pt x="227214" y="6411"/>
                  </a:lnTo>
                  <a:lnTo>
                    <a:pt x="179497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8" name="object 58"/>
            <p:cNvSpPr/>
            <p:nvPr/>
          </p:nvSpPr>
          <p:spPr>
            <a:xfrm>
              <a:off x="1286319" y="11506333"/>
              <a:ext cx="359410" cy="359410"/>
            </a:xfrm>
            <a:custGeom>
              <a:avLst/>
              <a:gdLst/>
              <a:ahLst/>
              <a:cxnLst/>
              <a:rect l="l" t="t" r="r" b="b"/>
              <a:pathLst>
                <a:path w="359410" h="359409">
                  <a:moveTo>
                    <a:pt x="179497" y="358994"/>
                  </a:moveTo>
                  <a:lnTo>
                    <a:pt x="227214" y="352582"/>
                  </a:lnTo>
                  <a:lnTo>
                    <a:pt x="270092" y="334487"/>
                  </a:lnTo>
                  <a:lnTo>
                    <a:pt x="306420" y="306420"/>
                  </a:lnTo>
                  <a:lnTo>
                    <a:pt x="334487" y="270092"/>
                  </a:lnTo>
                  <a:lnTo>
                    <a:pt x="352582" y="227214"/>
                  </a:lnTo>
                  <a:lnTo>
                    <a:pt x="358994" y="179497"/>
                  </a:lnTo>
                  <a:lnTo>
                    <a:pt x="352582" y="131780"/>
                  </a:lnTo>
                  <a:lnTo>
                    <a:pt x="334487" y="88902"/>
                  </a:lnTo>
                  <a:lnTo>
                    <a:pt x="306420" y="52574"/>
                  </a:lnTo>
                  <a:lnTo>
                    <a:pt x="270092" y="24506"/>
                  </a:lnTo>
                  <a:lnTo>
                    <a:pt x="227214" y="6411"/>
                  </a:lnTo>
                  <a:lnTo>
                    <a:pt x="179497" y="0"/>
                  </a:lnTo>
                  <a:lnTo>
                    <a:pt x="131780" y="6411"/>
                  </a:lnTo>
                  <a:lnTo>
                    <a:pt x="88902" y="24506"/>
                  </a:lnTo>
                  <a:lnTo>
                    <a:pt x="52574" y="52574"/>
                  </a:lnTo>
                  <a:lnTo>
                    <a:pt x="24506" y="88902"/>
                  </a:lnTo>
                  <a:lnTo>
                    <a:pt x="6411" y="131780"/>
                  </a:lnTo>
                  <a:lnTo>
                    <a:pt x="0" y="179497"/>
                  </a:lnTo>
                  <a:lnTo>
                    <a:pt x="6411" y="227214"/>
                  </a:lnTo>
                  <a:lnTo>
                    <a:pt x="24506" y="270092"/>
                  </a:lnTo>
                  <a:lnTo>
                    <a:pt x="52574" y="306420"/>
                  </a:lnTo>
                  <a:lnTo>
                    <a:pt x="88902" y="334487"/>
                  </a:lnTo>
                  <a:lnTo>
                    <a:pt x="131780" y="352582"/>
                  </a:lnTo>
                  <a:lnTo>
                    <a:pt x="179497" y="358994"/>
                  </a:lnTo>
                  <a:close/>
                </a:path>
              </a:pathLst>
            </a:custGeom>
            <a:ln w="851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9" name="object 59"/>
            <p:cNvSpPr/>
            <p:nvPr/>
          </p:nvSpPr>
          <p:spPr>
            <a:xfrm>
              <a:off x="14591302" y="11506333"/>
              <a:ext cx="359410" cy="359410"/>
            </a:xfrm>
            <a:custGeom>
              <a:avLst/>
              <a:gdLst/>
              <a:ahLst/>
              <a:cxnLst/>
              <a:rect l="l" t="t" r="r" b="b"/>
              <a:pathLst>
                <a:path w="359409" h="359409">
                  <a:moveTo>
                    <a:pt x="179497" y="0"/>
                  </a:moveTo>
                  <a:lnTo>
                    <a:pt x="131780" y="6411"/>
                  </a:lnTo>
                  <a:lnTo>
                    <a:pt x="88902" y="24506"/>
                  </a:lnTo>
                  <a:lnTo>
                    <a:pt x="52574" y="52574"/>
                  </a:lnTo>
                  <a:lnTo>
                    <a:pt x="24506" y="88902"/>
                  </a:lnTo>
                  <a:lnTo>
                    <a:pt x="6411" y="131780"/>
                  </a:lnTo>
                  <a:lnTo>
                    <a:pt x="0" y="179497"/>
                  </a:lnTo>
                  <a:lnTo>
                    <a:pt x="6411" y="227214"/>
                  </a:lnTo>
                  <a:lnTo>
                    <a:pt x="24506" y="270092"/>
                  </a:lnTo>
                  <a:lnTo>
                    <a:pt x="52574" y="306420"/>
                  </a:lnTo>
                  <a:lnTo>
                    <a:pt x="88902" y="334487"/>
                  </a:lnTo>
                  <a:lnTo>
                    <a:pt x="131780" y="352582"/>
                  </a:lnTo>
                  <a:lnTo>
                    <a:pt x="179497" y="358994"/>
                  </a:lnTo>
                  <a:lnTo>
                    <a:pt x="227214" y="352582"/>
                  </a:lnTo>
                  <a:lnTo>
                    <a:pt x="270092" y="334487"/>
                  </a:lnTo>
                  <a:lnTo>
                    <a:pt x="306420" y="306420"/>
                  </a:lnTo>
                  <a:lnTo>
                    <a:pt x="334487" y="270092"/>
                  </a:lnTo>
                  <a:lnTo>
                    <a:pt x="352582" y="227214"/>
                  </a:lnTo>
                  <a:lnTo>
                    <a:pt x="358994" y="179497"/>
                  </a:lnTo>
                  <a:lnTo>
                    <a:pt x="352582" y="131780"/>
                  </a:lnTo>
                  <a:lnTo>
                    <a:pt x="334487" y="88902"/>
                  </a:lnTo>
                  <a:lnTo>
                    <a:pt x="306420" y="52574"/>
                  </a:lnTo>
                  <a:lnTo>
                    <a:pt x="270092" y="24506"/>
                  </a:lnTo>
                  <a:lnTo>
                    <a:pt x="227214" y="6411"/>
                  </a:lnTo>
                  <a:lnTo>
                    <a:pt x="179497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0" name="object 60"/>
            <p:cNvSpPr/>
            <p:nvPr/>
          </p:nvSpPr>
          <p:spPr>
            <a:xfrm>
              <a:off x="14591302" y="11506333"/>
              <a:ext cx="359410" cy="359410"/>
            </a:xfrm>
            <a:custGeom>
              <a:avLst/>
              <a:gdLst/>
              <a:ahLst/>
              <a:cxnLst/>
              <a:rect l="l" t="t" r="r" b="b"/>
              <a:pathLst>
                <a:path w="359409" h="359409">
                  <a:moveTo>
                    <a:pt x="179497" y="358994"/>
                  </a:moveTo>
                  <a:lnTo>
                    <a:pt x="227214" y="352582"/>
                  </a:lnTo>
                  <a:lnTo>
                    <a:pt x="270092" y="334487"/>
                  </a:lnTo>
                  <a:lnTo>
                    <a:pt x="306420" y="306420"/>
                  </a:lnTo>
                  <a:lnTo>
                    <a:pt x="334487" y="270092"/>
                  </a:lnTo>
                  <a:lnTo>
                    <a:pt x="352582" y="227214"/>
                  </a:lnTo>
                  <a:lnTo>
                    <a:pt x="358994" y="179497"/>
                  </a:lnTo>
                  <a:lnTo>
                    <a:pt x="352582" y="131780"/>
                  </a:lnTo>
                  <a:lnTo>
                    <a:pt x="334487" y="88902"/>
                  </a:lnTo>
                  <a:lnTo>
                    <a:pt x="306420" y="52574"/>
                  </a:lnTo>
                  <a:lnTo>
                    <a:pt x="270092" y="24506"/>
                  </a:lnTo>
                  <a:lnTo>
                    <a:pt x="227214" y="6411"/>
                  </a:lnTo>
                  <a:lnTo>
                    <a:pt x="179497" y="0"/>
                  </a:lnTo>
                  <a:lnTo>
                    <a:pt x="131780" y="6411"/>
                  </a:lnTo>
                  <a:lnTo>
                    <a:pt x="88902" y="24506"/>
                  </a:lnTo>
                  <a:lnTo>
                    <a:pt x="52574" y="52574"/>
                  </a:lnTo>
                  <a:lnTo>
                    <a:pt x="24506" y="88902"/>
                  </a:lnTo>
                  <a:lnTo>
                    <a:pt x="6411" y="131780"/>
                  </a:lnTo>
                  <a:lnTo>
                    <a:pt x="0" y="179497"/>
                  </a:lnTo>
                  <a:lnTo>
                    <a:pt x="6411" y="227214"/>
                  </a:lnTo>
                  <a:lnTo>
                    <a:pt x="24506" y="270092"/>
                  </a:lnTo>
                  <a:lnTo>
                    <a:pt x="52574" y="306420"/>
                  </a:lnTo>
                  <a:lnTo>
                    <a:pt x="88902" y="334487"/>
                  </a:lnTo>
                  <a:lnTo>
                    <a:pt x="131780" y="352582"/>
                  </a:lnTo>
                  <a:lnTo>
                    <a:pt x="179497" y="358994"/>
                  </a:lnTo>
                  <a:close/>
                </a:path>
              </a:pathLst>
            </a:custGeom>
            <a:ln w="851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1" name="object 61"/>
            <p:cNvSpPr/>
            <p:nvPr/>
          </p:nvSpPr>
          <p:spPr>
            <a:xfrm>
              <a:off x="5900810" y="11502073"/>
              <a:ext cx="0" cy="367665"/>
            </a:xfrm>
            <a:custGeom>
              <a:avLst/>
              <a:gdLst/>
              <a:ahLst/>
              <a:cxnLst/>
              <a:rect l="l" t="t" r="r" b="b"/>
              <a:pathLst>
                <a:path h="367665">
                  <a:moveTo>
                    <a:pt x="0" y="0"/>
                  </a:moveTo>
                  <a:lnTo>
                    <a:pt x="0" y="367513"/>
                  </a:lnTo>
                </a:path>
              </a:pathLst>
            </a:custGeom>
            <a:ln w="76668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2" name="object 62"/>
            <p:cNvSpPr/>
            <p:nvPr/>
          </p:nvSpPr>
          <p:spPr>
            <a:xfrm>
              <a:off x="12665326" y="11502073"/>
              <a:ext cx="0" cy="367665"/>
            </a:xfrm>
            <a:custGeom>
              <a:avLst/>
              <a:gdLst/>
              <a:ahLst/>
              <a:cxnLst/>
              <a:rect l="l" t="t" r="r" b="b"/>
              <a:pathLst>
                <a:path h="367665">
                  <a:moveTo>
                    <a:pt x="0" y="0"/>
                  </a:moveTo>
                  <a:lnTo>
                    <a:pt x="0" y="367513"/>
                  </a:lnTo>
                </a:path>
              </a:pathLst>
            </a:custGeom>
            <a:ln w="76668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3" name="object 63"/>
            <p:cNvSpPr/>
            <p:nvPr/>
          </p:nvSpPr>
          <p:spPr>
            <a:xfrm>
              <a:off x="10301223" y="11502073"/>
              <a:ext cx="0" cy="367665"/>
            </a:xfrm>
            <a:custGeom>
              <a:avLst/>
              <a:gdLst/>
              <a:ahLst/>
              <a:cxnLst/>
              <a:rect l="l" t="t" r="r" b="b"/>
              <a:pathLst>
                <a:path h="367665">
                  <a:moveTo>
                    <a:pt x="0" y="0"/>
                  </a:moveTo>
                  <a:lnTo>
                    <a:pt x="0" y="367513"/>
                  </a:lnTo>
                </a:path>
              </a:pathLst>
            </a:custGeom>
            <a:ln w="76668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1243726" y="6929314"/>
            <a:ext cx="14736444" cy="444500"/>
            <a:chOff x="1243726" y="6929314"/>
            <a:chExt cx="14736444" cy="444500"/>
          </a:xfrm>
        </p:grpSpPr>
        <p:sp>
          <p:nvSpPr>
            <p:cNvPr id="65" name="object 65"/>
            <p:cNvSpPr/>
            <p:nvPr/>
          </p:nvSpPr>
          <p:spPr>
            <a:xfrm>
              <a:off x="1414101" y="7151408"/>
              <a:ext cx="14508480" cy="0"/>
            </a:xfrm>
            <a:custGeom>
              <a:avLst/>
              <a:gdLst/>
              <a:ahLst/>
              <a:cxnLst/>
              <a:rect l="l" t="t" r="r" b="b"/>
              <a:pathLst>
                <a:path w="14508480">
                  <a:moveTo>
                    <a:pt x="0" y="0"/>
                  </a:moveTo>
                  <a:lnTo>
                    <a:pt x="14508064" y="0"/>
                  </a:lnTo>
                </a:path>
              </a:pathLst>
            </a:custGeom>
            <a:ln w="76668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6" name="object 66"/>
            <p:cNvSpPr/>
            <p:nvPr/>
          </p:nvSpPr>
          <p:spPr>
            <a:xfrm>
              <a:off x="15773515" y="7013203"/>
              <a:ext cx="149225" cy="276860"/>
            </a:xfrm>
            <a:custGeom>
              <a:avLst/>
              <a:gdLst/>
              <a:ahLst/>
              <a:cxnLst/>
              <a:rect l="l" t="t" r="r" b="b"/>
              <a:pathLst>
                <a:path w="149225" h="276859">
                  <a:moveTo>
                    <a:pt x="0" y="0"/>
                  </a:moveTo>
                  <a:lnTo>
                    <a:pt x="148651" y="138207"/>
                  </a:lnTo>
                  <a:lnTo>
                    <a:pt x="0" y="276405"/>
                  </a:lnTo>
                </a:path>
              </a:pathLst>
            </a:custGeom>
            <a:ln w="115002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7" name="object 67"/>
            <p:cNvSpPr/>
            <p:nvPr/>
          </p:nvSpPr>
          <p:spPr>
            <a:xfrm>
              <a:off x="1286319" y="6971907"/>
              <a:ext cx="359410" cy="359410"/>
            </a:xfrm>
            <a:custGeom>
              <a:avLst/>
              <a:gdLst/>
              <a:ahLst/>
              <a:cxnLst/>
              <a:rect l="l" t="t" r="r" b="b"/>
              <a:pathLst>
                <a:path w="359410" h="359409">
                  <a:moveTo>
                    <a:pt x="179497" y="0"/>
                  </a:moveTo>
                  <a:lnTo>
                    <a:pt x="131780" y="6411"/>
                  </a:lnTo>
                  <a:lnTo>
                    <a:pt x="88902" y="24506"/>
                  </a:lnTo>
                  <a:lnTo>
                    <a:pt x="52574" y="52574"/>
                  </a:lnTo>
                  <a:lnTo>
                    <a:pt x="24506" y="88902"/>
                  </a:lnTo>
                  <a:lnTo>
                    <a:pt x="6411" y="131780"/>
                  </a:lnTo>
                  <a:lnTo>
                    <a:pt x="0" y="179497"/>
                  </a:lnTo>
                  <a:lnTo>
                    <a:pt x="6411" y="227214"/>
                  </a:lnTo>
                  <a:lnTo>
                    <a:pt x="24506" y="270092"/>
                  </a:lnTo>
                  <a:lnTo>
                    <a:pt x="52574" y="306420"/>
                  </a:lnTo>
                  <a:lnTo>
                    <a:pt x="88902" y="334487"/>
                  </a:lnTo>
                  <a:lnTo>
                    <a:pt x="131780" y="352582"/>
                  </a:lnTo>
                  <a:lnTo>
                    <a:pt x="179497" y="358994"/>
                  </a:lnTo>
                  <a:lnTo>
                    <a:pt x="227214" y="352582"/>
                  </a:lnTo>
                  <a:lnTo>
                    <a:pt x="270092" y="334487"/>
                  </a:lnTo>
                  <a:lnTo>
                    <a:pt x="306420" y="306420"/>
                  </a:lnTo>
                  <a:lnTo>
                    <a:pt x="334487" y="270092"/>
                  </a:lnTo>
                  <a:lnTo>
                    <a:pt x="352582" y="227214"/>
                  </a:lnTo>
                  <a:lnTo>
                    <a:pt x="358994" y="179497"/>
                  </a:lnTo>
                  <a:lnTo>
                    <a:pt x="352582" y="131780"/>
                  </a:lnTo>
                  <a:lnTo>
                    <a:pt x="334487" y="88902"/>
                  </a:lnTo>
                  <a:lnTo>
                    <a:pt x="306420" y="52574"/>
                  </a:lnTo>
                  <a:lnTo>
                    <a:pt x="270092" y="24506"/>
                  </a:lnTo>
                  <a:lnTo>
                    <a:pt x="227214" y="6411"/>
                  </a:lnTo>
                  <a:lnTo>
                    <a:pt x="179497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8" name="object 68"/>
            <p:cNvSpPr/>
            <p:nvPr/>
          </p:nvSpPr>
          <p:spPr>
            <a:xfrm>
              <a:off x="1286319" y="6971907"/>
              <a:ext cx="359410" cy="359410"/>
            </a:xfrm>
            <a:custGeom>
              <a:avLst/>
              <a:gdLst/>
              <a:ahLst/>
              <a:cxnLst/>
              <a:rect l="l" t="t" r="r" b="b"/>
              <a:pathLst>
                <a:path w="359410" h="359409">
                  <a:moveTo>
                    <a:pt x="179497" y="358994"/>
                  </a:moveTo>
                  <a:lnTo>
                    <a:pt x="227214" y="352582"/>
                  </a:lnTo>
                  <a:lnTo>
                    <a:pt x="270092" y="334487"/>
                  </a:lnTo>
                  <a:lnTo>
                    <a:pt x="306420" y="306420"/>
                  </a:lnTo>
                  <a:lnTo>
                    <a:pt x="334487" y="270092"/>
                  </a:lnTo>
                  <a:lnTo>
                    <a:pt x="352582" y="227214"/>
                  </a:lnTo>
                  <a:lnTo>
                    <a:pt x="358994" y="179497"/>
                  </a:lnTo>
                  <a:lnTo>
                    <a:pt x="352582" y="131780"/>
                  </a:lnTo>
                  <a:lnTo>
                    <a:pt x="334487" y="88902"/>
                  </a:lnTo>
                  <a:lnTo>
                    <a:pt x="306420" y="52574"/>
                  </a:lnTo>
                  <a:lnTo>
                    <a:pt x="270092" y="24506"/>
                  </a:lnTo>
                  <a:lnTo>
                    <a:pt x="227214" y="6411"/>
                  </a:lnTo>
                  <a:lnTo>
                    <a:pt x="179497" y="0"/>
                  </a:lnTo>
                  <a:lnTo>
                    <a:pt x="131780" y="6411"/>
                  </a:lnTo>
                  <a:lnTo>
                    <a:pt x="88902" y="24506"/>
                  </a:lnTo>
                  <a:lnTo>
                    <a:pt x="52574" y="52574"/>
                  </a:lnTo>
                  <a:lnTo>
                    <a:pt x="24506" y="88902"/>
                  </a:lnTo>
                  <a:lnTo>
                    <a:pt x="6411" y="131780"/>
                  </a:lnTo>
                  <a:lnTo>
                    <a:pt x="0" y="179497"/>
                  </a:lnTo>
                  <a:lnTo>
                    <a:pt x="6411" y="227214"/>
                  </a:lnTo>
                  <a:lnTo>
                    <a:pt x="24506" y="270092"/>
                  </a:lnTo>
                  <a:lnTo>
                    <a:pt x="52574" y="306420"/>
                  </a:lnTo>
                  <a:lnTo>
                    <a:pt x="88902" y="334487"/>
                  </a:lnTo>
                  <a:lnTo>
                    <a:pt x="131780" y="352582"/>
                  </a:lnTo>
                  <a:lnTo>
                    <a:pt x="179497" y="358994"/>
                  </a:lnTo>
                  <a:close/>
                </a:path>
              </a:pathLst>
            </a:custGeom>
            <a:ln w="851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9" name="object 69"/>
            <p:cNvSpPr/>
            <p:nvPr/>
          </p:nvSpPr>
          <p:spPr>
            <a:xfrm>
              <a:off x="14591302" y="6971907"/>
              <a:ext cx="359410" cy="359410"/>
            </a:xfrm>
            <a:custGeom>
              <a:avLst/>
              <a:gdLst/>
              <a:ahLst/>
              <a:cxnLst/>
              <a:rect l="l" t="t" r="r" b="b"/>
              <a:pathLst>
                <a:path w="359409" h="359409">
                  <a:moveTo>
                    <a:pt x="179497" y="0"/>
                  </a:moveTo>
                  <a:lnTo>
                    <a:pt x="131780" y="6411"/>
                  </a:lnTo>
                  <a:lnTo>
                    <a:pt x="88902" y="24506"/>
                  </a:lnTo>
                  <a:lnTo>
                    <a:pt x="52574" y="52574"/>
                  </a:lnTo>
                  <a:lnTo>
                    <a:pt x="24506" y="88902"/>
                  </a:lnTo>
                  <a:lnTo>
                    <a:pt x="6411" y="131780"/>
                  </a:lnTo>
                  <a:lnTo>
                    <a:pt x="0" y="179497"/>
                  </a:lnTo>
                  <a:lnTo>
                    <a:pt x="6411" y="227214"/>
                  </a:lnTo>
                  <a:lnTo>
                    <a:pt x="24506" y="270092"/>
                  </a:lnTo>
                  <a:lnTo>
                    <a:pt x="52574" y="306420"/>
                  </a:lnTo>
                  <a:lnTo>
                    <a:pt x="88902" y="334487"/>
                  </a:lnTo>
                  <a:lnTo>
                    <a:pt x="131780" y="352582"/>
                  </a:lnTo>
                  <a:lnTo>
                    <a:pt x="179497" y="358994"/>
                  </a:lnTo>
                  <a:lnTo>
                    <a:pt x="227214" y="352582"/>
                  </a:lnTo>
                  <a:lnTo>
                    <a:pt x="270092" y="334487"/>
                  </a:lnTo>
                  <a:lnTo>
                    <a:pt x="306420" y="306420"/>
                  </a:lnTo>
                  <a:lnTo>
                    <a:pt x="334487" y="270092"/>
                  </a:lnTo>
                  <a:lnTo>
                    <a:pt x="352582" y="227214"/>
                  </a:lnTo>
                  <a:lnTo>
                    <a:pt x="358994" y="179497"/>
                  </a:lnTo>
                  <a:lnTo>
                    <a:pt x="352582" y="131780"/>
                  </a:lnTo>
                  <a:lnTo>
                    <a:pt x="334487" y="88902"/>
                  </a:lnTo>
                  <a:lnTo>
                    <a:pt x="306420" y="52574"/>
                  </a:lnTo>
                  <a:lnTo>
                    <a:pt x="270092" y="24506"/>
                  </a:lnTo>
                  <a:lnTo>
                    <a:pt x="227214" y="6411"/>
                  </a:lnTo>
                  <a:lnTo>
                    <a:pt x="179497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0" name="object 70"/>
            <p:cNvSpPr/>
            <p:nvPr/>
          </p:nvSpPr>
          <p:spPr>
            <a:xfrm>
              <a:off x="14591302" y="6971907"/>
              <a:ext cx="359410" cy="359410"/>
            </a:xfrm>
            <a:custGeom>
              <a:avLst/>
              <a:gdLst/>
              <a:ahLst/>
              <a:cxnLst/>
              <a:rect l="l" t="t" r="r" b="b"/>
              <a:pathLst>
                <a:path w="359409" h="359409">
                  <a:moveTo>
                    <a:pt x="179497" y="358994"/>
                  </a:moveTo>
                  <a:lnTo>
                    <a:pt x="227214" y="352582"/>
                  </a:lnTo>
                  <a:lnTo>
                    <a:pt x="270092" y="334487"/>
                  </a:lnTo>
                  <a:lnTo>
                    <a:pt x="306420" y="306420"/>
                  </a:lnTo>
                  <a:lnTo>
                    <a:pt x="334487" y="270092"/>
                  </a:lnTo>
                  <a:lnTo>
                    <a:pt x="352582" y="227214"/>
                  </a:lnTo>
                  <a:lnTo>
                    <a:pt x="358994" y="179497"/>
                  </a:lnTo>
                  <a:lnTo>
                    <a:pt x="352582" y="131780"/>
                  </a:lnTo>
                  <a:lnTo>
                    <a:pt x="334487" y="88902"/>
                  </a:lnTo>
                  <a:lnTo>
                    <a:pt x="306420" y="52574"/>
                  </a:lnTo>
                  <a:lnTo>
                    <a:pt x="270092" y="24506"/>
                  </a:lnTo>
                  <a:lnTo>
                    <a:pt x="227214" y="6411"/>
                  </a:lnTo>
                  <a:lnTo>
                    <a:pt x="179497" y="0"/>
                  </a:lnTo>
                  <a:lnTo>
                    <a:pt x="131780" y="6411"/>
                  </a:lnTo>
                  <a:lnTo>
                    <a:pt x="88902" y="24506"/>
                  </a:lnTo>
                  <a:lnTo>
                    <a:pt x="52574" y="52574"/>
                  </a:lnTo>
                  <a:lnTo>
                    <a:pt x="24506" y="88902"/>
                  </a:lnTo>
                  <a:lnTo>
                    <a:pt x="6411" y="131780"/>
                  </a:lnTo>
                  <a:lnTo>
                    <a:pt x="0" y="179497"/>
                  </a:lnTo>
                  <a:lnTo>
                    <a:pt x="6411" y="227214"/>
                  </a:lnTo>
                  <a:lnTo>
                    <a:pt x="24506" y="270092"/>
                  </a:lnTo>
                  <a:lnTo>
                    <a:pt x="52574" y="306420"/>
                  </a:lnTo>
                  <a:lnTo>
                    <a:pt x="88902" y="334487"/>
                  </a:lnTo>
                  <a:lnTo>
                    <a:pt x="131780" y="352582"/>
                  </a:lnTo>
                  <a:lnTo>
                    <a:pt x="179497" y="358994"/>
                  </a:lnTo>
                  <a:close/>
                </a:path>
              </a:pathLst>
            </a:custGeom>
            <a:ln w="851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1" name="object 71"/>
            <p:cNvSpPr/>
            <p:nvPr/>
          </p:nvSpPr>
          <p:spPr>
            <a:xfrm>
              <a:off x="5900810" y="6967649"/>
              <a:ext cx="0" cy="367665"/>
            </a:xfrm>
            <a:custGeom>
              <a:avLst/>
              <a:gdLst/>
              <a:ahLst/>
              <a:cxnLst/>
              <a:rect l="l" t="t" r="r" b="b"/>
              <a:pathLst>
                <a:path h="367665">
                  <a:moveTo>
                    <a:pt x="0" y="0"/>
                  </a:moveTo>
                  <a:lnTo>
                    <a:pt x="0" y="367513"/>
                  </a:lnTo>
                </a:path>
              </a:pathLst>
            </a:custGeom>
            <a:ln w="76668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2" name="object 72"/>
            <p:cNvSpPr/>
            <p:nvPr/>
          </p:nvSpPr>
          <p:spPr>
            <a:xfrm>
              <a:off x="10301223" y="6967649"/>
              <a:ext cx="0" cy="367665"/>
            </a:xfrm>
            <a:custGeom>
              <a:avLst/>
              <a:gdLst/>
              <a:ahLst/>
              <a:cxnLst/>
              <a:rect l="l" t="t" r="r" b="b"/>
              <a:pathLst>
                <a:path h="367665">
                  <a:moveTo>
                    <a:pt x="0" y="0"/>
                  </a:moveTo>
                  <a:lnTo>
                    <a:pt x="0" y="367513"/>
                  </a:lnTo>
                </a:path>
              </a:pathLst>
            </a:custGeom>
            <a:ln w="76668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3" name="object 73"/>
            <p:cNvSpPr/>
            <p:nvPr/>
          </p:nvSpPr>
          <p:spPr>
            <a:xfrm>
              <a:off x="12665326" y="6967649"/>
              <a:ext cx="0" cy="367665"/>
            </a:xfrm>
            <a:custGeom>
              <a:avLst/>
              <a:gdLst/>
              <a:ahLst/>
              <a:cxnLst/>
              <a:rect l="l" t="t" r="r" b="b"/>
              <a:pathLst>
                <a:path h="367665">
                  <a:moveTo>
                    <a:pt x="0" y="0"/>
                  </a:moveTo>
                  <a:lnTo>
                    <a:pt x="0" y="367513"/>
                  </a:lnTo>
                </a:path>
              </a:pathLst>
            </a:custGeom>
            <a:ln w="76668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74" name="object 74"/>
          <p:cNvGrpSpPr/>
          <p:nvPr/>
        </p:nvGrpSpPr>
        <p:grpSpPr>
          <a:xfrm>
            <a:off x="3731236" y="9737950"/>
            <a:ext cx="7508875" cy="1223645"/>
            <a:chOff x="3731236" y="9737950"/>
            <a:chExt cx="7508875" cy="1223645"/>
          </a:xfrm>
        </p:grpSpPr>
        <p:sp>
          <p:nvSpPr>
            <p:cNvPr id="75" name="object 75"/>
            <p:cNvSpPr/>
            <p:nvPr/>
          </p:nvSpPr>
          <p:spPr>
            <a:xfrm>
              <a:off x="3731236" y="9900857"/>
              <a:ext cx="1162685" cy="1060450"/>
            </a:xfrm>
            <a:custGeom>
              <a:avLst/>
              <a:gdLst/>
              <a:ahLst/>
              <a:cxnLst/>
              <a:rect l="l" t="t" r="r" b="b"/>
              <a:pathLst>
                <a:path w="1162685" h="1060450">
                  <a:moveTo>
                    <a:pt x="1097496" y="938530"/>
                  </a:moveTo>
                  <a:lnTo>
                    <a:pt x="61709" y="938530"/>
                  </a:lnTo>
                  <a:lnTo>
                    <a:pt x="48397" y="939800"/>
                  </a:lnTo>
                  <a:lnTo>
                    <a:pt x="17033" y="972820"/>
                  </a:lnTo>
                  <a:lnTo>
                    <a:pt x="4966" y="999490"/>
                  </a:lnTo>
                  <a:lnTo>
                    <a:pt x="2640" y="1004570"/>
                  </a:lnTo>
                  <a:lnTo>
                    <a:pt x="485" y="1009650"/>
                  </a:lnTo>
                  <a:lnTo>
                    <a:pt x="0" y="1016000"/>
                  </a:lnTo>
                  <a:lnTo>
                    <a:pt x="1855" y="1033780"/>
                  </a:lnTo>
                  <a:lnTo>
                    <a:pt x="10173" y="1047750"/>
                  </a:lnTo>
                  <a:lnTo>
                    <a:pt x="24040" y="1057910"/>
                  </a:lnTo>
                  <a:lnTo>
                    <a:pt x="42542" y="1060450"/>
                  </a:lnTo>
                  <a:lnTo>
                    <a:pt x="1126379" y="1060450"/>
                  </a:lnTo>
                  <a:lnTo>
                    <a:pt x="1140881" y="1055370"/>
                  </a:lnTo>
                  <a:lnTo>
                    <a:pt x="1152946" y="1046480"/>
                  </a:lnTo>
                  <a:lnTo>
                    <a:pt x="1162400" y="1032510"/>
                  </a:lnTo>
                  <a:lnTo>
                    <a:pt x="1162400" y="1019810"/>
                  </a:lnTo>
                  <a:lnTo>
                    <a:pt x="38990" y="1019810"/>
                  </a:lnTo>
                  <a:lnTo>
                    <a:pt x="48016" y="1000760"/>
                  </a:lnTo>
                  <a:lnTo>
                    <a:pt x="52436" y="991870"/>
                  </a:lnTo>
                  <a:lnTo>
                    <a:pt x="57705" y="980440"/>
                  </a:lnTo>
                  <a:lnTo>
                    <a:pt x="60593" y="980440"/>
                  </a:lnTo>
                  <a:lnTo>
                    <a:pt x="65585" y="979170"/>
                  </a:lnTo>
                  <a:lnTo>
                    <a:pt x="1147693" y="979170"/>
                  </a:lnTo>
                  <a:lnTo>
                    <a:pt x="1147064" y="977900"/>
                  </a:lnTo>
                  <a:lnTo>
                    <a:pt x="1142338" y="967740"/>
                  </a:lnTo>
                  <a:lnTo>
                    <a:pt x="1134614" y="953770"/>
                  </a:lnTo>
                  <a:lnTo>
                    <a:pt x="1124661" y="944880"/>
                  </a:lnTo>
                  <a:lnTo>
                    <a:pt x="1112336" y="939800"/>
                  </a:lnTo>
                  <a:lnTo>
                    <a:pt x="1097496" y="938530"/>
                  </a:lnTo>
                  <a:close/>
                </a:path>
                <a:path w="1162685" h="1060450">
                  <a:moveTo>
                    <a:pt x="1147693" y="979170"/>
                  </a:moveTo>
                  <a:lnTo>
                    <a:pt x="1101168" y="979170"/>
                  </a:lnTo>
                  <a:lnTo>
                    <a:pt x="1106722" y="981710"/>
                  </a:lnTo>
                  <a:lnTo>
                    <a:pt x="1110325" y="991870"/>
                  </a:lnTo>
                  <a:lnTo>
                    <a:pt x="1113046" y="998220"/>
                  </a:lnTo>
                  <a:lnTo>
                    <a:pt x="1116142" y="1005840"/>
                  </a:lnTo>
                  <a:lnTo>
                    <a:pt x="1119474" y="1012190"/>
                  </a:lnTo>
                  <a:lnTo>
                    <a:pt x="1122899" y="1019810"/>
                  </a:lnTo>
                  <a:lnTo>
                    <a:pt x="1162400" y="1019810"/>
                  </a:lnTo>
                  <a:lnTo>
                    <a:pt x="1162400" y="1008380"/>
                  </a:lnTo>
                  <a:lnTo>
                    <a:pt x="1157272" y="998220"/>
                  </a:lnTo>
                  <a:lnTo>
                    <a:pt x="1152101" y="988060"/>
                  </a:lnTo>
                  <a:lnTo>
                    <a:pt x="1147693" y="979170"/>
                  </a:lnTo>
                  <a:close/>
                </a:path>
                <a:path w="1162685" h="1060450">
                  <a:moveTo>
                    <a:pt x="497530" y="506730"/>
                  </a:moveTo>
                  <a:lnTo>
                    <a:pt x="436216" y="506730"/>
                  </a:lnTo>
                  <a:lnTo>
                    <a:pt x="435930" y="511810"/>
                  </a:lnTo>
                  <a:lnTo>
                    <a:pt x="435841" y="516890"/>
                  </a:lnTo>
                  <a:lnTo>
                    <a:pt x="432440" y="539750"/>
                  </a:lnTo>
                  <a:lnTo>
                    <a:pt x="429473" y="558800"/>
                  </a:lnTo>
                  <a:lnTo>
                    <a:pt x="426864" y="577850"/>
                  </a:lnTo>
                  <a:lnTo>
                    <a:pt x="425116" y="596900"/>
                  </a:lnTo>
                  <a:lnTo>
                    <a:pt x="421791" y="621030"/>
                  </a:lnTo>
                  <a:lnTo>
                    <a:pt x="415011" y="643890"/>
                  </a:lnTo>
                  <a:lnTo>
                    <a:pt x="404892" y="665480"/>
                  </a:lnTo>
                  <a:lnTo>
                    <a:pt x="391552" y="687070"/>
                  </a:lnTo>
                  <a:lnTo>
                    <a:pt x="362970" y="726440"/>
                  </a:lnTo>
                  <a:lnTo>
                    <a:pt x="334854" y="767080"/>
                  </a:lnTo>
                  <a:lnTo>
                    <a:pt x="306920" y="806450"/>
                  </a:lnTo>
                  <a:lnTo>
                    <a:pt x="278884" y="847090"/>
                  </a:lnTo>
                  <a:lnTo>
                    <a:pt x="263175" y="887730"/>
                  </a:lnTo>
                  <a:lnTo>
                    <a:pt x="263076" y="896620"/>
                  </a:lnTo>
                  <a:lnTo>
                    <a:pt x="263201" y="904240"/>
                  </a:lnTo>
                  <a:lnTo>
                    <a:pt x="264550" y="911860"/>
                  </a:lnTo>
                  <a:lnTo>
                    <a:pt x="266427" y="920750"/>
                  </a:lnTo>
                  <a:lnTo>
                    <a:pt x="268548" y="929640"/>
                  </a:lnTo>
                  <a:lnTo>
                    <a:pt x="270630" y="938530"/>
                  </a:lnTo>
                  <a:lnTo>
                    <a:pt x="713260" y="938530"/>
                  </a:lnTo>
                  <a:lnTo>
                    <a:pt x="709549" y="937260"/>
                  </a:lnTo>
                  <a:lnTo>
                    <a:pt x="345113" y="937260"/>
                  </a:lnTo>
                  <a:lnTo>
                    <a:pt x="330472" y="935990"/>
                  </a:lnTo>
                  <a:lnTo>
                    <a:pt x="316784" y="929640"/>
                  </a:lnTo>
                  <a:lnTo>
                    <a:pt x="306485" y="916940"/>
                  </a:lnTo>
                  <a:lnTo>
                    <a:pt x="301793" y="902970"/>
                  </a:lnTo>
                  <a:lnTo>
                    <a:pt x="302931" y="887730"/>
                  </a:lnTo>
                  <a:lnTo>
                    <a:pt x="310122" y="872490"/>
                  </a:lnTo>
                  <a:lnTo>
                    <a:pt x="371173" y="782320"/>
                  </a:lnTo>
                  <a:lnTo>
                    <a:pt x="401950" y="739140"/>
                  </a:lnTo>
                  <a:lnTo>
                    <a:pt x="433200" y="694690"/>
                  </a:lnTo>
                  <a:lnTo>
                    <a:pt x="453666" y="655320"/>
                  </a:lnTo>
                  <a:lnTo>
                    <a:pt x="462939" y="612140"/>
                  </a:lnTo>
                  <a:lnTo>
                    <a:pt x="464878" y="595630"/>
                  </a:lnTo>
                  <a:lnTo>
                    <a:pt x="467150" y="577850"/>
                  </a:lnTo>
                  <a:lnTo>
                    <a:pt x="469613" y="560070"/>
                  </a:lnTo>
                  <a:lnTo>
                    <a:pt x="472122" y="542290"/>
                  </a:lnTo>
                  <a:lnTo>
                    <a:pt x="524863" y="542290"/>
                  </a:lnTo>
                  <a:lnTo>
                    <a:pt x="508872" y="523240"/>
                  </a:lnTo>
                  <a:lnTo>
                    <a:pt x="497530" y="506730"/>
                  </a:lnTo>
                  <a:close/>
                </a:path>
                <a:path w="1162685" h="1060450">
                  <a:moveTo>
                    <a:pt x="643702" y="224790"/>
                  </a:moveTo>
                  <a:lnTo>
                    <a:pt x="636912" y="224790"/>
                  </a:lnTo>
                  <a:lnTo>
                    <a:pt x="629931" y="227330"/>
                  </a:lnTo>
                  <a:lnTo>
                    <a:pt x="624407" y="231140"/>
                  </a:lnTo>
                  <a:lnTo>
                    <a:pt x="620754" y="237490"/>
                  </a:lnTo>
                  <a:lnTo>
                    <a:pt x="619296" y="243840"/>
                  </a:lnTo>
                  <a:lnTo>
                    <a:pt x="620356" y="251460"/>
                  </a:lnTo>
                  <a:lnTo>
                    <a:pt x="621847" y="255270"/>
                  </a:lnTo>
                  <a:lnTo>
                    <a:pt x="624828" y="259080"/>
                  </a:lnTo>
                  <a:lnTo>
                    <a:pt x="627367" y="262890"/>
                  </a:lnTo>
                  <a:lnTo>
                    <a:pt x="634116" y="271780"/>
                  </a:lnTo>
                  <a:lnTo>
                    <a:pt x="641228" y="281940"/>
                  </a:lnTo>
                  <a:lnTo>
                    <a:pt x="647165" y="290830"/>
                  </a:lnTo>
                  <a:lnTo>
                    <a:pt x="650393" y="300990"/>
                  </a:lnTo>
                  <a:lnTo>
                    <a:pt x="650016" y="311150"/>
                  </a:lnTo>
                  <a:lnTo>
                    <a:pt x="647027" y="322580"/>
                  </a:lnTo>
                  <a:lnTo>
                    <a:pt x="642835" y="334010"/>
                  </a:lnTo>
                  <a:lnTo>
                    <a:pt x="638850" y="344170"/>
                  </a:lnTo>
                  <a:lnTo>
                    <a:pt x="631724" y="367030"/>
                  </a:lnTo>
                  <a:lnTo>
                    <a:pt x="624549" y="389890"/>
                  </a:lnTo>
                  <a:lnTo>
                    <a:pt x="617294" y="412750"/>
                  </a:lnTo>
                  <a:lnTo>
                    <a:pt x="609929" y="435610"/>
                  </a:lnTo>
                  <a:lnTo>
                    <a:pt x="606040" y="454660"/>
                  </a:lnTo>
                  <a:lnTo>
                    <a:pt x="623303" y="504190"/>
                  </a:lnTo>
                  <a:lnTo>
                    <a:pt x="650735" y="537210"/>
                  </a:lnTo>
                  <a:lnTo>
                    <a:pt x="705375" y="601980"/>
                  </a:lnTo>
                  <a:lnTo>
                    <a:pt x="732802" y="633730"/>
                  </a:lnTo>
                  <a:lnTo>
                    <a:pt x="742751" y="647700"/>
                  </a:lnTo>
                  <a:lnTo>
                    <a:pt x="749837" y="662940"/>
                  </a:lnTo>
                  <a:lnTo>
                    <a:pt x="754074" y="678180"/>
                  </a:lnTo>
                  <a:lnTo>
                    <a:pt x="755379" y="694690"/>
                  </a:lnTo>
                  <a:lnTo>
                    <a:pt x="755496" y="890270"/>
                  </a:lnTo>
                  <a:lnTo>
                    <a:pt x="754880" y="900430"/>
                  </a:lnTo>
                  <a:lnTo>
                    <a:pt x="733568" y="933450"/>
                  </a:lnTo>
                  <a:lnTo>
                    <a:pt x="713260" y="938530"/>
                  </a:lnTo>
                  <a:lnTo>
                    <a:pt x="930845" y="938530"/>
                  </a:lnTo>
                  <a:lnTo>
                    <a:pt x="930790" y="937260"/>
                  </a:lnTo>
                  <a:lnTo>
                    <a:pt x="783523" y="937260"/>
                  </a:lnTo>
                  <a:lnTo>
                    <a:pt x="791373" y="916940"/>
                  </a:lnTo>
                  <a:lnTo>
                    <a:pt x="794360" y="896620"/>
                  </a:lnTo>
                  <a:lnTo>
                    <a:pt x="794564" y="880110"/>
                  </a:lnTo>
                  <a:lnTo>
                    <a:pt x="794499" y="866140"/>
                  </a:lnTo>
                  <a:lnTo>
                    <a:pt x="794407" y="859790"/>
                  </a:lnTo>
                  <a:lnTo>
                    <a:pt x="794362" y="693420"/>
                  </a:lnTo>
                  <a:lnTo>
                    <a:pt x="786743" y="648970"/>
                  </a:lnTo>
                  <a:lnTo>
                    <a:pt x="763129" y="608330"/>
                  </a:lnTo>
                  <a:lnTo>
                    <a:pt x="709240" y="544830"/>
                  </a:lnTo>
                  <a:lnTo>
                    <a:pt x="682258" y="511810"/>
                  </a:lnTo>
                  <a:lnTo>
                    <a:pt x="655121" y="480060"/>
                  </a:lnTo>
                  <a:lnTo>
                    <a:pt x="649320" y="472440"/>
                  </a:lnTo>
                  <a:lnTo>
                    <a:pt x="646131" y="464820"/>
                  </a:lnTo>
                  <a:lnTo>
                    <a:pt x="645654" y="455930"/>
                  </a:lnTo>
                  <a:lnTo>
                    <a:pt x="647990" y="445770"/>
                  </a:lnTo>
                  <a:lnTo>
                    <a:pt x="656380" y="420370"/>
                  </a:lnTo>
                  <a:lnTo>
                    <a:pt x="672511" y="369570"/>
                  </a:lnTo>
                  <a:lnTo>
                    <a:pt x="680838" y="342900"/>
                  </a:lnTo>
                  <a:lnTo>
                    <a:pt x="730173" y="342900"/>
                  </a:lnTo>
                  <a:lnTo>
                    <a:pt x="726158" y="337820"/>
                  </a:lnTo>
                  <a:lnTo>
                    <a:pt x="708694" y="312420"/>
                  </a:lnTo>
                  <a:lnTo>
                    <a:pt x="691091" y="285750"/>
                  </a:lnTo>
                  <a:lnTo>
                    <a:pt x="673398" y="260350"/>
                  </a:lnTo>
                  <a:lnTo>
                    <a:pt x="655666" y="233680"/>
                  </a:lnTo>
                  <a:lnTo>
                    <a:pt x="650041" y="228600"/>
                  </a:lnTo>
                  <a:lnTo>
                    <a:pt x="643702" y="224790"/>
                  </a:lnTo>
                  <a:close/>
                </a:path>
                <a:path w="1162685" h="1060450">
                  <a:moveTo>
                    <a:pt x="524863" y="542290"/>
                  </a:moveTo>
                  <a:lnTo>
                    <a:pt x="472122" y="542290"/>
                  </a:lnTo>
                  <a:lnTo>
                    <a:pt x="508200" y="584200"/>
                  </a:lnTo>
                  <a:lnTo>
                    <a:pt x="525669" y="605790"/>
                  </a:lnTo>
                  <a:lnTo>
                    <a:pt x="544752" y="627380"/>
                  </a:lnTo>
                  <a:lnTo>
                    <a:pt x="545315" y="632460"/>
                  </a:lnTo>
                  <a:lnTo>
                    <a:pt x="542723" y="650240"/>
                  </a:lnTo>
                  <a:lnTo>
                    <a:pt x="535339" y="693420"/>
                  </a:lnTo>
                  <a:lnTo>
                    <a:pt x="464336" y="795020"/>
                  </a:lnTo>
                  <a:lnTo>
                    <a:pt x="433166" y="836930"/>
                  </a:lnTo>
                  <a:lnTo>
                    <a:pt x="401944" y="880110"/>
                  </a:lnTo>
                  <a:lnTo>
                    <a:pt x="370656" y="922020"/>
                  </a:lnTo>
                  <a:lnTo>
                    <a:pt x="359057" y="932180"/>
                  </a:lnTo>
                  <a:lnTo>
                    <a:pt x="345113" y="937260"/>
                  </a:lnTo>
                  <a:lnTo>
                    <a:pt x="408879" y="937260"/>
                  </a:lnTo>
                  <a:lnTo>
                    <a:pt x="493317" y="822960"/>
                  </a:lnTo>
                  <a:lnTo>
                    <a:pt x="522342" y="782320"/>
                  </a:lnTo>
                  <a:lnTo>
                    <a:pt x="536922" y="763270"/>
                  </a:lnTo>
                  <a:lnTo>
                    <a:pt x="562469" y="726440"/>
                  </a:lnTo>
                  <a:lnTo>
                    <a:pt x="576473" y="689610"/>
                  </a:lnTo>
                  <a:lnTo>
                    <a:pt x="579432" y="669290"/>
                  </a:lnTo>
                  <a:lnTo>
                    <a:pt x="632860" y="669290"/>
                  </a:lnTo>
                  <a:lnTo>
                    <a:pt x="611377" y="643890"/>
                  </a:lnTo>
                  <a:lnTo>
                    <a:pt x="577138" y="604520"/>
                  </a:lnTo>
                  <a:lnTo>
                    <a:pt x="524863" y="542290"/>
                  </a:lnTo>
                  <a:close/>
                </a:path>
                <a:path w="1162685" h="1060450">
                  <a:moveTo>
                    <a:pt x="632860" y="669290"/>
                  </a:moveTo>
                  <a:lnTo>
                    <a:pt x="579432" y="669290"/>
                  </a:lnTo>
                  <a:lnTo>
                    <a:pt x="585054" y="675640"/>
                  </a:lnTo>
                  <a:lnTo>
                    <a:pt x="589484" y="680720"/>
                  </a:lnTo>
                  <a:lnTo>
                    <a:pt x="620445" y="717550"/>
                  </a:lnTo>
                  <a:lnTo>
                    <a:pt x="638506" y="765810"/>
                  </a:lnTo>
                  <a:lnTo>
                    <a:pt x="638730" y="883920"/>
                  </a:lnTo>
                  <a:lnTo>
                    <a:pt x="639365" y="901700"/>
                  </a:lnTo>
                  <a:lnTo>
                    <a:pt x="642288" y="919480"/>
                  </a:lnTo>
                  <a:lnTo>
                    <a:pt x="649047" y="937260"/>
                  </a:lnTo>
                  <a:lnTo>
                    <a:pt x="709549" y="937260"/>
                  </a:lnTo>
                  <a:lnTo>
                    <a:pt x="702127" y="934720"/>
                  </a:lnTo>
                  <a:lnTo>
                    <a:pt x="692185" y="929640"/>
                  </a:lnTo>
                  <a:lnTo>
                    <a:pt x="678421" y="880110"/>
                  </a:lnTo>
                  <a:lnTo>
                    <a:pt x="678419" y="775970"/>
                  </a:lnTo>
                  <a:lnTo>
                    <a:pt x="676529" y="750570"/>
                  </a:lnTo>
                  <a:lnTo>
                    <a:pt x="670566" y="726440"/>
                  </a:lnTo>
                  <a:lnTo>
                    <a:pt x="660363" y="704850"/>
                  </a:lnTo>
                  <a:lnTo>
                    <a:pt x="645750" y="684530"/>
                  </a:lnTo>
                  <a:lnTo>
                    <a:pt x="632860" y="669290"/>
                  </a:lnTo>
                  <a:close/>
                </a:path>
                <a:path w="1162685" h="1060450">
                  <a:moveTo>
                    <a:pt x="730173" y="342900"/>
                  </a:moveTo>
                  <a:lnTo>
                    <a:pt x="680838" y="342900"/>
                  </a:lnTo>
                  <a:lnTo>
                    <a:pt x="685524" y="349250"/>
                  </a:lnTo>
                  <a:lnTo>
                    <a:pt x="689016" y="354330"/>
                  </a:lnTo>
                  <a:lnTo>
                    <a:pt x="731297" y="397510"/>
                  </a:lnTo>
                  <a:lnTo>
                    <a:pt x="783455" y="408940"/>
                  </a:lnTo>
                  <a:lnTo>
                    <a:pt x="889759" y="408940"/>
                  </a:lnTo>
                  <a:lnTo>
                    <a:pt x="889759" y="937260"/>
                  </a:lnTo>
                  <a:lnTo>
                    <a:pt x="930790" y="937260"/>
                  </a:lnTo>
                  <a:lnTo>
                    <a:pt x="930623" y="933450"/>
                  </a:lnTo>
                  <a:lnTo>
                    <a:pt x="930368" y="930910"/>
                  </a:lnTo>
                  <a:lnTo>
                    <a:pt x="930242" y="478790"/>
                  </a:lnTo>
                  <a:lnTo>
                    <a:pt x="930172" y="407670"/>
                  </a:lnTo>
                  <a:lnTo>
                    <a:pt x="932506" y="403860"/>
                  </a:lnTo>
                  <a:lnTo>
                    <a:pt x="938605" y="400050"/>
                  </a:lnTo>
                  <a:lnTo>
                    <a:pt x="951667" y="389890"/>
                  </a:lnTo>
                  <a:lnTo>
                    <a:pt x="961125" y="378460"/>
                  </a:lnTo>
                  <a:lnTo>
                    <a:pt x="964934" y="368300"/>
                  </a:lnTo>
                  <a:lnTo>
                    <a:pt x="781197" y="368300"/>
                  </a:lnTo>
                  <a:lnTo>
                    <a:pt x="764706" y="365760"/>
                  </a:lnTo>
                  <a:lnTo>
                    <a:pt x="750045" y="360680"/>
                  </a:lnTo>
                  <a:lnTo>
                    <a:pt x="737200" y="351790"/>
                  </a:lnTo>
                  <a:lnTo>
                    <a:pt x="730173" y="342900"/>
                  </a:lnTo>
                  <a:close/>
                </a:path>
                <a:path w="1162685" h="1060450">
                  <a:moveTo>
                    <a:pt x="420452" y="0"/>
                  </a:moveTo>
                  <a:lnTo>
                    <a:pt x="381644" y="20320"/>
                  </a:lnTo>
                  <a:lnTo>
                    <a:pt x="361186" y="66040"/>
                  </a:lnTo>
                  <a:lnTo>
                    <a:pt x="357058" y="78740"/>
                  </a:lnTo>
                  <a:lnTo>
                    <a:pt x="352682" y="90170"/>
                  </a:lnTo>
                  <a:lnTo>
                    <a:pt x="351446" y="93980"/>
                  </a:lnTo>
                  <a:lnTo>
                    <a:pt x="346770" y="95250"/>
                  </a:lnTo>
                  <a:lnTo>
                    <a:pt x="338012" y="102870"/>
                  </a:lnTo>
                  <a:lnTo>
                    <a:pt x="329460" y="105410"/>
                  </a:lnTo>
                  <a:lnTo>
                    <a:pt x="325516" y="118110"/>
                  </a:lnTo>
                  <a:lnTo>
                    <a:pt x="328446" y="127000"/>
                  </a:lnTo>
                  <a:lnTo>
                    <a:pt x="335661" y="138430"/>
                  </a:lnTo>
                  <a:lnTo>
                    <a:pt x="336428" y="140970"/>
                  </a:lnTo>
                  <a:lnTo>
                    <a:pt x="334588" y="146050"/>
                  </a:lnTo>
                  <a:lnTo>
                    <a:pt x="329662" y="161290"/>
                  </a:lnTo>
                  <a:lnTo>
                    <a:pt x="324838" y="175260"/>
                  </a:lnTo>
                  <a:lnTo>
                    <a:pt x="320098" y="190500"/>
                  </a:lnTo>
                  <a:lnTo>
                    <a:pt x="313734" y="210820"/>
                  </a:lnTo>
                  <a:lnTo>
                    <a:pt x="311383" y="212090"/>
                  </a:lnTo>
                  <a:lnTo>
                    <a:pt x="299491" y="215900"/>
                  </a:lnTo>
                  <a:lnTo>
                    <a:pt x="291884" y="220980"/>
                  </a:lnTo>
                  <a:lnTo>
                    <a:pt x="287556" y="232410"/>
                  </a:lnTo>
                  <a:lnTo>
                    <a:pt x="289252" y="242570"/>
                  </a:lnTo>
                  <a:lnTo>
                    <a:pt x="298503" y="252730"/>
                  </a:lnTo>
                  <a:lnTo>
                    <a:pt x="297770" y="257810"/>
                  </a:lnTo>
                  <a:lnTo>
                    <a:pt x="295683" y="264160"/>
                  </a:lnTo>
                  <a:lnTo>
                    <a:pt x="289319" y="283210"/>
                  </a:lnTo>
                  <a:lnTo>
                    <a:pt x="282896" y="302260"/>
                  </a:lnTo>
                  <a:lnTo>
                    <a:pt x="278240" y="321310"/>
                  </a:lnTo>
                  <a:lnTo>
                    <a:pt x="277181" y="340360"/>
                  </a:lnTo>
                  <a:lnTo>
                    <a:pt x="275783" y="341630"/>
                  </a:lnTo>
                  <a:lnTo>
                    <a:pt x="274770" y="341630"/>
                  </a:lnTo>
                  <a:lnTo>
                    <a:pt x="273739" y="342900"/>
                  </a:lnTo>
                  <a:lnTo>
                    <a:pt x="255864" y="353060"/>
                  </a:lnTo>
                  <a:lnTo>
                    <a:pt x="243197" y="367030"/>
                  </a:lnTo>
                  <a:lnTo>
                    <a:pt x="235805" y="384810"/>
                  </a:lnTo>
                  <a:lnTo>
                    <a:pt x="233752" y="403860"/>
                  </a:lnTo>
                  <a:lnTo>
                    <a:pt x="237102" y="422910"/>
                  </a:lnTo>
                  <a:lnTo>
                    <a:pt x="245709" y="438150"/>
                  </a:lnTo>
                  <a:lnTo>
                    <a:pt x="259155" y="450850"/>
                  </a:lnTo>
                  <a:lnTo>
                    <a:pt x="277019" y="461010"/>
                  </a:lnTo>
                  <a:lnTo>
                    <a:pt x="327737" y="478790"/>
                  </a:lnTo>
                  <a:lnTo>
                    <a:pt x="353129" y="488950"/>
                  </a:lnTo>
                  <a:lnTo>
                    <a:pt x="378570" y="497840"/>
                  </a:lnTo>
                  <a:lnTo>
                    <a:pt x="392369" y="502920"/>
                  </a:lnTo>
                  <a:lnTo>
                    <a:pt x="406396" y="506730"/>
                  </a:lnTo>
                  <a:lnTo>
                    <a:pt x="420922" y="509270"/>
                  </a:lnTo>
                  <a:lnTo>
                    <a:pt x="436216" y="506730"/>
                  </a:lnTo>
                  <a:lnTo>
                    <a:pt x="497530" y="506730"/>
                  </a:lnTo>
                  <a:lnTo>
                    <a:pt x="494041" y="501650"/>
                  </a:lnTo>
                  <a:lnTo>
                    <a:pt x="485766" y="477520"/>
                  </a:lnTo>
                  <a:lnTo>
                    <a:pt x="485096" y="467360"/>
                  </a:lnTo>
                  <a:lnTo>
                    <a:pt x="421227" y="467360"/>
                  </a:lnTo>
                  <a:lnTo>
                    <a:pt x="287122" y="420370"/>
                  </a:lnTo>
                  <a:lnTo>
                    <a:pt x="273084" y="402590"/>
                  </a:lnTo>
                  <a:lnTo>
                    <a:pt x="273884" y="394970"/>
                  </a:lnTo>
                  <a:lnTo>
                    <a:pt x="277590" y="387350"/>
                  </a:lnTo>
                  <a:lnTo>
                    <a:pt x="283419" y="382270"/>
                  </a:lnTo>
                  <a:lnTo>
                    <a:pt x="290915" y="381000"/>
                  </a:lnTo>
                  <a:lnTo>
                    <a:pt x="403020" y="381000"/>
                  </a:lnTo>
                  <a:lnTo>
                    <a:pt x="402184" y="379730"/>
                  </a:lnTo>
                  <a:lnTo>
                    <a:pt x="395505" y="375920"/>
                  </a:lnTo>
                  <a:lnTo>
                    <a:pt x="362636" y="360680"/>
                  </a:lnTo>
                  <a:lnTo>
                    <a:pt x="329639" y="346710"/>
                  </a:lnTo>
                  <a:lnTo>
                    <a:pt x="322256" y="342900"/>
                  </a:lnTo>
                  <a:lnTo>
                    <a:pt x="317912" y="337820"/>
                  </a:lnTo>
                  <a:lnTo>
                    <a:pt x="316491" y="331470"/>
                  </a:lnTo>
                  <a:lnTo>
                    <a:pt x="317883" y="322580"/>
                  </a:lnTo>
                  <a:lnTo>
                    <a:pt x="321628" y="311150"/>
                  </a:lnTo>
                  <a:lnTo>
                    <a:pt x="325582" y="298450"/>
                  </a:lnTo>
                  <a:lnTo>
                    <a:pt x="333676" y="274320"/>
                  </a:lnTo>
                  <a:lnTo>
                    <a:pt x="334401" y="271780"/>
                  </a:lnTo>
                  <a:lnTo>
                    <a:pt x="335380" y="270510"/>
                  </a:lnTo>
                  <a:lnTo>
                    <a:pt x="336854" y="266700"/>
                  </a:lnTo>
                  <a:lnTo>
                    <a:pt x="456192" y="266700"/>
                  </a:lnTo>
                  <a:lnTo>
                    <a:pt x="349359" y="227330"/>
                  </a:lnTo>
                  <a:lnTo>
                    <a:pt x="374515" y="151130"/>
                  </a:lnTo>
                  <a:lnTo>
                    <a:pt x="494273" y="151130"/>
                  </a:lnTo>
                  <a:lnTo>
                    <a:pt x="469428" y="142240"/>
                  </a:lnTo>
                  <a:lnTo>
                    <a:pt x="387387" y="111760"/>
                  </a:lnTo>
                  <a:lnTo>
                    <a:pt x="396706" y="83820"/>
                  </a:lnTo>
                  <a:lnTo>
                    <a:pt x="401242" y="69850"/>
                  </a:lnTo>
                  <a:lnTo>
                    <a:pt x="405847" y="55880"/>
                  </a:lnTo>
                  <a:lnTo>
                    <a:pt x="410222" y="48260"/>
                  </a:lnTo>
                  <a:lnTo>
                    <a:pt x="416075" y="43180"/>
                  </a:lnTo>
                  <a:lnTo>
                    <a:pt x="423482" y="40640"/>
                  </a:lnTo>
                  <a:lnTo>
                    <a:pt x="545961" y="40640"/>
                  </a:lnTo>
                  <a:lnTo>
                    <a:pt x="443755" y="2540"/>
                  </a:lnTo>
                  <a:lnTo>
                    <a:pt x="420452" y="0"/>
                  </a:lnTo>
                  <a:close/>
                </a:path>
                <a:path w="1162685" h="1060450">
                  <a:moveTo>
                    <a:pt x="456192" y="266700"/>
                  </a:moveTo>
                  <a:lnTo>
                    <a:pt x="336854" y="266700"/>
                  </a:lnTo>
                  <a:lnTo>
                    <a:pt x="481527" y="318770"/>
                  </a:lnTo>
                  <a:lnTo>
                    <a:pt x="448651" y="421640"/>
                  </a:lnTo>
                  <a:lnTo>
                    <a:pt x="437587" y="454660"/>
                  </a:lnTo>
                  <a:lnTo>
                    <a:pt x="433832" y="462280"/>
                  </a:lnTo>
                  <a:lnTo>
                    <a:pt x="428222" y="466090"/>
                  </a:lnTo>
                  <a:lnTo>
                    <a:pt x="421227" y="467360"/>
                  </a:lnTo>
                  <a:lnTo>
                    <a:pt x="485096" y="467360"/>
                  </a:lnTo>
                  <a:lnTo>
                    <a:pt x="484092" y="452120"/>
                  </a:lnTo>
                  <a:lnTo>
                    <a:pt x="489066" y="425450"/>
                  </a:lnTo>
                  <a:lnTo>
                    <a:pt x="504822" y="375920"/>
                  </a:lnTo>
                  <a:lnTo>
                    <a:pt x="520836" y="325120"/>
                  </a:lnTo>
                  <a:lnTo>
                    <a:pt x="535348" y="280670"/>
                  </a:lnTo>
                  <a:lnTo>
                    <a:pt x="494100" y="280670"/>
                  </a:lnTo>
                  <a:lnTo>
                    <a:pt x="456192" y="266700"/>
                  </a:lnTo>
                  <a:close/>
                </a:path>
                <a:path w="1162685" h="1060450">
                  <a:moveTo>
                    <a:pt x="403020" y="381000"/>
                  </a:moveTo>
                  <a:lnTo>
                    <a:pt x="290915" y="381000"/>
                  </a:lnTo>
                  <a:lnTo>
                    <a:pt x="299619" y="382270"/>
                  </a:lnTo>
                  <a:lnTo>
                    <a:pt x="317736" y="388620"/>
                  </a:lnTo>
                  <a:lnTo>
                    <a:pt x="335785" y="396240"/>
                  </a:lnTo>
                  <a:lnTo>
                    <a:pt x="353802" y="402590"/>
                  </a:lnTo>
                  <a:lnTo>
                    <a:pt x="376440" y="411480"/>
                  </a:lnTo>
                  <a:lnTo>
                    <a:pt x="380930" y="414020"/>
                  </a:lnTo>
                  <a:lnTo>
                    <a:pt x="385675" y="415290"/>
                  </a:lnTo>
                  <a:lnTo>
                    <a:pt x="392240" y="415290"/>
                  </a:lnTo>
                  <a:lnTo>
                    <a:pt x="398323" y="412750"/>
                  </a:lnTo>
                  <a:lnTo>
                    <a:pt x="403361" y="407670"/>
                  </a:lnTo>
                  <a:lnTo>
                    <a:pt x="406792" y="401320"/>
                  </a:lnTo>
                  <a:lnTo>
                    <a:pt x="407939" y="393700"/>
                  </a:lnTo>
                  <a:lnTo>
                    <a:pt x="406365" y="386080"/>
                  </a:lnTo>
                  <a:lnTo>
                    <a:pt x="403020" y="381000"/>
                  </a:lnTo>
                  <a:close/>
                </a:path>
                <a:path w="1162685" h="1060450">
                  <a:moveTo>
                    <a:pt x="965050" y="326390"/>
                  </a:moveTo>
                  <a:lnTo>
                    <a:pt x="874744" y="326390"/>
                  </a:lnTo>
                  <a:lnTo>
                    <a:pt x="907674" y="327660"/>
                  </a:lnTo>
                  <a:lnTo>
                    <a:pt x="916582" y="328930"/>
                  </a:lnTo>
                  <a:lnTo>
                    <a:pt x="923255" y="332740"/>
                  </a:lnTo>
                  <a:lnTo>
                    <a:pt x="927519" y="337820"/>
                  </a:lnTo>
                  <a:lnTo>
                    <a:pt x="929201" y="346710"/>
                  </a:lnTo>
                  <a:lnTo>
                    <a:pt x="928044" y="354330"/>
                  </a:lnTo>
                  <a:lnTo>
                    <a:pt x="924027" y="361950"/>
                  </a:lnTo>
                  <a:lnTo>
                    <a:pt x="917386" y="365760"/>
                  </a:lnTo>
                  <a:lnTo>
                    <a:pt x="908356" y="367030"/>
                  </a:lnTo>
                  <a:lnTo>
                    <a:pt x="891614" y="368300"/>
                  </a:lnTo>
                  <a:lnTo>
                    <a:pt x="964934" y="368300"/>
                  </a:lnTo>
                  <a:lnTo>
                    <a:pt x="966838" y="363220"/>
                  </a:lnTo>
                  <a:lnTo>
                    <a:pt x="968668" y="346710"/>
                  </a:lnTo>
                  <a:lnTo>
                    <a:pt x="966622" y="330200"/>
                  </a:lnTo>
                  <a:lnTo>
                    <a:pt x="965050" y="326390"/>
                  </a:lnTo>
                  <a:close/>
                </a:path>
                <a:path w="1162685" h="1060450">
                  <a:moveTo>
                    <a:pt x="719447" y="123190"/>
                  </a:moveTo>
                  <a:lnTo>
                    <a:pt x="630612" y="123190"/>
                  </a:lnTo>
                  <a:lnTo>
                    <a:pt x="651013" y="124460"/>
                  </a:lnTo>
                  <a:lnTo>
                    <a:pt x="668813" y="130810"/>
                  </a:lnTo>
                  <a:lnTo>
                    <a:pt x="684152" y="143510"/>
                  </a:lnTo>
                  <a:lnTo>
                    <a:pt x="697169" y="160020"/>
                  </a:lnTo>
                  <a:lnTo>
                    <a:pt x="760375" y="259080"/>
                  </a:lnTo>
                  <a:lnTo>
                    <a:pt x="781248" y="293370"/>
                  </a:lnTo>
                  <a:lnTo>
                    <a:pt x="793065" y="308610"/>
                  </a:lnTo>
                  <a:lnTo>
                    <a:pt x="806934" y="318770"/>
                  </a:lnTo>
                  <a:lnTo>
                    <a:pt x="823107" y="325120"/>
                  </a:lnTo>
                  <a:lnTo>
                    <a:pt x="841833" y="327660"/>
                  </a:lnTo>
                  <a:lnTo>
                    <a:pt x="858284" y="327660"/>
                  </a:lnTo>
                  <a:lnTo>
                    <a:pt x="874744" y="326390"/>
                  </a:lnTo>
                  <a:lnTo>
                    <a:pt x="965050" y="326390"/>
                  </a:lnTo>
                  <a:lnTo>
                    <a:pt x="960857" y="316230"/>
                  </a:lnTo>
                  <a:lnTo>
                    <a:pt x="951471" y="303530"/>
                  </a:lnTo>
                  <a:lnTo>
                    <a:pt x="938563" y="294640"/>
                  </a:lnTo>
                  <a:lnTo>
                    <a:pt x="931663" y="290830"/>
                  </a:lnTo>
                  <a:lnTo>
                    <a:pt x="930129" y="285750"/>
                  </a:lnTo>
                  <a:lnTo>
                    <a:pt x="833316" y="285750"/>
                  </a:lnTo>
                  <a:lnTo>
                    <a:pt x="825897" y="283210"/>
                  </a:lnTo>
                  <a:lnTo>
                    <a:pt x="819522" y="278130"/>
                  </a:lnTo>
                  <a:lnTo>
                    <a:pt x="813943" y="270510"/>
                  </a:lnTo>
                  <a:lnTo>
                    <a:pt x="792764" y="236220"/>
                  </a:lnTo>
                  <a:lnTo>
                    <a:pt x="771401" y="203200"/>
                  </a:lnTo>
                  <a:lnTo>
                    <a:pt x="728603" y="134620"/>
                  </a:lnTo>
                  <a:lnTo>
                    <a:pt x="719447" y="123190"/>
                  </a:lnTo>
                  <a:close/>
                </a:path>
                <a:path w="1162685" h="1060450">
                  <a:moveTo>
                    <a:pt x="910255" y="163830"/>
                  </a:moveTo>
                  <a:lnTo>
                    <a:pt x="890645" y="285750"/>
                  </a:lnTo>
                  <a:lnTo>
                    <a:pt x="930129" y="285750"/>
                  </a:lnTo>
                  <a:lnTo>
                    <a:pt x="930244" y="274320"/>
                  </a:lnTo>
                  <a:lnTo>
                    <a:pt x="930370" y="257810"/>
                  </a:lnTo>
                  <a:lnTo>
                    <a:pt x="930266" y="187960"/>
                  </a:lnTo>
                  <a:lnTo>
                    <a:pt x="928737" y="177800"/>
                  </a:lnTo>
                  <a:lnTo>
                    <a:pt x="924605" y="170180"/>
                  </a:lnTo>
                  <a:lnTo>
                    <a:pt x="918301" y="165100"/>
                  </a:lnTo>
                  <a:lnTo>
                    <a:pt x="910255" y="163830"/>
                  </a:lnTo>
                  <a:close/>
                </a:path>
                <a:path w="1162685" h="1060450">
                  <a:moveTo>
                    <a:pt x="494273" y="151130"/>
                  </a:moveTo>
                  <a:lnTo>
                    <a:pt x="374515" y="151130"/>
                  </a:lnTo>
                  <a:lnTo>
                    <a:pt x="518711" y="203200"/>
                  </a:lnTo>
                  <a:lnTo>
                    <a:pt x="494100" y="280670"/>
                  </a:lnTo>
                  <a:lnTo>
                    <a:pt x="535348" y="280670"/>
                  </a:lnTo>
                  <a:lnTo>
                    <a:pt x="537006" y="275590"/>
                  </a:lnTo>
                  <a:lnTo>
                    <a:pt x="553232" y="224790"/>
                  </a:lnTo>
                  <a:lnTo>
                    <a:pt x="569414" y="175260"/>
                  </a:lnTo>
                  <a:lnTo>
                    <a:pt x="573528" y="166370"/>
                  </a:lnTo>
                  <a:lnTo>
                    <a:pt x="530790" y="166370"/>
                  </a:lnTo>
                  <a:lnTo>
                    <a:pt x="526216" y="162560"/>
                  </a:lnTo>
                  <a:lnTo>
                    <a:pt x="494273" y="151130"/>
                  </a:lnTo>
                  <a:close/>
                </a:path>
                <a:path w="1162685" h="1060450">
                  <a:moveTo>
                    <a:pt x="545961" y="40640"/>
                  </a:moveTo>
                  <a:lnTo>
                    <a:pt x="423482" y="40640"/>
                  </a:lnTo>
                  <a:lnTo>
                    <a:pt x="432519" y="43180"/>
                  </a:lnTo>
                  <a:lnTo>
                    <a:pt x="458728" y="52070"/>
                  </a:lnTo>
                  <a:lnTo>
                    <a:pt x="484913" y="62230"/>
                  </a:lnTo>
                  <a:lnTo>
                    <a:pt x="511073" y="71120"/>
                  </a:lnTo>
                  <a:lnTo>
                    <a:pt x="537205" y="81280"/>
                  </a:lnTo>
                  <a:lnTo>
                    <a:pt x="546437" y="86360"/>
                  </a:lnTo>
                  <a:lnTo>
                    <a:pt x="551769" y="92710"/>
                  </a:lnTo>
                  <a:lnTo>
                    <a:pt x="553287" y="100330"/>
                  </a:lnTo>
                  <a:lnTo>
                    <a:pt x="551082" y="111760"/>
                  </a:lnTo>
                  <a:lnTo>
                    <a:pt x="546876" y="123190"/>
                  </a:lnTo>
                  <a:lnTo>
                    <a:pt x="542424" y="134620"/>
                  </a:lnTo>
                  <a:lnTo>
                    <a:pt x="537934" y="146050"/>
                  </a:lnTo>
                  <a:lnTo>
                    <a:pt x="533619" y="157480"/>
                  </a:lnTo>
                  <a:lnTo>
                    <a:pt x="530790" y="166370"/>
                  </a:lnTo>
                  <a:lnTo>
                    <a:pt x="573528" y="166370"/>
                  </a:lnTo>
                  <a:lnTo>
                    <a:pt x="578817" y="154940"/>
                  </a:lnTo>
                  <a:lnTo>
                    <a:pt x="592113" y="138430"/>
                  </a:lnTo>
                  <a:lnTo>
                    <a:pt x="609359" y="128270"/>
                  </a:lnTo>
                  <a:lnTo>
                    <a:pt x="630612" y="123190"/>
                  </a:lnTo>
                  <a:lnTo>
                    <a:pt x="719447" y="123190"/>
                  </a:lnTo>
                  <a:lnTo>
                    <a:pt x="713343" y="115570"/>
                  </a:lnTo>
                  <a:lnTo>
                    <a:pt x="695388" y="99060"/>
                  </a:lnTo>
                  <a:lnTo>
                    <a:pt x="674655" y="88900"/>
                  </a:lnTo>
                  <a:lnTo>
                    <a:pt x="669935" y="87630"/>
                  </a:lnTo>
                  <a:lnTo>
                    <a:pt x="591069" y="87630"/>
                  </a:lnTo>
                  <a:lnTo>
                    <a:pt x="586154" y="72390"/>
                  </a:lnTo>
                  <a:lnTo>
                    <a:pt x="578240" y="60960"/>
                  </a:lnTo>
                  <a:lnTo>
                    <a:pt x="567166" y="50800"/>
                  </a:lnTo>
                  <a:lnTo>
                    <a:pt x="552769" y="43180"/>
                  </a:lnTo>
                  <a:lnTo>
                    <a:pt x="545961" y="40640"/>
                  </a:lnTo>
                  <a:close/>
                </a:path>
                <a:path w="1162685" h="1060450">
                  <a:moveTo>
                    <a:pt x="651057" y="82550"/>
                  </a:moveTo>
                  <a:lnTo>
                    <a:pt x="636449" y="82550"/>
                  </a:lnTo>
                  <a:lnTo>
                    <a:pt x="606482" y="85090"/>
                  </a:lnTo>
                  <a:lnTo>
                    <a:pt x="591069" y="87630"/>
                  </a:lnTo>
                  <a:lnTo>
                    <a:pt x="669935" y="87630"/>
                  </a:lnTo>
                  <a:lnTo>
                    <a:pt x="651057" y="825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6" name="object 7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51149" y="9737950"/>
              <a:ext cx="230813" cy="244120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7048970" y="9959134"/>
              <a:ext cx="1156970" cy="957580"/>
            </a:xfrm>
            <a:custGeom>
              <a:avLst/>
              <a:gdLst/>
              <a:ahLst/>
              <a:cxnLst/>
              <a:rect l="l" t="t" r="r" b="b"/>
              <a:pathLst>
                <a:path w="1156970" h="957579">
                  <a:moveTo>
                    <a:pt x="556564" y="934466"/>
                  </a:moveTo>
                  <a:lnTo>
                    <a:pt x="555002" y="925817"/>
                  </a:lnTo>
                  <a:lnTo>
                    <a:pt x="550481" y="918692"/>
                  </a:lnTo>
                  <a:lnTo>
                    <a:pt x="543648" y="913790"/>
                  </a:lnTo>
                  <a:lnTo>
                    <a:pt x="535139" y="911783"/>
                  </a:lnTo>
                  <a:lnTo>
                    <a:pt x="526224" y="913307"/>
                  </a:lnTo>
                  <a:lnTo>
                    <a:pt x="518744" y="918006"/>
                  </a:lnTo>
                  <a:lnTo>
                    <a:pt x="513562" y="925080"/>
                  </a:lnTo>
                  <a:lnTo>
                    <a:pt x="511517" y="933742"/>
                  </a:lnTo>
                  <a:lnTo>
                    <a:pt x="513334" y="942340"/>
                  </a:lnTo>
                  <a:lnTo>
                    <a:pt x="518464" y="949756"/>
                  </a:lnTo>
                  <a:lnTo>
                    <a:pt x="525843" y="954938"/>
                  </a:lnTo>
                  <a:lnTo>
                    <a:pt x="534441" y="956843"/>
                  </a:lnTo>
                  <a:lnTo>
                    <a:pt x="542810" y="954963"/>
                  </a:lnTo>
                  <a:lnTo>
                    <a:pt x="549821" y="950074"/>
                  </a:lnTo>
                  <a:lnTo>
                    <a:pt x="554672" y="942975"/>
                  </a:lnTo>
                  <a:lnTo>
                    <a:pt x="556564" y="934466"/>
                  </a:lnTo>
                  <a:close/>
                </a:path>
                <a:path w="1156970" h="957579">
                  <a:moveTo>
                    <a:pt x="1138555" y="798830"/>
                  </a:moveTo>
                  <a:lnTo>
                    <a:pt x="1137793" y="789940"/>
                  </a:lnTo>
                  <a:lnTo>
                    <a:pt x="1133754" y="782320"/>
                  </a:lnTo>
                  <a:lnTo>
                    <a:pt x="1126642" y="777240"/>
                  </a:lnTo>
                  <a:lnTo>
                    <a:pt x="1117701" y="774700"/>
                  </a:lnTo>
                  <a:lnTo>
                    <a:pt x="1109129" y="775970"/>
                  </a:lnTo>
                  <a:lnTo>
                    <a:pt x="1101394" y="781050"/>
                  </a:lnTo>
                  <a:lnTo>
                    <a:pt x="1094968" y="788670"/>
                  </a:lnTo>
                  <a:lnTo>
                    <a:pt x="1093889" y="791210"/>
                  </a:lnTo>
                  <a:lnTo>
                    <a:pt x="1092949" y="793750"/>
                  </a:lnTo>
                  <a:lnTo>
                    <a:pt x="1091933" y="795020"/>
                  </a:lnTo>
                  <a:lnTo>
                    <a:pt x="1067104" y="834390"/>
                  </a:lnTo>
                  <a:lnTo>
                    <a:pt x="1037018" y="866140"/>
                  </a:lnTo>
                  <a:lnTo>
                    <a:pt x="1001623" y="890270"/>
                  </a:lnTo>
                  <a:lnTo>
                    <a:pt x="960869" y="904240"/>
                  </a:lnTo>
                  <a:lnTo>
                    <a:pt x="914730" y="911860"/>
                  </a:lnTo>
                  <a:lnTo>
                    <a:pt x="868667" y="908050"/>
                  </a:lnTo>
                  <a:lnTo>
                    <a:pt x="825474" y="894080"/>
                  </a:lnTo>
                  <a:lnTo>
                    <a:pt x="786688" y="871220"/>
                  </a:lnTo>
                  <a:lnTo>
                    <a:pt x="753884" y="839470"/>
                  </a:lnTo>
                  <a:lnTo>
                    <a:pt x="728586" y="801370"/>
                  </a:lnTo>
                  <a:lnTo>
                    <a:pt x="712812" y="758190"/>
                  </a:lnTo>
                  <a:lnTo>
                    <a:pt x="708761" y="725170"/>
                  </a:lnTo>
                  <a:lnTo>
                    <a:pt x="706742" y="707390"/>
                  </a:lnTo>
                  <a:lnTo>
                    <a:pt x="714349" y="656590"/>
                  </a:lnTo>
                  <a:lnTo>
                    <a:pt x="737095" y="603250"/>
                  </a:lnTo>
                  <a:lnTo>
                    <a:pt x="775335" y="557530"/>
                  </a:lnTo>
                  <a:lnTo>
                    <a:pt x="811606" y="532130"/>
                  </a:lnTo>
                  <a:lnTo>
                    <a:pt x="832243" y="523240"/>
                  </a:lnTo>
                  <a:lnTo>
                    <a:pt x="832954" y="524510"/>
                  </a:lnTo>
                  <a:lnTo>
                    <a:pt x="833501" y="525780"/>
                  </a:lnTo>
                  <a:lnTo>
                    <a:pt x="872807" y="665480"/>
                  </a:lnTo>
                  <a:lnTo>
                    <a:pt x="885812" y="711200"/>
                  </a:lnTo>
                  <a:lnTo>
                    <a:pt x="890282" y="721360"/>
                  </a:lnTo>
                  <a:lnTo>
                    <a:pt x="896861" y="728980"/>
                  </a:lnTo>
                  <a:lnTo>
                    <a:pt x="904900" y="731520"/>
                  </a:lnTo>
                  <a:lnTo>
                    <a:pt x="913777" y="731520"/>
                  </a:lnTo>
                  <a:lnTo>
                    <a:pt x="922705" y="727710"/>
                  </a:lnTo>
                  <a:lnTo>
                    <a:pt x="928484" y="720090"/>
                  </a:lnTo>
                  <a:lnTo>
                    <a:pt x="930833" y="711200"/>
                  </a:lnTo>
                  <a:lnTo>
                    <a:pt x="929500" y="699770"/>
                  </a:lnTo>
                  <a:lnTo>
                    <a:pt x="926160" y="687070"/>
                  </a:lnTo>
                  <a:lnTo>
                    <a:pt x="922718" y="674370"/>
                  </a:lnTo>
                  <a:lnTo>
                    <a:pt x="915809" y="650240"/>
                  </a:lnTo>
                  <a:lnTo>
                    <a:pt x="879906" y="523240"/>
                  </a:lnTo>
                  <a:lnTo>
                    <a:pt x="875957" y="509270"/>
                  </a:lnTo>
                  <a:lnTo>
                    <a:pt x="889139" y="508000"/>
                  </a:lnTo>
                  <a:lnTo>
                    <a:pt x="914031" y="508000"/>
                  </a:lnTo>
                  <a:lnTo>
                    <a:pt x="960729" y="514350"/>
                  </a:lnTo>
                  <a:lnTo>
                    <a:pt x="1022375" y="542290"/>
                  </a:lnTo>
                  <a:lnTo>
                    <a:pt x="1063066" y="579120"/>
                  </a:lnTo>
                  <a:lnTo>
                    <a:pt x="1085253" y="612140"/>
                  </a:lnTo>
                  <a:lnTo>
                    <a:pt x="1094828" y="628650"/>
                  </a:lnTo>
                  <a:lnTo>
                    <a:pt x="1100874" y="636270"/>
                  </a:lnTo>
                  <a:lnTo>
                    <a:pt x="1108367" y="641350"/>
                  </a:lnTo>
                  <a:lnTo>
                    <a:pt x="1116698" y="642620"/>
                  </a:lnTo>
                  <a:lnTo>
                    <a:pt x="1125258" y="640080"/>
                  </a:lnTo>
                  <a:lnTo>
                    <a:pt x="1132306" y="633730"/>
                  </a:lnTo>
                  <a:lnTo>
                    <a:pt x="1136586" y="627380"/>
                  </a:lnTo>
                  <a:lnTo>
                    <a:pt x="1137666" y="618490"/>
                  </a:lnTo>
                  <a:lnTo>
                    <a:pt x="1135151" y="608330"/>
                  </a:lnTo>
                  <a:lnTo>
                    <a:pt x="1108697" y="563880"/>
                  </a:lnTo>
                  <a:lnTo>
                    <a:pt x="1076159" y="525780"/>
                  </a:lnTo>
                  <a:lnTo>
                    <a:pt x="1051547" y="508000"/>
                  </a:lnTo>
                  <a:lnTo>
                    <a:pt x="1037488" y="497840"/>
                  </a:lnTo>
                  <a:lnTo>
                    <a:pt x="992670" y="476250"/>
                  </a:lnTo>
                  <a:lnTo>
                    <a:pt x="941692" y="464820"/>
                  </a:lnTo>
                  <a:lnTo>
                    <a:pt x="922566" y="463550"/>
                  </a:lnTo>
                  <a:lnTo>
                    <a:pt x="863473" y="463550"/>
                  </a:lnTo>
                  <a:lnTo>
                    <a:pt x="856703" y="438150"/>
                  </a:lnTo>
                  <a:lnTo>
                    <a:pt x="856437" y="436880"/>
                  </a:lnTo>
                  <a:lnTo>
                    <a:pt x="851890" y="415290"/>
                  </a:lnTo>
                  <a:lnTo>
                    <a:pt x="851090" y="411480"/>
                  </a:lnTo>
                  <a:lnTo>
                    <a:pt x="847026" y="384810"/>
                  </a:lnTo>
                  <a:lnTo>
                    <a:pt x="845781" y="369570"/>
                  </a:lnTo>
                  <a:lnTo>
                    <a:pt x="844943" y="359410"/>
                  </a:lnTo>
                  <a:lnTo>
                    <a:pt x="880148" y="365760"/>
                  </a:lnTo>
                  <a:lnTo>
                    <a:pt x="887196" y="365760"/>
                  </a:lnTo>
                  <a:lnTo>
                    <a:pt x="894257" y="364490"/>
                  </a:lnTo>
                  <a:lnTo>
                    <a:pt x="901319" y="364490"/>
                  </a:lnTo>
                  <a:lnTo>
                    <a:pt x="919924" y="359410"/>
                  </a:lnTo>
                  <a:lnTo>
                    <a:pt x="929233" y="356870"/>
                  </a:lnTo>
                  <a:lnTo>
                    <a:pt x="952068" y="341630"/>
                  </a:lnTo>
                  <a:lnTo>
                    <a:pt x="956157" y="335280"/>
                  </a:lnTo>
                  <a:lnTo>
                    <a:pt x="967587" y="317500"/>
                  </a:lnTo>
                  <a:lnTo>
                    <a:pt x="973569" y="289560"/>
                  </a:lnTo>
                  <a:lnTo>
                    <a:pt x="968590" y="260350"/>
                  </a:lnTo>
                  <a:lnTo>
                    <a:pt x="966292" y="256540"/>
                  </a:lnTo>
                  <a:lnTo>
                    <a:pt x="954049" y="236220"/>
                  </a:lnTo>
                  <a:lnTo>
                    <a:pt x="931938" y="218440"/>
                  </a:lnTo>
                  <a:lnTo>
                    <a:pt x="928255" y="217436"/>
                  </a:lnTo>
                  <a:lnTo>
                    <a:pt x="928255" y="289560"/>
                  </a:lnTo>
                  <a:lnTo>
                    <a:pt x="925207" y="300990"/>
                  </a:lnTo>
                  <a:lnTo>
                    <a:pt x="918705" y="309880"/>
                  </a:lnTo>
                  <a:lnTo>
                    <a:pt x="909459" y="316230"/>
                  </a:lnTo>
                  <a:lnTo>
                    <a:pt x="898194" y="320040"/>
                  </a:lnTo>
                  <a:lnTo>
                    <a:pt x="863917" y="320040"/>
                  </a:lnTo>
                  <a:lnTo>
                    <a:pt x="856221" y="322580"/>
                  </a:lnTo>
                  <a:lnTo>
                    <a:pt x="849261" y="327660"/>
                  </a:lnTo>
                  <a:lnTo>
                    <a:pt x="843038" y="335280"/>
                  </a:lnTo>
                  <a:lnTo>
                    <a:pt x="843038" y="289560"/>
                  </a:lnTo>
                  <a:lnTo>
                    <a:pt x="843038" y="256540"/>
                  </a:lnTo>
                  <a:lnTo>
                    <a:pt x="903554" y="256540"/>
                  </a:lnTo>
                  <a:lnTo>
                    <a:pt x="913866" y="260350"/>
                  </a:lnTo>
                  <a:lnTo>
                    <a:pt x="921969" y="267970"/>
                  </a:lnTo>
                  <a:lnTo>
                    <a:pt x="927049" y="278130"/>
                  </a:lnTo>
                  <a:lnTo>
                    <a:pt x="928255" y="289560"/>
                  </a:lnTo>
                  <a:lnTo>
                    <a:pt x="928255" y="217436"/>
                  </a:lnTo>
                  <a:lnTo>
                    <a:pt x="904252" y="210820"/>
                  </a:lnTo>
                  <a:lnTo>
                    <a:pt x="872159" y="210820"/>
                  </a:lnTo>
                  <a:lnTo>
                    <a:pt x="856081" y="209550"/>
                  </a:lnTo>
                  <a:lnTo>
                    <a:pt x="833196" y="209550"/>
                  </a:lnTo>
                  <a:lnTo>
                    <a:pt x="825131" y="207010"/>
                  </a:lnTo>
                  <a:lnTo>
                    <a:pt x="819264" y="201904"/>
                  </a:lnTo>
                  <a:lnTo>
                    <a:pt x="819264" y="478790"/>
                  </a:lnTo>
                  <a:lnTo>
                    <a:pt x="774446" y="501650"/>
                  </a:lnTo>
                  <a:lnTo>
                    <a:pt x="736714" y="532130"/>
                  </a:lnTo>
                  <a:lnTo>
                    <a:pt x="706120" y="567690"/>
                  </a:lnTo>
                  <a:lnTo>
                    <a:pt x="682663" y="609600"/>
                  </a:lnTo>
                  <a:lnTo>
                    <a:pt x="666369" y="656590"/>
                  </a:lnTo>
                  <a:lnTo>
                    <a:pt x="660463" y="654253"/>
                  </a:lnTo>
                  <a:lnTo>
                    <a:pt x="660463" y="725170"/>
                  </a:lnTo>
                  <a:lnTo>
                    <a:pt x="538886" y="725170"/>
                  </a:lnTo>
                  <a:lnTo>
                    <a:pt x="538886" y="687070"/>
                  </a:lnTo>
                  <a:lnTo>
                    <a:pt x="538886" y="679450"/>
                  </a:lnTo>
                  <a:lnTo>
                    <a:pt x="558050" y="679450"/>
                  </a:lnTo>
                  <a:lnTo>
                    <a:pt x="596544" y="681990"/>
                  </a:lnTo>
                  <a:lnTo>
                    <a:pt x="642937" y="697230"/>
                  </a:lnTo>
                  <a:lnTo>
                    <a:pt x="660463" y="725170"/>
                  </a:lnTo>
                  <a:lnTo>
                    <a:pt x="660463" y="654253"/>
                  </a:lnTo>
                  <a:lnTo>
                    <a:pt x="638822" y="609600"/>
                  </a:lnTo>
                  <a:lnTo>
                    <a:pt x="641883" y="594360"/>
                  </a:lnTo>
                  <a:lnTo>
                    <a:pt x="649947" y="580390"/>
                  </a:lnTo>
                  <a:lnTo>
                    <a:pt x="662647" y="567690"/>
                  </a:lnTo>
                  <a:lnTo>
                    <a:pt x="697344" y="538480"/>
                  </a:lnTo>
                  <a:lnTo>
                    <a:pt x="731507" y="506730"/>
                  </a:lnTo>
                  <a:lnTo>
                    <a:pt x="799388" y="445770"/>
                  </a:lnTo>
                  <a:lnTo>
                    <a:pt x="802157" y="443230"/>
                  </a:lnTo>
                  <a:lnTo>
                    <a:pt x="809282" y="436880"/>
                  </a:lnTo>
                  <a:lnTo>
                    <a:pt x="815695" y="461010"/>
                  </a:lnTo>
                  <a:lnTo>
                    <a:pt x="818349" y="472440"/>
                  </a:lnTo>
                  <a:lnTo>
                    <a:pt x="818667" y="474980"/>
                  </a:lnTo>
                  <a:lnTo>
                    <a:pt x="819264" y="478790"/>
                  </a:lnTo>
                  <a:lnTo>
                    <a:pt x="819264" y="201904"/>
                  </a:lnTo>
                  <a:lnTo>
                    <a:pt x="798639" y="183946"/>
                  </a:lnTo>
                  <a:lnTo>
                    <a:pt x="798639" y="358140"/>
                  </a:lnTo>
                  <a:lnTo>
                    <a:pt x="798068" y="369570"/>
                  </a:lnTo>
                  <a:lnTo>
                    <a:pt x="765276" y="369570"/>
                  </a:lnTo>
                  <a:lnTo>
                    <a:pt x="765276" y="415290"/>
                  </a:lnTo>
                  <a:lnTo>
                    <a:pt x="629056" y="538480"/>
                  </a:lnTo>
                  <a:lnTo>
                    <a:pt x="605320" y="415290"/>
                  </a:lnTo>
                  <a:lnTo>
                    <a:pt x="765276" y="415290"/>
                  </a:lnTo>
                  <a:lnTo>
                    <a:pt x="765276" y="369570"/>
                  </a:lnTo>
                  <a:lnTo>
                    <a:pt x="634669" y="369570"/>
                  </a:lnTo>
                  <a:lnTo>
                    <a:pt x="596798" y="368630"/>
                  </a:lnTo>
                  <a:lnTo>
                    <a:pt x="596798" y="635000"/>
                  </a:lnTo>
                  <a:lnTo>
                    <a:pt x="531101" y="635000"/>
                  </a:lnTo>
                  <a:lnTo>
                    <a:pt x="526427" y="614680"/>
                  </a:lnTo>
                  <a:lnTo>
                    <a:pt x="515912" y="568960"/>
                  </a:lnTo>
                  <a:lnTo>
                    <a:pt x="501472" y="506730"/>
                  </a:lnTo>
                  <a:lnTo>
                    <a:pt x="496849" y="485140"/>
                  </a:lnTo>
                  <a:lnTo>
                    <a:pt x="492328" y="464820"/>
                  </a:lnTo>
                  <a:lnTo>
                    <a:pt x="489635" y="457200"/>
                  </a:lnTo>
                  <a:lnTo>
                    <a:pt x="485470" y="449580"/>
                  </a:lnTo>
                  <a:lnTo>
                    <a:pt x="479729" y="443230"/>
                  </a:lnTo>
                  <a:lnTo>
                    <a:pt x="479259" y="442912"/>
                  </a:lnTo>
                  <a:lnTo>
                    <a:pt x="479259" y="614680"/>
                  </a:lnTo>
                  <a:lnTo>
                    <a:pt x="452120" y="567690"/>
                  </a:lnTo>
                  <a:lnTo>
                    <a:pt x="448589" y="563638"/>
                  </a:lnTo>
                  <a:lnTo>
                    <a:pt x="448589" y="732790"/>
                  </a:lnTo>
                  <a:lnTo>
                    <a:pt x="440677" y="772160"/>
                  </a:lnTo>
                  <a:lnTo>
                    <a:pt x="423583" y="810260"/>
                  </a:lnTo>
                  <a:lnTo>
                    <a:pt x="398030" y="845820"/>
                  </a:lnTo>
                  <a:lnTo>
                    <a:pt x="364756" y="875030"/>
                  </a:lnTo>
                  <a:lnTo>
                    <a:pt x="324523" y="897890"/>
                  </a:lnTo>
                  <a:lnTo>
                    <a:pt x="278041" y="909320"/>
                  </a:lnTo>
                  <a:lnTo>
                    <a:pt x="226060" y="910590"/>
                  </a:lnTo>
                  <a:lnTo>
                    <a:pt x="179374" y="900430"/>
                  </a:lnTo>
                  <a:lnTo>
                    <a:pt x="137782" y="878840"/>
                  </a:lnTo>
                  <a:lnTo>
                    <a:pt x="102489" y="849630"/>
                  </a:lnTo>
                  <a:lnTo>
                    <a:pt x="74714" y="812800"/>
                  </a:lnTo>
                  <a:lnTo>
                    <a:pt x="55664" y="770890"/>
                  </a:lnTo>
                  <a:lnTo>
                    <a:pt x="46558" y="725170"/>
                  </a:lnTo>
                  <a:lnTo>
                    <a:pt x="48602" y="678180"/>
                  </a:lnTo>
                  <a:lnTo>
                    <a:pt x="62750" y="629920"/>
                  </a:lnTo>
                  <a:lnTo>
                    <a:pt x="86283" y="589280"/>
                  </a:lnTo>
                  <a:lnTo>
                    <a:pt x="117132" y="556260"/>
                  </a:lnTo>
                  <a:lnTo>
                    <a:pt x="153162" y="530860"/>
                  </a:lnTo>
                  <a:lnTo>
                    <a:pt x="192278" y="515620"/>
                  </a:lnTo>
                  <a:lnTo>
                    <a:pt x="232371" y="508000"/>
                  </a:lnTo>
                  <a:lnTo>
                    <a:pt x="271335" y="510540"/>
                  </a:lnTo>
                  <a:lnTo>
                    <a:pt x="230543" y="685800"/>
                  </a:lnTo>
                  <a:lnTo>
                    <a:pt x="228396" y="693420"/>
                  </a:lnTo>
                  <a:lnTo>
                    <a:pt x="226936" y="701040"/>
                  </a:lnTo>
                  <a:lnTo>
                    <a:pt x="226656" y="715010"/>
                  </a:lnTo>
                  <a:lnTo>
                    <a:pt x="231013" y="723900"/>
                  </a:lnTo>
                  <a:lnTo>
                    <a:pt x="239674" y="730250"/>
                  </a:lnTo>
                  <a:lnTo>
                    <a:pt x="252336" y="732790"/>
                  </a:lnTo>
                  <a:lnTo>
                    <a:pt x="448589" y="732790"/>
                  </a:lnTo>
                  <a:lnTo>
                    <a:pt x="448589" y="563638"/>
                  </a:lnTo>
                  <a:lnTo>
                    <a:pt x="448373" y="563397"/>
                  </a:lnTo>
                  <a:lnTo>
                    <a:pt x="448373" y="687070"/>
                  </a:lnTo>
                  <a:lnTo>
                    <a:pt x="277406" y="687070"/>
                  </a:lnTo>
                  <a:lnTo>
                    <a:pt x="315874" y="519430"/>
                  </a:lnTo>
                  <a:lnTo>
                    <a:pt x="356577" y="538480"/>
                  </a:lnTo>
                  <a:lnTo>
                    <a:pt x="392137" y="567690"/>
                  </a:lnTo>
                  <a:lnTo>
                    <a:pt x="420598" y="604520"/>
                  </a:lnTo>
                  <a:lnTo>
                    <a:pt x="440004" y="643890"/>
                  </a:lnTo>
                  <a:lnTo>
                    <a:pt x="448373" y="687070"/>
                  </a:lnTo>
                  <a:lnTo>
                    <a:pt x="448373" y="563397"/>
                  </a:lnTo>
                  <a:lnTo>
                    <a:pt x="417817" y="528320"/>
                  </a:lnTo>
                  <a:lnTo>
                    <a:pt x="405638" y="519430"/>
                  </a:lnTo>
                  <a:lnTo>
                    <a:pt x="389978" y="508000"/>
                  </a:lnTo>
                  <a:lnTo>
                    <a:pt x="376072" y="497840"/>
                  </a:lnTo>
                  <a:lnTo>
                    <a:pt x="326618" y="473710"/>
                  </a:lnTo>
                  <a:lnTo>
                    <a:pt x="340156" y="415290"/>
                  </a:lnTo>
                  <a:lnTo>
                    <a:pt x="388950" y="443230"/>
                  </a:lnTo>
                  <a:lnTo>
                    <a:pt x="414870" y="457200"/>
                  </a:lnTo>
                  <a:lnTo>
                    <a:pt x="427761" y="464820"/>
                  </a:lnTo>
                  <a:lnTo>
                    <a:pt x="440512" y="473710"/>
                  </a:lnTo>
                  <a:lnTo>
                    <a:pt x="444677" y="476250"/>
                  </a:lnTo>
                  <a:lnTo>
                    <a:pt x="448652" y="481330"/>
                  </a:lnTo>
                  <a:lnTo>
                    <a:pt x="457238" y="516890"/>
                  </a:lnTo>
                  <a:lnTo>
                    <a:pt x="464515" y="548640"/>
                  </a:lnTo>
                  <a:lnTo>
                    <a:pt x="479183" y="612140"/>
                  </a:lnTo>
                  <a:lnTo>
                    <a:pt x="479132" y="613410"/>
                  </a:lnTo>
                  <a:lnTo>
                    <a:pt x="479259" y="614680"/>
                  </a:lnTo>
                  <a:lnTo>
                    <a:pt x="479259" y="442912"/>
                  </a:lnTo>
                  <a:lnTo>
                    <a:pt x="472338" y="438150"/>
                  </a:lnTo>
                  <a:lnTo>
                    <a:pt x="431863" y="415290"/>
                  </a:lnTo>
                  <a:lnTo>
                    <a:pt x="404939" y="400050"/>
                  </a:lnTo>
                  <a:lnTo>
                    <a:pt x="371335" y="379730"/>
                  </a:lnTo>
                  <a:lnTo>
                    <a:pt x="351205" y="368300"/>
                  </a:lnTo>
                  <a:lnTo>
                    <a:pt x="337781" y="360680"/>
                  </a:lnTo>
                  <a:lnTo>
                    <a:pt x="318541" y="346710"/>
                  </a:lnTo>
                  <a:lnTo>
                    <a:pt x="304888" y="328930"/>
                  </a:lnTo>
                  <a:lnTo>
                    <a:pt x="302983" y="323850"/>
                  </a:lnTo>
                  <a:lnTo>
                    <a:pt x="296760" y="307340"/>
                  </a:lnTo>
                  <a:lnTo>
                    <a:pt x="294081" y="283210"/>
                  </a:lnTo>
                  <a:lnTo>
                    <a:pt x="294195" y="278130"/>
                  </a:lnTo>
                  <a:lnTo>
                    <a:pt x="295389" y="271780"/>
                  </a:lnTo>
                  <a:lnTo>
                    <a:pt x="296506" y="269240"/>
                  </a:lnTo>
                  <a:lnTo>
                    <a:pt x="297789" y="264160"/>
                  </a:lnTo>
                  <a:lnTo>
                    <a:pt x="343458" y="276860"/>
                  </a:lnTo>
                  <a:lnTo>
                    <a:pt x="358546" y="280670"/>
                  </a:lnTo>
                  <a:lnTo>
                    <a:pt x="378587" y="287020"/>
                  </a:lnTo>
                  <a:lnTo>
                    <a:pt x="398627" y="292100"/>
                  </a:lnTo>
                  <a:lnTo>
                    <a:pt x="418642" y="298450"/>
                  </a:lnTo>
                  <a:lnTo>
                    <a:pt x="443725" y="304800"/>
                  </a:lnTo>
                  <a:lnTo>
                    <a:pt x="448970" y="308610"/>
                  </a:lnTo>
                  <a:lnTo>
                    <a:pt x="452767" y="312420"/>
                  </a:lnTo>
                  <a:lnTo>
                    <a:pt x="506590" y="365760"/>
                  </a:lnTo>
                  <a:lnTo>
                    <a:pt x="544347" y="406400"/>
                  </a:lnTo>
                  <a:lnTo>
                    <a:pt x="568172" y="458470"/>
                  </a:lnTo>
                  <a:lnTo>
                    <a:pt x="579386" y="523240"/>
                  </a:lnTo>
                  <a:lnTo>
                    <a:pt x="584987" y="557530"/>
                  </a:lnTo>
                  <a:lnTo>
                    <a:pt x="590727" y="593090"/>
                  </a:lnTo>
                  <a:lnTo>
                    <a:pt x="596709" y="629920"/>
                  </a:lnTo>
                  <a:lnTo>
                    <a:pt x="596747" y="633730"/>
                  </a:lnTo>
                  <a:lnTo>
                    <a:pt x="596798" y="635000"/>
                  </a:lnTo>
                  <a:lnTo>
                    <a:pt x="596798" y="368630"/>
                  </a:lnTo>
                  <a:lnTo>
                    <a:pt x="583641" y="368300"/>
                  </a:lnTo>
                  <a:lnTo>
                    <a:pt x="578167" y="368300"/>
                  </a:lnTo>
                  <a:lnTo>
                    <a:pt x="571461" y="365760"/>
                  </a:lnTo>
                  <a:lnTo>
                    <a:pt x="567474" y="361950"/>
                  </a:lnTo>
                  <a:lnTo>
                    <a:pt x="533844" y="328930"/>
                  </a:lnTo>
                  <a:lnTo>
                    <a:pt x="497674" y="292100"/>
                  </a:lnTo>
                  <a:lnTo>
                    <a:pt x="494931" y="289560"/>
                  </a:lnTo>
                  <a:lnTo>
                    <a:pt x="492633" y="287020"/>
                  </a:lnTo>
                  <a:lnTo>
                    <a:pt x="515480" y="264160"/>
                  </a:lnTo>
                  <a:lnTo>
                    <a:pt x="520560" y="259080"/>
                  </a:lnTo>
                  <a:lnTo>
                    <a:pt x="586562" y="193040"/>
                  </a:lnTo>
                  <a:lnTo>
                    <a:pt x="661441" y="247650"/>
                  </a:lnTo>
                  <a:lnTo>
                    <a:pt x="721537" y="290830"/>
                  </a:lnTo>
                  <a:lnTo>
                    <a:pt x="751700" y="313690"/>
                  </a:lnTo>
                  <a:lnTo>
                    <a:pt x="782091" y="334010"/>
                  </a:lnTo>
                  <a:lnTo>
                    <a:pt x="790333" y="341630"/>
                  </a:lnTo>
                  <a:lnTo>
                    <a:pt x="795959" y="349250"/>
                  </a:lnTo>
                  <a:lnTo>
                    <a:pt x="798639" y="358140"/>
                  </a:lnTo>
                  <a:lnTo>
                    <a:pt x="798639" y="183946"/>
                  </a:lnTo>
                  <a:lnTo>
                    <a:pt x="798131" y="183502"/>
                  </a:lnTo>
                  <a:lnTo>
                    <a:pt x="798131" y="246380"/>
                  </a:lnTo>
                  <a:lnTo>
                    <a:pt x="797560" y="254000"/>
                  </a:lnTo>
                  <a:lnTo>
                    <a:pt x="797369" y="259080"/>
                  </a:lnTo>
                  <a:lnTo>
                    <a:pt x="797255" y="276860"/>
                  </a:lnTo>
                  <a:lnTo>
                    <a:pt x="797382" y="289560"/>
                  </a:lnTo>
                  <a:lnTo>
                    <a:pt x="664095" y="193040"/>
                  </a:lnTo>
                  <a:lnTo>
                    <a:pt x="621995" y="162560"/>
                  </a:lnTo>
                  <a:lnTo>
                    <a:pt x="600506" y="147320"/>
                  </a:lnTo>
                  <a:lnTo>
                    <a:pt x="589445" y="140970"/>
                  </a:lnTo>
                  <a:lnTo>
                    <a:pt x="580072" y="139700"/>
                  </a:lnTo>
                  <a:lnTo>
                    <a:pt x="571068" y="142240"/>
                  </a:lnTo>
                  <a:lnTo>
                    <a:pt x="561098" y="151130"/>
                  </a:lnTo>
                  <a:lnTo>
                    <a:pt x="459917" y="252730"/>
                  </a:lnTo>
                  <a:lnTo>
                    <a:pt x="454126" y="257810"/>
                  </a:lnTo>
                  <a:lnTo>
                    <a:pt x="449148" y="259080"/>
                  </a:lnTo>
                  <a:lnTo>
                    <a:pt x="441198" y="256540"/>
                  </a:lnTo>
                  <a:lnTo>
                    <a:pt x="330847" y="226060"/>
                  </a:lnTo>
                  <a:lnTo>
                    <a:pt x="334010" y="223520"/>
                  </a:lnTo>
                  <a:lnTo>
                    <a:pt x="336130" y="220980"/>
                  </a:lnTo>
                  <a:lnTo>
                    <a:pt x="411010" y="146050"/>
                  </a:lnTo>
                  <a:lnTo>
                    <a:pt x="483666" y="72390"/>
                  </a:lnTo>
                  <a:lnTo>
                    <a:pt x="508330" y="54610"/>
                  </a:lnTo>
                  <a:lnTo>
                    <a:pt x="535139" y="45720"/>
                  </a:lnTo>
                  <a:lnTo>
                    <a:pt x="562343" y="46990"/>
                  </a:lnTo>
                  <a:lnTo>
                    <a:pt x="588149" y="58420"/>
                  </a:lnTo>
                  <a:lnTo>
                    <a:pt x="599135" y="67310"/>
                  </a:lnTo>
                  <a:lnTo>
                    <a:pt x="609650" y="76200"/>
                  </a:lnTo>
                  <a:lnTo>
                    <a:pt x="630199" y="95250"/>
                  </a:lnTo>
                  <a:lnTo>
                    <a:pt x="669861" y="129540"/>
                  </a:lnTo>
                  <a:lnTo>
                    <a:pt x="749160" y="200660"/>
                  </a:lnTo>
                  <a:lnTo>
                    <a:pt x="788911" y="234950"/>
                  </a:lnTo>
                  <a:lnTo>
                    <a:pt x="795121" y="241300"/>
                  </a:lnTo>
                  <a:lnTo>
                    <a:pt x="798131" y="246380"/>
                  </a:lnTo>
                  <a:lnTo>
                    <a:pt x="798131" y="183502"/>
                  </a:lnTo>
                  <a:lnTo>
                    <a:pt x="752221" y="143510"/>
                  </a:lnTo>
                  <a:lnTo>
                    <a:pt x="635419" y="45720"/>
                  </a:lnTo>
                  <a:lnTo>
                    <a:pt x="591680" y="8890"/>
                  </a:lnTo>
                  <a:lnTo>
                    <a:pt x="551840" y="0"/>
                  </a:lnTo>
                  <a:lnTo>
                    <a:pt x="514819" y="3810"/>
                  </a:lnTo>
                  <a:lnTo>
                    <a:pt x="480479" y="17780"/>
                  </a:lnTo>
                  <a:lnTo>
                    <a:pt x="448665" y="43180"/>
                  </a:lnTo>
                  <a:lnTo>
                    <a:pt x="331558" y="161290"/>
                  </a:lnTo>
                  <a:lnTo>
                    <a:pt x="292125" y="199390"/>
                  </a:lnTo>
                  <a:lnTo>
                    <a:pt x="276009" y="217170"/>
                  </a:lnTo>
                  <a:lnTo>
                    <a:pt x="274345" y="219367"/>
                  </a:lnTo>
                  <a:lnTo>
                    <a:pt x="274345" y="367030"/>
                  </a:lnTo>
                  <a:lnTo>
                    <a:pt x="258356" y="368300"/>
                  </a:lnTo>
                  <a:lnTo>
                    <a:pt x="242620" y="360680"/>
                  </a:lnTo>
                  <a:lnTo>
                    <a:pt x="231038" y="345440"/>
                  </a:lnTo>
                  <a:lnTo>
                    <a:pt x="227520" y="323850"/>
                  </a:lnTo>
                  <a:lnTo>
                    <a:pt x="251307" y="323850"/>
                  </a:lnTo>
                  <a:lnTo>
                    <a:pt x="254330" y="326390"/>
                  </a:lnTo>
                  <a:lnTo>
                    <a:pt x="255435" y="328930"/>
                  </a:lnTo>
                  <a:lnTo>
                    <a:pt x="260286" y="337820"/>
                  </a:lnTo>
                  <a:lnTo>
                    <a:pt x="265023" y="347980"/>
                  </a:lnTo>
                  <a:lnTo>
                    <a:pt x="274345" y="367030"/>
                  </a:lnTo>
                  <a:lnTo>
                    <a:pt x="274345" y="219367"/>
                  </a:lnTo>
                  <a:lnTo>
                    <a:pt x="262521" y="234950"/>
                  </a:lnTo>
                  <a:lnTo>
                    <a:pt x="252996" y="254000"/>
                  </a:lnTo>
                  <a:lnTo>
                    <a:pt x="248843" y="276860"/>
                  </a:lnTo>
                  <a:lnTo>
                    <a:pt x="247319" y="278130"/>
                  </a:lnTo>
                  <a:lnTo>
                    <a:pt x="216242" y="278130"/>
                  </a:lnTo>
                  <a:lnTo>
                    <a:pt x="196049" y="280670"/>
                  </a:lnTo>
                  <a:lnTo>
                    <a:pt x="181254" y="312420"/>
                  </a:lnTo>
                  <a:lnTo>
                    <a:pt x="181571" y="327660"/>
                  </a:lnTo>
                  <a:lnTo>
                    <a:pt x="188671" y="361950"/>
                  </a:lnTo>
                  <a:lnTo>
                    <a:pt x="207035" y="389890"/>
                  </a:lnTo>
                  <a:lnTo>
                    <a:pt x="234594" y="407670"/>
                  </a:lnTo>
                  <a:lnTo>
                    <a:pt x="269278" y="414020"/>
                  </a:lnTo>
                  <a:lnTo>
                    <a:pt x="293319" y="414020"/>
                  </a:lnTo>
                  <a:lnTo>
                    <a:pt x="288950" y="434340"/>
                  </a:lnTo>
                  <a:lnTo>
                    <a:pt x="285737" y="448310"/>
                  </a:lnTo>
                  <a:lnTo>
                    <a:pt x="283768" y="455930"/>
                  </a:lnTo>
                  <a:lnTo>
                    <a:pt x="282054" y="462280"/>
                  </a:lnTo>
                  <a:lnTo>
                    <a:pt x="227736" y="463550"/>
                  </a:lnTo>
                  <a:lnTo>
                    <a:pt x="177749" y="471170"/>
                  </a:lnTo>
                  <a:lnTo>
                    <a:pt x="132511" y="488950"/>
                  </a:lnTo>
                  <a:lnTo>
                    <a:pt x="92456" y="515620"/>
                  </a:lnTo>
                  <a:lnTo>
                    <a:pt x="58013" y="551180"/>
                  </a:lnTo>
                  <a:lnTo>
                    <a:pt x="29616" y="595630"/>
                  </a:lnTo>
                  <a:lnTo>
                    <a:pt x="9309" y="647700"/>
                  </a:lnTo>
                  <a:lnTo>
                    <a:pt x="0" y="695960"/>
                  </a:lnTo>
                  <a:lnTo>
                    <a:pt x="1231" y="742950"/>
                  </a:lnTo>
                  <a:lnTo>
                    <a:pt x="12522" y="788670"/>
                  </a:lnTo>
                  <a:lnTo>
                    <a:pt x="33401" y="831850"/>
                  </a:lnTo>
                  <a:lnTo>
                    <a:pt x="63411" y="872490"/>
                  </a:lnTo>
                  <a:lnTo>
                    <a:pt x="102057" y="911860"/>
                  </a:lnTo>
                  <a:lnTo>
                    <a:pt x="40195" y="911860"/>
                  </a:lnTo>
                  <a:lnTo>
                    <a:pt x="29222" y="913130"/>
                  </a:lnTo>
                  <a:lnTo>
                    <a:pt x="18300" y="913130"/>
                  </a:lnTo>
                  <a:lnTo>
                    <a:pt x="11303" y="915670"/>
                  </a:lnTo>
                  <a:lnTo>
                    <a:pt x="5880" y="920750"/>
                  </a:lnTo>
                  <a:lnTo>
                    <a:pt x="2336" y="927100"/>
                  </a:lnTo>
                  <a:lnTo>
                    <a:pt x="914" y="933450"/>
                  </a:lnTo>
                  <a:lnTo>
                    <a:pt x="1866" y="941070"/>
                  </a:lnTo>
                  <a:lnTo>
                    <a:pt x="5029" y="947420"/>
                  </a:lnTo>
                  <a:lnTo>
                    <a:pt x="10121" y="952500"/>
                  </a:lnTo>
                  <a:lnTo>
                    <a:pt x="16852" y="956310"/>
                  </a:lnTo>
                  <a:lnTo>
                    <a:pt x="21145" y="957580"/>
                  </a:lnTo>
                  <a:lnTo>
                    <a:pt x="245719" y="957580"/>
                  </a:lnTo>
                  <a:lnTo>
                    <a:pt x="294754" y="952500"/>
                  </a:lnTo>
                  <a:lnTo>
                    <a:pt x="339305" y="941070"/>
                  </a:lnTo>
                  <a:lnTo>
                    <a:pt x="379323" y="920750"/>
                  </a:lnTo>
                  <a:lnTo>
                    <a:pt x="392798" y="910590"/>
                  </a:lnTo>
                  <a:lnTo>
                    <a:pt x="414705" y="894080"/>
                  </a:lnTo>
                  <a:lnTo>
                    <a:pt x="445427" y="858520"/>
                  </a:lnTo>
                  <a:lnTo>
                    <a:pt x="471385" y="816610"/>
                  </a:lnTo>
                  <a:lnTo>
                    <a:pt x="488403" y="772160"/>
                  </a:lnTo>
                  <a:lnTo>
                    <a:pt x="493534" y="758190"/>
                  </a:lnTo>
                  <a:lnTo>
                    <a:pt x="500710" y="765810"/>
                  </a:lnTo>
                  <a:lnTo>
                    <a:pt x="506577" y="769620"/>
                  </a:lnTo>
                  <a:lnTo>
                    <a:pt x="514007" y="770890"/>
                  </a:lnTo>
                  <a:lnTo>
                    <a:pt x="668553" y="770890"/>
                  </a:lnTo>
                  <a:lnTo>
                    <a:pt x="683133" y="811530"/>
                  </a:lnTo>
                  <a:lnTo>
                    <a:pt x="704024" y="848360"/>
                  </a:lnTo>
                  <a:lnTo>
                    <a:pt x="731266" y="881380"/>
                  </a:lnTo>
                  <a:lnTo>
                    <a:pt x="764921" y="911860"/>
                  </a:lnTo>
                  <a:lnTo>
                    <a:pt x="623112" y="911860"/>
                  </a:lnTo>
                  <a:lnTo>
                    <a:pt x="600773" y="933450"/>
                  </a:lnTo>
                  <a:lnTo>
                    <a:pt x="602462" y="943610"/>
                  </a:lnTo>
                  <a:lnTo>
                    <a:pt x="608025" y="951230"/>
                  </a:lnTo>
                  <a:lnTo>
                    <a:pt x="617220" y="956310"/>
                  </a:lnTo>
                  <a:lnTo>
                    <a:pt x="629754" y="957580"/>
                  </a:lnTo>
                  <a:lnTo>
                    <a:pt x="907376" y="957580"/>
                  </a:lnTo>
                  <a:lnTo>
                    <a:pt x="969238" y="949960"/>
                  </a:lnTo>
                  <a:lnTo>
                    <a:pt x="1027328" y="927100"/>
                  </a:lnTo>
                  <a:lnTo>
                    <a:pt x="1061923" y="904240"/>
                  </a:lnTo>
                  <a:lnTo>
                    <a:pt x="1091514" y="877570"/>
                  </a:lnTo>
                  <a:lnTo>
                    <a:pt x="1116126" y="845820"/>
                  </a:lnTo>
                  <a:lnTo>
                    <a:pt x="1135811" y="808990"/>
                  </a:lnTo>
                  <a:lnTo>
                    <a:pt x="1138555" y="798830"/>
                  </a:lnTo>
                  <a:close/>
                </a:path>
                <a:path w="1156970" h="957579">
                  <a:moveTo>
                    <a:pt x="1156512" y="702525"/>
                  </a:moveTo>
                  <a:lnTo>
                    <a:pt x="1131290" y="686562"/>
                  </a:lnTo>
                  <a:lnTo>
                    <a:pt x="1123340" y="689216"/>
                  </a:lnTo>
                  <a:lnTo>
                    <a:pt x="1116952" y="694385"/>
                  </a:lnTo>
                  <a:lnTo>
                    <a:pt x="1112875" y="701217"/>
                  </a:lnTo>
                  <a:lnTo>
                    <a:pt x="1111351" y="709028"/>
                  </a:lnTo>
                  <a:lnTo>
                    <a:pt x="1112647" y="717130"/>
                  </a:lnTo>
                  <a:lnTo>
                    <a:pt x="1116876" y="724649"/>
                  </a:lnTo>
                  <a:lnTo>
                    <a:pt x="1123238" y="729945"/>
                  </a:lnTo>
                  <a:lnTo>
                    <a:pt x="1130998" y="732383"/>
                  </a:lnTo>
                  <a:lnTo>
                    <a:pt x="1139405" y="731316"/>
                  </a:lnTo>
                  <a:lnTo>
                    <a:pt x="1145844" y="729018"/>
                  </a:lnTo>
                  <a:lnTo>
                    <a:pt x="1150861" y="722782"/>
                  </a:lnTo>
                  <a:lnTo>
                    <a:pt x="1156512" y="718324"/>
                  </a:lnTo>
                  <a:lnTo>
                    <a:pt x="1156512" y="7025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8" name="object 7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45972" y="9782513"/>
              <a:ext cx="206382" cy="206262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10215766" y="9783722"/>
              <a:ext cx="1024255" cy="1177290"/>
            </a:xfrm>
            <a:custGeom>
              <a:avLst/>
              <a:gdLst/>
              <a:ahLst/>
              <a:cxnLst/>
              <a:rect l="l" t="t" r="r" b="b"/>
              <a:pathLst>
                <a:path w="1024254" h="1177290">
                  <a:moveTo>
                    <a:pt x="153619" y="48374"/>
                  </a:moveTo>
                  <a:lnTo>
                    <a:pt x="151104" y="38976"/>
                  </a:lnTo>
                  <a:lnTo>
                    <a:pt x="144792" y="31153"/>
                  </a:lnTo>
                  <a:lnTo>
                    <a:pt x="135991" y="26428"/>
                  </a:lnTo>
                  <a:lnTo>
                    <a:pt x="126403" y="25514"/>
                  </a:lnTo>
                  <a:lnTo>
                    <a:pt x="116928" y="28321"/>
                  </a:lnTo>
                  <a:lnTo>
                    <a:pt x="68605" y="92671"/>
                  </a:lnTo>
                  <a:lnTo>
                    <a:pt x="45021" y="139128"/>
                  </a:lnTo>
                  <a:lnTo>
                    <a:pt x="26720" y="187337"/>
                  </a:lnTo>
                  <a:lnTo>
                    <a:pt x="13373" y="237197"/>
                  </a:lnTo>
                  <a:lnTo>
                    <a:pt x="4673" y="288594"/>
                  </a:lnTo>
                  <a:lnTo>
                    <a:pt x="304" y="341439"/>
                  </a:lnTo>
                  <a:lnTo>
                    <a:pt x="304" y="347840"/>
                  </a:lnTo>
                  <a:lnTo>
                    <a:pt x="0" y="354253"/>
                  </a:lnTo>
                  <a:lnTo>
                    <a:pt x="25692" y="384175"/>
                  </a:lnTo>
                  <a:lnTo>
                    <a:pt x="35382" y="382473"/>
                  </a:lnTo>
                  <a:lnTo>
                    <a:pt x="43294" y="377647"/>
                  </a:lnTo>
                  <a:lnTo>
                    <a:pt x="48806" y="370255"/>
                  </a:lnTo>
                  <a:lnTo>
                    <a:pt x="51282" y="360857"/>
                  </a:lnTo>
                  <a:lnTo>
                    <a:pt x="51638" y="355904"/>
                  </a:lnTo>
                  <a:lnTo>
                    <a:pt x="51409" y="350913"/>
                  </a:lnTo>
                  <a:lnTo>
                    <a:pt x="51562" y="345935"/>
                  </a:lnTo>
                  <a:lnTo>
                    <a:pt x="55905" y="290182"/>
                  </a:lnTo>
                  <a:lnTo>
                    <a:pt x="66001" y="235864"/>
                  </a:lnTo>
                  <a:lnTo>
                    <a:pt x="82384" y="183172"/>
                  </a:lnTo>
                  <a:lnTo>
                    <a:pt x="105600" y="132308"/>
                  </a:lnTo>
                  <a:lnTo>
                    <a:pt x="125679" y="99834"/>
                  </a:lnTo>
                  <a:lnTo>
                    <a:pt x="147612" y="68414"/>
                  </a:lnTo>
                  <a:lnTo>
                    <a:pt x="152425" y="58483"/>
                  </a:lnTo>
                  <a:lnTo>
                    <a:pt x="153619" y="48374"/>
                  </a:lnTo>
                  <a:close/>
                </a:path>
                <a:path w="1024254" h="1177290">
                  <a:moveTo>
                    <a:pt x="1024001" y="1090930"/>
                  </a:moveTo>
                  <a:lnTo>
                    <a:pt x="1012202" y="1040130"/>
                  </a:lnTo>
                  <a:lnTo>
                    <a:pt x="994727" y="993140"/>
                  </a:lnTo>
                  <a:lnTo>
                    <a:pt x="977201" y="947420"/>
                  </a:lnTo>
                  <a:lnTo>
                    <a:pt x="971892" y="933208"/>
                  </a:lnTo>
                  <a:lnTo>
                    <a:pt x="971892" y="1088390"/>
                  </a:lnTo>
                  <a:lnTo>
                    <a:pt x="971829" y="1094740"/>
                  </a:lnTo>
                  <a:lnTo>
                    <a:pt x="968273" y="1106170"/>
                  </a:lnTo>
                  <a:lnTo>
                    <a:pt x="960755" y="1116330"/>
                  </a:lnTo>
                  <a:lnTo>
                    <a:pt x="950201" y="1123950"/>
                  </a:lnTo>
                  <a:lnTo>
                    <a:pt x="937526" y="1126490"/>
                  </a:lnTo>
                  <a:lnTo>
                    <a:pt x="925436" y="1125220"/>
                  </a:lnTo>
                  <a:lnTo>
                    <a:pt x="885786" y="1066800"/>
                  </a:lnTo>
                  <a:lnTo>
                    <a:pt x="847178" y="963930"/>
                  </a:lnTo>
                  <a:lnTo>
                    <a:pt x="824687" y="902970"/>
                  </a:lnTo>
                  <a:lnTo>
                    <a:pt x="813409" y="873760"/>
                  </a:lnTo>
                  <a:lnTo>
                    <a:pt x="802043" y="843280"/>
                  </a:lnTo>
                  <a:lnTo>
                    <a:pt x="799274" y="834390"/>
                  </a:lnTo>
                  <a:lnTo>
                    <a:pt x="797458" y="826770"/>
                  </a:lnTo>
                  <a:lnTo>
                    <a:pt x="796772" y="817880"/>
                  </a:lnTo>
                  <a:lnTo>
                    <a:pt x="797407" y="808990"/>
                  </a:lnTo>
                  <a:lnTo>
                    <a:pt x="802220" y="774700"/>
                  </a:lnTo>
                  <a:lnTo>
                    <a:pt x="806704" y="740410"/>
                  </a:lnTo>
                  <a:lnTo>
                    <a:pt x="815403" y="671830"/>
                  </a:lnTo>
                  <a:lnTo>
                    <a:pt x="817803" y="671830"/>
                  </a:lnTo>
                  <a:lnTo>
                    <a:pt x="840587" y="732790"/>
                  </a:lnTo>
                  <a:lnTo>
                    <a:pt x="899337" y="887730"/>
                  </a:lnTo>
                  <a:lnTo>
                    <a:pt x="933386" y="977900"/>
                  </a:lnTo>
                  <a:lnTo>
                    <a:pt x="950366" y="1023620"/>
                  </a:lnTo>
                  <a:lnTo>
                    <a:pt x="967308" y="1068070"/>
                  </a:lnTo>
                  <a:lnTo>
                    <a:pt x="969403" y="1074420"/>
                  </a:lnTo>
                  <a:lnTo>
                    <a:pt x="971003" y="1082040"/>
                  </a:lnTo>
                  <a:lnTo>
                    <a:pt x="971892" y="1088390"/>
                  </a:lnTo>
                  <a:lnTo>
                    <a:pt x="971892" y="933208"/>
                  </a:lnTo>
                  <a:lnTo>
                    <a:pt x="959662" y="900430"/>
                  </a:lnTo>
                  <a:lnTo>
                    <a:pt x="906932" y="762000"/>
                  </a:lnTo>
                  <a:lnTo>
                    <a:pt x="872769" y="671830"/>
                  </a:lnTo>
                  <a:lnTo>
                    <a:pt x="844727" y="596900"/>
                  </a:lnTo>
                  <a:lnTo>
                    <a:pt x="826490" y="546100"/>
                  </a:lnTo>
                  <a:lnTo>
                    <a:pt x="808266" y="482600"/>
                  </a:lnTo>
                  <a:lnTo>
                    <a:pt x="789355" y="407670"/>
                  </a:lnTo>
                  <a:lnTo>
                    <a:pt x="779792" y="370840"/>
                  </a:lnTo>
                  <a:lnTo>
                    <a:pt x="777849" y="363220"/>
                  </a:lnTo>
                  <a:lnTo>
                    <a:pt x="779564" y="360680"/>
                  </a:lnTo>
                  <a:lnTo>
                    <a:pt x="809409" y="344170"/>
                  </a:lnTo>
                  <a:lnTo>
                    <a:pt x="856068" y="318770"/>
                  </a:lnTo>
                  <a:lnTo>
                    <a:pt x="878954" y="304800"/>
                  </a:lnTo>
                  <a:lnTo>
                    <a:pt x="912482" y="273050"/>
                  </a:lnTo>
                  <a:lnTo>
                    <a:pt x="922642" y="245110"/>
                  </a:lnTo>
                  <a:lnTo>
                    <a:pt x="920572" y="229870"/>
                  </a:lnTo>
                  <a:lnTo>
                    <a:pt x="913676" y="215900"/>
                  </a:lnTo>
                  <a:lnTo>
                    <a:pt x="906894" y="207010"/>
                  </a:lnTo>
                  <a:lnTo>
                    <a:pt x="899210" y="199390"/>
                  </a:lnTo>
                  <a:lnTo>
                    <a:pt x="890765" y="190500"/>
                  </a:lnTo>
                  <a:lnTo>
                    <a:pt x="881710" y="184150"/>
                  </a:lnTo>
                  <a:lnTo>
                    <a:pt x="870419" y="177495"/>
                  </a:lnTo>
                  <a:lnTo>
                    <a:pt x="870419" y="243840"/>
                  </a:lnTo>
                  <a:lnTo>
                    <a:pt x="868654" y="248920"/>
                  </a:lnTo>
                  <a:lnTo>
                    <a:pt x="863358" y="255270"/>
                  </a:lnTo>
                  <a:lnTo>
                    <a:pt x="857859" y="260350"/>
                  </a:lnTo>
                  <a:lnTo>
                    <a:pt x="852004" y="262890"/>
                  </a:lnTo>
                  <a:lnTo>
                    <a:pt x="845883" y="266700"/>
                  </a:lnTo>
                  <a:lnTo>
                    <a:pt x="839571" y="269240"/>
                  </a:lnTo>
                  <a:lnTo>
                    <a:pt x="828344" y="274320"/>
                  </a:lnTo>
                  <a:lnTo>
                    <a:pt x="806551" y="287020"/>
                  </a:lnTo>
                  <a:lnTo>
                    <a:pt x="795693" y="292100"/>
                  </a:lnTo>
                  <a:lnTo>
                    <a:pt x="740740" y="322580"/>
                  </a:lnTo>
                  <a:lnTo>
                    <a:pt x="729894" y="330200"/>
                  </a:lnTo>
                  <a:lnTo>
                    <a:pt x="723861" y="339090"/>
                  </a:lnTo>
                  <a:lnTo>
                    <a:pt x="722160" y="347980"/>
                  </a:lnTo>
                  <a:lnTo>
                    <a:pt x="724293" y="361950"/>
                  </a:lnTo>
                  <a:lnTo>
                    <a:pt x="755154" y="480060"/>
                  </a:lnTo>
                  <a:lnTo>
                    <a:pt x="765352" y="519430"/>
                  </a:lnTo>
                  <a:lnTo>
                    <a:pt x="771004" y="549910"/>
                  </a:lnTo>
                  <a:lnTo>
                    <a:pt x="772566" y="581660"/>
                  </a:lnTo>
                  <a:lnTo>
                    <a:pt x="771042" y="612140"/>
                  </a:lnTo>
                  <a:lnTo>
                    <a:pt x="767422" y="643890"/>
                  </a:lnTo>
                  <a:lnTo>
                    <a:pt x="762025" y="684530"/>
                  </a:lnTo>
                  <a:lnTo>
                    <a:pt x="756881" y="725170"/>
                  </a:lnTo>
                  <a:lnTo>
                    <a:pt x="751776" y="765810"/>
                  </a:lnTo>
                  <a:lnTo>
                    <a:pt x="746506" y="806450"/>
                  </a:lnTo>
                  <a:lnTo>
                    <a:pt x="736981" y="849630"/>
                  </a:lnTo>
                  <a:lnTo>
                    <a:pt x="674497" y="975360"/>
                  </a:lnTo>
                  <a:lnTo>
                    <a:pt x="620788" y="1083310"/>
                  </a:lnTo>
                  <a:lnTo>
                    <a:pt x="609257" y="1106170"/>
                  </a:lnTo>
                  <a:lnTo>
                    <a:pt x="599274" y="1118870"/>
                  </a:lnTo>
                  <a:lnTo>
                    <a:pt x="586574" y="1125220"/>
                  </a:lnTo>
                  <a:lnTo>
                    <a:pt x="572401" y="1126490"/>
                  </a:lnTo>
                  <a:lnTo>
                    <a:pt x="558012" y="1122680"/>
                  </a:lnTo>
                  <a:lnTo>
                    <a:pt x="546481" y="1112520"/>
                  </a:lnTo>
                  <a:lnTo>
                    <a:pt x="539699" y="1099820"/>
                  </a:lnTo>
                  <a:lnTo>
                    <a:pt x="538238" y="1085850"/>
                  </a:lnTo>
                  <a:lnTo>
                    <a:pt x="542632" y="1070610"/>
                  </a:lnTo>
                  <a:lnTo>
                    <a:pt x="566483" y="1024890"/>
                  </a:lnTo>
                  <a:lnTo>
                    <a:pt x="614375" y="930910"/>
                  </a:lnTo>
                  <a:lnTo>
                    <a:pt x="638429" y="885190"/>
                  </a:lnTo>
                  <a:lnTo>
                    <a:pt x="662584" y="838200"/>
                  </a:lnTo>
                  <a:lnTo>
                    <a:pt x="668464" y="810260"/>
                  </a:lnTo>
                  <a:lnTo>
                    <a:pt x="666635" y="800100"/>
                  </a:lnTo>
                  <a:lnTo>
                    <a:pt x="654685" y="755650"/>
                  </a:lnTo>
                  <a:lnTo>
                    <a:pt x="642899" y="709930"/>
                  </a:lnTo>
                  <a:lnTo>
                    <a:pt x="619518" y="619760"/>
                  </a:lnTo>
                  <a:lnTo>
                    <a:pt x="607758" y="574040"/>
                  </a:lnTo>
                  <a:lnTo>
                    <a:pt x="598157" y="538480"/>
                  </a:lnTo>
                  <a:lnTo>
                    <a:pt x="588429" y="501650"/>
                  </a:lnTo>
                  <a:lnTo>
                    <a:pt x="578802" y="466090"/>
                  </a:lnTo>
                  <a:lnTo>
                    <a:pt x="569518" y="429260"/>
                  </a:lnTo>
                  <a:lnTo>
                    <a:pt x="567194" y="419100"/>
                  </a:lnTo>
                  <a:lnTo>
                    <a:pt x="565594" y="407670"/>
                  </a:lnTo>
                  <a:lnTo>
                    <a:pt x="564921" y="396240"/>
                  </a:lnTo>
                  <a:lnTo>
                    <a:pt x="565353" y="386080"/>
                  </a:lnTo>
                  <a:lnTo>
                    <a:pt x="587895" y="347980"/>
                  </a:lnTo>
                  <a:lnTo>
                    <a:pt x="765441" y="262890"/>
                  </a:lnTo>
                  <a:lnTo>
                    <a:pt x="773074" y="259080"/>
                  </a:lnTo>
                  <a:lnTo>
                    <a:pt x="778713" y="252730"/>
                  </a:lnTo>
                  <a:lnTo>
                    <a:pt x="782104" y="246380"/>
                  </a:lnTo>
                  <a:lnTo>
                    <a:pt x="783005" y="237490"/>
                  </a:lnTo>
                  <a:lnTo>
                    <a:pt x="781608" y="229870"/>
                  </a:lnTo>
                  <a:lnTo>
                    <a:pt x="778344" y="223520"/>
                  </a:lnTo>
                  <a:lnTo>
                    <a:pt x="773531" y="218440"/>
                  </a:lnTo>
                  <a:lnTo>
                    <a:pt x="767461" y="214630"/>
                  </a:lnTo>
                  <a:lnTo>
                    <a:pt x="752525" y="205740"/>
                  </a:lnTo>
                  <a:lnTo>
                    <a:pt x="720521" y="186690"/>
                  </a:lnTo>
                  <a:lnTo>
                    <a:pt x="697039" y="173990"/>
                  </a:lnTo>
                  <a:lnTo>
                    <a:pt x="673481" y="160020"/>
                  </a:lnTo>
                  <a:lnTo>
                    <a:pt x="667423" y="156210"/>
                  </a:lnTo>
                  <a:lnTo>
                    <a:pt x="664895" y="152400"/>
                  </a:lnTo>
                  <a:lnTo>
                    <a:pt x="665480" y="146050"/>
                  </a:lnTo>
                  <a:lnTo>
                    <a:pt x="665746" y="140970"/>
                  </a:lnTo>
                  <a:lnTo>
                    <a:pt x="665657" y="119380"/>
                  </a:lnTo>
                  <a:lnTo>
                    <a:pt x="696277" y="135890"/>
                  </a:lnTo>
                  <a:lnTo>
                    <a:pt x="766826" y="177800"/>
                  </a:lnTo>
                  <a:lnTo>
                    <a:pt x="802157" y="196850"/>
                  </a:lnTo>
                  <a:lnTo>
                    <a:pt x="837628" y="217170"/>
                  </a:lnTo>
                  <a:lnTo>
                    <a:pt x="870419" y="243840"/>
                  </a:lnTo>
                  <a:lnTo>
                    <a:pt x="870419" y="177495"/>
                  </a:lnTo>
                  <a:lnTo>
                    <a:pt x="862342" y="172720"/>
                  </a:lnTo>
                  <a:lnTo>
                    <a:pt x="769454" y="119380"/>
                  </a:lnTo>
                  <a:lnTo>
                    <a:pt x="651967" y="52070"/>
                  </a:lnTo>
                  <a:lnTo>
                    <a:pt x="614502" y="30734"/>
                  </a:lnTo>
                  <a:lnTo>
                    <a:pt x="614502" y="140970"/>
                  </a:lnTo>
                  <a:lnTo>
                    <a:pt x="607314" y="176530"/>
                  </a:lnTo>
                  <a:lnTo>
                    <a:pt x="587959" y="204470"/>
                  </a:lnTo>
                  <a:lnTo>
                    <a:pt x="559460" y="223520"/>
                  </a:lnTo>
                  <a:lnTo>
                    <a:pt x="524852" y="231140"/>
                  </a:lnTo>
                  <a:lnTo>
                    <a:pt x="501662" y="226060"/>
                  </a:lnTo>
                  <a:lnTo>
                    <a:pt x="490067" y="223520"/>
                  </a:lnTo>
                  <a:lnTo>
                    <a:pt x="461619" y="204470"/>
                  </a:lnTo>
                  <a:lnTo>
                    <a:pt x="442417" y="176530"/>
                  </a:lnTo>
                  <a:lnTo>
                    <a:pt x="435368" y="140970"/>
                  </a:lnTo>
                  <a:lnTo>
                    <a:pt x="442455" y="106680"/>
                  </a:lnTo>
                  <a:lnTo>
                    <a:pt x="461721" y="78740"/>
                  </a:lnTo>
                  <a:lnTo>
                    <a:pt x="490220" y="58420"/>
                  </a:lnTo>
                  <a:lnTo>
                    <a:pt x="524967" y="52070"/>
                  </a:lnTo>
                  <a:lnTo>
                    <a:pt x="559727" y="58420"/>
                  </a:lnTo>
                  <a:lnTo>
                    <a:pt x="588225" y="78740"/>
                  </a:lnTo>
                  <a:lnTo>
                    <a:pt x="607491" y="106680"/>
                  </a:lnTo>
                  <a:lnTo>
                    <a:pt x="614502" y="140970"/>
                  </a:lnTo>
                  <a:lnTo>
                    <a:pt x="614502" y="30734"/>
                  </a:lnTo>
                  <a:lnTo>
                    <a:pt x="591756" y="17780"/>
                  </a:lnTo>
                  <a:lnTo>
                    <a:pt x="553466" y="2540"/>
                  </a:lnTo>
                  <a:lnTo>
                    <a:pt x="515467" y="0"/>
                  </a:lnTo>
                  <a:lnTo>
                    <a:pt x="478243" y="7620"/>
                  </a:lnTo>
                  <a:lnTo>
                    <a:pt x="442290" y="27940"/>
                  </a:lnTo>
                  <a:lnTo>
                    <a:pt x="412127" y="57150"/>
                  </a:lnTo>
                  <a:lnTo>
                    <a:pt x="392963" y="90170"/>
                  </a:lnTo>
                  <a:lnTo>
                    <a:pt x="384695" y="128270"/>
                  </a:lnTo>
                  <a:lnTo>
                    <a:pt x="387184" y="168910"/>
                  </a:lnTo>
                  <a:lnTo>
                    <a:pt x="388810" y="177800"/>
                  </a:lnTo>
                  <a:lnTo>
                    <a:pt x="386321" y="181610"/>
                  </a:lnTo>
                  <a:lnTo>
                    <a:pt x="340372" y="214630"/>
                  </a:lnTo>
                  <a:lnTo>
                    <a:pt x="300824" y="243840"/>
                  </a:lnTo>
                  <a:lnTo>
                    <a:pt x="43014" y="429260"/>
                  </a:lnTo>
                  <a:lnTo>
                    <a:pt x="14478" y="461010"/>
                  </a:lnTo>
                  <a:lnTo>
                    <a:pt x="1092" y="499110"/>
                  </a:lnTo>
                  <a:lnTo>
                    <a:pt x="3568" y="539750"/>
                  </a:lnTo>
                  <a:lnTo>
                    <a:pt x="22606" y="576580"/>
                  </a:lnTo>
                  <a:lnTo>
                    <a:pt x="55676" y="603250"/>
                  </a:lnTo>
                  <a:lnTo>
                    <a:pt x="95135" y="614680"/>
                  </a:lnTo>
                  <a:lnTo>
                    <a:pt x="135737" y="609600"/>
                  </a:lnTo>
                  <a:lnTo>
                    <a:pt x="172237" y="588010"/>
                  </a:lnTo>
                  <a:lnTo>
                    <a:pt x="179082" y="580390"/>
                  </a:lnTo>
                  <a:lnTo>
                    <a:pt x="183095" y="571500"/>
                  </a:lnTo>
                  <a:lnTo>
                    <a:pt x="184010" y="561340"/>
                  </a:lnTo>
                  <a:lnTo>
                    <a:pt x="181533" y="552450"/>
                  </a:lnTo>
                  <a:lnTo>
                    <a:pt x="160197" y="514350"/>
                  </a:lnTo>
                  <a:lnTo>
                    <a:pt x="136779" y="487680"/>
                  </a:lnTo>
                  <a:lnTo>
                    <a:pt x="132003" y="482600"/>
                  </a:lnTo>
                  <a:lnTo>
                    <a:pt x="125031" y="474713"/>
                  </a:lnTo>
                  <a:lnTo>
                    <a:pt x="125031" y="553720"/>
                  </a:lnTo>
                  <a:lnTo>
                    <a:pt x="108165" y="560070"/>
                  </a:lnTo>
                  <a:lnTo>
                    <a:pt x="64439" y="546100"/>
                  </a:lnTo>
                  <a:lnTo>
                    <a:pt x="53340" y="518160"/>
                  </a:lnTo>
                  <a:lnTo>
                    <a:pt x="55511" y="502920"/>
                  </a:lnTo>
                  <a:lnTo>
                    <a:pt x="62953" y="487680"/>
                  </a:lnTo>
                  <a:lnTo>
                    <a:pt x="80530" y="502920"/>
                  </a:lnTo>
                  <a:lnTo>
                    <a:pt x="96621" y="518160"/>
                  </a:lnTo>
                  <a:lnTo>
                    <a:pt x="111391" y="534670"/>
                  </a:lnTo>
                  <a:lnTo>
                    <a:pt x="125031" y="553720"/>
                  </a:lnTo>
                  <a:lnTo>
                    <a:pt x="125031" y="474713"/>
                  </a:lnTo>
                  <a:lnTo>
                    <a:pt x="117411" y="466090"/>
                  </a:lnTo>
                  <a:lnTo>
                    <a:pt x="102806" y="450850"/>
                  </a:lnTo>
                  <a:lnTo>
                    <a:pt x="412534" y="226060"/>
                  </a:lnTo>
                  <a:lnTo>
                    <a:pt x="438632" y="252730"/>
                  </a:lnTo>
                  <a:lnTo>
                    <a:pt x="468045" y="270510"/>
                  </a:lnTo>
                  <a:lnTo>
                    <a:pt x="500888" y="280670"/>
                  </a:lnTo>
                  <a:lnTo>
                    <a:pt x="537197" y="281940"/>
                  </a:lnTo>
                  <a:lnTo>
                    <a:pt x="572681" y="274320"/>
                  </a:lnTo>
                  <a:lnTo>
                    <a:pt x="603275" y="259080"/>
                  </a:lnTo>
                  <a:lnTo>
                    <a:pt x="629170" y="236220"/>
                  </a:lnTo>
                  <a:lnTo>
                    <a:pt x="632726" y="231140"/>
                  </a:lnTo>
                  <a:lnTo>
                    <a:pt x="650557" y="205740"/>
                  </a:lnTo>
                  <a:lnTo>
                    <a:pt x="701840" y="236220"/>
                  </a:lnTo>
                  <a:lnTo>
                    <a:pt x="676021" y="247650"/>
                  </a:lnTo>
                  <a:lnTo>
                    <a:pt x="625957" y="270510"/>
                  </a:lnTo>
                  <a:lnTo>
                    <a:pt x="588213" y="290830"/>
                  </a:lnTo>
                  <a:lnTo>
                    <a:pt x="550341" y="316230"/>
                  </a:lnTo>
                  <a:lnTo>
                    <a:pt x="518528" y="360680"/>
                  </a:lnTo>
                  <a:lnTo>
                    <a:pt x="511987" y="394970"/>
                  </a:lnTo>
                  <a:lnTo>
                    <a:pt x="513041" y="408940"/>
                  </a:lnTo>
                  <a:lnTo>
                    <a:pt x="530440" y="482600"/>
                  </a:lnTo>
                  <a:lnTo>
                    <a:pt x="541934" y="527050"/>
                  </a:lnTo>
                  <a:lnTo>
                    <a:pt x="553542" y="571500"/>
                  </a:lnTo>
                  <a:lnTo>
                    <a:pt x="565124" y="615950"/>
                  </a:lnTo>
                  <a:lnTo>
                    <a:pt x="589864" y="709930"/>
                  </a:lnTo>
                  <a:lnTo>
                    <a:pt x="602145" y="758190"/>
                  </a:lnTo>
                  <a:lnTo>
                    <a:pt x="615581" y="811530"/>
                  </a:lnTo>
                  <a:lnTo>
                    <a:pt x="614603" y="817880"/>
                  </a:lnTo>
                  <a:lnTo>
                    <a:pt x="612228" y="822960"/>
                  </a:lnTo>
                  <a:lnTo>
                    <a:pt x="602500" y="842010"/>
                  </a:lnTo>
                  <a:lnTo>
                    <a:pt x="582612" y="880110"/>
                  </a:lnTo>
                  <a:lnTo>
                    <a:pt x="573024" y="899160"/>
                  </a:lnTo>
                  <a:lnTo>
                    <a:pt x="552272" y="939800"/>
                  </a:lnTo>
                  <a:lnTo>
                    <a:pt x="530758" y="980440"/>
                  </a:lnTo>
                  <a:lnTo>
                    <a:pt x="510222" y="1021080"/>
                  </a:lnTo>
                  <a:lnTo>
                    <a:pt x="492391" y="1062990"/>
                  </a:lnTo>
                  <a:lnTo>
                    <a:pt x="487070" y="1085850"/>
                  </a:lnTo>
                  <a:lnTo>
                    <a:pt x="488238" y="1107440"/>
                  </a:lnTo>
                  <a:lnTo>
                    <a:pt x="508088" y="1146810"/>
                  </a:lnTo>
                  <a:lnTo>
                    <a:pt x="544703" y="1173480"/>
                  </a:lnTo>
                  <a:lnTo>
                    <a:pt x="566381" y="1177290"/>
                  </a:lnTo>
                  <a:lnTo>
                    <a:pt x="589991" y="1177290"/>
                  </a:lnTo>
                  <a:lnTo>
                    <a:pt x="631431" y="1156970"/>
                  </a:lnTo>
                  <a:lnTo>
                    <a:pt x="655828" y="1126490"/>
                  </a:lnTo>
                  <a:lnTo>
                    <a:pt x="681659" y="1078230"/>
                  </a:lnTo>
                  <a:lnTo>
                    <a:pt x="703567" y="1035050"/>
                  </a:lnTo>
                  <a:lnTo>
                    <a:pt x="746861" y="946150"/>
                  </a:lnTo>
                  <a:lnTo>
                    <a:pt x="752208" y="935990"/>
                  </a:lnTo>
                  <a:lnTo>
                    <a:pt x="768921" y="902970"/>
                  </a:lnTo>
                  <a:lnTo>
                    <a:pt x="770597" y="906780"/>
                  </a:lnTo>
                  <a:lnTo>
                    <a:pt x="771753" y="909320"/>
                  </a:lnTo>
                  <a:lnTo>
                    <a:pt x="785482" y="946150"/>
                  </a:lnTo>
                  <a:lnTo>
                    <a:pt x="798106" y="980440"/>
                  </a:lnTo>
                  <a:lnTo>
                    <a:pt x="810856" y="1013460"/>
                  </a:lnTo>
                  <a:lnTo>
                    <a:pt x="823899" y="1047750"/>
                  </a:lnTo>
                  <a:lnTo>
                    <a:pt x="832586" y="1071880"/>
                  </a:lnTo>
                  <a:lnTo>
                    <a:pt x="841336" y="1094740"/>
                  </a:lnTo>
                  <a:lnTo>
                    <a:pt x="865200" y="1139190"/>
                  </a:lnTo>
                  <a:lnTo>
                    <a:pt x="901585" y="1170940"/>
                  </a:lnTo>
                  <a:lnTo>
                    <a:pt x="923531" y="1177290"/>
                  </a:lnTo>
                  <a:lnTo>
                    <a:pt x="948474" y="1177290"/>
                  </a:lnTo>
                  <a:lnTo>
                    <a:pt x="974547" y="1168400"/>
                  </a:lnTo>
                  <a:lnTo>
                    <a:pt x="996124" y="1153160"/>
                  </a:lnTo>
                  <a:lnTo>
                    <a:pt x="1012253" y="1132840"/>
                  </a:lnTo>
                  <a:lnTo>
                    <a:pt x="1014806" y="1126490"/>
                  </a:lnTo>
                  <a:lnTo>
                    <a:pt x="1021956" y="1108710"/>
                  </a:lnTo>
                  <a:lnTo>
                    <a:pt x="1024001" y="10909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80" name="object 8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95211" y="9834762"/>
              <a:ext cx="128067" cy="205154"/>
            </a:xfrm>
            <a:prstGeom prst="rect">
              <a:avLst/>
            </a:prstGeom>
          </p:spPr>
        </p:pic>
      </p:grpSp>
      <p:pic>
        <p:nvPicPr>
          <p:cNvPr id="81" name="object 8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945679" y="9674217"/>
            <a:ext cx="1047106" cy="1136192"/>
          </a:xfrm>
          <a:prstGeom prst="rect">
            <a:avLst/>
          </a:prstGeom>
        </p:spPr>
      </p:pic>
      <p:sp>
        <p:nvSpPr>
          <p:cNvPr id="82" name="object 82"/>
          <p:cNvSpPr txBox="1"/>
          <p:nvPr/>
        </p:nvSpPr>
        <p:spPr>
          <a:xfrm>
            <a:off x="1856716" y="5515528"/>
            <a:ext cx="886460" cy="6388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00" b="1" spc="-25" dirty="0">
                <a:solidFill>
                  <a:srgbClr val="FFFFFF"/>
                </a:solidFill>
                <a:latin typeface="Arial Narrow"/>
                <a:cs typeface="Arial Narrow"/>
              </a:rPr>
              <a:t>ADT</a:t>
            </a:r>
            <a:endParaRPr sz="4000" dirty="0">
              <a:latin typeface="Arial Narrow"/>
              <a:cs typeface="Arial Narrow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3055893" y="5497127"/>
            <a:ext cx="514984" cy="6388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00" b="1" spc="-25" dirty="0">
                <a:solidFill>
                  <a:srgbClr val="FFFFFF"/>
                </a:solidFill>
                <a:latin typeface="Arial Narrow"/>
                <a:cs typeface="Arial Narrow"/>
              </a:rPr>
              <a:t>3L</a:t>
            </a:r>
            <a:endParaRPr sz="4000" dirty="0">
              <a:latin typeface="Arial Narrow"/>
              <a:cs typeface="Arial Narrow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0588199" y="5497127"/>
            <a:ext cx="514984" cy="6388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00" b="1" spc="-25" dirty="0">
                <a:solidFill>
                  <a:srgbClr val="FFFFFF"/>
                </a:solidFill>
                <a:latin typeface="Arial Narrow"/>
                <a:cs typeface="Arial Narrow"/>
              </a:rPr>
              <a:t>2L</a:t>
            </a:r>
            <a:endParaRPr sz="4000" dirty="0">
              <a:latin typeface="Arial Narrow"/>
              <a:cs typeface="Arial Narrow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6168023" y="5497127"/>
            <a:ext cx="514984" cy="6388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00" b="1" spc="-25" dirty="0">
                <a:solidFill>
                  <a:srgbClr val="FFFFFF"/>
                </a:solidFill>
                <a:latin typeface="Arial Narrow"/>
                <a:cs typeface="Arial Narrow"/>
              </a:rPr>
              <a:t>1L</a:t>
            </a:r>
            <a:endParaRPr sz="4000" dirty="0">
              <a:latin typeface="Arial Narrow"/>
              <a:cs typeface="Arial Narrow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5460744" y="6375258"/>
            <a:ext cx="259079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b="1" spc="-25" dirty="0">
                <a:solidFill>
                  <a:srgbClr val="FFFFFF"/>
                </a:solidFill>
                <a:latin typeface="Arial Narrow"/>
                <a:cs typeface="Arial Narrow"/>
              </a:rPr>
              <a:t>13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87" name="object 8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328300" y="5200160"/>
            <a:ext cx="1047106" cy="1136193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31152" y="5200160"/>
            <a:ext cx="1047106" cy="1136193"/>
          </a:xfrm>
          <a:prstGeom prst="rect">
            <a:avLst/>
          </a:prstGeom>
        </p:spPr>
      </p:pic>
      <p:sp>
        <p:nvSpPr>
          <p:cNvPr id="89" name="object 89"/>
          <p:cNvSpPr txBox="1"/>
          <p:nvPr/>
        </p:nvSpPr>
        <p:spPr>
          <a:xfrm>
            <a:off x="12265313" y="6375258"/>
            <a:ext cx="259079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b="1" spc="-25" dirty="0">
                <a:solidFill>
                  <a:srgbClr val="FFFFFF"/>
                </a:solidFill>
                <a:latin typeface="Arial Narrow"/>
                <a:cs typeface="Arial Narrow"/>
              </a:rPr>
              <a:t>12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9907767" y="6375258"/>
            <a:ext cx="259079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b="1" spc="-25" dirty="0">
                <a:solidFill>
                  <a:srgbClr val="FFFFFF"/>
                </a:solidFill>
                <a:latin typeface="Arial Narrow"/>
                <a:cs typeface="Arial Narrow"/>
              </a:rPr>
              <a:t>11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545858" y="6375258"/>
            <a:ext cx="14224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b="1" spc="-50" dirty="0">
                <a:solidFill>
                  <a:srgbClr val="FFFFFF"/>
                </a:solidFill>
                <a:latin typeface="Arial Narrow"/>
                <a:cs typeface="Arial Narrow"/>
              </a:rPr>
              <a:t>8</a:t>
            </a:r>
            <a:endParaRPr sz="2000" dirty="0">
              <a:latin typeface="Arial Narrow"/>
              <a:cs typeface="Arial Narrow"/>
            </a:endParaRPr>
          </a:p>
        </p:txBody>
      </p:sp>
      <p:grpSp>
        <p:nvGrpSpPr>
          <p:cNvPr id="92" name="object 92"/>
          <p:cNvGrpSpPr/>
          <p:nvPr/>
        </p:nvGrpSpPr>
        <p:grpSpPr>
          <a:xfrm>
            <a:off x="13915671" y="5139937"/>
            <a:ext cx="1245235" cy="1225550"/>
            <a:chOff x="13915671" y="5139937"/>
            <a:chExt cx="1245235" cy="1225550"/>
          </a:xfrm>
        </p:grpSpPr>
        <p:sp>
          <p:nvSpPr>
            <p:cNvPr id="93" name="object 93"/>
            <p:cNvSpPr/>
            <p:nvPr/>
          </p:nvSpPr>
          <p:spPr>
            <a:xfrm>
              <a:off x="13915669" y="5139941"/>
              <a:ext cx="1245235" cy="1225550"/>
            </a:xfrm>
            <a:custGeom>
              <a:avLst/>
              <a:gdLst/>
              <a:ahLst/>
              <a:cxnLst/>
              <a:rect l="l" t="t" r="r" b="b"/>
              <a:pathLst>
                <a:path w="1245234" h="1225550">
                  <a:moveTo>
                    <a:pt x="545261" y="118846"/>
                  </a:moveTo>
                  <a:lnTo>
                    <a:pt x="523748" y="118821"/>
                  </a:lnTo>
                  <a:lnTo>
                    <a:pt x="486333" y="118846"/>
                  </a:lnTo>
                  <a:lnTo>
                    <a:pt x="545261" y="118846"/>
                  </a:lnTo>
                  <a:close/>
                </a:path>
                <a:path w="1245234" h="1225550">
                  <a:moveTo>
                    <a:pt x="620661" y="171665"/>
                  </a:moveTo>
                  <a:lnTo>
                    <a:pt x="620636" y="118948"/>
                  </a:lnTo>
                  <a:lnTo>
                    <a:pt x="620572" y="72974"/>
                  </a:lnTo>
                  <a:lnTo>
                    <a:pt x="593826" y="44373"/>
                  </a:lnTo>
                  <a:lnTo>
                    <a:pt x="583323" y="46380"/>
                  </a:lnTo>
                  <a:lnTo>
                    <a:pt x="567994" y="81876"/>
                  </a:lnTo>
                  <a:lnTo>
                    <a:pt x="567944" y="116332"/>
                  </a:lnTo>
                  <a:lnTo>
                    <a:pt x="567740" y="118948"/>
                  </a:lnTo>
                  <a:lnTo>
                    <a:pt x="486333" y="118846"/>
                  </a:lnTo>
                  <a:lnTo>
                    <a:pt x="485394" y="116332"/>
                  </a:lnTo>
                  <a:lnTo>
                    <a:pt x="484987" y="115658"/>
                  </a:lnTo>
                  <a:lnTo>
                    <a:pt x="484886" y="114935"/>
                  </a:lnTo>
                  <a:lnTo>
                    <a:pt x="483158" y="108673"/>
                  </a:lnTo>
                  <a:lnTo>
                    <a:pt x="483158" y="253492"/>
                  </a:lnTo>
                  <a:lnTo>
                    <a:pt x="483158" y="269049"/>
                  </a:lnTo>
                  <a:lnTo>
                    <a:pt x="407822" y="269049"/>
                  </a:lnTo>
                  <a:lnTo>
                    <a:pt x="407822" y="253492"/>
                  </a:lnTo>
                  <a:lnTo>
                    <a:pt x="483158" y="253492"/>
                  </a:lnTo>
                  <a:lnTo>
                    <a:pt x="483158" y="108673"/>
                  </a:lnTo>
                  <a:lnTo>
                    <a:pt x="481431" y="102400"/>
                  </a:lnTo>
                  <a:lnTo>
                    <a:pt x="475348" y="93586"/>
                  </a:lnTo>
                  <a:lnTo>
                    <a:pt x="466725" y="88595"/>
                  </a:lnTo>
                  <a:lnTo>
                    <a:pt x="455676" y="87566"/>
                  </a:lnTo>
                  <a:lnTo>
                    <a:pt x="445465" y="90246"/>
                  </a:lnTo>
                  <a:lnTo>
                    <a:pt x="438073" y="96405"/>
                  </a:lnTo>
                  <a:lnTo>
                    <a:pt x="433565" y="105994"/>
                  </a:lnTo>
                  <a:lnTo>
                    <a:pt x="432015" y="118821"/>
                  </a:lnTo>
                  <a:lnTo>
                    <a:pt x="431977" y="193408"/>
                  </a:lnTo>
                  <a:lnTo>
                    <a:pt x="430530" y="198970"/>
                  </a:lnTo>
                  <a:lnTo>
                    <a:pt x="424967" y="200482"/>
                  </a:lnTo>
                  <a:lnTo>
                    <a:pt x="412661" y="200520"/>
                  </a:lnTo>
                  <a:lnTo>
                    <a:pt x="387972" y="204419"/>
                  </a:lnTo>
                  <a:lnTo>
                    <a:pt x="369938" y="215455"/>
                  </a:lnTo>
                  <a:lnTo>
                    <a:pt x="358851" y="233375"/>
                  </a:lnTo>
                  <a:lnTo>
                    <a:pt x="355003" y="257924"/>
                  </a:lnTo>
                  <a:lnTo>
                    <a:pt x="355003" y="356476"/>
                  </a:lnTo>
                  <a:lnTo>
                    <a:pt x="369671" y="397040"/>
                  </a:lnTo>
                  <a:lnTo>
                    <a:pt x="409663" y="412419"/>
                  </a:lnTo>
                  <a:lnTo>
                    <a:pt x="446481" y="412699"/>
                  </a:lnTo>
                  <a:lnTo>
                    <a:pt x="483285" y="412356"/>
                  </a:lnTo>
                  <a:lnTo>
                    <a:pt x="521741" y="396989"/>
                  </a:lnTo>
                  <a:lnTo>
                    <a:pt x="536448" y="359905"/>
                  </a:lnTo>
                  <a:lnTo>
                    <a:pt x="536854" y="321246"/>
                  </a:lnTo>
                  <a:lnTo>
                    <a:pt x="536778" y="269049"/>
                  </a:lnTo>
                  <a:lnTo>
                    <a:pt x="524891" y="219430"/>
                  </a:lnTo>
                  <a:lnTo>
                    <a:pt x="486511" y="200202"/>
                  </a:lnTo>
                  <a:lnTo>
                    <a:pt x="485190" y="198869"/>
                  </a:lnTo>
                  <a:lnTo>
                    <a:pt x="485190" y="334073"/>
                  </a:lnTo>
                  <a:lnTo>
                    <a:pt x="483958" y="342671"/>
                  </a:lnTo>
                  <a:lnTo>
                    <a:pt x="483717" y="350735"/>
                  </a:lnTo>
                  <a:lnTo>
                    <a:pt x="484174" y="353339"/>
                  </a:lnTo>
                  <a:lnTo>
                    <a:pt x="479793" y="359384"/>
                  </a:lnTo>
                  <a:lnTo>
                    <a:pt x="460349" y="359791"/>
                  </a:lnTo>
                  <a:lnTo>
                    <a:pt x="443103" y="359905"/>
                  </a:lnTo>
                  <a:lnTo>
                    <a:pt x="408025" y="359854"/>
                  </a:lnTo>
                  <a:lnTo>
                    <a:pt x="408025" y="322084"/>
                  </a:lnTo>
                  <a:lnTo>
                    <a:pt x="443712" y="321246"/>
                  </a:lnTo>
                  <a:lnTo>
                    <a:pt x="461403" y="321437"/>
                  </a:lnTo>
                  <a:lnTo>
                    <a:pt x="478815" y="323126"/>
                  </a:lnTo>
                  <a:lnTo>
                    <a:pt x="484466" y="326898"/>
                  </a:lnTo>
                  <a:lnTo>
                    <a:pt x="485190" y="334073"/>
                  </a:lnTo>
                  <a:lnTo>
                    <a:pt x="485190" y="198869"/>
                  </a:lnTo>
                  <a:lnTo>
                    <a:pt x="484047" y="197713"/>
                  </a:lnTo>
                  <a:lnTo>
                    <a:pt x="484974" y="186702"/>
                  </a:lnTo>
                  <a:lnTo>
                    <a:pt x="484149" y="182054"/>
                  </a:lnTo>
                  <a:lnTo>
                    <a:pt x="485355" y="175437"/>
                  </a:lnTo>
                  <a:lnTo>
                    <a:pt x="488162" y="171970"/>
                  </a:lnTo>
                  <a:lnTo>
                    <a:pt x="567994" y="171792"/>
                  </a:lnTo>
                  <a:lnTo>
                    <a:pt x="567994" y="350735"/>
                  </a:lnTo>
                  <a:lnTo>
                    <a:pt x="567867" y="635000"/>
                  </a:lnTo>
                  <a:lnTo>
                    <a:pt x="568286" y="639495"/>
                  </a:lnTo>
                  <a:lnTo>
                    <a:pt x="570636" y="648627"/>
                  </a:lnTo>
                  <a:lnTo>
                    <a:pt x="575538" y="655878"/>
                  </a:lnTo>
                  <a:lnTo>
                    <a:pt x="582599" y="660882"/>
                  </a:lnTo>
                  <a:lnTo>
                    <a:pt x="591413" y="663244"/>
                  </a:lnTo>
                  <a:lnTo>
                    <a:pt x="600633" y="662609"/>
                  </a:lnTo>
                  <a:lnTo>
                    <a:pt x="608799" y="659104"/>
                  </a:lnTo>
                  <a:lnTo>
                    <a:pt x="615251" y="653084"/>
                  </a:lnTo>
                  <a:lnTo>
                    <a:pt x="619264" y="644893"/>
                  </a:lnTo>
                  <a:lnTo>
                    <a:pt x="620636" y="639927"/>
                  </a:lnTo>
                  <a:lnTo>
                    <a:pt x="620661" y="171665"/>
                  </a:lnTo>
                  <a:close/>
                </a:path>
                <a:path w="1245234" h="1225550">
                  <a:moveTo>
                    <a:pt x="1063396" y="187299"/>
                  </a:moveTo>
                  <a:lnTo>
                    <a:pt x="1060767" y="145694"/>
                  </a:lnTo>
                  <a:lnTo>
                    <a:pt x="1047457" y="119659"/>
                  </a:lnTo>
                  <a:lnTo>
                    <a:pt x="1040879" y="106768"/>
                  </a:lnTo>
                  <a:lnTo>
                    <a:pt x="1036828" y="101777"/>
                  </a:lnTo>
                  <a:lnTo>
                    <a:pt x="1034529" y="94132"/>
                  </a:lnTo>
                  <a:lnTo>
                    <a:pt x="1034211" y="87591"/>
                  </a:lnTo>
                  <a:lnTo>
                    <a:pt x="1033856" y="74015"/>
                  </a:lnTo>
                  <a:lnTo>
                    <a:pt x="1033881" y="68021"/>
                  </a:lnTo>
                  <a:lnTo>
                    <a:pt x="1033957" y="53695"/>
                  </a:lnTo>
                  <a:lnTo>
                    <a:pt x="1033919" y="33235"/>
                  </a:lnTo>
                  <a:lnTo>
                    <a:pt x="1031214" y="19100"/>
                  </a:lnTo>
                  <a:lnTo>
                    <a:pt x="1024191" y="8636"/>
                  </a:lnTo>
                  <a:lnTo>
                    <a:pt x="1013345" y="2171"/>
                  </a:lnTo>
                  <a:lnTo>
                    <a:pt x="1011605" y="1917"/>
                  </a:lnTo>
                  <a:lnTo>
                    <a:pt x="1011605" y="174802"/>
                  </a:lnTo>
                  <a:lnTo>
                    <a:pt x="1007300" y="195326"/>
                  </a:lnTo>
                  <a:lnTo>
                    <a:pt x="995476" y="212356"/>
                  </a:lnTo>
                  <a:lnTo>
                    <a:pt x="978039" y="223989"/>
                  </a:lnTo>
                  <a:lnTo>
                    <a:pt x="956945" y="228333"/>
                  </a:lnTo>
                  <a:lnTo>
                    <a:pt x="936802" y="224002"/>
                  </a:lnTo>
                  <a:lnTo>
                    <a:pt x="919861" y="212217"/>
                  </a:lnTo>
                  <a:lnTo>
                    <a:pt x="908126" y="195021"/>
                  </a:lnTo>
                  <a:lnTo>
                    <a:pt x="903630" y="174447"/>
                  </a:lnTo>
                  <a:lnTo>
                    <a:pt x="907910" y="153466"/>
                  </a:lnTo>
                  <a:lnTo>
                    <a:pt x="919822" y="135991"/>
                  </a:lnTo>
                  <a:lnTo>
                    <a:pt x="937348" y="124053"/>
                  </a:lnTo>
                  <a:lnTo>
                    <a:pt x="958481" y="119659"/>
                  </a:lnTo>
                  <a:lnTo>
                    <a:pt x="978890" y="124091"/>
                  </a:lnTo>
                  <a:lnTo>
                    <a:pt x="995768" y="136017"/>
                  </a:lnTo>
                  <a:lnTo>
                    <a:pt x="1007287" y="153555"/>
                  </a:lnTo>
                  <a:lnTo>
                    <a:pt x="1011605" y="174802"/>
                  </a:lnTo>
                  <a:lnTo>
                    <a:pt x="1011605" y="1917"/>
                  </a:lnTo>
                  <a:lnTo>
                    <a:pt x="1000213" y="190"/>
                  </a:lnTo>
                  <a:lnTo>
                    <a:pt x="999185" y="38"/>
                  </a:lnTo>
                  <a:lnTo>
                    <a:pt x="980655" y="114"/>
                  </a:lnTo>
                  <a:lnTo>
                    <a:pt x="980655" y="53759"/>
                  </a:lnTo>
                  <a:lnTo>
                    <a:pt x="980655" y="68021"/>
                  </a:lnTo>
                  <a:lnTo>
                    <a:pt x="937983" y="68021"/>
                  </a:lnTo>
                  <a:lnTo>
                    <a:pt x="933818" y="55181"/>
                  </a:lnTo>
                  <a:lnTo>
                    <a:pt x="934707" y="53809"/>
                  </a:lnTo>
                  <a:lnTo>
                    <a:pt x="980655" y="53759"/>
                  </a:lnTo>
                  <a:lnTo>
                    <a:pt x="980655" y="114"/>
                  </a:lnTo>
                  <a:lnTo>
                    <a:pt x="958456" y="190"/>
                  </a:lnTo>
                  <a:lnTo>
                    <a:pt x="917714" y="0"/>
                  </a:lnTo>
                  <a:lnTo>
                    <a:pt x="903859" y="2108"/>
                  </a:lnTo>
                  <a:lnTo>
                    <a:pt x="893127" y="8420"/>
                  </a:lnTo>
                  <a:lnTo>
                    <a:pt x="886040" y="18580"/>
                  </a:lnTo>
                  <a:lnTo>
                    <a:pt x="883158" y="32181"/>
                  </a:lnTo>
                  <a:lnTo>
                    <a:pt x="883081" y="61633"/>
                  </a:lnTo>
                  <a:lnTo>
                    <a:pt x="883031" y="64655"/>
                  </a:lnTo>
                  <a:lnTo>
                    <a:pt x="882751" y="67703"/>
                  </a:lnTo>
                  <a:lnTo>
                    <a:pt x="883069" y="70688"/>
                  </a:lnTo>
                  <a:lnTo>
                    <a:pt x="883259" y="82461"/>
                  </a:lnTo>
                  <a:lnTo>
                    <a:pt x="881189" y="93446"/>
                  </a:lnTo>
                  <a:lnTo>
                    <a:pt x="876871" y="103974"/>
                  </a:lnTo>
                  <a:lnTo>
                    <a:pt x="870343" y="114350"/>
                  </a:lnTo>
                  <a:lnTo>
                    <a:pt x="855421" y="143548"/>
                  </a:lnTo>
                  <a:lnTo>
                    <a:pt x="850722" y="174447"/>
                  </a:lnTo>
                  <a:lnTo>
                    <a:pt x="850684" y="174802"/>
                  </a:lnTo>
                  <a:lnTo>
                    <a:pt x="855789" y="205879"/>
                  </a:lnTo>
                  <a:lnTo>
                    <a:pt x="870470" y="235038"/>
                  </a:lnTo>
                  <a:lnTo>
                    <a:pt x="893140" y="258572"/>
                  </a:lnTo>
                  <a:lnTo>
                    <a:pt x="921270" y="274193"/>
                  </a:lnTo>
                  <a:lnTo>
                    <a:pt x="952423" y="280987"/>
                  </a:lnTo>
                  <a:lnTo>
                    <a:pt x="984186" y="278041"/>
                  </a:lnTo>
                  <a:lnTo>
                    <a:pt x="1023467" y="258508"/>
                  </a:lnTo>
                  <a:lnTo>
                    <a:pt x="1048943" y="228333"/>
                  </a:lnTo>
                  <a:lnTo>
                    <a:pt x="1050417" y="226580"/>
                  </a:lnTo>
                  <a:lnTo>
                    <a:pt x="1063396" y="187299"/>
                  </a:lnTo>
                  <a:close/>
                </a:path>
                <a:path w="1245234" h="1225550">
                  <a:moveTo>
                    <a:pt x="1156690" y="574802"/>
                  </a:moveTo>
                  <a:lnTo>
                    <a:pt x="1155560" y="562190"/>
                  </a:lnTo>
                  <a:lnTo>
                    <a:pt x="1127975" y="453059"/>
                  </a:lnTo>
                  <a:lnTo>
                    <a:pt x="1114412" y="398437"/>
                  </a:lnTo>
                  <a:lnTo>
                    <a:pt x="1101483" y="343687"/>
                  </a:lnTo>
                  <a:lnTo>
                    <a:pt x="1082751" y="308546"/>
                  </a:lnTo>
                  <a:lnTo>
                    <a:pt x="1047775" y="291782"/>
                  </a:lnTo>
                  <a:lnTo>
                    <a:pt x="982497" y="284670"/>
                  </a:lnTo>
                  <a:lnTo>
                    <a:pt x="949744" y="285051"/>
                  </a:lnTo>
                  <a:lnTo>
                    <a:pt x="901090" y="288556"/>
                  </a:lnTo>
                  <a:lnTo>
                    <a:pt x="854024" y="298945"/>
                  </a:lnTo>
                  <a:lnTo>
                    <a:pt x="823937" y="324497"/>
                  </a:lnTo>
                  <a:lnTo>
                    <a:pt x="814920" y="357720"/>
                  </a:lnTo>
                  <a:lnTo>
                    <a:pt x="810006" y="376885"/>
                  </a:lnTo>
                  <a:lnTo>
                    <a:pt x="799782" y="415150"/>
                  </a:lnTo>
                  <a:lnTo>
                    <a:pt x="791349" y="445655"/>
                  </a:lnTo>
                  <a:lnTo>
                    <a:pt x="783742" y="442976"/>
                  </a:lnTo>
                  <a:lnTo>
                    <a:pt x="776681" y="441439"/>
                  </a:lnTo>
                  <a:lnTo>
                    <a:pt x="728776" y="415620"/>
                  </a:lnTo>
                  <a:lnTo>
                    <a:pt x="687235" y="392645"/>
                  </a:lnTo>
                  <a:lnTo>
                    <a:pt x="676275" y="388467"/>
                  </a:lnTo>
                  <a:lnTo>
                    <a:pt x="665822" y="388200"/>
                  </a:lnTo>
                  <a:lnTo>
                    <a:pt x="656564" y="391795"/>
                  </a:lnTo>
                  <a:lnTo>
                    <a:pt x="649211" y="399249"/>
                  </a:lnTo>
                  <a:lnTo>
                    <a:pt x="645160" y="409359"/>
                  </a:lnTo>
                  <a:lnTo>
                    <a:pt x="645502" y="419849"/>
                  </a:lnTo>
                  <a:lnTo>
                    <a:pt x="679208" y="449173"/>
                  </a:lnTo>
                  <a:lnTo>
                    <a:pt x="720153" y="472135"/>
                  </a:lnTo>
                  <a:lnTo>
                    <a:pt x="766254" y="492340"/>
                  </a:lnTo>
                  <a:lnTo>
                    <a:pt x="809561" y="498475"/>
                  </a:lnTo>
                  <a:lnTo>
                    <a:pt x="823455" y="492747"/>
                  </a:lnTo>
                  <a:lnTo>
                    <a:pt x="848055" y="439000"/>
                  </a:lnTo>
                  <a:lnTo>
                    <a:pt x="862279" y="384860"/>
                  </a:lnTo>
                  <a:lnTo>
                    <a:pt x="871067" y="349834"/>
                  </a:lnTo>
                  <a:lnTo>
                    <a:pt x="874725" y="345605"/>
                  </a:lnTo>
                  <a:lnTo>
                    <a:pt x="882205" y="344652"/>
                  </a:lnTo>
                  <a:lnTo>
                    <a:pt x="908570" y="340855"/>
                  </a:lnTo>
                  <a:lnTo>
                    <a:pt x="921766" y="339369"/>
                  </a:lnTo>
                  <a:lnTo>
                    <a:pt x="934948" y="338823"/>
                  </a:lnTo>
                  <a:lnTo>
                    <a:pt x="960043" y="339369"/>
                  </a:lnTo>
                  <a:lnTo>
                    <a:pt x="985139" y="340448"/>
                  </a:lnTo>
                  <a:lnTo>
                    <a:pt x="1043863" y="343674"/>
                  </a:lnTo>
                  <a:lnTo>
                    <a:pt x="1047851" y="348526"/>
                  </a:lnTo>
                  <a:lnTo>
                    <a:pt x="1063396" y="411670"/>
                  </a:lnTo>
                  <a:lnTo>
                    <a:pt x="1104176" y="574586"/>
                  </a:lnTo>
                  <a:lnTo>
                    <a:pt x="1108925" y="586143"/>
                  </a:lnTo>
                  <a:lnTo>
                    <a:pt x="1116266" y="594042"/>
                  </a:lnTo>
                  <a:lnTo>
                    <a:pt x="1125791" y="597966"/>
                  </a:lnTo>
                  <a:lnTo>
                    <a:pt x="1137107" y="597598"/>
                  </a:lnTo>
                  <a:lnTo>
                    <a:pt x="1147013" y="593191"/>
                  </a:lnTo>
                  <a:lnTo>
                    <a:pt x="1153680" y="585368"/>
                  </a:lnTo>
                  <a:lnTo>
                    <a:pt x="1156690" y="574802"/>
                  </a:lnTo>
                  <a:close/>
                </a:path>
                <a:path w="1245234" h="1225550">
                  <a:moveTo>
                    <a:pt x="1244612" y="911453"/>
                  </a:moveTo>
                  <a:lnTo>
                    <a:pt x="1244574" y="711568"/>
                  </a:lnTo>
                  <a:lnTo>
                    <a:pt x="1221143" y="686612"/>
                  </a:lnTo>
                  <a:lnTo>
                    <a:pt x="1209205" y="687717"/>
                  </a:lnTo>
                  <a:lnTo>
                    <a:pt x="1200048" y="693013"/>
                  </a:lnTo>
                  <a:lnTo>
                    <a:pt x="1194168" y="702081"/>
                  </a:lnTo>
                  <a:lnTo>
                    <a:pt x="1192491" y="712101"/>
                  </a:lnTo>
                  <a:lnTo>
                    <a:pt x="1192491" y="968248"/>
                  </a:lnTo>
                  <a:lnTo>
                    <a:pt x="1192263" y="979258"/>
                  </a:lnTo>
                  <a:lnTo>
                    <a:pt x="1191933" y="1003884"/>
                  </a:lnTo>
                  <a:lnTo>
                    <a:pt x="1191882" y="1028661"/>
                  </a:lnTo>
                  <a:lnTo>
                    <a:pt x="1192022" y="1079119"/>
                  </a:lnTo>
                  <a:lnTo>
                    <a:pt x="54152" y="1079119"/>
                  </a:lnTo>
                  <a:lnTo>
                    <a:pt x="54152" y="965415"/>
                  </a:lnTo>
                  <a:lnTo>
                    <a:pt x="58585" y="965212"/>
                  </a:lnTo>
                  <a:lnTo>
                    <a:pt x="62598" y="964857"/>
                  </a:lnTo>
                  <a:lnTo>
                    <a:pt x="1190180" y="964552"/>
                  </a:lnTo>
                  <a:lnTo>
                    <a:pt x="1192491" y="968248"/>
                  </a:lnTo>
                  <a:lnTo>
                    <a:pt x="1192491" y="712101"/>
                  </a:lnTo>
                  <a:lnTo>
                    <a:pt x="1192085" y="714527"/>
                  </a:lnTo>
                  <a:lnTo>
                    <a:pt x="1192009" y="911453"/>
                  </a:lnTo>
                  <a:lnTo>
                    <a:pt x="1182649" y="910932"/>
                  </a:lnTo>
                  <a:lnTo>
                    <a:pt x="1177823" y="910653"/>
                  </a:lnTo>
                  <a:lnTo>
                    <a:pt x="1177823" y="910475"/>
                  </a:lnTo>
                  <a:lnTo>
                    <a:pt x="1177810" y="874864"/>
                  </a:lnTo>
                  <a:lnTo>
                    <a:pt x="1160678" y="837704"/>
                  </a:lnTo>
                  <a:lnTo>
                    <a:pt x="1158036" y="831926"/>
                  </a:lnTo>
                  <a:lnTo>
                    <a:pt x="1157833" y="826071"/>
                  </a:lnTo>
                  <a:lnTo>
                    <a:pt x="1157592" y="815848"/>
                  </a:lnTo>
                  <a:lnTo>
                    <a:pt x="1157465" y="799465"/>
                  </a:lnTo>
                  <a:lnTo>
                    <a:pt x="1157376" y="769175"/>
                  </a:lnTo>
                  <a:lnTo>
                    <a:pt x="1156817" y="764235"/>
                  </a:lnTo>
                  <a:lnTo>
                    <a:pt x="1129652" y="720966"/>
                  </a:lnTo>
                  <a:lnTo>
                    <a:pt x="1124559" y="718858"/>
                  </a:lnTo>
                  <a:lnTo>
                    <a:pt x="1124559" y="901319"/>
                  </a:lnTo>
                  <a:lnTo>
                    <a:pt x="1122857" y="908862"/>
                  </a:lnTo>
                  <a:lnTo>
                    <a:pt x="1115733" y="910475"/>
                  </a:lnTo>
                  <a:lnTo>
                    <a:pt x="1099693" y="910132"/>
                  </a:lnTo>
                  <a:lnTo>
                    <a:pt x="310146" y="910932"/>
                  </a:lnTo>
                  <a:lnTo>
                    <a:pt x="287401" y="909396"/>
                  </a:lnTo>
                  <a:lnTo>
                    <a:pt x="265201" y="905459"/>
                  </a:lnTo>
                  <a:lnTo>
                    <a:pt x="221348" y="895184"/>
                  </a:lnTo>
                  <a:lnTo>
                    <a:pt x="72986" y="861923"/>
                  </a:lnTo>
                  <a:lnTo>
                    <a:pt x="70358" y="858558"/>
                  </a:lnTo>
                  <a:lnTo>
                    <a:pt x="73444" y="849388"/>
                  </a:lnTo>
                  <a:lnTo>
                    <a:pt x="75107" y="843521"/>
                  </a:lnTo>
                  <a:lnTo>
                    <a:pt x="76403" y="837412"/>
                  </a:lnTo>
                  <a:lnTo>
                    <a:pt x="77558" y="831075"/>
                  </a:lnTo>
                  <a:lnTo>
                    <a:pt x="78816" y="824496"/>
                  </a:lnTo>
                  <a:lnTo>
                    <a:pt x="308521" y="875665"/>
                  </a:lnTo>
                  <a:lnTo>
                    <a:pt x="1123010" y="878789"/>
                  </a:lnTo>
                  <a:lnTo>
                    <a:pt x="1123784" y="881697"/>
                  </a:lnTo>
                  <a:lnTo>
                    <a:pt x="1124331" y="882764"/>
                  </a:lnTo>
                  <a:lnTo>
                    <a:pt x="1124559" y="901319"/>
                  </a:lnTo>
                  <a:lnTo>
                    <a:pt x="1124559" y="718858"/>
                  </a:lnTo>
                  <a:lnTo>
                    <a:pt x="1120914" y="717346"/>
                  </a:lnTo>
                  <a:lnTo>
                    <a:pt x="1111694" y="714552"/>
                  </a:lnTo>
                  <a:lnTo>
                    <a:pt x="1102271" y="712736"/>
                  </a:lnTo>
                  <a:lnTo>
                    <a:pt x="1095857" y="712279"/>
                  </a:lnTo>
                  <a:lnTo>
                    <a:pt x="1092898" y="712063"/>
                  </a:lnTo>
                  <a:lnTo>
                    <a:pt x="676960" y="711568"/>
                  </a:lnTo>
                  <a:lnTo>
                    <a:pt x="452158" y="663333"/>
                  </a:lnTo>
                  <a:lnTo>
                    <a:pt x="429082" y="659066"/>
                  </a:lnTo>
                  <a:lnTo>
                    <a:pt x="387781" y="674509"/>
                  </a:lnTo>
                  <a:lnTo>
                    <a:pt x="365125" y="729449"/>
                  </a:lnTo>
                  <a:lnTo>
                    <a:pt x="354431" y="758240"/>
                  </a:lnTo>
                  <a:lnTo>
                    <a:pt x="351561" y="771131"/>
                  </a:lnTo>
                  <a:lnTo>
                    <a:pt x="353034" y="782091"/>
                  </a:lnTo>
                  <a:lnTo>
                    <a:pt x="358648" y="790803"/>
                  </a:lnTo>
                  <a:lnTo>
                    <a:pt x="368274" y="796861"/>
                  </a:lnTo>
                  <a:lnTo>
                    <a:pt x="379095" y="798715"/>
                  </a:lnTo>
                  <a:lnTo>
                    <a:pt x="389013" y="795756"/>
                  </a:lnTo>
                  <a:lnTo>
                    <a:pt x="414324" y="748931"/>
                  </a:lnTo>
                  <a:lnTo>
                    <a:pt x="426770" y="714032"/>
                  </a:lnTo>
                  <a:lnTo>
                    <a:pt x="430174" y="712279"/>
                  </a:lnTo>
                  <a:lnTo>
                    <a:pt x="437629" y="713981"/>
                  </a:lnTo>
                  <a:lnTo>
                    <a:pt x="531596" y="734479"/>
                  </a:lnTo>
                  <a:lnTo>
                    <a:pt x="565708" y="742289"/>
                  </a:lnTo>
                  <a:lnTo>
                    <a:pt x="558685" y="761593"/>
                  </a:lnTo>
                  <a:lnTo>
                    <a:pt x="556628" y="767334"/>
                  </a:lnTo>
                  <a:lnTo>
                    <a:pt x="554456" y="778814"/>
                  </a:lnTo>
                  <a:lnTo>
                    <a:pt x="556196" y="789025"/>
                  </a:lnTo>
                  <a:lnTo>
                    <a:pt x="561606" y="797318"/>
                  </a:lnTo>
                  <a:lnTo>
                    <a:pt x="570445" y="803109"/>
                  </a:lnTo>
                  <a:lnTo>
                    <a:pt x="580872" y="805243"/>
                  </a:lnTo>
                  <a:lnTo>
                    <a:pt x="590588" y="803084"/>
                  </a:lnTo>
                  <a:lnTo>
                    <a:pt x="612736" y="768032"/>
                  </a:lnTo>
                  <a:lnTo>
                    <a:pt x="617004" y="754583"/>
                  </a:lnTo>
                  <a:lnTo>
                    <a:pt x="620433" y="753986"/>
                  </a:lnTo>
                  <a:lnTo>
                    <a:pt x="668807" y="761403"/>
                  </a:lnTo>
                  <a:lnTo>
                    <a:pt x="689533" y="763854"/>
                  </a:lnTo>
                  <a:lnTo>
                    <a:pt x="710285" y="764908"/>
                  </a:lnTo>
                  <a:lnTo>
                    <a:pt x="871499" y="765352"/>
                  </a:lnTo>
                  <a:lnTo>
                    <a:pt x="1090231" y="764933"/>
                  </a:lnTo>
                  <a:lnTo>
                    <a:pt x="1094244" y="764235"/>
                  </a:lnTo>
                  <a:lnTo>
                    <a:pt x="1100188" y="766051"/>
                  </a:lnTo>
                  <a:lnTo>
                    <a:pt x="1103668" y="769175"/>
                  </a:lnTo>
                  <a:lnTo>
                    <a:pt x="1103909" y="780745"/>
                  </a:lnTo>
                  <a:lnTo>
                    <a:pt x="1103998" y="825360"/>
                  </a:lnTo>
                  <a:lnTo>
                    <a:pt x="1097864" y="825627"/>
                  </a:lnTo>
                  <a:lnTo>
                    <a:pt x="1092733" y="826071"/>
                  </a:lnTo>
                  <a:lnTo>
                    <a:pt x="333667" y="825995"/>
                  </a:lnTo>
                  <a:lnTo>
                    <a:pt x="326402" y="825512"/>
                  </a:lnTo>
                  <a:lnTo>
                    <a:pt x="321729" y="824496"/>
                  </a:lnTo>
                  <a:lnTo>
                    <a:pt x="227228" y="803084"/>
                  </a:lnTo>
                  <a:lnTo>
                    <a:pt x="211023" y="799465"/>
                  </a:lnTo>
                  <a:lnTo>
                    <a:pt x="174739" y="791972"/>
                  </a:lnTo>
                  <a:lnTo>
                    <a:pt x="145135" y="784961"/>
                  </a:lnTo>
                  <a:lnTo>
                    <a:pt x="115455" y="777430"/>
                  </a:lnTo>
                  <a:lnTo>
                    <a:pt x="85128" y="772223"/>
                  </a:lnTo>
                  <a:lnTo>
                    <a:pt x="53543" y="772160"/>
                  </a:lnTo>
                  <a:lnTo>
                    <a:pt x="53555" y="619379"/>
                  </a:lnTo>
                  <a:lnTo>
                    <a:pt x="52984" y="611835"/>
                  </a:lnTo>
                  <a:lnTo>
                    <a:pt x="26162" y="591159"/>
                  </a:lnTo>
                  <a:lnTo>
                    <a:pt x="18884" y="592429"/>
                  </a:lnTo>
                  <a:lnTo>
                    <a:pt x="317" y="1198841"/>
                  </a:lnTo>
                  <a:lnTo>
                    <a:pt x="0" y="1203236"/>
                  </a:lnTo>
                  <a:lnTo>
                    <a:pt x="5588" y="1212583"/>
                  </a:lnTo>
                  <a:lnTo>
                    <a:pt x="9982" y="1219314"/>
                  </a:lnTo>
                  <a:lnTo>
                    <a:pt x="15722" y="1222095"/>
                  </a:lnTo>
                  <a:lnTo>
                    <a:pt x="29413" y="1225042"/>
                  </a:lnTo>
                  <a:lnTo>
                    <a:pt x="41427" y="1221206"/>
                  </a:lnTo>
                  <a:lnTo>
                    <a:pt x="50025" y="1211770"/>
                  </a:lnTo>
                  <a:lnTo>
                    <a:pt x="53454" y="1197978"/>
                  </a:lnTo>
                  <a:lnTo>
                    <a:pt x="53619" y="1184668"/>
                  </a:lnTo>
                  <a:lnTo>
                    <a:pt x="53555" y="1132573"/>
                  </a:lnTo>
                  <a:lnTo>
                    <a:pt x="1174038" y="1132573"/>
                  </a:lnTo>
                  <a:lnTo>
                    <a:pt x="1178217" y="1132878"/>
                  </a:lnTo>
                  <a:lnTo>
                    <a:pt x="1181569" y="1132573"/>
                  </a:lnTo>
                  <a:lnTo>
                    <a:pt x="1189710" y="1131798"/>
                  </a:lnTo>
                  <a:lnTo>
                    <a:pt x="1192276" y="1134745"/>
                  </a:lnTo>
                  <a:lnTo>
                    <a:pt x="1192123" y="1142187"/>
                  </a:lnTo>
                  <a:lnTo>
                    <a:pt x="1191920" y="1156347"/>
                  </a:lnTo>
                  <a:lnTo>
                    <a:pt x="1191933" y="1182052"/>
                  </a:lnTo>
                  <a:lnTo>
                    <a:pt x="1202258" y="1219923"/>
                  </a:lnTo>
                  <a:lnTo>
                    <a:pt x="1223784" y="1224724"/>
                  </a:lnTo>
                  <a:lnTo>
                    <a:pt x="1234770" y="1219974"/>
                  </a:lnTo>
                  <a:lnTo>
                    <a:pt x="1241958" y="1209776"/>
                  </a:lnTo>
                  <a:lnTo>
                    <a:pt x="1244549" y="1194777"/>
                  </a:lnTo>
                  <a:lnTo>
                    <a:pt x="1244561" y="1131798"/>
                  </a:lnTo>
                  <a:lnTo>
                    <a:pt x="1244574" y="1079119"/>
                  </a:lnTo>
                  <a:lnTo>
                    <a:pt x="1244600" y="964526"/>
                  </a:lnTo>
                  <a:lnTo>
                    <a:pt x="1244612" y="9114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94" name="object 9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050989" y="5713865"/>
              <a:ext cx="218992" cy="209852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14733370" y="5694828"/>
              <a:ext cx="281940" cy="127635"/>
            </a:xfrm>
            <a:custGeom>
              <a:avLst/>
              <a:gdLst/>
              <a:ahLst/>
              <a:cxnLst/>
              <a:rect l="l" t="t" r="r" b="b"/>
              <a:pathLst>
                <a:path w="281940" h="127635">
                  <a:moveTo>
                    <a:pt x="37899" y="0"/>
                  </a:moveTo>
                  <a:lnTo>
                    <a:pt x="3397" y="48992"/>
                  </a:lnTo>
                  <a:lnTo>
                    <a:pt x="0" y="75918"/>
                  </a:lnTo>
                  <a:lnTo>
                    <a:pt x="1919" y="95145"/>
                  </a:lnTo>
                  <a:lnTo>
                    <a:pt x="44433" y="126536"/>
                  </a:lnTo>
                  <a:lnTo>
                    <a:pt x="158207" y="127070"/>
                  </a:lnTo>
                  <a:lnTo>
                    <a:pt x="235754" y="126664"/>
                  </a:lnTo>
                  <a:lnTo>
                    <a:pt x="255286" y="122404"/>
                  </a:lnTo>
                  <a:lnTo>
                    <a:pt x="270615" y="111329"/>
                  </a:lnTo>
                  <a:lnTo>
                    <a:pt x="280011" y="95346"/>
                  </a:lnTo>
                  <a:lnTo>
                    <a:pt x="281747" y="76361"/>
                  </a:lnTo>
                  <a:lnTo>
                    <a:pt x="279678" y="62677"/>
                  </a:lnTo>
                  <a:lnTo>
                    <a:pt x="271856" y="21850"/>
                  </a:lnTo>
                  <a:lnTo>
                    <a:pt x="238761" y="2167"/>
                  </a:lnTo>
                  <a:lnTo>
                    <a:pt x="222008" y="43805"/>
                  </a:lnTo>
                  <a:lnTo>
                    <a:pt x="227491" y="73763"/>
                  </a:lnTo>
                  <a:lnTo>
                    <a:pt x="53786" y="73763"/>
                  </a:lnTo>
                  <a:lnTo>
                    <a:pt x="58324" y="40328"/>
                  </a:lnTo>
                  <a:lnTo>
                    <a:pt x="59554" y="29466"/>
                  </a:lnTo>
                  <a:lnTo>
                    <a:pt x="58773" y="18617"/>
                  </a:lnTo>
                  <a:lnTo>
                    <a:pt x="54512" y="9644"/>
                  </a:lnTo>
                  <a:lnTo>
                    <a:pt x="47357" y="3215"/>
                  </a:lnTo>
                  <a:lnTo>
                    <a:pt x="378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96" name="object 96"/>
          <p:cNvGrpSpPr/>
          <p:nvPr/>
        </p:nvGrpSpPr>
        <p:grpSpPr>
          <a:xfrm>
            <a:off x="7787881" y="5150146"/>
            <a:ext cx="953769" cy="1333500"/>
            <a:chOff x="7787881" y="5150146"/>
            <a:chExt cx="953769" cy="1333500"/>
          </a:xfrm>
        </p:grpSpPr>
        <p:sp>
          <p:nvSpPr>
            <p:cNvPr id="97" name="object 97"/>
            <p:cNvSpPr/>
            <p:nvPr/>
          </p:nvSpPr>
          <p:spPr>
            <a:xfrm>
              <a:off x="7787881" y="5150146"/>
              <a:ext cx="953769" cy="1333500"/>
            </a:xfrm>
            <a:custGeom>
              <a:avLst/>
              <a:gdLst/>
              <a:ahLst/>
              <a:cxnLst/>
              <a:rect l="l" t="t" r="r" b="b"/>
              <a:pathLst>
                <a:path w="953770" h="1333500">
                  <a:moveTo>
                    <a:pt x="592045" y="736600"/>
                  </a:moveTo>
                  <a:lnTo>
                    <a:pt x="361479" y="736600"/>
                  </a:lnTo>
                  <a:lnTo>
                    <a:pt x="353612" y="749300"/>
                  </a:lnTo>
                  <a:lnTo>
                    <a:pt x="343505" y="762000"/>
                  </a:lnTo>
                  <a:lnTo>
                    <a:pt x="331234" y="762000"/>
                  </a:lnTo>
                  <a:lnTo>
                    <a:pt x="316875" y="774700"/>
                  </a:lnTo>
                  <a:lnTo>
                    <a:pt x="285052" y="774700"/>
                  </a:lnTo>
                  <a:lnTo>
                    <a:pt x="253217" y="787400"/>
                  </a:lnTo>
                  <a:lnTo>
                    <a:pt x="221365" y="787400"/>
                  </a:lnTo>
                  <a:lnTo>
                    <a:pt x="189495" y="800100"/>
                  </a:lnTo>
                  <a:lnTo>
                    <a:pt x="150275" y="812800"/>
                  </a:lnTo>
                  <a:lnTo>
                    <a:pt x="114459" y="825500"/>
                  </a:lnTo>
                  <a:lnTo>
                    <a:pt x="82197" y="850900"/>
                  </a:lnTo>
                  <a:lnTo>
                    <a:pt x="53639" y="889000"/>
                  </a:lnTo>
                  <a:lnTo>
                    <a:pt x="30780" y="914400"/>
                  </a:lnTo>
                  <a:lnTo>
                    <a:pt x="14130" y="952500"/>
                  </a:lnTo>
                  <a:lnTo>
                    <a:pt x="3897" y="990600"/>
                  </a:lnTo>
                  <a:lnTo>
                    <a:pt x="286" y="1028700"/>
                  </a:lnTo>
                  <a:lnTo>
                    <a:pt x="78" y="1079500"/>
                  </a:lnTo>
                  <a:lnTo>
                    <a:pt x="0" y="1193800"/>
                  </a:lnTo>
                  <a:lnTo>
                    <a:pt x="124" y="1333500"/>
                  </a:lnTo>
                  <a:lnTo>
                    <a:pt x="953221" y="1333500"/>
                  </a:lnTo>
                  <a:lnTo>
                    <a:pt x="953222" y="1295400"/>
                  </a:lnTo>
                  <a:lnTo>
                    <a:pt x="43382" y="1295400"/>
                  </a:lnTo>
                  <a:lnTo>
                    <a:pt x="43416" y="1041400"/>
                  </a:lnTo>
                  <a:lnTo>
                    <a:pt x="47145" y="1003300"/>
                  </a:lnTo>
                  <a:lnTo>
                    <a:pt x="58250" y="965200"/>
                  </a:lnTo>
                  <a:lnTo>
                    <a:pt x="76935" y="927100"/>
                  </a:lnTo>
                  <a:lnTo>
                    <a:pt x="103405" y="889000"/>
                  </a:lnTo>
                  <a:lnTo>
                    <a:pt x="147587" y="863600"/>
                  </a:lnTo>
                  <a:lnTo>
                    <a:pt x="198951" y="838200"/>
                  </a:lnTo>
                  <a:lnTo>
                    <a:pt x="229801" y="838200"/>
                  </a:lnTo>
                  <a:lnTo>
                    <a:pt x="260616" y="825500"/>
                  </a:lnTo>
                  <a:lnTo>
                    <a:pt x="291442" y="825500"/>
                  </a:lnTo>
                  <a:lnTo>
                    <a:pt x="322327" y="812800"/>
                  </a:lnTo>
                  <a:lnTo>
                    <a:pt x="349406" y="800100"/>
                  </a:lnTo>
                  <a:lnTo>
                    <a:pt x="372074" y="787400"/>
                  </a:lnTo>
                  <a:lnTo>
                    <a:pt x="390260" y="774700"/>
                  </a:lnTo>
                  <a:lnTo>
                    <a:pt x="403893" y="749300"/>
                  </a:lnTo>
                  <a:lnTo>
                    <a:pt x="599897" y="749300"/>
                  </a:lnTo>
                  <a:lnTo>
                    <a:pt x="592045" y="736600"/>
                  </a:lnTo>
                  <a:close/>
                </a:path>
                <a:path w="953770" h="1333500">
                  <a:moveTo>
                    <a:pt x="426362" y="850900"/>
                  </a:moveTo>
                  <a:lnTo>
                    <a:pt x="258343" y="850900"/>
                  </a:lnTo>
                  <a:lnTo>
                    <a:pt x="211945" y="876300"/>
                  </a:lnTo>
                  <a:lnTo>
                    <a:pt x="173442" y="901700"/>
                  </a:lnTo>
                  <a:lnTo>
                    <a:pt x="145477" y="952500"/>
                  </a:lnTo>
                  <a:lnTo>
                    <a:pt x="130690" y="1003300"/>
                  </a:lnTo>
                  <a:lnTo>
                    <a:pt x="129830" y="1016000"/>
                  </a:lnTo>
                  <a:lnTo>
                    <a:pt x="130128" y="1016000"/>
                  </a:lnTo>
                  <a:lnTo>
                    <a:pt x="130103" y="1295400"/>
                  </a:lnTo>
                  <a:lnTo>
                    <a:pt x="173940" y="1295400"/>
                  </a:lnTo>
                  <a:lnTo>
                    <a:pt x="173377" y="1282700"/>
                  </a:lnTo>
                  <a:lnTo>
                    <a:pt x="173377" y="1028700"/>
                  </a:lnTo>
                  <a:lnTo>
                    <a:pt x="181726" y="977900"/>
                  </a:lnTo>
                  <a:lnTo>
                    <a:pt x="203620" y="939800"/>
                  </a:lnTo>
                  <a:lnTo>
                    <a:pt x="234620" y="914400"/>
                  </a:lnTo>
                  <a:lnTo>
                    <a:pt x="270286" y="901700"/>
                  </a:lnTo>
                  <a:lnTo>
                    <a:pt x="372826" y="863600"/>
                  </a:lnTo>
                  <a:lnTo>
                    <a:pt x="407071" y="863600"/>
                  </a:lnTo>
                  <a:lnTo>
                    <a:pt x="426362" y="850900"/>
                  </a:lnTo>
                  <a:close/>
                </a:path>
                <a:path w="953770" h="1333500">
                  <a:moveTo>
                    <a:pt x="541103" y="1168400"/>
                  </a:moveTo>
                  <a:lnTo>
                    <a:pt x="487913" y="1168400"/>
                  </a:lnTo>
                  <a:lnTo>
                    <a:pt x="463958" y="1181100"/>
                  </a:lnTo>
                  <a:lnTo>
                    <a:pt x="445213" y="1206500"/>
                  </a:lnTo>
                  <a:lnTo>
                    <a:pt x="435464" y="1231900"/>
                  </a:lnTo>
                  <a:lnTo>
                    <a:pt x="434866" y="1257300"/>
                  </a:lnTo>
                  <a:lnTo>
                    <a:pt x="443573" y="1295400"/>
                  </a:lnTo>
                  <a:lnTo>
                    <a:pt x="501360" y="1295400"/>
                  </a:lnTo>
                  <a:lnTo>
                    <a:pt x="487962" y="1282700"/>
                  </a:lnTo>
                  <a:lnTo>
                    <a:pt x="479736" y="1270000"/>
                  </a:lnTo>
                  <a:lnTo>
                    <a:pt x="476805" y="1257300"/>
                  </a:lnTo>
                  <a:lnTo>
                    <a:pt x="480215" y="1231900"/>
                  </a:lnTo>
                  <a:lnTo>
                    <a:pt x="489780" y="1219200"/>
                  </a:lnTo>
                  <a:lnTo>
                    <a:pt x="503697" y="1219200"/>
                  </a:lnTo>
                  <a:lnTo>
                    <a:pt x="520165" y="1206500"/>
                  </a:lnTo>
                  <a:lnTo>
                    <a:pt x="594714" y="1206500"/>
                  </a:lnTo>
                  <a:lnTo>
                    <a:pt x="586860" y="1193800"/>
                  </a:lnTo>
                  <a:lnTo>
                    <a:pt x="577296" y="1193800"/>
                  </a:lnTo>
                  <a:lnTo>
                    <a:pt x="566055" y="1181100"/>
                  </a:lnTo>
                  <a:lnTo>
                    <a:pt x="541103" y="1168400"/>
                  </a:lnTo>
                  <a:close/>
                </a:path>
                <a:path w="953770" h="1333500">
                  <a:moveTo>
                    <a:pt x="594714" y="1206500"/>
                  </a:moveTo>
                  <a:lnTo>
                    <a:pt x="520165" y="1206500"/>
                  </a:lnTo>
                  <a:lnTo>
                    <a:pt x="536709" y="1219200"/>
                  </a:lnTo>
                  <a:lnTo>
                    <a:pt x="550580" y="1219200"/>
                  </a:lnTo>
                  <a:lnTo>
                    <a:pt x="559983" y="1231900"/>
                  </a:lnTo>
                  <a:lnTo>
                    <a:pt x="563124" y="1257300"/>
                  </a:lnTo>
                  <a:lnTo>
                    <a:pt x="559314" y="1270000"/>
                  </a:lnTo>
                  <a:lnTo>
                    <a:pt x="550005" y="1282700"/>
                  </a:lnTo>
                  <a:lnTo>
                    <a:pt x="536426" y="1295400"/>
                  </a:lnTo>
                  <a:lnTo>
                    <a:pt x="595581" y="1295400"/>
                  </a:lnTo>
                  <a:lnTo>
                    <a:pt x="603058" y="1282700"/>
                  </a:lnTo>
                  <a:lnTo>
                    <a:pt x="606603" y="1257300"/>
                  </a:lnTo>
                  <a:lnTo>
                    <a:pt x="605949" y="1244600"/>
                  </a:lnTo>
                  <a:lnTo>
                    <a:pt x="600828" y="1219200"/>
                  </a:lnTo>
                  <a:lnTo>
                    <a:pt x="594714" y="1206500"/>
                  </a:lnTo>
                  <a:close/>
                </a:path>
                <a:path w="953770" h="1333500">
                  <a:moveTo>
                    <a:pt x="499124" y="749300"/>
                  </a:moveTo>
                  <a:lnTo>
                    <a:pt x="453881" y="749300"/>
                  </a:lnTo>
                  <a:lnTo>
                    <a:pt x="450491" y="774700"/>
                  </a:lnTo>
                  <a:lnTo>
                    <a:pt x="441669" y="787400"/>
                  </a:lnTo>
                  <a:lnTo>
                    <a:pt x="427826" y="800100"/>
                  </a:lnTo>
                  <a:lnTo>
                    <a:pt x="409371" y="812800"/>
                  </a:lnTo>
                  <a:lnTo>
                    <a:pt x="387018" y="825500"/>
                  </a:lnTo>
                  <a:lnTo>
                    <a:pt x="479957" y="825500"/>
                  </a:lnTo>
                  <a:lnTo>
                    <a:pt x="493431" y="838200"/>
                  </a:lnTo>
                  <a:lnTo>
                    <a:pt x="508675" y="850900"/>
                  </a:lnTo>
                  <a:lnTo>
                    <a:pt x="525507" y="850900"/>
                  </a:lnTo>
                  <a:lnTo>
                    <a:pt x="543744" y="863600"/>
                  </a:lnTo>
                  <a:lnTo>
                    <a:pt x="578969" y="863600"/>
                  </a:lnTo>
                  <a:lnTo>
                    <a:pt x="684456" y="901700"/>
                  </a:lnTo>
                  <a:lnTo>
                    <a:pt x="721191" y="914400"/>
                  </a:lnTo>
                  <a:lnTo>
                    <a:pt x="751316" y="939800"/>
                  </a:lnTo>
                  <a:lnTo>
                    <a:pt x="771821" y="977900"/>
                  </a:lnTo>
                  <a:lnTo>
                    <a:pt x="779695" y="1016000"/>
                  </a:lnTo>
                  <a:lnTo>
                    <a:pt x="780127" y="1079500"/>
                  </a:lnTo>
                  <a:lnTo>
                    <a:pt x="780199" y="1168400"/>
                  </a:lnTo>
                  <a:lnTo>
                    <a:pt x="780084" y="1219200"/>
                  </a:lnTo>
                  <a:lnTo>
                    <a:pt x="779976" y="1295400"/>
                  </a:lnTo>
                  <a:lnTo>
                    <a:pt x="823243" y="1295400"/>
                  </a:lnTo>
                  <a:lnTo>
                    <a:pt x="823144" y="1244600"/>
                  </a:lnTo>
                  <a:lnTo>
                    <a:pt x="823051" y="1219200"/>
                  </a:lnTo>
                  <a:lnTo>
                    <a:pt x="822928" y="1193800"/>
                  </a:lnTo>
                  <a:lnTo>
                    <a:pt x="822832" y="1168400"/>
                  </a:lnTo>
                  <a:lnTo>
                    <a:pt x="822729" y="1130300"/>
                  </a:lnTo>
                  <a:lnTo>
                    <a:pt x="822920" y="1079500"/>
                  </a:lnTo>
                  <a:lnTo>
                    <a:pt x="823660" y="1028700"/>
                  </a:lnTo>
                  <a:lnTo>
                    <a:pt x="818875" y="990600"/>
                  </a:lnTo>
                  <a:lnTo>
                    <a:pt x="802624" y="939800"/>
                  </a:lnTo>
                  <a:lnTo>
                    <a:pt x="774927" y="901700"/>
                  </a:lnTo>
                  <a:lnTo>
                    <a:pt x="735806" y="876300"/>
                  </a:lnTo>
                  <a:lnTo>
                    <a:pt x="685282" y="850900"/>
                  </a:lnTo>
                  <a:lnTo>
                    <a:pt x="650958" y="838200"/>
                  </a:lnTo>
                  <a:lnTo>
                    <a:pt x="616735" y="838200"/>
                  </a:lnTo>
                  <a:lnTo>
                    <a:pt x="548379" y="812800"/>
                  </a:lnTo>
                  <a:lnTo>
                    <a:pt x="527111" y="812800"/>
                  </a:lnTo>
                  <a:lnTo>
                    <a:pt x="511724" y="787400"/>
                  </a:lnTo>
                  <a:lnTo>
                    <a:pt x="502350" y="774700"/>
                  </a:lnTo>
                  <a:lnTo>
                    <a:pt x="499124" y="749300"/>
                  </a:lnTo>
                  <a:close/>
                </a:path>
                <a:path w="953770" h="1333500">
                  <a:moveTo>
                    <a:pt x="599897" y="749300"/>
                  </a:moveTo>
                  <a:lnTo>
                    <a:pt x="551258" y="749300"/>
                  </a:lnTo>
                  <a:lnTo>
                    <a:pt x="564624" y="774700"/>
                  </a:lnTo>
                  <a:lnTo>
                    <a:pt x="581882" y="787400"/>
                  </a:lnTo>
                  <a:lnTo>
                    <a:pt x="602965" y="800100"/>
                  </a:lnTo>
                  <a:lnTo>
                    <a:pt x="627807" y="812800"/>
                  </a:lnTo>
                  <a:lnTo>
                    <a:pt x="661962" y="825500"/>
                  </a:lnTo>
                  <a:lnTo>
                    <a:pt x="696143" y="825500"/>
                  </a:lnTo>
                  <a:lnTo>
                    <a:pt x="764191" y="850900"/>
                  </a:lnTo>
                  <a:lnTo>
                    <a:pt x="812971" y="863600"/>
                  </a:lnTo>
                  <a:lnTo>
                    <a:pt x="852274" y="901700"/>
                  </a:lnTo>
                  <a:lnTo>
                    <a:pt x="882128" y="939800"/>
                  </a:lnTo>
                  <a:lnTo>
                    <a:pt x="902560" y="977900"/>
                  </a:lnTo>
                  <a:lnTo>
                    <a:pt x="909463" y="1016000"/>
                  </a:lnTo>
                  <a:lnTo>
                    <a:pt x="909946" y="1295400"/>
                  </a:lnTo>
                  <a:lnTo>
                    <a:pt x="953222" y="1295400"/>
                  </a:lnTo>
                  <a:lnTo>
                    <a:pt x="953101" y="1041400"/>
                  </a:lnTo>
                  <a:lnTo>
                    <a:pt x="953076" y="1028700"/>
                  </a:lnTo>
                  <a:lnTo>
                    <a:pt x="952907" y="1016000"/>
                  </a:lnTo>
                  <a:lnTo>
                    <a:pt x="952367" y="1016000"/>
                  </a:lnTo>
                  <a:lnTo>
                    <a:pt x="951351" y="1003300"/>
                  </a:lnTo>
                  <a:lnTo>
                    <a:pt x="949754" y="990600"/>
                  </a:lnTo>
                  <a:lnTo>
                    <a:pt x="936085" y="939800"/>
                  </a:lnTo>
                  <a:lnTo>
                    <a:pt x="916239" y="901700"/>
                  </a:lnTo>
                  <a:lnTo>
                    <a:pt x="890183" y="876300"/>
                  </a:lnTo>
                  <a:lnTo>
                    <a:pt x="857891" y="838200"/>
                  </a:lnTo>
                  <a:lnTo>
                    <a:pt x="819330" y="825500"/>
                  </a:lnTo>
                  <a:lnTo>
                    <a:pt x="774473" y="800100"/>
                  </a:lnTo>
                  <a:lnTo>
                    <a:pt x="740252" y="800100"/>
                  </a:lnTo>
                  <a:lnTo>
                    <a:pt x="671251" y="774700"/>
                  </a:lnTo>
                  <a:lnTo>
                    <a:pt x="636743" y="774700"/>
                  </a:lnTo>
                  <a:lnTo>
                    <a:pt x="622365" y="762000"/>
                  </a:lnTo>
                  <a:lnTo>
                    <a:pt x="610043" y="762000"/>
                  </a:lnTo>
                  <a:lnTo>
                    <a:pt x="599897" y="749300"/>
                  </a:lnTo>
                  <a:close/>
                </a:path>
                <a:path w="953770" h="1333500">
                  <a:moveTo>
                    <a:pt x="474368" y="825500"/>
                  </a:moveTo>
                  <a:lnTo>
                    <a:pt x="364567" y="825500"/>
                  </a:lnTo>
                  <a:lnTo>
                    <a:pt x="342070" y="838200"/>
                  </a:lnTo>
                  <a:lnTo>
                    <a:pt x="304267" y="838200"/>
                  </a:lnTo>
                  <a:lnTo>
                    <a:pt x="288944" y="850900"/>
                  </a:lnTo>
                  <a:lnTo>
                    <a:pt x="444118" y="850900"/>
                  </a:lnTo>
                  <a:lnTo>
                    <a:pt x="460175" y="838200"/>
                  </a:lnTo>
                  <a:lnTo>
                    <a:pt x="474368" y="825500"/>
                  </a:lnTo>
                  <a:close/>
                </a:path>
                <a:path w="953770" h="1333500">
                  <a:moveTo>
                    <a:pt x="590640" y="723900"/>
                  </a:moveTo>
                  <a:lnTo>
                    <a:pt x="363344" y="723900"/>
                  </a:lnTo>
                  <a:lnTo>
                    <a:pt x="362722" y="736600"/>
                  </a:lnTo>
                  <a:lnTo>
                    <a:pt x="590836" y="736600"/>
                  </a:lnTo>
                  <a:lnTo>
                    <a:pt x="590640" y="723900"/>
                  </a:lnTo>
                  <a:close/>
                </a:path>
                <a:path w="953770" h="1333500">
                  <a:moveTo>
                    <a:pt x="237847" y="431800"/>
                  </a:moveTo>
                  <a:lnTo>
                    <a:pt x="169825" y="431800"/>
                  </a:lnTo>
                  <a:lnTo>
                    <a:pt x="152045" y="482600"/>
                  </a:lnTo>
                  <a:lnTo>
                    <a:pt x="156130" y="520700"/>
                  </a:lnTo>
                  <a:lnTo>
                    <a:pt x="176136" y="558800"/>
                  </a:lnTo>
                  <a:lnTo>
                    <a:pt x="210570" y="584200"/>
                  </a:lnTo>
                  <a:lnTo>
                    <a:pt x="220980" y="596900"/>
                  </a:lnTo>
                  <a:lnTo>
                    <a:pt x="243531" y="596900"/>
                  </a:lnTo>
                  <a:lnTo>
                    <a:pt x="255566" y="609600"/>
                  </a:lnTo>
                  <a:lnTo>
                    <a:pt x="274241" y="647700"/>
                  </a:lnTo>
                  <a:lnTo>
                    <a:pt x="298440" y="673100"/>
                  </a:lnTo>
                  <a:lnTo>
                    <a:pt x="328051" y="698500"/>
                  </a:lnTo>
                  <a:lnTo>
                    <a:pt x="362961" y="723900"/>
                  </a:lnTo>
                  <a:lnTo>
                    <a:pt x="590052" y="723900"/>
                  </a:lnTo>
                  <a:lnTo>
                    <a:pt x="622273" y="711200"/>
                  </a:lnTo>
                  <a:lnTo>
                    <a:pt x="429993" y="711200"/>
                  </a:lnTo>
                  <a:lnTo>
                    <a:pt x="389956" y="685800"/>
                  </a:lnTo>
                  <a:lnTo>
                    <a:pt x="354200" y="673100"/>
                  </a:lnTo>
                  <a:lnTo>
                    <a:pt x="324166" y="635000"/>
                  </a:lnTo>
                  <a:lnTo>
                    <a:pt x="301294" y="596900"/>
                  </a:lnTo>
                  <a:lnTo>
                    <a:pt x="287025" y="558800"/>
                  </a:lnTo>
                  <a:lnTo>
                    <a:pt x="241101" y="558800"/>
                  </a:lnTo>
                  <a:lnTo>
                    <a:pt x="224223" y="546100"/>
                  </a:lnTo>
                  <a:lnTo>
                    <a:pt x="210182" y="533400"/>
                  </a:lnTo>
                  <a:lnTo>
                    <a:pt x="200148" y="520700"/>
                  </a:lnTo>
                  <a:lnTo>
                    <a:pt x="195288" y="495300"/>
                  </a:lnTo>
                  <a:lnTo>
                    <a:pt x="196873" y="482600"/>
                  </a:lnTo>
                  <a:lnTo>
                    <a:pt x="204735" y="457200"/>
                  </a:lnTo>
                  <a:lnTo>
                    <a:pt x="218513" y="444500"/>
                  </a:lnTo>
                  <a:lnTo>
                    <a:pt x="237847" y="431800"/>
                  </a:lnTo>
                  <a:close/>
                </a:path>
                <a:path w="953770" h="1333500">
                  <a:moveTo>
                    <a:pt x="566031" y="304800"/>
                  </a:moveTo>
                  <a:lnTo>
                    <a:pt x="465705" y="304800"/>
                  </a:lnTo>
                  <a:lnTo>
                    <a:pt x="514214" y="330200"/>
                  </a:lnTo>
                  <a:lnTo>
                    <a:pt x="539280" y="342900"/>
                  </a:lnTo>
                  <a:lnTo>
                    <a:pt x="565101" y="355600"/>
                  </a:lnTo>
                  <a:lnTo>
                    <a:pt x="591063" y="355600"/>
                  </a:lnTo>
                  <a:lnTo>
                    <a:pt x="617324" y="368300"/>
                  </a:lnTo>
                  <a:lnTo>
                    <a:pt x="671661" y="368300"/>
                  </a:lnTo>
                  <a:lnTo>
                    <a:pt x="671892" y="419100"/>
                  </a:lnTo>
                  <a:lnTo>
                    <a:pt x="672015" y="482600"/>
                  </a:lnTo>
                  <a:lnTo>
                    <a:pt x="671457" y="520700"/>
                  </a:lnTo>
                  <a:lnTo>
                    <a:pt x="666104" y="558800"/>
                  </a:lnTo>
                  <a:lnTo>
                    <a:pt x="652492" y="596900"/>
                  </a:lnTo>
                  <a:lnTo>
                    <a:pt x="630550" y="635000"/>
                  </a:lnTo>
                  <a:lnTo>
                    <a:pt x="600208" y="673100"/>
                  </a:lnTo>
                  <a:lnTo>
                    <a:pt x="561395" y="685800"/>
                  </a:lnTo>
                  <a:lnTo>
                    <a:pt x="517153" y="711200"/>
                  </a:lnTo>
                  <a:lnTo>
                    <a:pt x="622273" y="711200"/>
                  </a:lnTo>
                  <a:lnTo>
                    <a:pt x="650566" y="673100"/>
                  </a:lnTo>
                  <a:lnTo>
                    <a:pt x="675876" y="647700"/>
                  </a:lnTo>
                  <a:lnTo>
                    <a:pt x="699151" y="609600"/>
                  </a:lnTo>
                  <a:lnTo>
                    <a:pt x="706852" y="596900"/>
                  </a:lnTo>
                  <a:lnTo>
                    <a:pt x="722603" y="596900"/>
                  </a:lnTo>
                  <a:lnTo>
                    <a:pt x="765834" y="571500"/>
                  </a:lnTo>
                  <a:lnTo>
                    <a:pt x="774976" y="558800"/>
                  </a:lnTo>
                  <a:lnTo>
                    <a:pt x="712014" y="558800"/>
                  </a:lnTo>
                  <a:lnTo>
                    <a:pt x="714648" y="520700"/>
                  </a:lnTo>
                  <a:lnTo>
                    <a:pt x="715052" y="495300"/>
                  </a:lnTo>
                  <a:lnTo>
                    <a:pt x="714787" y="469900"/>
                  </a:lnTo>
                  <a:lnTo>
                    <a:pt x="715413" y="431800"/>
                  </a:lnTo>
                  <a:lnTo>
                    <a:pt x="782855" y="431800"/>
                  </a:lnTo>
                  <a:lnTo>
                    <a:pt x="785752" y="419100"/>
                  </a:lnTo>
                  <a:lnTo>
                    <a:pt x="792631" y="393700"/>
                  </a:lnTo>
                  <a:lnTo>
                    <a:pt x="715396" y="393700"/>
                  </a:lnTo>
                  <a:lnTo>
                    <a:pt x="715396" y="317500"/>
                  </a:lnTo>
                  <a:lnTo>
                    <a:pt x="598183" y="317500"/>
                  </a:lnTo>
                  <a:lnTo>
                    <a:pt x="566031" y="304800"/>
                  </a:lnTo>
                  <a:close/>
                </a:path>
                <a:path w="953770" h="1333500">
                  <a:moveTo>
                    <a:pt x="564067" y="0"/>
                  </a:moveTo>
                  <a:lnTo>
                    <a:pt x="467707" y="0"/>
                  </a:lnTo>
                  <a:lnTo>
                    <a:pt x="419358" y="12700"/>
                  </a:lnTo>
                  <a:lnTo>
                    <a:pt x="375231" y="38100"/>
                  </a:lnTo>
                  <a:lnTo>
                    <a:pt x="335403" y="63500"/>
                  </a:lnTo>
                  <a:lnTo>
                    <a:pt x="299948" y="101600"/>
                  </a:lnTo>
                  <a:lnTo>
                    <a:pt x="290008" y="101600"/>
                  </a:lnTo>
                  <a:lnTo>
                    <a:pt x="284292" y="114300"/>
                  </a:lnTo>
                  <a:lnTo>
                    <a:pt x="277902" y="114300"/>
                  </a:lnTo>
                  <a:lnTo>
                    <a:pt x="235906" y="127000"/>
                  </a:lnTo>
                  <a:lnTo>
                    <a:pt x="200943" y="152400"/>
                  </a:lnTo>
                  <a:lnTo>
                    <a:pt x="174364" y="190500"/>
                  </a:lnTo>
                  <a:lnTo>
                    <a:pt x="157520" y="228600"/>
                  </a:lnTo>
                  <a:lnTo>
                    <a:pt x="151766" y="279400"/>
                  </a:lnTo>
                  <a:lnTo>
                    <a:pt x="151749" y="330200"/>
                  </a:lnTo>
                  <a:lnTo>
                    <a:pt x="152628" y="342900"/>
                  </a:lnTo>
                  <a:lnTo>
                    <a:pt x="155587" y="368300"/>
                  </a:lnTo>
                  <a:lnTo>
                    <a:pt x="160547" y="393700"/>
                  </a:lnTo>
                  <a:lnTo>
                    <a:pt x="167431" y="419100"/>
                  </a:lnTo>
                  <a:lnTo>
                    <a:pt x="170217" y="431800"/>
                  </a:lnTo>
                  <a:lnTo>
                    <a:pt x="237847" y="431800"/>
                  </a:lnTo>
                  <a:lnTo>
                    <a:pt x="238531" y="469900"/>
                  </a:lnTo>
                  <a:lnTo>
                    <a:pt x="238270" y="495300"/>
                  </a:lnTo>
                  <a:lnTo>
                    <a:pt x="238610" y="520700"/>
                  </a:lnTo>
                  <a:lnTo>
                    <a:pt x="241101" y="558800"/>
                  </a:lnTo>
                  <a:lnTo>
                    <a:pt x="287025" y="558800"/>
                  </a:lnTo>
                  <a:lnTo>
                    <a:pt x="284849" y="546100"/>
                  </a:lnTo>
                  <a:lnTo>
                    <a:pt x="283306" y="533400"/>
                  </a:lnTo>
                  <a:lnTo>
                    <a:pt x="282343" y="520700"/>
                  </a:lnTo>
                  <a:lnTo>
                    <a:pt x="281906" y="508000"/>
                  </a:lnTo>
                  <a:lnTo>
                    <a:pt x="281576" y="482600"/>
                  </a:lnTo>
                  <a:lnTo>
                    <a:pt x="281631" y="393700"/>
                  </a:lnTo>
                  <a:lnTo>
                    <a:pt x="204051" y="393700"/>
                  </a:lnTo>
                  <a:lnTo>
                    <a:pt x="201726" y="381000"/>
                  </a:lnTo>
                  <a:lnTo>
                    <a:pt x="199666" y="368300"/>
                  </a:lnTo>
                  <a:lnTo>
                    <a:pt x="198209" y="368300"/>
                  </a:lnTo>
                  <a:lnTo>
                    <a:pt x="195873" y="330200"/>
                  </a:lnTo>
                  <a:lnTo>
                    <a:pt x="194684" y="304800"/>
                  </a:lnTo>
                  <a:lnTo>
                    <a:pt x="195017" y="279400"/>
                  </a:lnTo>
                  <a:lnTo>
                    <a:pt x="207390" y="228600"/>
                  </a:lnTo>
                  <a:lnTo>
                    <a:pt x="227828" y="190500"/>
                  </a:lnTo>
                  <a:lnTo>
                    <a:pt x="257509" y="165100"/>
                  </a:lnTo>
                  <a:lnTo>
                    <a:pt x="295382" y="152400"/>
                  </a:lnTo>
                  <a:lnTo>
                    <a:pt x="305430" y="152400"/>
                  </a:lnTo>
                  <a:lnTo>
                    <a:pt x="314194" y="139700"/>
                  </a:lnTo>
                  <a:lnTo>
                    <a:pt x="321996" y="139700"/>
                  </a:lnTo>
                  <a:lnTo>
                    <a:pt x="329159" y="127000"/>
                  </a:lnTo>
                  <a:lnTo>
                    <a:pt x="356511" y="101600"/>
                  </a:lnTo>
                  <a:lnTo>
                    <a:pt x="387505" y="76200"/>
                  </a:lnTo>
                  <a:lnTo>
                    <a:pt x="422081" y="63500"/>
                  </a:lnTo>
                  <a:lnTo>
                    <a:pt x="460176" y="50800"/>
                  </a:lnTo>
                  <a:lnTo>
                    <a:pt x="507026" y="38100"/>
                  </a:lnTo>
                  <a:lnTo>
                    <a:pt x="666332" y="38100"/>
                  </a:lnTo>
                  <a:lnTo>
                    <a:pt x="652635" y="25400"/>
                  </a:lnTo>
                  <a:lnTo>
                    <a:pt x="609380" y="12700"/>
                  </a:lnTo>
                  <a:lnTo>
                    <a:pt x="564067" y="0"/>
                  </a:lnTo>
                  <a:close/>
                </a:path>
                <a:path w="953770" h="1333500">
                  <a:moveTo>
                    <a:pt x="783758" y="431800"/>
                  </a:moveTo>
                  <a:lnTo>
                    <a:pt x="715413" y="431800"/>
                  </a:lnTo>
                  <a:lnTo>
                    <a:pt x="731508" y="444500"/>
                  </a:lnTo>
                  <a:lnTo>
                    <a:pt x="744841" y="457200"/>
                  </a:lnTo>
                  <a:lnTo>
                    <a:pt x="754142" y="469900"/>
                  </a:lnTo>
                  <a:lnTo>
                    <a:pt x="758143" y="495300"/>
                  </a:lnTo>
                  <a:lnTo>
                    <a:pt x="755330" y="508000"/>
                  </a:lnTo>
                  <a:lnTo>
                    <a:pt x="745758" y="533400"/>
                  </a:lnTo>
                  <a:lnTo>
                    <a:pt x="730845" y="546100"/>
                  </a:lnTo>
                  <a:lnTo>
                    <a:pt x="712014" y="558800"/>
                  </a:lnTo>
                  <a:lnTo>
                    <a:pt x="774976" y="558800"/>
                  </a:lnTo>
                  <a:lnTo>
                    <a:pt x="793260" y="533400"/>
                  </a:lnTo>
                  <a:lnTo>
                    <a:pt x="801728" y="495300"/>
                  </a:lnTo>
                  <a:lnTo>
                    <a:pt x="788086" y="444500"/>
                  </a:lnTo>
                  <a:lnTo>
                    <a:pt x="783758" y="431800"/>
                  </a:lnTo>
                  <a:close/>
                </a:path>
                <a:path w="953770" h="1333500">
                  <a:moveTo>
                    <a:pt x="427209" y="215900"/>
                  </a:moveTo>
                  <a:lnTo>
                    <a:pt x="396150" y="254000"/>
                  </a:lnTo>
                  <a:lnTo>
                    <a:pt x="425590" y="279400"/>
                  </a:lnTo>
                  <a:lnTo>
                    <a:pt x="381352" y="304800"/>
                  </a:lnTo>
                  <a:lnTo>
                    <a:pt x="335512" y="317500"/>
                  </a:lnTo>
                  <a:lnTo>
                    <a:pt x="238852" y="317500"/>
                  </a:lnTo>
                  <a:lnTo>
                    <a:pt x="238852" y="381000"/>
                  </a:lnTo>
                  <a:lnTo>
                    <a:pt x="206302" y="393700"/>
                  </a:lnTo>
                  <a:lnTo>
                    <a:pt x="281631" y="393700"/>
                  </a:lnTo>
                  <a:lnTo>
                    <a:pt x="281659" y="368300"/>
                  </a:lnTo>
                  <a:lnTo>
                    <a:pt x="330751" y="355600"/>
                  </a:lnTo>
                  <a:lnTo>
                    <a:pt x="377608" y="342900"/>
                  </a:lnTo>
                  <a:lnTo>
                    <a:pt x="422502" y="330200"/>
                  </a:lnTo>
                  <a:lnTo>
                    <a:pt x="465705" y="304800"/>
                  </a:lnTo>
                  <a:lnTo>
                    <a:pt x="566031" y="304800"/>
                  </a:lnTo>
                  <a:lnTo>
                    <a:pt x="504899" y="279400"/>
                  </a:lnTo>
                  <a:lnTo>
                    <a:pt x="469186" y="254000"/>
                  </a:lnTo>
                  <a:lnTo>
                    <a:pt x="436878" y="228600"/>
                  </a:lnTo>
                  <a:lnTo>
                    <a:pt x="430420" y="228600"/>
                  </a:lnTo>
                  <a:lnTo>
                    <a:pt x="427209" y="215900"/>
                  </a:lnTo>
                  <a:close/>
                </a:path>
                <a:path w="953770" h="1333500">
                  <a:moveTo>
                    <a:pt x="666332" y="38100"/>
                  </a:moveTo>
                  <a:lnTo>
                    <a:pt x="553214" y="38100"/>
                  </a:lnTo>
                  <a:lnTo>
                    <a:pt x="597554" y="50800"/>
                  </a:lnTo>
                  <a:lnTo>
                    <a:pt x="638864" y="76200"/>
                  </a:lnTo>
                  <a:lnTo>
                    <a:pt x="675959" y="101600"/>
                  </a:lnTo>
                  <a:lnTo>
                    <a:pt x="707654" y="139700"/>
                  </a:lnTo>
                  <a:lnTo>
                    <a:pt x="732766" y="177800"/>
                  </a:lnTo>
                  <a:lnTo>
                    <a:pt x="750110" y="215900"/>
                  </a:lnTo>
                  <a:lnTo>
                    <a:pt x="753876" y="241300"/>
                  </a:lnTo>
                  <a:lnTo>
                    <a:pt x="756535" y="254000"/>
                  </a:lnTo>
                  <a:lnTo>
                    <a:pt x="758021" y="266700"/>
                  </a:lnTo>
                  <a:lnTo>
                    <a:pt x="758271" y="279400"/>
                  </a:lnTo>
                  <a:lnTo>
                    <a:pt x="757853" y="304800"/>
                  </a:lnTo>
                  <a:lnTo>
                    <a:pt x="757339" y="317500"/>
                  </a:lnTo>
                  <a:lnTo>
                    <a:pt x="756571" y="342900"/>
                  </a:lnTo>
                  <a:lnTo>
                    <a:pt x="755391" y="355600"/>
                  </a:lnTo>
                  <a:lnTo>
                    <a:pt x="754068" y="368300"/>
                  </a:lnTo>
                  <a:lnTo>
                    <a:pt x="752068" y="381000"/>
                  </a:lnTo>
                  <a:lnTo>
                    <a:pt x="749760" y="393700"/>
                  </a:lnTo>
                  <a:lnTo>
                    <a:pt x="792631" y="393700"/>
                  </a:lnTo>
                  <a:lnTo>
                    <a:pt x="797600" y="368300"/>
                  </a:lnTo>
                  <a:lnTo>
                    <a:pt x="800600" y="355600"/>
                  </a:lnTo>
                  <a:lnTo>
                    <a:pt x="801571" y="330200"/>
                  </a:lnTo>
                  <a:lnTo>
                    <a:pt x="801597" y="279400"/>
                  </a:lnTo>
                  <a:lnTo>
                    <a:pt x="799886" y="241300"/>
                  </a:lnTo>
                  <a:lnTo>
                    <a:pt x="779959" y="177800"/>
                  </a:lnTo>
                  <a:lnTo>
                    <a:pt x="758224" y="127000"/>
                  </a:lnTo>
                  <a:lnTo>
                    <a:pt x="729498" y="88900"/>
                  </a:lnTo>
                  <a:lnTo>
                    <a:pt x="693724" y="63500"/>
                  </a:lnTo>
                  <a:lnTo>
                    <a:pt x="666332" y="38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98" name="object 9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032793" y="6077947"/>
              <a:ext cx="203341" cy="203170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07387" y="6071930"/>
              <a:ext cx="217824" cy="215333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8004676" y="6353504"/>
              <a:ext cx="43180" cy="43815"/>
            </a:xfrm>
            <a:custGeom>
              <a:avLst/>
              <a:gdLst/>
              <a:ahLst/>
              <a:cxnLst/>
              <a:rect l="l" t="t" r="r" b="b"/>
              <a:pathLst>
                <a:path w="43179" h="43814">
                  <a:moveTo>
                    <a:pt x="21126" y="0"/>
                  </a:moveTo>
                  <a:lnTo>
                    <a:pt x="12754" y="1708"/>
                  </a:lnTo>
                  <a:lnTo>
                    <a:pt x="6074" y="6205"/>
                  </a:lnTo>
                  <a:lnTo>
                    <a:pt x="1639" y="12932"/>
                  </a:lnTo>
                  <a:lnTo>
                    <a:pt x="0" y="21330"/>
                  </a:lnTo>
                  <a:lnTo>
                    <a:pt x="1631" y="30107"/>
                  </a:lnTo>
                  <a:lnTo>
                    <a:pt x="6248" y="37081"/>
                  </a:lnTo>
                  <a:lnTo>
                    <a:pt x="13242" y="41647"/>
                  </a:lnTo>
                  <a:lnTo>
                    <a:pt x="22003" y="43198"/>
                  </a:lnTo>
                  <a:lnTo>
                    <a:pt x="30340" y="41458"/>
                  </a:lnTo>
                  <a:lnTo>
                    <a:pt x="37036" y="36925"/>
                  </a:lnTo>
                  <a:lnTo>
                    <a:pt x="41509" y="30182"/>
                  </a:lnTo>
                  <a:lnTo>
                    <a:pt x="43181" y="21816"/>
                  </a:lnTo>
                  <a:lnTo>
                    <a:pt x="41560" y="13074"/>
                  </a:lnTo>
                  <a:lnTo>
                    <a:pt x="36939" y="6122"/>
                  </a:lnTo>
                  <a:lnTo>
                    <a:pt x="29924" y="1563"/>
                  </a:lnTo>
                  <a:lnTo>
                    <a:pt x="211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1" name="object 10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178129" y="5724930"/>
              <a:ext cx="173108" cy="64832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8122043" y="5517118"/>
              <a:ext cx="286385" cy="901700"/>
            </a:xfrm>
            <a:custGeom>
              <a:avLst/>
              <a:gdLst/>
              <a:ahLst/>
              <a:cxnLst/>
              <a:rect l="l" t="t" r="r" b="b"/>
              <a:pathLst>
                <a:path w="286384" h="901700">
                  <a:moveTo>
                    <a:pt x="90817" y="28422"/>
                  </a:moveTo>
                  <a:lnTo>
                    <a:pt x="63931" y="0"/>
                  </a:lnTo>
                  <a:lnTo>
                    <a:pt x="0" y="63855"/>
                  </a:lnTo>
                  <a:lnTo>
                    <a:pt x="27724" y="91503"/>
                  </a:lnTo>
                  <a:lnTo>
                    <a:pt x="90817" y="28422"/>
                  </a:lnTo>
                  <a:close/>
                </a:path>
                <a:path w="286384" h="901700">
                  <a:moveTo>
                    <a:pt x="207403" y="880071"/>
                  </a:moveTo>
                  <a:lnTo>
                    <a:pt x="205968" y="871613"/>
                  </a:lnTo>
                  <a:lnTo>
                    <a:pt x="201714" y="864717"/>
                  </a:lnTo>
                  <a:lnTo>
                    <a:pt x="195186" y="860005"/>
                  </a:lnTo>
                  <a:lnTo>
                    <a:pt x="186944" y="858062"/>
                  </a:lnTo>
                  <a:lnTo>
                    <a:pt x="178079" y="859370"/>
                  </a:lnTo>
                  <a:lnTo>
                    <a:pt x="170929" y="863727"/>
                  </a:lnTo>
                  <a:lnTo>
                    <a:pt x="166103" y="870521"/>
                  </a:lnTo>
                  <a:lnTo>
                    <a:pt x="164249" y="879195"/>
                  </a:lnTo>
                  <a:lnTo>
                    <a:pt x="165785" y="887971"/>
                  </a:lnTo>
                  <a:lnTo>
                    <a:pt x="170332" y="894981"/>
                  </a:lnTo>
                  <a:lnTo>
                    <a:pt x="177292" y="899604"/>
                  </a:lnTo>
                  <a:lnTo>
                    <a:pt x="186042" y="901230"/>
                  </a:lnTo>
                  <a:lnTo>
                    <a:pt x="194411" y="899566"/>
                  </a:lnTo>
                  <a:lnTo>
                    <a:pt x="201142" y="895108"/>
                  </a:lnTo>
                  <a:lnTo>
                    <a:pt x="205676" y="888428"/>
                  </a:lnTo>
                  <a:lnTo>
                    <a:pt x="207403" y="880071"/>
                  </a:lnTo>
                  <a:close/>
                </a:path>
                <a:path w="286384" h="901700">
                  <a:moveTo>
                    <a:pt x="285864" y="64185"/>
                  </a:moveTo>
                  <a:lnTo>
                    <a:pt x="221767" y="38"/>
                  </a:lnTo>
                  <a:lnTo>
                    <a:pt x="194284" y="27203"/>
                  </a:lnTo>
                  <a:lnTo>
                    <a:pt x="257746" y="90817"/>
                  </a:lnTo>
                  <a:lnTo>
                    <a:pt x="285864" y="641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03" name="object 103"/>
          <p:cNvSpPr/>
          <p:nvPr/>
        </p:nvSpPr>
        <p:spPr>
          <a:xfrm>
            <a:off x="0" y="2545894"/>
            <a:ext cx="12811760" cy="852169"/>
          </a:xfrm>
          <a:custGeom>
            <a:avLst/>
            <a:gdLst/>
            <a:ahLst/>
            <a:cxnLst/>
            <a:rect l="l" t="t" r="r" b="b"/>
            <a:pathLst>
              <a:path w="12811760" h="852170">
                <a:moveTo>
                  <a:pt x="12556141" y="0"/>
                </a:moveTo>
                <a:lnTo>
                  <a:pt x="0" y="0"/>
                </a:lnTo>
                <a:lnTo>
                  <a:pt x="0" y="851828"/>
                </a:lnTo>
                <a:lnTo>
                  <a:pt x="12555696" y="851828"/>
                </a:lnTo>
                <a:lnTo>
                  <a:pt x="12601635" y="847711"/>
                </a:lnTo>
                <a:lnTo>
                  <a:pt x="12644871" y="835839"/>
                </a:lnTo>
                <a:lnTo>
                  <a:pt x="12684684" y="816936"/>
                </a:lnTo>
                <a:lnTo>
                  <a:pt x="12720352" y="791722"/>
                </a:lnTo>
                <a:lnTo>
                  <a:pt x="12751154" y="760920"/>
                </a:lnTo>
                <a:lnTo>
                  <a:pt x="12776366" y="725252"/>
                </a:lnTo>
                <a:lnTo>
                  <a:pt x="12795269" y="685439"/>
                </a:lnTo>
                <a:lnTo>
                  <a:pt x="12807140" y="642204"/>
                </a:lnTo>
                <a:lnTo>
                  <a:pt x="12811253" y="596313"/>
                </a:lnTo>
                <a:lnTo>
                  <a:pt x="12811253" y="255475"/>
                </a:lnTo>
                <a:lnTo>
                  <a:pt x="12807140" y="209584"/>
                </a:lnTo>
                <a:lnTo>
                  <a:pt x="12795269" y="166349"/>
                </a:lnTo>
                <a:lnTo>
                  <a:pt x="12776366" y="126536"/>
                </a:lnTo>
                <a:lnTo>
                  <a:pt x="12751154" y="90868"/>
                </a:lnTo>
                <a:lnTo>
                  <a:pt x="12720352" y="60066"/>
                </a:lnTo>
                <a:lnTo>
                  <a:pt x="12684684" y="34852"/>
                </a:lnTo>
                <a:lnTo>
                  <a:pt x="12644871" y="15949"/>
                </a:lnTo>
                <a:lnTo>
                  <a:pt x="12601635" y="4077"/>
                </a:lnTo>
                <a:lnTo>
                  <a:pt x="12556141" y="0"/>
                </a:lnTo>
                <a:close/>
              </a:path>
            </a:pathLst>
          </a:custGeom>
          <a:solidFill>
            <a:srgbClr val="7798BC">
              <a:alpha val="2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4" name="object 104"/>
          <p:cNvSpPr txBox="1"/>
          <p:nvPr/>
        </p:nvSpPr>
        <p:spPr>
          <a:xfrm>
            <a:off x="1094729" y="2708470"/>
            <a:ext cx="11440160" cy="53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Jak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może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wyglądać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życie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pacjenta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z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nmCRPC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ciągu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najbliższych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3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spc="-20" dirty="0">
                <a:solidFill>
                  <a:srgbClr val="050E4C"/>
                </a:solidFill>
                <a:latin typeface="Arial Narrow"/>
                <a:cs typeface="Arial Narrow"/>
              </a:rPr>
              <a:t>lat?</a:t>
            </a:r>
            <a:endParaRPr sz="3350" dirty="0">
              <a:latin typeface="Arial Narrow"/>
              <a:cs typeface="Arial Narrow"/>
            </a:endParaRPr>
          </a:p>
        </p:txBody>
      </p:sp>
      <p:grpSp>
        <p:nvGrpSpPr>
          <p:cNvPr id="2" name="object 41">
            <a:extLst>
              <a:ext uri="{FF2B5EF4-FFF2-40B4-BE49-F238E27FC236}">
                <a16:creationId xmlns:a16="http://schemas.microsoft.com/office/drawing/2014/main" id="{BD6EF7A1-1891-8946-A766-3B8EFCF6E4AD}"/>
              </a:ext>
            </a:extLst>
          </p:cNvPr>
          <p:cNvGrpSpPr/>
          <p:nvPr/>
        </p:nvGrpSpPr>
        <p:grpSpPr>
          <a:xfrm>
            <a:off x="17519926" y="5298113"/>
            <a:ext cx="2604135" cy="886460"/>
            <a:chOff x="17500065" y="5298113"/>
            <a:chExt cx="2604135" cy="886460"/>
          </a:xfrm>
        </p:grpSpPr>
        <p:sp>
          <p:nvSpPr>
            <p:cNvPr id="3" name="object 42">
              <a:extLst>
                <a:ext uri="{FF2B5EF4-FFF2-40B4-BE49-F238E27FC236}">
                  <a16:creationId xmlns:a16="http://schemas.microsoft.com/office/drawing/2014/main" id="{8617ACA5-5808-B44C-9593-F2964F7E8B1B}"/>
                </a:ext>
              </a:extLst>
            </p:cNvPr>
            <p:cNvSpPr/>
            <p:nvPr/>
          </p:nvSpPr>
          <p:spPr>
            <a:xfrm>
              <a:off x="17500065" y="5298113"/>
              <a:ext cx="2604135" cy="886460"/>
            </a:xfrm>
            <a:custGeom>
              <a:avLst/>
              <a:gdLst/>
              <a:ahLst/>
              <a:cxnLst/>
              <a:rect l="l" t="t" r="r" b="b"/>
              <a:pathLst>
                <a:path w="2604134" h="886460">
                  <a:moveTo>
                    <a:pt x="2604033" y="0"/>
                  </a:moveTo>
                  <a:lnTo>
                    <a:pt x="438473" y="0"/>
                  </a:lnTo>
                  <a:lnTo>
                    <a:pt x="0" y="437502"/>
                  </a:lnTo>
                  <a:lnTo>
                    <a:pt x="427535" y="885943"/>
                  </a:lnTo>
                  <a:lnTo>
                    <a:pt x="2604033" y="885943"/>
                  </a:lnTo>
                  <a:lnTo>
                    <a:pt x="2604033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3">
              <a:extLst>
                <a:ext uri="{FF2B5EF4-FFF2-40B4-BE49-F238E27FC236}">
                  <a16:creationId xmlns:a16="http://schemas.microsoft.com/office/drawing/2014/main" id="{DC3DA5DD-18A2-78E5-05BF-A3D23EA4DB8F}"/>
                </a:ext>
              </a:extLst>
            </p:cNvPr>
            <p:cNvSpPr/>
            <p:nvPr/>
          </p:nvSpPr>
          <p:spPr>
            <a:xfrm>
              <a:off x="17961011" y="55928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152970" y="0"/>
                  </a:moveTo>
                  <a:lnTo>
                    <a:pt x="0" y="148208"/>
                  </a:lnTo>
                  <a:lnTo>
                    <a:pt x="152970" y="296416"/>
                  </a:lnTo>
                </a:path>
              </a:pathLst>
            </a:custGeom>
            <a:ln w="851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5" name="Grupa 4">
            <a:extLst>
              <a:ext uri="{FF2B5EF4-FFF2-40B4-BE49-F238E27FC236}">
                <a16:creationId xmlns:a16="http://schemas.microsoft.com/office/drawing/2014/main" id="{2A59EC07-14BE-68F2-F238-8EEA978FEBF3}"/>
              </a:ext>
            </a:extLst>
          </p:cNvPr>
          <p:cNvGrpSpPr/>
          <p:nvPr/>
        </p:nvGrpSpPr>
        <p:grpSpPr>
          <a:xfrm>
            <a:off x="17927602" y="8748513"/>
            <a:ext cx="2176780" cy="886460"/>
            <a:chOff x="17927602" y="8748513"/>
            <a:chExt cx="2176780" cy="886460"/>
          </a:xfrm>
        </p:grpSpPr>
        <p:sp>
          <p:nvSpPr>
            <p:cNvPr id="6" name="object 11">
              <a:extLst>
                <a:ext uri="{FF2B5EF4-FFF2-40B4-BE49-F238E27FC236}">
                  <a16:creationId xmlns:a16="http://schemas.microsoft.com/office/drawing/2014/main" id="{601B132C-6305-BDB1-8B53-A48778262392}"/>
                </a:ext>
              </a:extLst>
            </p:cNvPr>
            <p:cNvSpPr/>
            <p:nvPr/>
          </p:nvSpPr>
          <p:spPr>
            <a:xfrm>
              <a:off x="17927602" y="87485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5" name="object 12">
              <a:extLst>
                <a:ext uri="{FF2B5EF4-FFF2-40B4-BE49-F238E27FC236}">
                  <a16:creationId xmlns:a16="http://schemas.microsoft.com/office/drawing/2014/main" id="{66A767E2-E517-EFF3-0822-BE0925DFF263}"/>
                </a:ext>
              </a:extLst>
            </p:cNvPr>
            <p:cNvSpPr/>
            <p:nvPr/>
          </p:nvSpPr>
          <p:spPr>
            <a:xfrm>
              <a:off x="17961014" y="90432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noFill/>
            <a:ln w="85186">
              <a:solidFill>
                <a:srgbClr val="00B0F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6" name="object 21">
              <a:extLst>
                <a:ext uri="{FF2B5EF4-FFF2-40B4-BE49-F238E27FC236}">
                  <a16:creationId xmlns:a16="http://schemas.microsoft.com/office/drawing/2014/main" id="{9230B76F-CC5F-5B9C-A6D1-793AD79AC993}"/>
                </a:ext>
              </a:extLst>
            </p:cNvPr>
            <p:cNvSpPr txBox="1"/>
            <p:nvPr/>
          </p:nvSpPr>
          <p:spPr>
            <a:xfrm>
              <a:off x="18098140" y="8805446"/>
              <a:ext cx="1707254" cy="743152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Przebieg </a:t>
              </a:r>
              <a:b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</a:b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choroby i ryzyko progresji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107" name="Grupa 106">
            <a:extLst>
              <a:ext uri="{FF2B5EF4-FFF2-40B4-BE49-F238E27FC236}">
                <a16:creationId xmlns:a16="http://schemas.microsoft.com/office/drawing/2014/main" id="{4EC26C56-676B-309B-945C-D3F8C6D8FAC0}"/>
              </a:ext>
            </a:extLst>
          </p:cNvPr>
          <p:cNvGrpSpPr/>
          <p:nvPr/>
        </p:nvGrpSpPr>
        <p:grpSpPr>
          <a:xfrm>
            <a:off x="17924183" y="4161273"/>
            <a:ext cx="2186305" cy="886460"/>
            <a:chOff x="17924183" y="4161273"/>
            <a:chExt cx="2186305" cy="886460"/>
          </a:xfrm>
        </p:grpSpPr>
        <p:grpSp>
          <p:nvGrpSpPr>
            <p:cNvPr id="108" name="object 45">
              <a:extLst>
                <a:ext uri="{FF2B5EF4-FFF2-40B4-BE49-F238E27FC236}">
                  <a16:creationId xmlns:a16="http://schemas.microsoft.com/office/drawing/2014/main" id="{13127996-08D0-278F-09EC-72D37C743047}"/>
                </a:ext>
              </a:extLst>
            </p:cNvPr>
            <p:cNvGrpSpPr/>
            <p:nvPr/>
          </p:nvGrpSpPr>
          <p:grpSpPr>
            <a:xfrm>
              <a:off x="17924183" y="4161273"/>
              <a:ext cx="2186305" cy="886460"/>
              <a:chOff x="17918421" y="4161273"/>
              <a:chExt cx="2186305" cy="886460"/>
            </a:xfrm>
          </p:grpSpPr>
          <p:sp>
            <p:nvSpPr>
              <p:cNvPr id="110" name="object 46">
                <a:extLst>
                  <a:ext uri="{FF2B5EF4-FFF2-40B4-BE49-F238E27FC236}">
                    <a16:creationId xmlns:a16="http://schemas.microsoft.com/office/drawing/2014/main" id="{530DA740-83F0-7E6D-BECE-89A9D37634BD}"/>
                  </a:ext>
                </a:extLst>
              </p:cNvPr>
              <p:cNvSpPr/>
              <p:nvPr/>
            </p:nvSpPr>
            <p:spPr>
              <a:xfrm>
                <a:off x="17927602" y="4161273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60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A68FB1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1" name="object 47">
                <a:extLst>
                  <a:ext uri="{FF2B5EF4-FFF2-40B4-BE49-F238E27FC236}">
                    <a16:creationId xmlns:a16="http://schemas.microsoft.com/office/drawing/2014/main" id="{AE4A7708-1B44-4E27-3830-13845F672F24}"/>
                  </a:ext>
                </a:extLst>
              </p:cNvPr>
              <p:cNvSpPr/>
              <p:nvPr/>
            </p:nvSpPr>
            <p:spPr>
              <a:xfrm>
                <a:off x="17961014" y="4456038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A68FB1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109" name="object 13">
              <a:extLst>
                <a:ext uri="{FF2B5EF4-FFF2-40B4-BE49-F238E27FC236}">
                  <a16:creationId xmlns:a16="http://schemas.microsoft.com/office/drawing/2014/main" id="{C0A6DB6B-1330-F9DF-1CE2-AEC936593D3A}"/>
                </a:ext>
              </a:extLst>
            </p:cNvPr>
            <p:cNvSpPr txBox="1"/>
            <p:nvPr/>
          </p:nvSpPr>
          <p:spPr>
            <a:xfrm>
              <a:off x="18749645" y="4199245"/>
              <a:ext cx="1056005" cy="774571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20320" marR="5080" indent="231775" algn="r">
                <a:lnSpc>
                  <a:spcPts val="1880"/>
                </a:lnSpc>
                <a:spcBef>
                  <a:spcPts val="340"/>
                </a:spcBef>
              </a:pPr>
              <a:r>
                <a:rPr sz="1750" spc="100" dirty="0">
                  <a:solidFill>
                    <a:srgbClr val="FFFFFF"/>
                  </a:solidFill>
                  <a:latin typeface="Arial Narrow"/>
                  <a:cs typeface="Arial Narrow"/>
                </a:rPr>
                <a:t>Wysokie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ryzyko</a:t>
              </a:r>
              <a:r>
                <a:rPr sz="1750" spc="8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przerzutów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112" name="Grupa 111">
            <a:extLst>
              <a:ext uri="{FF2B5EF4-FFF2-40B4-BE49-F238E27FC236}">
                <a16:creationId xmlns:a16="http://schemas.microsoft.com/office/drawing/2014/main" id="{D78AE18F-32AA-74DA-FA3D-8950F505F639}"/>
              </a:ext>
            </a:extLst>
          </p:cNvPr>
          <p:cNvGrpSpPr/>
          <p:nvPr/>
        </p:nvGrpSpPr>
        <p:grpSpPr>
          <a:xfrm>
            <a:off x="17918421" y="6457267"/>
            <a:ext cx="2186305" cy="886460"/>
            <a:chOff x="17918421" y="6457267"/>
            <a:chExt cx="2186305" cy="886460"/>
          </a:xfrm>
        </p:grpSpPr>
        <p:grpSp>
          <p:nvGrpSpPr>
            <p:cNvPr id="113" name="object 14">
              <a:extLst>
                <a:ext uri="{FF2B5EF4-FFF2-40B4-BE49-F238E27FC236}">
                  <a16:creationId xmlns:a16="http://schemas.microsoft.com/office/drawing/2014/main" id="{F4663D02-B15B-E43F-0FF6-781A0983CF21}"/>
                </a:ext>
              </a:extLst>
            </p:cNvPr>
            <p:cNvGrpSpPr/>
            <p:nvPr/>
          </p:nvGrpSpPr>
          <p:grpSpPr>
            <a:xfrm>
              <a:off x="17918421" y="6457267"/>
              <a:ext cx="2186305" cy="886460"/>
              <a:chOff x="17918421" y="6457267"/>
              <a:chExt cx="2186305" cy="886460"/>
            </a:xfrm>
          </p:grpSpPr>
          <p:sp>
            <p:nvSpPr>
              <p:cNvPr id="115" name="object 15">
                <a:extLst>
                  <a:ext uri="{FF2B5EF4-FFF2-40B4-BE49-F238E27FC236}">
                    <a16:creationId xmlns:a16="http://schemas.microsoft.com/office/drawing/2014/main" id="{D282A639-3902-7C9D-7C95-4BB62B475DF9}"/>
                  </a:ext>
                </a:extLst>
              </p:cNvPr>
              <p:cNvSpPr/>
              <p:nvPr/>
            </p:nvSpPr>
            <p:spPr>
              <a:xfrm>
                <a:off x="17927602" y="6457267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59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7798BC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16" name="object 16">
                <a:extLst>
                  <a:ext uri="{FF2B5EF4-FFF2-40B4-BE49-F238E27FC236}">
                    <a16:creationId xmlns:a16="http://schemas.microsoft.com/office/drawing/2014/main" id="{B7882A40-86C8-1E6A-2628-F4B9DFC289B5}"/>
                  </a:ext>
                </a:extLst>
              </p:cNvPr>
              <p:cNvSpPr/>
              <p:nvPr/>
            </p:nvSpPr>
            <p:spPr>
              <a:xfrm>
                <a:off x="17961014" y="6752031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7798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114" name="object 20">
              <a:extLst>
                <a:ext uri="{FF2B5EF4-FFF2-40B4-BE49-F238E27FC236}">
                  <a16:creationId xmlns:a16="http://schemas.microsoft.com/office/drawing/2014/main" id="{40D98E09-1ED4-D7BF-279C-DBC0C1FC812D}"/>
                </a:ext>
              </a:extLst>
            </p:cNvPr>
            <p:cNvSpPr txBox="1"/>
            <p:nvPr/>
          </p:nvSpPr>
          <p:spPr>
            <a:xfrm>
              <a:off x="19113029" y="6635810"/>
              <a:ext cx="692150" cy="5302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ts val="1989"/>
                </a:lnSpc>
                <a:spcBef>
                  <a:spcPts val="90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Badania</a:t>
              </a:r>
              <a:endParaRPr sz="1750" dirty="0">
                <a:latin typeface="Arial Narrow"/>
                <a:cs typeface="Arial Narrow"/>
              </a:endParaRPr>
            </a:p>
            <a:p>
              <a:pPr marL="255270">
                <a:lnSpc>
                  <a:spcPts val="1989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RWE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121" name="Grupa 120">
            <a:extLst>
              <a:ext uri="{FF2B5EF4-FFF2-40B4-BE49-F238E27FC236}">
                <a16:creationId xmlns:a16="http://schemas.microsoft.com/office/drawing/2014/main" id="{D0BD11D4-AD93-FD59-4D49-4D64CF1D8119}"/>
              </a:ext>
            </a:extLst>
          </p:cNvPr>
          <p:cNvGrpSpPr/>
          <p:nvPr/>
        </p:nvGrpSpPr>
        <p:grpSpPr>
          <a:xfrm>
            <a:off x="17927602" y="7608459"/>
            <a:ext cx="2176780" cy="886460"/>
            <a:chOff x="17927602" y="7608459"/>
            <a:chExt cx="2176780" cy="886460"/>
          </a:xfrm>
        </p:grpSpPr>
        <p:sp>
          <p:nvSpPr>
            <p:cNvPr id="122" name="object 21">
              <a:extLst>
                <a:ext uri="{FF2B5EF4-FFF2-40B4-BE49-F238E27FC236}">
                  <a16:creationId xmlns:a16="http://schemas.microsoft.com/office/drawing/2014/main" id="{08335006-820C-1146-D522-CAA88E4FC516}"/>
                </a:ext>
              </a:extLst>
            </p:cNvPr>
            <p:cNvSpPr/>
            <p:nvPr/>
          </p:nvSpPr>
          <p:spPr>
            <a:xfrm>
              <a:off x="17927602" y="7608459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3" name="object 22">
              <a:extLst>
                <a:ext uri="{FF2B5EF4-FFF2-40B4-BE49-F238E27FC236}">
                  <a16:creationId xmlns:a16="http://schemas.microsoft.com/office/drawing/2014/main" id="{4805D818-2609-AD25-3D6A-850A41D8BC0B}"/>
                </a:ext>
              </a:extLst>
            </p:cNvPr>
            <p:cNvSpPr/>
            <p:nvPr/>
          </p:nvSpPr>
          <p:spPr>
            <a:xfrm>
              <a:off x="17961014" y="7903223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4" name="object 23">
              <a:extLst>
                <a:ext uri="{FF2B5EF4-FFF2-40B4-BE49-F238E27FC236}">
                  <a16:creationId xmlns:a16="http://schemas.microsoft.com/office/drawing/2014/main" id="{DC91C871-935A-82EC-FF44-FB06D3BB2007}"/>
                </a:ext>
              </a:extLst>
            </p:cNvPr>
            <p:cNvSpPr txBox="1"/>
            <p:nvPr/>
          </p:nvSpPr>
          <p:spPr>
            <a:xfrm>
              <a:off x="18931558" y="7653897"/>
              <a:ext cx="873760" cy="751205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Tolerancja </a:t>
              </a:r>
              <a:r>
                <a:rPr sz="1750" dirty="0">
                  <a:solidFill>
                    <a:srgbClr val="FFFFFF"/>
                  </a:solidFill>
                  <a:latin typeface="Arial Narrow"/>
                  <a:cs typeface="Arial Narrow"/>
                </a:rPr>
                <a:t>i</a:t>
              </a:r>
              <a:r>
                <a:rPr sz="1750" spc="-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jakość</a:t>
              </a:r>
              <a:endParaRPr sz="1750" dirty="0">
                <a:latin typeface="Arial Narrow"/>
                <a:cs typeface="Arial Narrow"/>
              </a:endParaRPr>
            </a:p>
            <a:p>
              <a:pPr marR="5080" algn="r">
                <a:lnSpc>
                  <a:spcPts val="1800"/>
                </a:lnSpc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życia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125" name="object 13">
            <a:extLst>
              <a:ext uri="{FF2B5EF4-FFF2-40B4-BE49-F238E27FC236}">
                <a16:creationId xmlns:a16="http://schemas.microsoft.com/office/drawing/2014/main" id="{9FED91C4-5131-13C3-BF4D-ED05D4EA1AC6}"/>
              </a:ext>
            </a:extLst>
          </p:cNvPr>
          <p:cNvSpPr txBox="1"/>
          <p:nvPr/>
        </p:nvSpPr>
        <p:spPr>
          <a:xfrm>
            <a:off x="18749645" y="5451420"/>
            <a:ext cx="1056005" cy="53091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52705" marR="5080" indent="-40640" algn="r">
              <a:lnSpc>
                <a:spcPts val="1880"/>
              </a:lnSpc>
            </a:pPr>
            <a:r>
              <a:rPr sz="1750" spc="-10" dirty="0" err="1">
                <a:solidFill>
                  <a:srgbClr val="FFFFFF"/>
                </a:solidFill>
                <a:latin typeface="Arial Narrow"/>
                <a:cs typeface="Arial Narrow"/>
              </a:rPr>
              <a:t>Skuteczność</a:t>
            </a: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 apalutamidu</a:t>
            </a:r>
            <a:endParaRPr sz="1750" dirty="0">
              <a:latin typeface="Arial Narrow"/>
              <a:cs typeface="Arial Narrow"/>
            </a:endParaRPr>
          </a:p>
        </p:txBody>
      </p:sp>
      <p:sp>
        <p:nvSpPr>
          <p:cNvPr id="13" name="Prostokąt 12">
            <a:hlinkClick r:id="rId13" action="ppaction://hlinksldjump"/>
            <a:extLst>
              <a:ext uri="{FF2B5EF4-FFF2-40B4-BE49-F238E27FC236}">
                <a16:creationId xmlns:a16="http://schemas.microsoft.com/office/drawing/2014/main" id="{91924AC5-8D9B-7929-EB3D-CAD3FC9E4406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hlinkClick r:id="rId13" action="ppaction://hlinksldjump"/>
            <a:extLst>
              <a:ext uri="{FF2B5EF4-FFF2-40B4-BE49-F238E27FC236}">
                <a16:creationId xmlns:a16="http://schemas.microsoft.com/office/drawing/2014/main" id="{A5088526-4324-F93E-1637-99437C36C36B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>
            <a:hlinkClick r:id="rId14" action="ppaction://hlinksldjump"/>
            <a:extLst>
              <a:ext uri="{FF2B5EF4-FFF2-40B4-BE49-F238E27FC236}">
                <a16:creationId xmlns:a16="http://schemas.microsoft.com/office/drawing/2014/main" id="{3F574DF4-E842-044F-F1C4-12C60A089903}"/>
              </a:ext>
            </a:extLst>
          </p:cNvPr>
          <p:cNvSpPr/>
          <p:nvPr/>
        </p:nvSpPr>
        <p:spPr>
          <a:xfrm>
            <a:off x="17961013" y="5313862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hlinkClick r:id="rId15" action="ppaction://hlinksldjump"/>
            <a:extLst>
              <a:ext uri="{FF2B5EF4-FFF2-40B4-BE49-F238E27FC236}">
                <a16:creationId xmlns:a16="http://schemas.microsoft.com/office/drawing/2014/main" id="{CACFD7F9-E621-4551-59E5-C6B77716FF5C}"/>
              </a:ext>
            </a:extLst>
          </p:cNvPr>
          <p:cNvSpPr/>
          <p:nvPr/>
        </p:nvSpPr>
        <p:spPr>
          <a:xfrm>
            <a:off x="17961013" y="6447641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hlinkClick r:id="rId16" action="ppaction://hlinksldjump"/>
            <a:extLst>
              <a:ext uri="{FF2B5EF4-FFF2-40B4-BE49-F238E27FC236}">
                <a16:creationId xmlns:a16="http://schemas.microsoft.com/office/drawing/2014/main" id="{E3106BAF-2983-289E-4624-EF271EB8333E}"/>
              </a:ext>
            </a:extLst>
          </p:cNvPr>
          <p:cNvSpPr/>
          <p:nvPr/>
        </p:nvSpPr>
        <p:spPr>
          <a:xfrm>
            <a:off x="17981580" y="763278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>
            <a:hlinkClick r:id="rId17" action="ppaction://hlinksldjump"/>
            <a:extLst>
              <a:ext uri="{FF2B5EF4-FFF2-40B4-BE49-F238E27FC236}">
                <a16:creationId xmlns:a16="http://schemas.microsoft.com/office/drawing/2014/main" id="{4F7CB63E-3DDB-05B9-04B5-FBEBB9E5BE3D}"/>
              </a:ext>
            </a:extLst>
          </p:cNvPr>
          <p:cNvSpPr/>
          <p:nvPr/>
        </p:nvSpPr>
        <p:spPr>
          <a:xfrm>
            <a:off x="17946866" y="878521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6" name="Grafika 125" descr="Dom z wypełnieniem pełnym">
            <a:hlinkClick r:id="rId18" action="ppaction://hlinksldjump"/>
            <a:extLst>
              <a:ext uri="{FF2B5EF4-FFF2-40B4-BE49-F238E27FC236}">
                <a16:creationId xmlns:a16="http://schemas.microsoft.com/office/drawing/2014/main" id="{95AAB859-CF4C-407D-D714-24ED400B163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9026929" y="3093836"/>
            <a:ext cx="914400" cy="914400"/>
          </a:xfrm>
          <a:prstGeom prst="rect">
            <a:avLst/>
          </a:prstGeom>
        </p:spPr>
      </p:pic>
      <p:sp>
        <p:nvSpPr>
          <p:cNvPr id="7" name="object 35">
            <a:extLst>
              <a:ext uri="{FF2B5EF4-FFF2-40B4-BE49-F238E27FC236}">
                <a16:creationId xmlns:a16="http://schemas.microsoft.com/office/drawing/2014/main" id="{8813C019-4D30-4527-9AE4-DCA3A44BAABD}"/>
              </a:ext>
            </a:extLst>
          </p:cNvPr>
          <p:cNvSpPr txBox="1"/>
          <p:nvPr/>
        </p:nvSpPr>
        <p:spPr>
          <a:xfrm>
            <a:off x="552005" y="12984839"/>
            <a:ext cx="14853285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00" b="1" dirty="0" err="1">
                <a:solidFill>
                  <a:srgbClr val="050E4C"/>
                </a:solidFill>
                <a:latin typeface="Arial Narrow"/>
                <a:cs typeface="Arial Narrow"/>
              </a:rPr>
              <a:t>nmCRPC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oporny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kastrację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rak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gruczołu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krokowego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bez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spc="-10" dirty="0" err="1">
                <a:solidFill>
                  <a:srgbClr val="050E4C"/>
                </a:solidFill>
                <a:latin typeface="Arial Narrow"/>
                <a:cs typeface="Arial Narrow"/>
              </a:rPr>
              <a:t>przerzutów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;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RWE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</a:t>
            </a:r>
            <a:endParaRPr lang="pl-PL" sz="1400" dirty="0">
              <a:latin typeface="Arial Narrow"/>
              <a:cs typeface="Arial Narrow"/>
            </a:endParaRPr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id="{D03DF174-8B8C-B1A2-CC20-D1C758E4A560}"/>
              </a:ext>
            </a:extLst>
          </p:cNvPr>
          <p:cNvGrpSpPr/>
          <p:nvPr/>
        </p:nvGrpSpPr>
        <p:grpSpPr>
          <a:xfrm>
            <a:off x="17927601" y="9913114"/>
            <a:ext cx="2176780" cy="886460"/>
            <a:chOff x="17927601" y="9913114"/>
            <a:chExt cx="2176780" cy="886460"/>
          </a:xfrm>
        </p:grpSpPr>
        <p:sp>
          <p:nvSpPr>
            <p:cNvPr id="9" name="object 22">
              <a:extLst>
                <a:ext uri="{FF2B5EF4-FFF2-40B4-BE49-F238E27FC236}">
                  <a16:creationId xmlns:a16="http://schemas.microsoft.com/office/drawing/2014/main" id="{A51E97DF-3448-B38A-C1EC-8E6BE4F958F3}"/>
                </a:ext>
              </a:extLst>
            </p:cNvPr>
            <p:cNvSpPr/>
            <p:nvPr/>
          </p:nvSpPr>
          <p:spPr>
            <a:xfrm>
              <a:off x="17927601" y="9913114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23">
              <a:extLst>
                <a:ext uri="{FF2B5EF4-FFF2-40B4-BE49-F238E27FC236}">
                  <a16:creationId xmlns:a16="http://schemas.microsoft.com/office/drawing/2014/main" id="{763C96B5-BEF1-5BC2-4EA3-03E663B563A8}"/>
                </a:ext>
              </a:extLst>
            </p:cNvPr>
            <p:cNvSpPr txBox="1"/>
            <p:nvPr/>
          </p:nvSpPr>
          <p:spPr>
            <a:xfrm>
              <a:off x="18901276" y="10179561"/>
              <a:ext cx="903605" cy="26802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algn="r">
                <a:lnSpc>
                  <a:spcPts val="1955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SIL</a:t>
              </a:r>
              <a:endParaRPr sz="1750" dirty="0">
                <a:latin typeface="Arial Narrow"/>
                <a:cs typeface="Arial Narrow"/>
              </a:endParaRPr>
            </a:p>
          </p:txBody>
        </p:sp>
        <p:sp>
          <p:nvSpPr>
            <p:cNvPr id="11" name="object 24">
              <a:extLst>
                <a:ext uri="{FF2B5EF4-FFF2-40B4-BE49-F238E27FC236}">
                  <a16:creationId xmlns:a16="http://schemas.microsoft.com/office/drawing/2014/main" id="{FE1E6C06-7314-642E-09FB-DAB268A1CEEF}"/>
                </a:ext>
              </a:extLst>
            </p:cNvPr>
            <p:cNvSpPr/>
            <p:nvPr/>
          </p:nvSpPr>
          <p:spPr>
            <a:xfrm>
              <a:off x="17961013" y="10207879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2" name="Prostokąt 11">
            <a:hlinkClick r:id="rId21" action="ppaction://hlinksldjump"/>
            <a:extLst>
              <a:ext uri="{FF2B5EF4-FFF2-40B4-BE49-F238E27FC236}">
                <a16:creationId xmlns:a16="http://schemas.microsoft.com/office/drawing/2014/main" id="{BF6B08F4-812E-3D9C-397C-2656E86F57F6}"/>
              </a:ext>
            </a:extLst>
          </p:cNvPr>
          <p:cNvSpPr/>
          <p:nvPr/>
        </p:nvSpPr>
        <p:spPr>
          <a:xfrm>
            <a:off x="17961012" y="9919750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46340-26B8-3500-7692-1AB88F245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object 32">
            <a:extLst>
              <a:ext uri="{FF2B5EF4-FFF2-40B4-BE49-F238E27FC236}">
                <a16:creationId xmlns:a16="http://schemas.microsoft.com/office/drawing/2014/main" id="{8CE58631-12D9-FFF4-4B00-F72FD7B6F71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641134"/>
            <a:ext cx="20073287" cy="329511"/>
          </a:xfrm>
          <a:prstGeom prst="rect">
            <a:avLst/>
          </a:prstGeom>
        </p:spPr>
      </p:pic>
      <p:sp>
        <p:nvSpPr>
          <p:cNvPr id="33" name="object 33">
            <a:extLst>
              <a:ext uri="{FF2B5EF4-FFF2-40B4-BE49-F238E27FC236}">
                <a16:creationId xmlns:a16="http://schemas.microsoft.com/office/drawing/2014/main" id="{E1CAEEE9-795C-2C7B-9458-60F4754F67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38960" y="272426"/>
            <a:ext cx="10700385" cy="202234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r">
              <a:spcBef>
                <a:spcPts val="110"/>
              </a:spcBef>
            </a:pPr>
            <a:r>
              <a:rPr spc="-215" dirty="0"/>
              <a:t>BADANIE</a:t>
            </a:r>
            <a:r>
              <a:rPr spc="-35" dirty="0"/>
              <a:t> </a:t>
            </a:r>
            <a:r>
              <a:rPr spc="-229" dirty="0"/>
              <a:t>SPARTAN</a:t>
            </a:r>
            <a:r>
              <a:rPr spc="-35" dirty="0"/>
              <a:t> </a:t>
            </a:r>
            <a:r>
              <a:rPr spc="-185" dirty="0"/>
              <a:t>–</a:t>
            </a:r>
            <a:r>
              <a:rPr spc="-40" dirty="0"/>
              <a:t> </a:t>
            </a:r>
            <a:r>
              <a:rPr spc="-229" dirty="0"/>
              <a:t>PRZEDŁUŻONA</a:t>
            </a:r>
            <a:r>
              <a:rPr spc="-35" dirty="0"/>
              <a:t> </a:t>
            </a:r>
            <a:r>
              <a:rPr spc="-204" dirty="0"/>
              <a:t>OBSERWACJA</a:t>
            </a:r>
            <a:br>
              <a:rPr lang="pl-PL" spc="-204" dirty="0"/>
            </a:br>
            <a:r>
              <a:rPr lang="pl-PL" sz="4350" b="1" spc="-235" dirty="0">
                <a:solidFill>
                  <a:srgbClr val="FFFFFF"/>
                </a:solidFill>
                <a:latin typeface="Arial Narrow"/>
                <a:cs typeface="Arial Narrow"/>
              </a:rPr>
              <a:t>TRWAJĄCA</a:t>
            </a:r>
            <a:r>
              <a:rPr lang="pl-PL" sz="4350" b="1" spc="-7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lang="pl-PL" sz="4350" b="1" spc="-150" dirty="0">
                <a:solidFill>
                  <a:srgbClr val="FFFFFF"/>
                </a:solidFill>
                <a:latin typeface="Arial Narrow"/>
                <a:cs typeface="Arial Narrow"/>
              </a:rPr>
              <a:t>4,3</a:t>
            </a:r>
            <a:r>
              <a:rPr lang="pl-PL" sz="4350" b="1" spc="-7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lang="pl-PL" sz="4350" b="1" spc="-150" dirty="0">
                <a:solidFill>
                  <a:srgbClr val="FFFFFF"/>
                </a:solidFill>
                <a:latin typeface="Arial Narrow"/>
                <a:cs typeface="Arial Narrow"/>
              </a:rPr>
              <a:t>ROKU</a:t>
            </a:r>
            <a:r>
              <a:rPr lang="pl-PL" sz="3825" b="1" spc="-225" baseline="31590" dirty="0">
                <a:solidFill>
                  <a:srgbClr val="FFFFFF"/>
                </a:solidFill>
                <a:latin typeface="Arial Narrow"/>
                <a:cs typeface="Arial Narrow"/>
              </a:rPr>
              <a:t>1,2</a:t>
            </a:r>
            <a:br>
              <a:rPr lang="pl-PL" sz="3825" baseline="31590" dirty="0">
                <a:latin typeface="Arial Narrow"/>
                <a:cs typeface="Arial Narrow"/>
              </a:rPr>
            </a:br>
            <a:endParaRPr spc="-204" dirty="0"/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9F5F1299-3590-48FF-EA30-79A2F9D1A4D9}"/>
              </a:ext>
            </a:extLst>
          </p:cNvPr>
          <p:cNvSpPr txBox="1"/>
          <p:nvPr/>
        </p:nvSpPr>
        <p:spPr>
          <a:xfrm>
            <a:off x="1094729" y="2282112"/>
            <a:ext cx="15477490" cy="52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pl-PL" sz="3350" dirty="0">
                <a:solidFill>
                  <a:srgbClr val="050E4C"/>
                </a:solidFill>
                <a:latin typeface="Arial Narrow"/>
                <a:cs typeface="Arial Narrow"/>
              </a:rPr>
              <a:t>Całkowity czas przeżycia w populacji ITT</a:t>
            </a:r>
            <a:r>
              <a:rPr lang="pl-PL" sz="3350" baseline="30000" dirty="0">
                <a:solidFill>
                  <a:srgbClr val="050E4C"/>
                </a:solidFill>
                <a:latin typeface="Arial Narrow"/>
                <a:cs typeface="Arial Narrow"/>
              </a:rPr>
              <a:t>1</a:t>
            </a:r>
            <a:endParaRPr sz="3350" baseline="30000" dirty="0">
              <a:latin typeface="Arial Narrow"/>
              <a:cs typeface="Arial Narrow"/>
            </a:endParaRPr>
          </a:p>
        </p:txBody>
      </p:sp>
      <p:pic>
        <p:nvPicPr>
          <p:cNvPr id="36" name="object 36">
            <a:extLst>
              <a:ext uri="{FF2B5EF4-FFF2-40B4-BE49-F238E27FC236}">
                <a16:creationId xmlns:a16="http://schemas.microsoft.com/office/drawing/2014/main" id="{C7362AF2-F667-C83A-E036-63271CDFD3C2}"/>
              </a:ext>
            </a:extLst>
          </p:cNvPr>
          <p:cNvPicPr/>
          <p:nvPr/>
        </p:nvPicPr>
        <p:blipFill rotWithShape="1">
          <a:blip r:embed="rId3" cstate="print"/>
          <a:srcRect l="73746" t="1" b="42809"/>
          <a:stretch/>
        </p:blipFill>
        <p:spPr>
          <a:xfrm>
            <a:off x="12744832" y="3595069"/>
            <a:ext cx="3628824" cy="2387264"/>
          </a:xfrm>
          <a:prstGeom prst="rect">
            <a:avLst/>
          </a:prstGeom>
        </p:spPr>
      </p:pic>
      <p:sp>
        <p:nvSpPr>
          <p:cNvPr id="37" name="object 37">
            <a:extLst>
              <a:ext uri="{FF2B5EF4-FFF2-40B4-BE49-F238E27FC236}">
                <a16:creationId xmlns:a16="http://schemas.microsoft.com/office/drawing/2014/main" id="{5DB0B82A-A493-29EC-B78C-165850D0A1CD}"/>
              </a:ext>
            </a:extLst>
          </p:cNvPr>
          <p:cNvSpPr txBox="1"/>
          <p:nvPr/>
        </p:nvSpPr>
        <p:spPr>
          <a:xfrm>
            <a:off x="14464500" y="3838578"/>
            <a:ext cx="1616710" cy="9455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0" b="1" spc="-10" dirty="0">
                <a:solidFill>
                  <a:srgbClr val="050E4C"/>
                </a:solidFill>
                <a:latin typeface="Arial Narrow"/>
                <a:cs typeface="Arial Narrow"/>
              </a:rPr>
              <a:t>+</a:t>
            </a:r>
            <a:r>
              <a:rPr lang="pl-PL" sz="6000" b="1" spc="-10" dirty="0">
                <a:solidFill>
                  <a:srgbClr val="050E4C"/>
                </a:solidFill>
                <a:latin typeface="Arial Narrow"/>
                <a:cs typeface="Arial Narrow"/>
              </a:rPr>
              <a:t>14</a:t>
            </a:r>
            <a:endParaRPr sz="6000" dirty="0">
              <a:latin typeface="Arial Narrow"/>
              <a:cs typeface="Arial Narrow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E75AC69A-F4B4-DF93-245F-7B255EFA960F}"/>
              </a:ext>
            </a:extLst>
          </p:cNvPr>
          <p:cNvSpPr txBox="1"/>
          <p:nvPr/>
        </p:nvSpPr>
        <p:spPr>
          <a:xfrm>
            <a:off x="14623600" y="4605260"/>
            <a:ext cx="1501775" cy="53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50" b="1" spc="-10" dirty="0" err="1">
                <a:solidFill>
                  <a:srgbClr val="050E4C"/>
                </a:solidFill>
                <a:latin typeface="Arial Narrow"/>
                <a:cs typeface="Arial Narrow"/>
              </a:rPr>
              <a:t>miesi</a:t>
            </a:r>
            <a:r>
              <a:rPr lang="pl-PL" sz="3350" b="1" spc="-10" dirty="0" err="1">
                <a:solidFill>
                  <a:srgbClr val="050E4C"/>
                </a:solidFill>
                <a:latin typeface="Arial Narrow"/>
                <a:cs typeface="Arial Narrow"/>
              </a:rPr>
              <a:t>ęcy</a:t>
            </a:r>
            <a:endParaRPr sz="3350" dirty="0">
              <a:latin typeface="Arial Narrow"/>
              <a:cs typeface="Arial Narrow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90A9D744-96D9-5ED6-FDF5-401F227709B4}"/>
              </a:ext>
            </a:extLst>
          </p:cNvPr>
          <p:cNvSpPr txBox="1"/>
          <p:nvPr/>
        </p:nvSpPr>
        <p:spPr>
          <a:xfrm>
            <a:off x="15320584" y="5031194"/>
            <a:ext cx="659130" cy="52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350" b="1" spc="-25" dirty="0">
                <a:solidFill>
                  <a:srgbClr val="050E4C"/>
                </a:solidFill>
                <a:latin typeface="Arial Narrow"/>
                <a:cs typeface="Arial Narrow"/>
              </a:rPr>
              <a:t>OS</a:t>
            </a:r>
            <a:r>
              <a:rPr lang="pl-PL" sz="2025" b="1" spc="-37" baseline="55555" dirty="0">
                <a:solidFill>
                  <a:srgbClr val="050E4C"/>
                </a:solidFill>
                <a:latin typeface="Arial Narrow"/>
                <a:cs typeface="Arial Narrow"/>
              </a:rPr>
              <a:t>2</a:t>
            </a:r>
            <a:endParaRPr sz="2025" baseline="55555" dirty="0">
              <a:latin typeface="Arial Narrow"/>
              <a:cs typeface="Arial Narrow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117BF3F0-2510-FAAD-2C91-453A94E7DF7C}"/>
              </a:ext>
            </a:extLst>
          </p:cNvPr>
          <p:cNvSpPr txBox="1"/>
          <p:nvPr/>
        </p:nvSpPr>
        <p:spPr>
          <a:xfrm>
            <a:off x="8501282" y="9805468"/>
            <a:ext cx="152781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Czas</a:t>
            </a:r>
            <a:r>
              <a:rPr sz="20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(miesiące)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8EA6D227-AB9E-069D-A250-758E412FAC73}"/>
              </a:ext>
            </a:extLst>
          </p:cNvPr>
          <p:cNvSpPr/>
          <p:nvPr/>
        </p:nvSpPr>
        <p:spPr>
          <a:xfrm>
            <a:off x="2040633" y="4179739"/>
            <a:ext cx="281305" cy="177165"/>
          </a:xfrm>
          <a:custGeom>
            <a:avLst/>
            <a:gdLst/>
            <a:ahLst/>
            <a:cxnLst/>
            <a:rect l="l" t="t" r="r" b="b"/>
            <a:pathLst>
              <a:path w="281305" h="177164">
                <a:moveTo>
                  <a:pt x="239076" y="0"/>
                </a:moveTo>
                <a:lnTo>
                  <a:pt x="203042" y="17130"/>
                </a:lnTo>
                <a:lnTo>
                  <a:pt x="197292" y="40634"/>
                </a:lnTo>
                <a:lnTo>
                  <a:pt x="197292" y="136469"/>
                </a:lnTo>
                <a:lnTo>
                  <a:pt x="220516" y="174100"/>
                </a:lnTo>
                <a:lnTo>
                  <a:pt x="239076" y="176847"/>
                </a:lnTo>
                <a:lnTo>
                  <a:pt x="249059" y="176161"/>
                </a:lnTo>
                <a:lnTo>
                  <a:pt x="257668" y="174100"/>
                </a:lnTo>
                <a:lnTo>
                  <a:pt x="264904" y="170666"/>
                </a:lnTo>
                <a:lnTo>
                  <a:pt x="270766" y="165858"/>
                </a:lnTo>
                <a:lnTo>
                  <a:pt x="274845" y="160492"/>
                </a:lnTo>
                <a:lnTo>
                  <a:pt x="239204" y="160492"/>
                </a:lnTo>
                <a:lnTo>
                  <a:pt x="228806" y="158958"/>
                </a:lnTo>
                <a:lnTo>
                  <a:pt x="221379" y="154358"/>
                </a:lnTo>
                <a:lnTo>
                  <a:pt x="216923" y="146691"/>
                </a:lnTo>
                <a:lnTo>
                  <a:pt x="215508" y="136469"/>
                </a:lnTo>
                <a:lnTo>
                  <a:pt x="215472" y="40634"/>
                </a:lnTo>
                <a:lnTo>
                  <a:pt x="216923" y="30156"/>
                </a:lnTo>
                <a:lnTo>
                  <a:pt x="221379" y="22489"/>
                </a:lnTo>
                <a:lnTo>
                  <a:pt x="228806" y="17889"/>
                </a:lnTo>
                <a:lnTo>
                  <a:pt x="239204" y="16355"/>
                </a:lnTo>
                <a:lnTo>
                  <a:pt x="274711" y="16355"/>
                </a:lnTo>
                <a:lnTo>
                  <a:pt x="270766" y="11116"/>
                </a:lnTo>
                <a:lnTo>
                  <a:pt x="264904" y="6253"/>
                </a:lnTo>
                <a:lnTo>
                  <a:pt x="257668" y="2779"/>
                </a:lnTo>
                <a:lnTo>
                  <a:pt x="249059" y="694"/>
                </a:lnTo>
                <a:lnTo>
                  <a:pt x="239076" y="0"/>
                </a:lnTo>
                <a:close/>
              </a:path>
              <a:path w="281305" h="177164">
                <a:moveTo>
                  <a:pt x="274711" y="16355"/>
                </a:moveTo>
                <a:lnTo>
                  <a:pt x="239204" y="16355"/>
                </a:lnTo>
                <a:lnTo>
                  <a:pt x="249602" y="17889"/>
                </a:lnTo>
                <a:lnTo>
                  <a:pt x="257030" y="22489"/>
                </a:lnTo>
                <a:lnTo>
                  <a:pt x="261486" y="30156"/>
                </a:lnTo>
                <a:lnTo>
                  <a:pt x="262936" y="40634"/>
                </a:lnTo>
                <a:lnTo>
                  <a:pt x="262901" y="136469"/>
                </a:lnTo>
                <a:lnTo>
                  <a:pt x="261486" y="146691"/>
                </a:lnTo>
                <a:lnTo>
                  <a:pt x="257030" y="154358"/>
                </a:lnTo>
                <a:lnTo>
                  <a:pt x="249602" y="158958"/>
                </a:lnTo>
                <a:lnTo>
                  <a:pt x="239204" y="160492"/>
                </a:lnTo>
                <a:lnTo>
                  <a:pt x="274845" y="160492"/>
                </a:lnTo>
                <a:lnTo>
                  <a:pt x="275294" y="159901"/>
                </a:lnTo>
                <a:lnTo>
                  <a:pt x="278529" y="153016"/>
                </a:lnTo>
                <a:lnTo>
                  <a:pt x="280469" y="145206"/>
                </a:lnTo>
                <a:lnTo>
                  <a:pt x="281116" y="136469"/>
                </a:lnTo>
                <a:lnTo>
                  <a:pt x="281116" y="40634"/>
                </a:lnTo>
                <a:lnTo>
                  <a:pt x="280469" y="31889"/>
                </a:lnTo>
                <a:lnTo>
                  <a:pt x="278529" y="24054"/>
                </a:lnTo>
                <a:lnTo>
                  <a:pt x="275294" y="17130"/>
                </a:lnTo>
                <a:lnTo>
                  <a:pt x="274711" y="16355"/>
                </a:lnTo>
                <a:close/>
              </a:path>
              <a:path w="281305" h="177164">
                <a:moveTo>
                  <a:pt x="125096" y="0"/>
                </a:moveTo>
                <a:lnTo>
                  <a:pt x="89062" y="17130"/>
                </a:lnTo>
                <a:lnTo>
                  <a:pt x="83312" y="40634"/>
                </a:lnTo>
                <a:lnTo>
                  <a:pt x="83312" y="136469"/>
                </a:lnTo>
                <a:lnTo>
                  <a:pt x="106536" y="174100"/>
                </a:lnTo>
                <a:lnTo>
                  <a:pt x="125096" y="176847"/>
                </a:lnTo>
                <a:lnTo>
                  <a:pt x="135079" y="176161"/>
                </a:lnTo>
                <a:lnTo>
                  <a:pt x="143688" y="174100"/>
                </a:lnTo>
                <a:lnTo>
                  <a:pt x="150924" y="170666"/>
                </a:lnTo>
                <a:lnTo>
                  <a:pt x="156786" y="165858"/>
                </a:lnTo>
                <a:lnTo>
                  <a:pt x="160865" y="160492"/>
                </a:lnTo>
                <a:lnTo>
                  <a:pt x="125224" y="160492"/>
                </a:lnTo>
                <a:lnTo>
                  <a:pt x="114826" y="158958"/>
                </a:lnTo>
                <a:lnTo>
                  <a:pt x="107399" y="154358"/>
                </a:lnTo>
                <a:lnTo>
                  <a:pt x="102943" y="146691"/>
                </a:lnTo>
                <a:lnTo>
                  <a:pt x="101528" y="136469"/>
                </a:lnTo>
                <a:lnTo>
                  <a:pt x="101492" y="40634"/>
                </a:lnTo>
                <a:lnTo>
                  <a:pt x="102943" y="30156"/>
                </a:lnTo>
                <a:lnTo>
                  <a:pt x="107399" y="22489"/>
                </a:lnTo>
                <a:lnTo>
                  <a:pt x="114826" y="17889"/>
                </a:lnTo>
                <a:lnTo>
                  <a:pt x="125224" y="16355"/>
                </a:lnTo>
                <a:lnTo>
                  <a:pt x="160731" y="16355"/>
                </a:lnTo>
                <a:lnTo>
                  <a:pt x="156786" y="11116"/>
                </a:lnTo>
                <a:lnTo>
                  <a:pt x="150924" y="6253"/>
                </a:lnTo>
                <a:lnTo>
                  <a:pt x="143688" y="2779"/>
                </a:lnTo>
                <a:lnTo>
                  <a:pt x="135079" y="694"/>
                </a:lnTo>
                <a:lnTo>
                  <a:pt x="125096" y="0"/>
                </a:lnTo>
                <a:close/>
              </a:path>
              <a:path w="281305" h="177164">
                <a:moveTo>
                  <a:pt x="160731" y="16355"/>
                </a:moveTo>
                <a:lnTo>
                  <a:pt x="125224" y="16355"/>
                </a:lnTo>
                <a:lnTo>
                  <a:pt x="135622" y="17889"/>
                </a:lnTo>
                <a:lnTo>
                  <a:pt x="143050" y="22489"/>
                </a:lnTo>
                <a:lnTo>
                  <a:pt x="147506" y="30156"/>
                </a:lnTo>
                <a:lnTo>
                  <a:pt x="148956" y="40634"/>
                </a:lnTo>
                <a:lnTo>
                  <a:pt x="148921" y="136469"/>
                </a:lnTo>
                <a:lnTo>
                  <a:pt x="147506" y="146691"/>
                </a:lnTo>
                <a:lnTo>
                  <a:pt x="143050" y="154358"/>
                </a:lnTo>
                <a:lnTo>
                  <a:pt x="135622" y="158958"/>
                </a:lnTo>
                <a:lnTo>
                  <a:pt x="125224" y="160492"/>
                </a:lnTo>
                <a:lnTo>
                  <a:pt x="160865" y="160492"/>
                </a:lnTo>
                <a:lnTo>
                  <a:pt x="161314" y="159901"/>
                </a:lnTo>
                <a:lnTo>
                  <a:pt x="164549" y="153016"/>
                </a:lnTo>
                <a:lnTo>
                  <a:pt x="166489" y="145206"/>
                </a:lnTo>
                <a:lnTo>
                  <a:pt x="167136" y="136469"/>
                </a:lnTo>
                <a:lnTo>
                  <a:pt x="167136" y="40634"/>
                </a:lnTo>
                <a:lnTo>
                  <a:pt x="166489" y="31889"/>
                </a:lnTo>
                <a:lnTo>
                  <a:pt x="164549" y="24054"/>
                </a:lnTo>
                <a:lnTo>
                  <a:pt x="161314" y="17130"/>
                </a:lnTo>
                <a:lnTo>
                  <a:pt x="160731" y="16355"/>
                </a:lnTo>
                <a:close/>
              </a:path>
              <a:path w="281305" h="177164">
                <a:moveTo>
                  <a:pt x="50600" y="21211"/>
                </a:moveTo>
                <a:lnTo>
                  <a:pt x="32200" y="21211"/>
                </a:lnTo>
                <a:lnTo>
                  <a:pt x="32200" y="174292"/>
                </a:lnTo>
                <a:lnTo>
                  <a:pt x="50600" y="174292"/>
                </a:lnTo>
                <a:lnTo>
                  <a:pt x="50600" y="21211"/>
                </a:lnTo>
                <a:close/>
              </a:path>
              <a:path w="281305" h="177164">
                <a:moveTo>
                  <a:pt x="50600" y="2555"/>
                </a:moveTo>
                <a:lnTo>
                  <a:pt x="29900" y="2555"/>
                </a:lnTo>
                <a:lnTo>
                  <a:pt x="0" y="24278"/>
                </a:lnTo>
                <a:lnTo>
                  <a:pt x="0" y="44723"/>
                </a:lnTo>
                <a:lnTo>
                  <a:pt x="32200" y="21211"/>
                </a:lnTo>
                <a:lnTo>
                  <a:pt x="50600" y="21211"/>
                </a:lnTo>
                <a:lnTo>
                  <a:pt x="50600" y="2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42" name="object 42">
            <a:extLst>
              <a:ext uri="{FF2B5EF4-FFF2-40B4-BE49-F238E27FC236}">
                <a16:creationId xmlns:a16="http://schemas.microsoft.com/office/drawing/2014/main" id="{C97EACAD-89B3-1B5B-0F4B-1CE99CB16D5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21647" y="5166714"/>
            <a:ext cx="200103" cy="176847"/>
          </a:xfrm>
          <a:prstGeom prst="rect">
            <a:avLst/>
          </a:prstGeom>
        </p:spPr>
      </p:pic>
      <p:pic>
        <p:nvPicPr>
          <p:cNvPr id="43" name="object 43">
            <a:extLst>
              <a:ext uri="{FF2B5EF4-FFF2-40B4-BE49-F238E27FC236}">
                <a16:creationId xmlns:a16="http://schemas.microsoft.com/office/drawing/2014/main" id="{7C3CA615-05AF-C7C3-5F8E-1C2C4E61B12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27268" y="6153690"/>
            <a:ext cx="194481" cy="176847"/>
          </a:xfrm>
          <a:prstGeom prst="rect">
            <a:avLst/>
          </a:prstGeom>
        </p:spPr>
      </p:pic>
      <p:pic>
        <p:nvPicPr>
          <p:cNvPr id="44" name="object 44">
            <a:extLst>
              <a:ext uri="{FF2B5EF4-FFF2-40B4-BE49-F238E27FC236}">
                <a16:creationId xmlns:a16="http://schemas.microsoft.com/office/drawing/2014/main" id="{700DA44B-A14E-C941-C7F7-816EF7BBB87B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21901" y="7140665"/>
            <a:ext cx="199848" cy="176847"/>
          </a:xfrm>
          <a:prstGeom prst="rect">
            <a:avLst/>
          </a:prstGeom>
        </p:spPr>
      </p:pic>
      <p:pic>
        <p:nvPicPr>
          <p:cNvPr id="45" name="object 45">
            <a:extLst>
              <a:ext uri="{FF2B5EF4-FFF2-40B4-BE49-F238E27FC236}">
                <a16:creationId xmlns:a16="http://schemas.microsoft.com/office/drawing/2014/main" id="{517B0335-E198-E9B2-8297-4273CDF19995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31357" y="8127639"/>
            <a:ext cx="190392" cy="176847"/>
          </a:xfrm>
          <a:prstGeom prst="rect">
            <a:avLst/>
          </a:prstGeom>
        </p:spPr>
      </p:pic>
      <p:pic>
        <p:nvPicPr>
          <p:cNvPr id="46" name="object 46">
            <a:extLst>
              <a:ext uri="{FF2B5EF4-FFF2-40B4-BE49-F238E27FC236}">
                <a16:creationId xmlns:a16="http://schemas.microsoft.com/office/drawing/2014/main" id="{A1418700-A7FD-763F-025F-D8F7660F6095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237926" y="9114614"/>
            <a:ext cx="83823" cy="176847"/>
          </a:xfrm>
          <a:prstGeom prst="rect">
            <a:avLst/>
          </a:prstGeom>
        </p:spPr>
      </p:pic>
      <p:pic>
        <p:nvPicPr>
          <p:cNvPr id="47" name="object 47">
            <a:extLst>
              <a:ext uri="{FF2B5EF4-FFF2-40B4-BE49-F238E27FC236}">
                <a16:creationId xmlns:a16="http://schemas.microsoft.com/office/drawing/2014/main" id="{AEAA7C2F-B7FE-F291-30FE-70DF68BCB5AB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552264" y="9479299"/>
            <a:ext cx="12875977" cy="176847"/>
          </a:xfrm>
          <a:prstGeom prst="rect">
            <a:avLst/>
          </a:prstGeom>
        </p:spPr>
      </p:pic>
      <p:sp>
        <p:nvSpPr>
          <p:cNvPr id="48" name="object 48">
            <a:extLst>
              <a:ext uri="{FF2B5EF4-FFF2-40B4-BE49-F238E27FC236}">
                <a16:creationId xmlns:a16="http://schemas.microsoft.com/office/drawing/2014/main" id="{047C2378-4A48-9E8B-D1FF-4A9FC7ECF10D}"/>
              </a:ext>
            </a:extLst>
          </p:cNvPr>
          <p:cNvSpPr txBox="1"/>
          <p:nvPr/>
        </p:nvSpPr>
        <p:spPr>
          <a:xfrm>
            <a:off x="7488507" y="6227371"/>
            <a:ext cx="2315210" cy="3835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50" dirty="0">
                <a:solidFill>
                  <a:srgbClr val="ADC32B"/>
                </a:solidFill>
                <a:latin typeface="Arial Narrow"/>
                <a:cs typeface="Arial Narrow"/>
              </a:rPr>
              <a:t>Placebo</a:t>
            </a:r>
            <a:r>
              <a:rPr sz="2350" spc="-50" dirty="0">
                <a:solidFill>
                  <a:srgbClr val="ADC32B"/>
                </a:solidFill>
                <a:latin typeface="Arial Narrow"/>
                <a:cs typeface="Arial Narrow"/>
              </a:rPr>
              <a:t> </a:t>
            </a:r>
            <a:r>
              <a:rPr sz="2350" dirty="0">
                <a:solidFill>
                  <a:srgbClr val="ADC32B"/>
                </a:solidFill>
                <a:latin typeface="Arial Narrow"/>
                <a:cs typeface="Arial Narrow"/>
              </a:rPr>
              <a:t>+</a:t>
            </a:r>
            <a:r>
              <a:rPr sz="2350" spc="-45" dirty="0">
                <a:solidFill>
                  <a:srgbClr val="ADC32B"/>
                </a:solidFill>
                <a:latin typeface="Arial Narrow"/>
                <a:cs typeface="Arial Narrow"/>
              </a:rPr>
              <a:t> </a:t>
            </a:r>
            <a:r>
              <a:rPr sz="2350" dirty="0">
                <a:solidFill>
                  <a:srgbClr val="ADC32B"/>
                </a:solidFill>
                <a:latin typeface="Arial Narrow"/>
                <a:cs typeface="Arial Narrow"/>
              </a:rPr>
              <a:t>ADT</a:t>
            </a:r>
            <a:r>
              <a:rPr sz="2350" spc="-45" dirty="0">
                <a:solidFill>
                  <a:srgbClr val="ADC32B"/>
                </a:solidFill>
                <a:latin typeface="Arial Narrow"/>
                <a:cs typeface="Arial Narrow"/>
              </a:rPr>
              <a:t> </a:t>
            </a:r>
            <a:r>
              <a:rPr sz="2350" dirty="0">
                <a:solidFill>
                  <a:srgbClr val="ADC32B"/>
                </a:solidFill>
                <a:latin typeface="Arial Narrow"/>
                <a:cs typeface="Arial Narrow"/>
              </a:rPr>
              <a:t>–</a:t>
            </a:r>
            <a:r>
              <a:rPr sz="2350" spc="-45" dirty="0">
                <a:solidFill>
                  <a:srgbClr val="ADC32B"/>
                </a:solidFill>
                <a:latin typeface="Arial Narrow"/>
                <a:cs typeface="Arial Narrow"/>
              </a:rPr>
              <a:t> </a:t>
            </a:r>
            <a:r>
              <a:rPr sz="2350" spc="-25" dirty="0">
                <a:solidFill>
                  <a:srgbClr val="ADC32B"/>
                </a:solidFill>
                <a:latin typeface="Arial Narrow"/>
                <a:cs typeface="Arial Narrow"/>
              </a:rPr>
              <a:t>ITT</a:t>
            </a:r>
            <a:endParaRPr sz="2350" dirty="0">
              <a:latin typeface="Arial Narrow"/>
              <a:cs typeface="Arial Narrow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8FF2D56A-F3E4-E274-4DB2-23843683D152}"/>
              </a:ext>
            </a:extLst>
          </p:cNvPr>
          <p:cNvSpPr txBox="1"/>
          <p:nvPr/>
        </p:nvSpPr>
        <p:spPr>
          <a:xfrm>
            <a:off x="1424262" y="5638213"/>
            <a:ext cx="318770" cy="22383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85"/>
              </a:lnSpc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Przeżycie</a:t>
            </a:r>
            <a:r>
              <a:rPr sz="200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całkowite</a:t>
            </a:r>
            <a:r>
              <a:rPr sz="200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050E4C"/>
                </a:solidFill>
                <a:latin typeface="Arial Narrow"/>
                <a:cs typeface="Arial Narrow"/>
              </a:rPr>
              <a:t>(%)</a:t>
            </a:r>
            <a:endParaRPr sz="2000" dirty="0">
              <a:latin typeface="Arial Narrow"/>
              <a:cs typeface="Arial Narrow"/>
            </a:endParaRPr>
          </a:p>
        </p:txBody>
      </p:sp>
      <p:grpSp>
        <p:nvGrpSpPr>
          <p:cNvPr id="51" name="object 51">
            <a:extLst>
              <a:ext uri="{FF2B5EF4-FFF2-40B4-BE49-F238E27FC236}">
                <a16:creationId xmlns:a16="http://schemas.microsoft.com/office/drawing/2014/main" id="{68E582D2-C068-836B-847E-48724604E444}"/>
              </a:ext>
            </a:extLst>
          </p:cNvPr>
          <p:cNvGrpSpPr/>
          <p:nvPr/>
        </p:nvGrpSpPr>
        <p:grpSpPr>
          <a:xfrm>
            <a:off x="2557029" y="4168775"/>
            <a:ext cx="13193394" cy="5109210"/>
            <a:chOff x="2557029" y="4173559"/>
            <a:chExt cx="13193394" cy="5109210"/>
          </a:xfrm>
        </p:grpSpPr>
        <p:sp>
          <p:nvSpPr>
            <p:cNvPr id="52" name="object 52">
              <a:extLst>
                <a:ext uri="{FF2B5EF4-FFF2-40B4-BE49-F238E27FC236}">
                  <a16:creationId xmlns:a16="http://schemas.microsoft.com/office/drawing/2014/main" id="{998628B4-6F82-CC2D-50FF-7CE297C098A9}"/>
                </a:ext>
              </a:extLst>
            </p:cNvPr>
            <p:cNvSpPr/>
            <p:nvPr/>
          </p:nvSpPr>
          <p:spPr>
            <a:xfrm>
              <a:off x="2557029" y="6773528"/>
              <a:ext cx="13185140" cy="0"/>
            </a:xfrm>
            <a:custGeom>
              <a:avLst/>
              <a:gdLst/>
              <a:ahLst/>
              <a:cxnLst/>
              <a:rect l="l" t="t" r="r" b="b"/>
              <a:pathLst>
                <a:path w="13185140">
                  <a:moveTo>
                    <a:pt x="0" y="0"/>
                  </a:moveTo>
                  <a:lnTo>
                    <a:pt x="13184711" y="0"/>
                  </a:lnTo>
                </a:path>
              </a:pathLst>
            </a:custGeom>
            <a:ln w="10307">
              <a:solidFill>
                <a:srgbClr val="B9BBB9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3" name="object 53">
              <a:extLst>
                <a:ext uri="{FF2B5EF4-FFF2-40B4-BE49-F238E27FC236}">
                  <a16:creationId xmlns:a16="http://schemas.microsoft.com/office/drawing/2014/main" id="{B09A6EAD-E606-6CDA-E291-1AA395D8A703}"/>
                </a:ext>
              </a:extLst>
            </p:cNvPr>
            <p:cNvSpPr/>
            <p:nvPr/>
          </p:nvSpPr>
          <p:spPr>
            <a:xfrm>
              <a:off x="2565548" y="4182077"/>
              <a:ext cx="13176250" cy="5092065"/>
            </a:xfrm>
            <a:custGeom>
              <a:avLst/>
              <a:gdLst/>
              <a:ahLst/>
              <a:cxnLst/>
              <a:rect l="l" t="t" r="r" b="b"/>
              <a:pathLst>
                <a:path w="13176250" h="5092065">
                  <a:moveTo>
                    <a:pt x="0" y="0"/>
                  </a:moveTo>
                  <a:lnTo>
                    <a:pt x="0" y="5091627"/>
                  </a:lnTo>
                  <a:lnTo>
                    <a:pt x="13176193" y="5091627"/>
                  </a:lnTo>
                </a:path>
              </a:pathLst>
            </a:custGeom>
            <a:ln w="17037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4" name="object 54">
            <a:extLst>
              <a:ext uri="{FF2B5EF4-FFF2-40B4-BE49-F238E27FC236}">
                <a16:creationId xmlns:a16="http://schemas.microsoft.com/office/drawing/2014/main" id="{8400FEC7-91D9-F03F-F13F-4378EF6D50FB}"/>
              </a:ext>
            </a:extLst>
          </p:cNvPr>
          <p:cNvSpPr txBox="1"/>
          <p:nvPr/>
        </p:nvSpPr>
        <p:spPr>
          <a:xfrm>
            <a:off x="12744832" y="5498658"/>
            <a:ext cx="1949450" cy="403860"/>
          </a:xfrm>
          <a:prstGeom prst="rect">
            <a:avLst/>
          </a:prstGeom>
          <a:solidFill>
            <a:srgbClr val="482462"/>
          </a:solidFill>
        </p:spPr>
        <p:txBody>
          <a:bodyPr vert="horz" wrap="square" lIns="0" tIns="0" rIns="0" bIns="0" rtlCol="0">
            <a:spAutoFit/>
          </a:bodyPr>
          <a:lstStyle/>
          <a:p>
            <a:pPr marL="102235">
              <a:lnSpc>
                <a:spcPts val="3175"/>
              </a:lnSpc>
            </a:pPr>
            <a:r>
              <a:rPr lang="pl-PL" sz="2800" dirty="0">
                <a:solidFill>
                  <a:srgbClr val="FFFFFF"/>
                </a:solidFill>
                <a:latin typeface="Arial Narrow"/>
                <a:cs typeface="Arial Narrow"/>
              </a:rPr>
              <a:t>73</a:t>
            </a:r>
            <a:r>
              <a:rPr sz="2800" dirty="0">
                <a:solidFill>
                  <a:srgbClr val="FFFFFF"/>
                </a:solidFill>
                <a:latin typeface="Arial Narrow"/>
                <a:cs typeface="Arial Narrow"/>
              </a:rPr>
              <a:t>,</a:t>
            </a:r>
            <a:r>
              <a:rPr lang="pl-PL" sz="2800" dirty="0">
                <a:solidFill>
                  <a:srgbClr val="FFFFFF"/>
                </a:solidFill>
                <a:latin typeface="Arial Narrow"/>
                <a:cs typeface="Arial Narrow"/>
              </a:rPr>
              <a:t>9</a:t>
            </a:r>
            <a:r>
              <a:rPr sz="280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 Narrow"/>
                <a:cs typeface="Arial Narrow"/>
              </a:rPr>
              <a:t>miesiąca</a:t>
            </a:r>
            <a:endParaRPr sz="2800" dirty="0">
              <a:latin typeface="Arial Narrow"/>
              <a:cs typeface="Arial Narrow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6C3E89D-63C0-3AF9-D1F4-7B3EAC33948C}"/>
              </a:ext>
            </a:extLst>
          </p:cNvPr>
          <p:cNvSpPr txBox="1"/>
          <p:nvPr/>
        </p:nvSpPr>
        <p:spPr>
          <a:xfrm>
            <a:off x="14942124" y="11522394"/>
            <a:ext cx="141605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*</a:t>
            </a:r>
            <a:r>
              <a:rPr sz="1500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vs.</a:t>
            </a:r>
            <a:r>
              <a:rPr sz="1500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ADT</a:t>
            </a:r>
            <a:r>
              <a:rPr sz="1500" spc="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+</a:t>
            </a:r>
            <a:r>
              <a:rPr sz="1500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spc="-10" dirty="0">
                <a:solidFill>
                  <a:srgbClr val="050E4C"/>
                </a:solidFill>
                <a:latin typeface="Arial Narrow"/>
                <a:cs typeface="Arial Narrow"/>
              </a:rPr>
              <a:t>placebo</a:t>
            </a:r>
            <a:endParaRPr sz="1500" dirty="0">
              <a:latin typeface="Arial Narrow"/>
              <a:cs typeface="Arial Narrow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2383EB10-1476-E4F9-A1B8-E450D771A320}"/>
              </a:ext>
            </a:extLst>
          </p:cNvPr>
          <p:cNvSpPr/>
          <p:nvPr/>
        </p:nvSpPr>
        <p:spPr>
          <a:xfrm>
            <a:off x="0" y="10340975"/>
            <a:ext cx="14623600" cy="1528445"/>
          </a:xfrm>
          <a:custGeom>
            <a:avLst/>
            <a:gdLst/>
            <a:ahLst/>
            <a:cxnLst/>
            <a:rect l="l" t="t" r="r" b="b"/>
            <a:pathLst>
              <a:path w="15282544" h="1528444">
                <a:moveTo>
                  <a:pt x="15026434" y="0"/>
                </a:moveTo>
                <a:lnTo>
                  <a:pt x="0" y="0"/>
                </a:lnTo>
                <a:lnTo>
                  <a:pt x="47559" y="0"/>
                </a:lnTo>
                <a:lnTo>
                  <a:pt x="0" y="1527920"/>
                </a:lnTo>
                <a:lnTo>
                  <a:pt x="15026434" y="1527920"/>
                </a:lnTo>
                <a:lnTo>
                  <a:pt x="15072370" y="1523802"/>
                </a:lnTo>
                <a:lnTo>
                  <a:pt x="15115606" y="1511931"/>
                </a:lnTo>
                <a:lnTo>
                  <a:pt x="15155419" y="1493027"/>
                </a:lnTo>
                <a:lnTo>
                  <a:pt x="15191087" y="1467813"/>
                </a:lnTo>
                <a:lnTo>
                  <a:pt x="15221889" y="1437012"/>
                </a:lnTo>
                <a:lnTo>
                  <a:pt x="15247102" y="1401343"/>
                </a:lnTo>
                <a:lnTo>
                  <a:pt x="15266006" y="1361531"/>
                </a:lnTo>
                <a:lnTo>
                  <a:pt x="15277877" y="1318295"/>
                </a:lnTo>
                <a:lnTo>
                  <a:pt x="15281995" y="1272359"/>
                </a:lnTo>
                <a:lnTo>
                  <a:pt x="15281995" y="255560"/>
                </a:lnTo>
                <a:lnTo>
                  <a:pt x="15277877" y="209624"/>
                </a:lnTo>
                <a:lnTo>
                  <a:pt x="15266006" y="166389"/>
                </a:lnTo>
                <a:lnTo>
                  <a:pt x="15247102" y="126576"/>
                </a:lnTo>
                <a:lnTo>
                  <a:pt x="15221889" y="90908"/>
                </a:lnTo>
                <a:lnTo>
                  <a:pt x="15191087" y="60106"/>
                </a:lnTo>
                <a:lnTo>
                  <a:pt x="15155419" y="34892"/>
                </a:lnTo>
                <a:lnTo>
                  <a:pt x="15115606" y="15989"/>
                </a:lnTo>
                <a:lnTo>
                  <a:pt x="15072370" y="4117"/>
                </a:lnTo>
                <a:lnTo>
                  <a:pt x="15026434" y="0"/>
                </a:lnTo>
                <a:close/>
              </a:path>
            </a:pathLst>
          </a:custGeom>
          <a:solidFill>
            <a:srgbClr val="ADC32B">
              <a:alpha val="7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B398D221-801B-B865-34E6-A1BA32C1CD37}"/>
              </a:ext>
            </a:extLst>
          </p:cNvPr>
          <p:cNvSpPr txBox="1"/>
          <p:nvPr/>
        </p:nvSpPr>
        <p:spPr>
          <a:xfrm>
            <a:off x="2532202" y="10544762"/>
            <a:ext cx="1184021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Apalutamid</a:t>
            </a:r>
            <a:r>
              <a:rPr sz="3350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to</a:t>
            </a:r>
            <a:r>
              <a:rPr sz="3350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jedyny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lek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NHT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o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udowodnionym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działaniu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 wydłużającym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przeżycie</a:t>
            </a:r>
            <a:r>
              <a:rPr sz="3350" b="1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całkowite</a:t>
            </a:r>
            <a:r>
              <a:rPr sz="335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pacjentów</a:t>
            </a:r>
            <a:r>
              <a:rPr sz="335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z</a:t>
            </a:r>
            <a:r>
              <a:rPr sz="335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nmCRPC</a:t>
            </a:r>
            <a:r>
              <a:rPr sz="335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o</a:t>
            </a:r>
            <a:r>
              <a:rPr sz="335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ponad</a:t>
            </a:r>
            <a:r>
              <a:rPr sz="335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21</a:t>
            </a:r>
            <a:r>
              <a:rPr sz="335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spc="-10" dirty="0" err="1">
                <a:solidFill>
                  <a:srgbClr val="FFFFFF"/>
                </a:solidFill>
                <a:latin typeface="Arial Narrow"/>
                <a:cs typeface="Arial Narrow"/>
              </a:rPr>
              <a:t>miesięcy</a:t>
            </a:r>
            <a:r>
              <a:rPr sz="3350" spc="-10" dirty="0">
                <a:solidFill>
                  <a:srgbClr val="FFFFFF"/>
                </a:solidFill>
                <a:latin typeface="Arial Narrow"/>
                <a:cs typeface="Arial Narrow"/>
              </a:rPr>
              <a:t>*</a:t>
            </a:r>
            <a:r>
              <a:rPr lang="pl-PL" sz="2925" spc="-15" baseline="31339" dirty="0">
                <a:solidFill>
                  <a:srgbClr val="FFFFFF"/>
                </a:solidFill>
                <a:latin typeface="Arial Narrow"/>
                <a:cs typeface="Arial Narrow"/>
              </a:rPr>
              <a:t>2</a:t>
            </a:r>
            <a:endParaRPr sz="2925" baseline="31339" dirty="0">
              <a:latin typeface="Arial Narrow"/>
              <a:cs typeface="Arial Narrow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AAB9953E-774B-1921-87EE-203BDD8163B1}"/>
              </a:ext>
            </a:extLst>
          </p:cNvPr>
          <p:cNvSpPr txBox="1"/>
          <p:nvPr/>
        </p:nvSpPr>
        <p:spPr>
          <a:xfrm>
            <a:off x="16009746" y="6644573"/>
            <a:ext cx="215444" cy="2658745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Na</a:t>
            </a:r>
            <a:r>
              <a:rPr sz="1400" spc="-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podstawie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pozycji</a:t>
            </a:r>
            <a:r>
              <a:rPr sz="1400" spc="-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piśmiennictwa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nr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lang="pl-PL" sz="1400" spc="-50" dirty="0">
                <a:solidFill>
                  <a:srgbClr val="1D1D1B"/>
                </a:solidFill>
                <a:latin typeface="Arial Narrow"/>
                <a:cs typeface="Arial Narrow"/>
              </a:rPr>
              <a:t>2</a:t>
            </a:r>
            <a:endParaRPr sz="1400" dirty="0">
              <a:latin typeface="Arial Narrow"/>
              <a:cs typeface="Arial Narrow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788DCE07-04A6-BF90-0A1C-F4239C590038}"/>
              </a:ext>
            </a:extLst>
          </p:cNvPr>
          <p:cNvSpPr txBox="1"/>
          <p:nvPr/>
        </p:nvSpPr>
        <p:spPr>
          <a:xfrm>
            <a:off x="2860492" y="8389952"/>
            <a:ext cx="2827655" cy="6388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HR =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0,</a:t>
            </a:r>
            <a:r>
              <a:rPr lang="pl-PL" sz="2000" spc="-10" dirty="0">
                <a:solidFill>
                  <a:srgbClr val="1D1D1B"/>
                </a:solidFill>
                <a:latin typeface="Arial Narrow"/>
                <a:cs typeface="Arial Narrow"/>
              </a:rPr>
              <a:t>78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;</a:t>
            </a:r>
            <a:endParaRPr sz="20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95% CI:</a:t>
            </a:r>
            <a:r>
              <a:rPr sz="2000" spc="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0,</a:t>
            </a:r>
            <a:r>
              <a:rPr lang="pl-PL" sz="2000" spc="-10" dirty="0">
                <a:solidFill>
                  <a:srgbClr val="1D1D1B"/>
                </a:solidFill>
                <a:latin typeface="Arial Narrow"/>
                <a:cs typeface="Arial Narrow"/>
              </a:rPr>
              <a:t>64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-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0,</a:t>
            </a:r>
            <a:r>
              <a:rPr lang="pl-PL" sz="2000" dirty="0">
                <a:solidFill>
                  <a:srgbClr val="1D1D1B"/>
                </a:solidFill>
                <a:latin typeface="Arial Narrow"/>
                <a:cs typeface="Arial Narrow"/>
              </a:rPr>
              <a:t>96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; p</a:t>
            </a:r>
            <a:r>
              <a:rPr sz="2000" spc="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=</a:t>
            </a:r>
            <a:r>
              <a:rPr sz="2000" spc="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0,0</a:t>
            </a:r>
            <a:r>
              <a:rPr lang="pl-PL" sz="2000" spc="-10" dirty="0">
                <a:solidFill>
                  <a:srgbClr val="1D1D1B"/>
                </a:solidFill>
                <a:latin typeface="Arial Narrow"/>
                <a:cs typeface="Arial Narrow"/>
              </a:rPr>
              <a:t>161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DD22C7A8-E246-E622-30E6-9FFB07D31AAA}"/>
              </a:ext>
            </a:extLst>
          </p:cNvPr>
          <p:cNvSpPr txBox="1"/>
          <p:nvPr/>
        </p:nvSpPr>
        <p:spPr>
          <a:xfrm>
            <a:off x="10386752" y="7404000"/>
            <a:ext cx="2600325" cy="6388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9D9D9C"/>
                </a:solidFill>
                <a:latin typeface="Arial Narrow"/>
                <a:cs typeface="Arial Narrow"/>
              </a:rPr>
              <a:t>Placebo</a:t>
            </a:r>
            <a:r>
              <a:rPr sz="2000" spc="-15" dirty="0">
                <a:solidFill>
                  <a:srgbClr val="9D9D9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9D9D9C"/>
                </a:solidFill>
                <a:latin typeface="Arial Narrow"/>
                <a:cs typeface="Arial Narrow"/>
              </a:rPr>
              <a:t>+</a:t>
            </a:r>
            <a:r>
              <a:rPr sz="2000" spc="-15" dirty="0">
                <a:solidFill>
                  <a:srgbClr val="9D9D9C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9D9D9C"/>
                </a:solidFill>
                <a:latin typeface="Arial Narrow"/>
                <a:cs typeface="Arial Narrow"/>
              </a:rPr>
              <a:t>ADT</a:t>
            </a:r>
            <a:endParaRPr sz="20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mediana</a:t>
            </a:r>
            <a:r>
              <a:rPr sz="2000" spc="-2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OS:</a:t>
            </a:r>
            <a:r>
              <a:rPr sz="2000" spc="-2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5</a:t>
            </a:r>
            <a:r>
              <a:rPr lang="pl-PL" sz="2000" dirty="0">
                <a:solidFill>
                  <a:srgbClr val="1D1D1B"/>
                </a:solidFill>
                <a:latin typeface="Arial Narrow"/>
                <a:cs typeface="Arial Narrow"/>
              </a:rPr>
              <a:t>9,9</a:t>
            </a:r>
            <a:r>
              <a:rPr sz="2000" spc="-1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miesiąca</a:t>
            </a:r>
            <a:endParaRPr sz="2000" dirty="0">
              <a:latin typeface="Arial Narrow"/>
              <a:cs typeface="Arial Narrow"/>
            </a:endParaRPr>
          </a:p>
        </p:txBody>
      </p:sp>
      <p:grpSp>
        <p:nvGrpSpPr>
          <p:cNvPr id="2" name="object 41">
            <a:extLst>
              <a:ext uri="{FF2B5EF4-FFF2-40B4-BE49-F238E27FC236}">
                <a16:creationId xmlns:a16="http://schemas.microsoft.com/office/drawing/2014/main" id="{5CA89ADE-3831-C787-0714-85FE42CBDB3E}"/>
              </a:ext>
            </a:extLst>
          </p:cNvPr>
          <p:cNvGrpSpPr/>
          <p:nvPr/>
        </p:nvGrpSpPr>
        <p:grpSpPr>
          <a:xfrm>
            <a:off x="17519926" y="5298113"/>
            <a:ext cx="2604135" cy="886460"/>
            <a:chOff x="17500065" y="5298113"/>
            <a:chExt cx="2604135" cy="886460"/>
          </a:xfrm>
        </p:grpSpPr>
        <p:sp>
          <p:nvSpPr>
            <p:cNvPr id="3" name="object 42">
              <a:extLst>
                <a:ext uri="{FF2B5EF4-FFF2-40B4-BE49-F238E27FC236}">
                  <a16:creationId xmlns:a16="http://schemas.microsoft.com/office/drawing/2014/main" id="{C3F7801B-8157-D843-B22F-18E5F45C656A}"/>
                </a:ext>
              </a:extLst>
            </p:cNvPr>
            <p:cNvSpPr/>
            <p:nvPr/>
          </p:nvSpPr>
          <p:spPr>
            <a:xfrm>
              <a:off x="17500065" y="5298113"/>
              <a:ext cx="2604135" cy="886460"/>
            </a:xfrm>
            <a:custGeom>
              <a:avLst/>
              <a:gdLst/>
              <a:ahLst/>
              <a:cxnLst/>
              <a:rect l="l" t="t" r="r" b="b"/>
              <a:pathLst>
                <a:path w="2604134" h="886460">
                  <a:moveTo>
                    <a:pt x="2604033" y="0"/>
                  </a:moveTo>
                  <a:lnTo>
                    <a:pt x="438473" y="0"/>
                  </a:lnTo>
                  <a:lnTo>
                    <a:pt x="0" y="437502"/>
                  </a:lnTo>
                  <a:lnTo>
                    <a:pt x="427535" y="885943"/>
                  </a:lnTo>
                  <a:lnTo>
                    <a:pt x="2604033" y="885943"/>
                  </a:lnTo>
                  <a:lnTo>
                    <a:pt x="2604033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3">
              <a:extLst>
                <a:ext uri="{FF2B5EF4-FFF2-40B4-BE49-F238E27FC236}">
                  <a16:creationId xmlns:a16="http://schemas.microsoft.com/office/drawing/2014/main" id="{E6584689-3260-377A-F68B-D4B53139AEFD}"/>
                </a:ext>
              </a:extLst>
            </p:cNvPr>
            <p:cNvSpPr/>
            <p:nvPr/>
          </p:nvSpPr>
          <p:spPr>
            <a:xfrm>
              <a:off x="17961011" y="55928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152970" y="0"/>
                  </a:moveTo>
                  <a:lnTo>
                    <a:pt x="0" y="148208"/>
                  </a:lnTo>
                  <a:lnTo>
                    <a:pt x="152970" y="296416"/>
                  </a:lnTo>
                </a:path>
              </a:pathLst>
            </a:custGeom>
            <a:ln w="851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5" name="Grupa 4">
            <a:extLst>
              <a:ext uri="{FF2B5EF4-FFF2-40B4-BE49-F238E27FC236}">
                <a16:creationId xmlns:a16="http://schemas.microsoft.com/office/drawing/2014/main" id="{599FA6B0-89E9-43E7-09D7-879A32E0B692}"/>
              </a:ext>
            </a:extLst>
          </p:cNvPr>
          <p:cNvGrpSpPr/>
          <p:nvPr/>
        </p:nvGrpSpPr>
        <p:grpSpPr>
          <a:xfrm>
            <a:off x="17927602" y="8748513"/>
            <a:ext cx="2176780" cy="886460"/>
            <a:chOff x="17927602" y="8748513"/>
            <a:chExt cx="2176780" cy="886460"/>
          </a:xfrm>
        </p:grpSpPr>
        <p:sp>
          <p:nvSpPr>
            <p:cNvPr id="6" name="object 11">
              <a:extLst>
                <a:ext uri="{FF2B5EF4-FFF2-40B4-BE49-F238E27FC236}">
                  <a16:creationId xmlns:a16="http://schemas.microsoft.com/office/drawing/2014/main" id="{B1FA27D8-933B-186F-B2F7-211F6981D876}"/>
                </a:ext>
              </a:extLst>
            </p:cNvPr>
            <p:cNvSpPr/>
            <p:nvPr/>
          </p:nvSpPr>
          <p:spPr>
            <a:xfrm>
              <a:off x="17927602" y="87485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1" name="object 12">
              <a:extLst>
                <a:ext uri="{FF2B5EF4-FFF2-40B4-BE49-F238E27FC236}">
                  <a16:creationId xmlns:a16="http://schemas.microsoft.com/office/drawing/2014/main" id="{1E3FEAD5-4F25-5F12-BF90-E2ABF9A14664}"/>
                </a:ext>
              </a:extLst>
            </p:cNvPr>
            <p:cNvSpPr/>
            <p:nvPr/>
          </p:nvSpPr>
          <p:spPr>
            <a:xfrm>
              <a:off x="17961014" y="90432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noFill/>
            <a:ln w="85186">
              <a:solidFill>
                <a:srgbClr val="00B0F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2" name="object 21">
              <a:extLst>
                <a:ext uri="{FF2B5EF4-FFF2-40B4-BE49-F238E27FC236}">
                  <a16:creationId xmlns:a16="http://schemas.microsoft.com/office/drawing/2014/main" id="{8A645EF7-052F-4D6D-5D2B-40425E0D437F}"/>
                </a:ext>
              </a:extLst>
            </p:cNvPr>
            <p:cNvSpPr txBox="1"/>
            <p:nvPr/>
          </p:nvSpPr>
          <p:spPr>
            <a:xfrm>
              <a:off x="18098140" y="8805446"/>
              <a:ext cx="1707254" cy="743152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Przebieg </a:t>
              </a:r>
              <a:b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</a:b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choroby i ryzyko progresji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63" name="Grupa 62">
            <a:extLst>
              <a:ext uri="{FF2B5EF4-FFF2-40B4-BE49-F238E27FC236}">
                <a16:creationId xmlns:a16="http://schemas.microsoft.com/office/drawing/2014/main" id="{FFFCBCED-A065-ABA9-ACDC-9A5F06C7095F}"/>
              </a:ext>
            </a:extLst>
          </p:cNvPr>
          <p:cNvGrpSpPr/>
          <p:nvPr/>
        </p:nvGrpSpPr>
        <p:grpSpPr>
          <a:xfrm>
            <a:off x="17924183" y="4161273"/>
            <a:ext cx="2186305" cy="886460"/>
            <a:chOff x="17924183" y="4161273"/>
            <a:chExt cx="2186305" cy="886460"/>
          </a:xfrm>
        </p:grpSpPr>
        <p:grpSp>
          <p:nvGrpSpPr>
            <p:cNvPr id="64" name="object 45">
              <a:extLst>
                <a:ext uri="{FF2B5EF4-FFF2-40B4-BE49-F238E27FC236}">
                  <a16:creationId xmlns:a16="http://schemas.microsoft.com/office/drawing/2014/main" id="{25D14E24-5335-8729-46CD-7928C2FBCFF1}"/>
                </a:ext>
              </a:extLst>
            </p:cNvPr>
            <p:cNvGrpSpPr/>
            <p:nvPr/>
          </p:nvGrpSpPr>
          <p:grpSpPr>
            <a:xfrm>
              <a:off x="17924183" y="4161273"/>
              <a:ext cx="2186305" cy="886460"/>
              <a:chOff x="17918421" y="4161273"/>
              <a:chExt cx="2186305" cy="886460"/>
            </a:xfrm>
          </p:grpSpPr>
          <p:sp>
            <p:nvSpPr>
              <p:cNvPr id="66" name="object 46">
                <a:extLst>
                  <a:ext uri="{FF2B5EF4-FFF2-40B4-BE49-F238E27FC236}">
                    <a16:creationId xmlns:a16="http://schemas.microsoft.com/office/drawing/2014/main" id="{1AEA578F-39FE-C21A-CD5F-4081ED0DE07E}"/>
                  </a:ext>
                </a:extLst>
              </p:cNvPr>
              <p:cNvSpPr/>
              <p:nvPr/>
            </p:nvSpPr>
            <p:spPr>
              <a:xfrm>
                <a:off x="17927602" y="4161273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60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A68FB1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7" name="object 47">
                <a:extLst>
                  <a:ext uri="{FF2B5EF4-FFF2-40B4-BE49-F238E27FC236}">
                    <a16:creationId xmlns:a16="http://schemas.microsoft.com/office/drawing/2014/main" id="{F232EFA5-7CED-FE96-1DBD-FDA7D8FC7543}"/>
                  </a:ext>
                </a:extLst>
              </p:cNvPr>
              <p:cNvSpPr/>
              <p:nvPr/>
            </p:nvSpPr>
            <p:spPr>
              <a:xfrm>
                <a:off x="17961014" y="4456038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A68FB1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65" name="object 13">
              <a:extLst>
                <a:ext uri="{FF2B5EF4-FFF2-40B4-BE49-F238E27FC236}">
                  <a16:creationId xmlns:a16="http://schemas.microsoft.com/office/drawing/2014/main" id="{238719BE-FB5F-1439-CE81-03A7C07AC0BA}"/>
                </a:ext>
              </a:extLst>
            </p:cNvPr>
            <p:cNvSpPr txBox="1"/>
            <p:nvPr/>
          </p:nvSpPr>
          <p:spPr>
            <a:xfrm>
              <a:off x="18749645" y="4199245"/>
              <a:ext cx="1056005" cy="774571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20320" marR="5080" indent="231775" algn="r">
                <a:lnSpc>
                  <a:spcPts val="1880"/>
                </a:lnSpc>
                <a:spcBef>
                  <a:spcPts val="340"/>
                </a:spcBef>
              </a:pPr>
              <a:r>
                <a:rPr sz="1750" spc="100" dirty="0">
                  <a:solidFill>
                    <a:srgbClr val="FFFFFF"/>
                  </a:solidFill>
                  <a:latin typeface="Arial Narrow"/>
                  <a:cs typeface="Arial Narrow"/>
                </a:rPr>
                <a:t>Wysokie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ryzyko</a:t>
              </a:r>
              <a:r>
                <a:rPr sz="1750" spc="8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przerzutów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68" name="Grupa 67">
            <a:extLst>
              <a:ext uri="{FF2B5EF4-FFF2-40B4-BE49-F238E27FC236}">
                <a16:creationId xmlns:a16="http://schemas.microsoft.com/office/drawing/2014/main" id="{22FB6266-C76F-EC15-4D3E-B15F3474A185}"/>
              </a:ext>
            </a:extLst>
          </p:cNvPr>
          <p:cNvGrpSpPr/>
          <p:nvPr/>
        </p:nvGrpSpPr>
        <p:grpSpPr>
          <a:xfrm>
            <a:off x="17918421" y="6457267"/>
            <a:ext cx="2186305" cy="886460"/>
            <a:chOff x="17918421" y="6457267"/>
            <a:chExt cx="2186305" cy="886460"/>
          </a:xfrm>
        </p:grpSpPr>
        <p:grpSp>
          <p:nvGrpSpPr>
            <p:cNvPr id="69" name="object 14">
              <a:extLst>
                <a:ext uri="{FF2B5EF4-FFF2-40B4-BE49-F238E27FC236}">
                  <a16:creationId xmlns:a16="http://schemas.microsoft.com/office/drawing/2014/main" id="{594D5CF0-A3C4-A706-F428-27C5D0020AB0}"/>
                </a:ext>
              </a:extLst>
            </p:cNvPr>
            <p:cNvGrpSpPr/>
            <p:nvPr/>
          </p:nvGrpSpPr>
          <p:grpSpPr>
            <a:xfrm>
              <a:off x="17918421" y="6457267"/>
              <a:ext cx="2186305" cy="886460"/>
              <a:chOff x="17918421" y="6457267"/>
              <a:chExt cx="2186305" cy="886460"/>
            </a:xfrm>
          </p:grpSpPr>
          <p:sp>
            <p:nvSpPr>
              <p:cNvPr id="71" name="object 15">
                <a:extLst>
                  <a:ext uri="{FF2B5EF4-FFF2-40B4-BE49-F238E27FC236}">
                    <a16:creationId xmlns:a16="http://schemas.microsoft.com/office/drawing/2014/main" id="{F521BE1D-ACDE-66C9-BF1A-58F66CA1B397}"/>
                  </a:ext>
                </a:extLst>
              </p:cNvPr>
              <p:cNvSpPr/>
              <p:nvPr/>
            </p:nvSpPr>
            <p:spPr>
              <a:xfrm>
                <a:off x="17927602" y="6457267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59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7798BC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2" name="object 16">
                <a:extLst>
                  <a:ext uri="{FF2B5EF4-FFF2-40B4-BE49-F238E27FC236}">
                    <a16:creationId xmlns:a16="http://schemas.microsoft.com/office/drawing/2014/main" id="{ACF3B39E-2EBB-97B3-B314-EB329F2D1C46}"/>
                  </a:ext>
                </a:extLst>
              </p:cNvPr>
              <p:cNvSpPr/>
              <p:nvPr/>
            </p:nvSpPr>
            <p:spPr>
              <a:xfrm>
                <a:off x="17961014" y="6752031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7798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70" name="object 20">
              <a:extLst>
                <a:ext uri="{FF2B5EF4-FFF2-40B4-BE49-F238E27FC236}">
                  <a16:creationId xmlns:a16="http://schemas.microsoft.com/office/drawing/2014/main" id="{DBC89E22-7EB1-8B09-DE82-283392FEDA18}"/>
                </a:ext>
              </a:extLst>
            </p:cNvPr>
            <p:cNvSpPr txBox="1"/>
            <p:nvPr/>
          </p:nvSpPr>
          <p:spPr>
            <a:xfrm>
              <a:off x="19113029" y="6635810"/>
              <a:ext cx="692150" cy="5302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ts val="1989"/>
                </a:lnSpc>
                <a:spcBef>
                  <a:spcPts val="90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Badania</a:t>
              </a:r>
              <a:endParaRPr sz="1750" dirty="0">
                <a:latin typeface="Arial Narrow"/>
                <a:cs typeface="Arial Narrow"/>
              </a:endParaRPr>
            </a:p>
            <a:p>
              <a:pPr marL="255270">
                <a:lnSpc>
                  <a:spcPts val="1989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RWE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77" name="Grupa 76">
            <a:extLst>
              <a:ext uri="{FF2B5EF4-FFF2-40B4-BE49-F238E27FC236}">
                <a16:creationId xmlns:a16="http://schemas.microsoft.com/office/drawing/2014/main" id="{CBB608AA-9E7A-DF30-4C9F-D20DB22D800A}"/>
              </a:ext>
            </a:extLst>
          </p:cNvPr>
          <p:cNvGrpSpPr/>
          <p:nvPr/>
        </p:nvGrpSpPr>
        <p:grpSpPr>
          <a:xfrm>
            <a:off x="17927602" y="7608459"/>
            <a:ext cx="2176780" cy="886460"/>
            <a:chOff x="17927602" y="7608459"/>
            <a:chExt cx="2176780" cy="886460"/>
          </a:xfrm>
        </p:grpSpPr>
        <p:sp>
          <p:nvSpPr>
            <p:cNvPr id="78" name="object 21">
              <a:extLst>
                <a:ext uri="{FF2B5EF4-FFF2-40B4-BE49-F238E27FC236}">
                  <a16:creationId xmlns:a16="http://schemas.microsoft.com/office/drawing/2014/main" id="{FA300EC8-07FA-6E39-DB3C-55A3E41A85C4}"/>
                </a:ext>
              </a:extLst>
            </p:cNvPr>
            <p:cNvSpPr/>
            <p:nvPr/>
          </p:nvSpPr>
          <p:spPr>
            <a:xfrm>
              <a:off x="17927602" y="7608459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9" name="object 22">
              <a:extLst>
                <a:ext uri="{FF2B5EF4-FFF2-40B4-BE49-F238E27FC236}">
                  <a16:creationId xmlns:a16="http://schemas.microsoft.com/office/drawing/2014/main" id="{E852DD08-2A1F-295F-FD89-A596FFD652F2}"/>
                </a:ext>
              </a:extLst>
            </p:cNvPr>
            <p:cNvSpPr/>
            <p:nvPr/>
          </p:nvSpPr>
          <p:spPr>
            <a:xfrm>
              <a:off x="17961014" y="7903223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0" name="object 23">
              <a:extLst>
                <a:ext uri="{FF2B5EF4-FFF2-40B4-BE49-F238E27FC236}">
                  <a16:creationId xmlns:a16="http://schemas.microsoft.com/office/drawing/2014/main" id="{492E3C3B-7099-C214-92B4-52C981EC6808}"/>
                </a:ext>
              </a:extLst>
            </p:cNvPr>
            <p:cNvSpPr txBox="1"/>
            <p:nvPr/>
          </p:nvSpPr>
          <p:spPr>
            <a:xfrm>
              <a:off x="18931558" y="7653897"/>
              <a:ext cx="873760" cy="751205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Tolerancja </a:t>
              </a:r>
              <a:r>
                <a:rPr sz="1750" dirty="0">
                  <a:solidFill>
                    <a:srgbClr val="FFFFFF"/>
                  </a:solidFill>
                  <a:latin typeface="Arial Narrow"/>
                  <a:cs typeface="Arial Narrow"/>
                </a:rPr>
                <a:t>i</a:t>
              </a:r>
              <a:r>
                <a:rPr sz="1750" spc="-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jakość</a:t>
              </a:r>
              <a:endParaRPr sz="1750" dirty="0">
                <a:latin typeface="Arial Narrow"/>
                <a:cs typeface="Arial Narrow"/>
              </a:endParaRPr>
            </a:p>
            <a:p>
              <a:pPr marR="5080" algn="r">
                <a:lnSpc>
                  <a:spcPts val="1800"/>
                </a:lnSpc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życia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81" name="object 13">
            <a:extLst>
              <a:ext uri="{FF2B5EF4-FFF2-40B4-BE49-F238E27FC236}">
                <a16:creationId xmlns:a16="http://schemas.microsoft.com/office/drawing/2014/main" id="{370C7892-F975-0FAC-F76D-A575D473E9A6}"/>
              </a:ext>
            </a:extLst>
          </p:cNvPr>
          <p:cNvSpPr txBox="1"/>
          <p:nvPr/>
        </p:nvSpPr>
        <p:spPr>
          <a:xfrm>
            <a:off x="18749645" y="5451420"/>
            <a:ext cx="1056005" cy="53091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52705" marR="5080" indent="-40640" algn="r">
              <a:lnSpc>
                <a:spcPts val="1880"/>
              </a:lnSpc>
            </a:pPr>
            <a:r>
              <a:rPr sz="1750" spc="-10" dirty="0" err="1">
                <a:solidFill>
                  <a:srgbClr val="FFFFFF"/>
                </a:solidFill>
                <a:latin typeface="Arial Narrow"/>
                <a:cs typeface="Arial Narrow"/>
              </a:rPr>
              <a:t>Skuteczność</a:t>
            </a: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 apalutamidu</a:t>
            </a:r>
            <a:endParaRPr sz="1750" dirty="0">
              <a:latin typeface="Arial Narrow"/>
              <a:cs typeface="Arial Narrow"/>
            </a:endParaRPr>
          </a:p>
        </p:txBody>
      </p:sp>
      <p:sp>
        <p:nvSpPr>
          <p:cNvPr id="13" name="Prostokąt 12">
            <a:hlinkClick r:id="rId10" action="ppaction://hlinksldjump"/>
            <a:extLst>
              <a:ext uri="{FF2B5EF4-FFF2-40B4-BE49-F238E27FC236}">
                <a16:creationId xmlns:a16="http://schemas.microsoft.com/office/drawing/2014/main" id="{0FCBA3F7-67C2-7FEA-80B2-2472E68291F8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hlinkClick r:id="rId10" action="ppaction://hlinksldjump"/>
            <a:extLst>
              <a:ext uri="{FF2B5EF4-FFF2-40B4-BE49-F238E27FC236}">
                <a16:creationId xmlns:a16="http://schemas.microsoft.com/office/drawing/2014/main" id="{BF0D1893-109D-EE61-93BF-C831BEE89F01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>
            <a:hlinkClick r:id="rId11" action="ppaction://hlinksldjump"/>
            <a:extLst>
              <a:ext uri="{FF2B5EF4-FFF2-40B4-BE49-F238E27FC236}">
                <a16:creationId xmlns:a16="http://schemas.microsoft.com/office/drawing/2014/main" id="{57FD5B5D-F50D-166E-C9BB-F70DB65256C0}"/>
              </a:ext>
            </a:extLst>
          </p:cNvPr>
          <p:cNvSpPr/>
          <p:nvPr/>
        </p:nvSpPr>
        <p:spPr>
          <a:xfrm>
            <a:off x="17961013" y="5313862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hlinkClick r:id="rId12" action="ppaction://hlinksldjump"/>
            <a:extLst>
              <a:ext uri="{FF2B5EF4-FFF2-40B4-BE49-F238E27FC236}">
                <a16:creationId xmlns:a16="http://schemas.microsoft.com/office/drawing/2014/main" id="{05F0EE8D-13C8-1040-B7A8-FB1146029EED}"/>
              </a:ext>
            </a:extLst>
          </p:cNvPr>
          <p:cNvSpPr/>
          <p:nvPr/>
        </p:nvSpPr>
        <p:spPr>
          <a:xfrm>
            <a:off x="17961013" y="6447641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hlinkClick r:id="rId13" action="ppaction://hlinksldjump"/>
            <a:extLst>
              <a:ext uri="{FF2B5EF4-FFF2-40B4-BE49-F238E27FC236}">
                <a16:creationId xmlns:a16="http://schemas.microsoft.com/office/drawing/2014/main" id="{65CAC6DA-683E-D2DE-FDF0-102B67F0671A}"/>
              </a:ext>
            </a:extLst>
          </p:cNvPr>
          <p:cNvSpPr/>
          <p:nvPr/>
        </p:nvSpPr>
        <p:spPr>
          <a:xfrm>
            <a:off x="17981580" y="763278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>
            <a:hlinkClick r:id="rId14" action="ppaction://hlinksldjump"/>
            <a:extLst>
              <a:ext uri="{FF2B5EF4-FFF2-40B4-BE49-F238E27FC236}">
                <a16:creationId xmlns:a16="http://schemas.microsoft.com/office/drawing/2014/main" id="{FCBEDB0E-54CE-9FED-06A2-9B9A8E8DE45B}"/>
              </a:ext>
            </a:extLst>
          </p:cNvPr>
          <p:cNvSpPr/>
          <p:nvPr/>
        </p:nvSpPr>
        <p:spPr>
          <a:xfrm>
            <a:off x="17946866" y="878521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2" name="Grafika 81" descr="Dom z wypełnieniem pełnym">
            <a:hlinkClick r:id="rId15" action="ppaction://hlinksldjump"/>
            <a:extLst>
              <a:ext uri="{FF2B5EF4-FFF2-40B4-BE49-F238E27FC236}">
                <a16:creationId xmlns:a16="http://schemas.microsoft.com/office/drawing/2014/main" id="{E023F523-6C44-0BF4-7819-94F11B8A85E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9026929" y="3093836"/>
            <a:ext cx="914400" cy="914400"/>
          </a:xfrm>
          <a:prstGeom prst="rect">
            <a:avLst/>
          </a:prstGeom>
        </p:spPr>
      </p:pic>
      <p:sp>
        <p:nvSpPr>
          <p:cNvPr id="83" name="Dowolny kształt: kształt 82">
            <a:extLst>
              <a:ext uri="{FF2B5EF4-FFF2-40B4-BE49-F238E27FC236}">
                <a16:creationId xmlns:a16="http://schemas.microsoft.com/office/drawing/2014/main" id="{8F6624A5-3637-BF97-B5D8-4D9117C24777}"/>
              </a:ext>
            </a:extLst>
          </p:cNvPr>
          <p:cNvSpPr/>
          <p:nvPr/>
        </p:nvSpPr>
        <p:spPr>
          <a:xfrm>
            <a:off x="2580374" y="4301779"/>
            <a:ext cx="10601646" cy="2317019"/>
          </a:xfrm>
          <a:custGeom>
            <a:avLst/>
            <a:gdLst>
              <a:gd name="connsiteX0" fmla="*/ 0 w 10601646"/>
              <a:gd name="connsiteY0" fmla="*/ 0 h 2317019"/>
              <a:gd name="connsiteX1" fmla="*/ 676289 w 10601646"/>
              <a:gd name="connsiteY1" fmla="*/ 0 h 2317019"/>
              <a:gd name="connsiteX2" fmla="*/ 677257 w 10601646"/>
              <a:gd name="connsiteY2" fmla="*/ 22961 h 2317019"/>
              <a:gd name="connsiteX3" fmla="*/ 1176481 w 10601646"/>
              <a:gd name="connsiteY3" fmla="*/ 22961 h 2317019"/>
              <a:gd name="connsiteX4" fmla="*/ 1213299 w 10601646"/>
              <a:gd name="connsiteY4" fmla="*/ 31869 h 2317019"/>
              <a:gd name="connsiteX5" fmla="*/ 1430694 w 10601646"/>
              <a:gd name="connsiteY5" fmla="*/ 31869 h 2317019"/>
              <a:gd name="connsiteX6" fmla="*/ 1430694 w 10601646"/>
              <a:gd name="connsiteY6" fmla="*/ 60283 h 2317019"/>
              <a:gd name="connsiteX7" fmla="*/ 1828426 w 10601646"/>
              <a:gd name="connsiteY7" fmla="*/ 60283 h 2317019"/>
              <a:gd name="connsiteX8" fmla="*/ 1833997 w 10601646"/>
              <a:gd name="connsiteY8" fmla="*/ 92229 h 2317019"/>
              <a:gd name="connsiteX9" fmla="*/ 2098990 w 10601646"/>
              <a:gd name="connsiteY9" fmla="*/ 92229 h 2317019"/>
              <a:gd name="connsiteX10" fmla="*/ 2098990 w 10601646"/>
              <a:gd name="connsiteY10" fmla="*/ 115191 h 2317019"/>
              <a:gd name="connsiteX11" fmla="*/ 2254618 w 10601646"/>
              <a:gd name="connsiteY11" fmla="*/ 115191 h 2317019"/>
              <a:gd name="connsiteX12" fmla="*/ 2254618 w 10601646"/>
              <a:gd name="connsiteY12" fmla="*/ 134696 h 2317019"/>
              <a:gd name="connsiteX13" fmla="*/ 2418604 w 10601646"/>
              <a:gd name="connsiteY13" fmla="*/ 134696 h 2317019"/>
              <a:gd name="connsiteX14" fmla="*/ 2418604 w 10601646"/>
              <a:gd name="connsiteY14" fmla="*/ 148903 h 2317019"/>
              <a:gd name="connsiteX15" fmla="*/ 2681053 w 10601646"/>
              <a:gd name="connsiteY15" fmla="*/ 148903 h 2317019"/>
              <a:gd name="connsiteX16" fmla="*/ 2681053 w 10601646"/>
              <a:gd name="connsiteY16" fmla="*/ 175550 h 2317019"/>
              <a:gd name="connsiteX17" fmla="*/ 2787632 w 10601646"/>
              <a:gd name="connsiteY17" fmla="*/ 175550 h 2317019"/>
              <a:gd name="connsiteX18" fmla="*/ 2787632 w 10601646"/>
              <a:gd name="connsiteY18" fmla="*/ 200355 h 2317019"/>
              <a:gd name="connsiteX19" fmla="*/ 3000789 w 10601646"/>
              <a:gd name="connsiteY19" fmla="*/ 200355 h 2317019"/>
              <a:gd name="connsiteX20" fmla="*/ 3002242 w 10601646"/>
              <a:gd name="connsiteY20" fmla="*/ 214562 h 2317019"/>
              <a:gd name="connsiteX21" fmla="*/ 3115603 w 10601646"/>
              <a:gd name="connsiteY21" fmla="*/ 214562 h 2317019"/>
              <a:gd name="connsiteX22" fmla="*/ 3131953 w 10601646"/>
              <a:gd name="connsiteY22" fmla="*/ 232838 h 2317019"/>
              <a:gd name="connsiteX23" fmla="*/ 3193357 w 10601646"/>
              <a:gd name="connsiteY23" fmla="*/ 239366 h 2317019"/>
              <a:gd name="connsiteX24" fmla="*/ 3213461 w 10601646"/>
              <a:gd name="connsiteY24" fmla="*/ 263095 h 2317019"/>
              <a:gd name="connsiteX25" fmla="*/ 3283463 w 10601646"/>
              <a:gd name="connsiteY25" fmla="*/ 274768 h 2317019"/>
              <a:gd name="connsiteX26" fmla="*/ 3373692 w 10601646"/>
              <a:gd name="connsiteY26" fmla="*/ 290818 h 2317019"/>
              <a:gd name="connsiteX27" fmla="*/ 3488506 w 10601646"/>
              <a:gd name="connsiteY27" fmla="*/ 290818 h 2317019"/>
              <a:gd name="connsiteX28" fmla="*/ 3488506 w 10601646"/>
              <a:gd name="connsiteY28" fmla="*/ 308480 h 2317019"/>
              <a:gd name="connsiteX29" fmla="*/ 3771423 w 10601646"/>
              <a:gd name="connsiteY29" fmla="*/ 308480 h 2317019"/>
              <a:gd name="connsiteX30" fmla="*/ 3771423 w 10601646"/>
              <a:gd name="connsiteY30" fmla="*/ 342193 h 2317019"/>
              <a:gd name="connsiteX31" fmla="*/ 3845180 w 10601646"/>
              <a:gd name="connsiteY31" fmla="*/ 342193 h 2317019"/>
              <a:gd name="connsiteX32" fmla="*/ 3845180 w 10601646"/>
              <a:gd name="connsiteY32" fmla="*/ 365154 h 2317019"/>
              <a:gd name="connsiteX33" fmla="*/ 3923055 w 10601646"/>
              <a:gd name="connsiteY33" fmla="*/ 365154 h 2317019"/>
              <a:gd name="connsiteX34" fmla="*/ 3923055 w 10601646"/>
              <a:gd name="connsiteY34" fmla="*/ 384660 h 2317019"/>
              <a:gd name="connsiteX35" fmla="*/ 4083044 w 10601646"/>
              <a:gd name="connsiteY35" fmla="*/ 384660 h 2317019"/>
              <a:gd name="connsiteX36" fmla="*/ 4083044 w 10601646"/>
              <a:gd name="connsiteY36" fmla="*/ 411307 h 2317019"/>
              <a:gd name="connsiteX37" fmla="*/ 4177269 w 10601646"/>
              <a:gd name="connsiteY37" fmla="*/ 411307 h 2317019"/>
              <a:gd name="connsiteX38" fmla="*/ 4177269 w 10601646"/>
              <a:gd name="connsiteY38" fmla="*/ 436111 h 2317019"/>
              <a:gd name="connsiteX39" fmla="*/ 4296201 w 10601646"/>
              <a:gd name="connsiteY39" fmla="*/ 436111 h 2317019"/>
              <a:gd name="connsiteX40" fmla="*/ 4296201 w 10601646"/>
              <a:gd name="connsiteY40" fmla="*/ 485720 h 2317019"/>
              <a:gd name="connsiteX41" fmla="*/ 4365961 w 10601646"/>
              <a:gd name="connsiteY41" fmla="*/ 485720 h 2317019"/>
              <a:gd name="connsiteX42" fmla="*/ 4365961 w 10601646"/>
              <a:gd name="connsiteY42" fmla="*/ 501770 h 2317019"/>
              <a:gd name="connsiteX43" fmla="*/ 4464425 w 10601646"/>
              <a:gd name="connsiteY43" fmla="*/ 501770 h 2317019"/>
              <a:gd name="connsiteX44" fmla="*/ 4464425 w 10601646"/>
              <a:gd name="connsiteY44" fmla="*/ 524731 h 2317019"/>
              <a:gd name="connsiteX45" fmla="*/ 4665229 w 10601646"/>
              <a:gd name="connsiteY45" fmla="*/ 524731 h 2317019"/>
              <a:gd name="connsiteX46" fmla="*/ 4665229 w 10601646"/>
              <a:gd name="connsiteY46" fmla="*/ 554834 h 2317019"/>
              <a:gd name="connsiteX47" fmla="*/ 4722636 w 10601646"/>
              <a:gd name="connsiteY47" fmla="*/ 554834 h 2317019"/>
              <a:gd name="connsiteX48" fmla="*/ 4722636 w 10601646"/>
              <a:gd name="connsiteY48" fmla="*/ 581482 h 2317019"/>
              <a:gd name="connsiteX49" fmla="*/ 4878265 w 10601646"/>
              <a:gd name="connsiteY49" fmla="*/ 581482 h 2317019"/>
              <a:gd name="connsiteX50" fmla="*/ 4878265 w 10601646"/>
              <a:gd name="connsiteY50" fmla="*/ 600987 h 2317019"/>
              <a:gd name="connsiteX51" fmla="*/ 5001193 w 10601646"/>
              <a:gd name="connsiteY51" fmla="*/ 600987 h 2317019"/>
              <a:gd name="connsiteX52" fmla="*/ 5001193 w 10601646"/>
              <a:gd name="connsiteY52" fmla="*/ 631091 h 2317019"/>
              <a:gd name="connsiteX53" fmla="*/ 5070227 w 10601646"/>
              <a:gd name="connsiteY53" fmla="*/ 631091 h 2317019"/>
              <a:gd name="connsiteX54" fmla="*/ 5083307 w 10601646"/>
              <a:gd name="connsiteY54" fmla="*/ 654052 h 2317019"/>
              <a:gd name="connsiteX55" fmla="*/ 5189885 w 10601646"/>
              <a:gd name="connsiteY55" fmla="*/ 654052 h 2317019"/>
              <a:gd name="connsiteX56" fmla="*/ 5189885 w 10601646"/>
              <a:gd name="connsiteY56" fmla="*/ 682466 h 2317019"/>
              <a:gd name="connsiteX57" fmla="*/ 5259646 w 10601646"/>
              <a:gd name="connsiteY57" fmla="*/ 682466 h 2317019"/>
              <a:gd name="connsiteX58" fmla="*/ 5259646 w 10601646"/>
              <a:gd name="connsiteY58" fmla="*/ 707116 h 2317019"/>
              <a:gd name="connsiteX59" fmla="*/ 5337521 w 10601646"/>
              <a:gd name="connsiteY59" fmla="*/ 707116 h 2317019"/>
              <a:gd name="connsiteX60" fmla="*/ 5337521 w 10601646"/>
              <a:gd name="connsiteY60" fmla="*/ 723320 h 2317019"/>
              <a:gd name="connsiteX61" fmla="*/ 5464688 w 10601646"/>
              <a:gd name="connsiteY61" fmla="*/ 723320 h 2317019"/>
              <a:gd name="connsiteX62" fmla="*/ 5464688 w 10601646"/>
              <a:gd name="connsiteY62" fmla="*/ 742825 h 2317019"/>
              <a:gd name="connsiteX63" fmla="*/ 5558913 w 10601646"/>
              <a:gd name="connsiteY63" fmla="*/ 742825 h 2317019"/>
              <a:gd name="connsiteX64" fmla="*/ 5558913 w 10601646"/>
              <a:gd name="connsiteY64" fmla="*/ 772928 h 2317019"/>
              <a:gd name="connsiteX65" fmla="*/ 5710545 w 10601646"/>
              <a:gd name="connsiteY65" fmla="*/ 772928 h 2317019"/>
              <a:gd name="connsiteX66" fmla="*/ 5730892 w 10601646"/>
              <a:gd name="connsiteY66" fmla="*/ 794277 h 2317019"/>
              <a:gd name="connsiteX67" fmla="*/ 5825117 w 10601646"/>
              <a:gd name="connsiteY67" fmla="*/ 794277 h 2317019"/>
              <a:gd name="connsiteX68" fmla="*/ 5825117 w 10601646"/>
              <a:gd name="connsiteY68" fmla="*/ 810327 h 2317019"/>
              <a:gd name="connsiteX69" fmla="*/ 5915346 w 10601646"/>
              <a:gd name="connsiteY69" fmla="*/ 810327 h 2317019"/>
              <a:gd name="connsiteX70" fmla="*/ 5915346 w 10601646"/>
              <a:gd name="connsiteY70" fmla="*/ 829833 h 2317019"/>
              <a:gd name="connsiteX71" fmla="*/ 6017927 w 10601646"/>
              <a:gd name="connsiteY71" fmla="*/ 829833 h 2317019"/>
              <a:gd name="connsiteX72" fmla="*/ 6017927 w 10601646"/>
              <a:gd name="connsiteY72" fmla="*/ 863545 h 2317019"/>
              <a:gd name="connsiteX73" fmla="*/ 6087687 w 10601646"/>
              <a:gd name="connsiteY73" fmla="*/ 870687 h 2317019"/>
              <a:gd name="connsiteX74" fmla="*/ 6132741 w 10601646"/>
              <a:gd name="connsiteY74" fmla="*/ 890192 h 2317019"/>
              <a:gd name="connsiteX75" fmla="*/ 6202502 w 10601646"/>
              <a:gd name="connsiteY75" fmla="*/ 899101 h 2317019"/>
              <a:gd name="connsiteX76" fmla="*/ 6249614 w 10601646"/>
              <a:gd name="connsiteY76" fmla="*/ 919528 h 2317019"/>
              <a:gd name="connsiteX77" fmla="*/ 6366487 w 10601646"/>
              <a:gd name="connsiteY77" fmla="*/ 927514 h 2317019"/>
              <a:gd name="connsiteX78" fmla="*/ 6366487 w 10601646"/>
              <a:gd name="connsiteY78" fmla="*/ 955928 h 2317019"/>
              <a:gd name="connsiteX79" fmla="*/ 6456715 w 10601646"/>
              <a:gd name="connsiteY79" fmla="*/ 955928 h 2317019"/>
              <a:gd name="connsiteX80" fmla="*/ 6456715 w 10601646"/>
              <a:gd name="connsiteY80" fmla="*/ 971978 h 2317019"/>
              <a:gd name="connsiteX81" fmla="*/ 6616704 w 10601646"/>
              <a:gd name="connsiteY81" fmla="*/ 971978 h 2317019"/>
              <a:gd name="connsiteX82" fmla="*/ 6616704 w 10601646"/>
              <a:gd name="connsiteY82" fmla="*/ 988028 h 2317019"/>
              <a:gd name="connsiteX83" fmla="*/ 6665876 w 10601646"/>
              <a:gd name="connsiteY83" fmla="*/ 988028 h 2317019"/>
              <a:gd name="connsiteX84" fmla="*/ 6665876 w 10601646"/>
              <a:gd name="connsiteY84" fmla="*/ 1023583 h 2317019"/>
              <a:gd name="connsiteX85" fmla="*/ 6764340 w 10601646"/>
              <a:gd name="connsiteY85" fmla="*/ 1023583 h 2317019"/>
              <a:gd name="connsiteX86" fmla="*/ 6764340 w 10601646"/>
              <a:gd name="connsiteY86" fmla="*/ 1050230 h 2317019"/>
              <a:gd name="connsiteX87" fmla="*/ 6817750 w 10601646"/>
              <a:gd name="connsiteY87" fmla="*/ 1050230 h 2317019"/>
              <a:gd name="connsiteX88" fmla="*/ 6834100 w 10601646"/>
              <a:gd name="connsiteY88" fmla="*/ 1067893 h 2317019"/>
              <a:gd name="connsiteX89" fmla="*/ 6932563 w 10601646"/>
              <a:gd name="connsiteY89" fmla="*/ 1067893 h 2317019"/>
              <a:gd name="connsiteX90" fmla="*/ 6932563 w 10601646"/>
              <a:gd name="connsiteY90" fmla="*/ 1082100 h 2317019"/>
              <a:gd name="connsiteX91" fmla="*/ 7006321 w 10601646"/>
              <a:gd name="connsiteY91" fmla="*/ 1082100 h 2317019"/>
              <a:gd name="connsiteX92" fmla="*/ 7006321 w 10601646"/>
              <a:gd name="connsiteY92" fmla="*/ 1147759 h 2317019"/>
              <a:gd name="connsiteX93" fmla="*/ 7100546 w 10601646"/>
              <a:gd name="connsiteY93" fmla="*/ 1147759 h 2317019"/>
              <a:gd name="connsiteX94" fmla="*/ 7153956 w 10601646"/>
              <a:gd name="connsiteY94" fmla="*/ 1176172 h 2317019"/>
              <a:gd name="connsiteX95" fmla="*/ 7256538 w 10601646"/>
              <a:gd name="connsiteY95" fmla="*/ 1176172 h 2317019"/>
              <a:gd name="connsiteX96" fmla="*/ 7256538 w 10601646"/>
              <a:gd name="connsiteY96" fmla="*/ 1204586 h 2317019"/>
              <a:gd name="connsiteX97" fmla="*/ 7305709 w 10601646"/>
              <a:gd name="connsiteY97" fmla="*/ 1204586 h 2317019"/>
              <a:gd name="connsiteX98" fmla="*/ 7337925 w 10601646"/>
              <a:gd name="connsiteY98" fmla="*/ 1205815 h 2317019"/>
              <a:gd name="connsiteX99" fmla="*/ 7354760 w 10601646"/>
              <a:gd name="connsiteY99" fmla="*/ 1224245 h 2317019"/>
              <a:gd name="connsiteX100" fmla="*/ 7355002 w 10601646"/>
              <a:gd name="connsiteY100" fmla="*/ 1247206 h 2317019"/>
              <a:gd name="connsiteX101" fmla="*/ 7477688 w 10601646"/>
              <a:gd name="connsiteY101" fmla="*/ 1247206 h 2317019"/>
              <a:gd name="connsiteX102" fmla="*/ 7477688 w 10601646"/>
              <a:gd name="connsiteY102" fmla="*/ 1284451 h 2317019"/>
              <a:gd name="connsiteX103" fmla="*/ 7543210 w 10601646"/>
              <a:gd name="connsiteY103" fmla="*/ 1284451 h 2317019"/>
              <a:gd name="connsiteX104" fmla="*/ 7543210 w 10601646"/>
              <a:gd name="connsiteY104" fmla="*/ 1307413 h 2317019"/>
              <a:gd name="connsiteX105" fmla="*/ 7596620 w 10601646"/>
              <a:gd name="connsiteY105" fmla="*/ 1307413 h 2317019"/>
              <a:gd name="connsiteX106" fmla="*/ 7596620 w 10601646"/>
              <a:gd name="connsiteY106" fmla="*/ 1326918 h 2317019"/>
              <a:gd name="connsiteX107" fmla="*/ 7662142 w 10601646"/>
              <a:gd name="connsiteY107" fmla="*/ 1326918 h 2317019"/>
              <a:gd name="connsiteX108" fmla="*/ 7662142 w 10601646"/>
              <a:gd name="connsiteY108" fmla="*/ 1342968 h 2317019"/>
              <a:gd name="connsiteX109" fmla="*/ 7715552 w 10601646"/>
              <a:gd name="connsiteY109" fmla="*/ 1342968 h 2317019"/>
              <a:gd name="connsiteX110" fmla="*/ 7715552 w 10601646"/>
              <a:gd name="connsiteY110" fmla="*/ 1369615 h 2317019"/>
              <a:gd name="connsiteX111" fmla="*/ 7772959 w 10601646"/>
              <a:gd name="connsiteY111" fmla="*/ 1369615 h 2317019"/>
              <a:gd name="connsiteX112" fmla="*/ 7772959 w 10601646"/>
              <a:gd name="connsiteY112" fmla="*/ 1392577 h 2317019"/>
              <a:gd name="connsiteX113" fmla="*/ 7846716 w 10601646"/>
              <a:gd name="connsiteY113" fmla="*/ 1392577 h 2317019"/>
              <a:gd name="connsiteX114" fmla="*/ 7846716 w 10601646"/>
              <a:gd name="connsiteY114" fmla="*/ 1405017 h 2317019"/>
              <a:gd name="connsiteX115" fmla="*/ 7887773 w 10601646"/>
              <a:gd name="connsiteY115" fmla="*/ 1405017 h 2317019"/>
              <a:gd name="connsiteX116" fmla="*/ 7887773 w 10601646"/>
              <a:gd name="connsiteY116" fmla="*/ 1453013 h 2317019"/>
              <a:gd name="connsiteX117" fmla="*/ 7998348 w 10601646"/>
              <a:gd name="connsiteY117" fmla="*/ 1453013 h 2317019"/>
              <a:gd name="connsiteX118" fmla="*/ 7998348 w 10601646"/>
              <a:gd name="connsiteY118" fmla="*/ 1461921 h 2317019"/>
              <a:gd name="connsiteX119" fmla="*/ 8104927 w 10601646"/>
              <a:gd name="connsiteY119" fmla="*/ 1461921 h 2317019"/>
              <a:gd name="connsiteX120" fmla="*/ 8104927 w 10601646"/>
              <a:gd name="connsiteY120" fmla="*/ 1476128 h 2317019"/>
              <a:gd name="connsiteX121" fmla="*/ 8191037 w 10601646"/>
              <a:gd name="connsiteY121" fmla="*/ 1476128 h 2317019"/>
              <a:gd name="connsiteX122" fmla="*/ 8191037 w 10601646"/>
              <a:gd name="connsiteY122" fmla="*/ 1502776 h 2317019"/>
              <a:gd name="connsiteX123" fmla="*/ 8273151 w 10601646"/>
              <a:gd name="connsiteY123" fmla="*/ 1502776 h 2317019"/>
              <a:gd name="connsiteX124" fmla="*/ 8273151 w 10601646"/>
              <a:gd name="connsiteY124" fmla="*/ 1516982 h 2317019"/>
              <a:gd name="connsiteX125" fmla="*/ 8351026 w 10601646"/>
              <a:gd name="connsiteY125" fmla="*/ 1516982 h 2317019"/>
              <a:gd name="connsiteX126" fmla="*/ 8351026 w 10601646"/>
              <a:gd name="connsiteY126" fmla="*/ 1545396 h 2317019"/>
              <a:gd name="connsiteX127" fmla="*/ 8404436 w 10601646"/>
              <a:gd name="connsiteY127" fmla="*/ 1545396 h 2317019"/>
              <a:gd name="connsiteX128" fmla="*/ 8404436 w 10601646"/>
              <a:gd name="connsiteY128" fmla="*/ 1572044 h 2317019"/>
              <a:gd name="connsiteX129" fmla="*/ 8498661 w 10601646"/>
              <a:gd name="connsiteY129" fmla="*/ 1572044 h 2317019"/>
              <a:gd name="connsiteX130" fmla="*/ 8525305 w 10601646"/>
              <a:gd name="connsiteY130" fmla="*/ 1583563 h 2317019"/>
              <a:gd name="connsiteX131" fmla="*/ 8597125 w 10601646"/>
              <a:gd name="connsiteY131" fmla="*/ 1603990 h 2317019"/>
              <a:gd name="connsiteX132" fmla="*/ 8662646 w 10601646"/>
              <a:gd name="connsiteY132" fmla="*/ 1603990 h 2317019"/>
              <a:gd name="connsiteX133" fmla="*/ 8662646 w 10601646"/>
              <a:gd name="connsiteY133" fmla="*/ 1655442 h 2317019"/>
              <a:gd name="connsiteX134" fmla="*/ 8871686 w 10601646"/>
              <a:gd name="connsiteY134" fmla="*/ 1655442 h 2317019"/>
              <a:gd name="connsiteX135" fmla="*/ 8871686 w 10601646"/>
              <a:gd name="connsiteY135" fmla="*/ 1687388 h 2317019"/>
              <a:gd name="connsiteX136" fmla="*/ 9015324 w 10601646"/>
              <a:gd name="connsiteY136" fmla="*/ 1705050 h 2317019"/>
              <a:gd name="connsiteX137" fmla="*/ 9064496 w 10601646"/>
              <a:gd name="connsiteY137" fmla="*/ 1724556 h 2317019"/>
              <a:gd name="connsiteX138" fmla="*/ 9125899 w 10601646"/>
              <a:gd name="connsiteY138" fmla="*/ 1724556 h 2317019"/>
              <a:gd name="connsiteX139" fmla="*/ 9175071 w 10601646"/>
              <a:gd name="connsiteY139" fmla="*/ 1745905 h 2317019"/>
              <a:gd name="connsiteX140" fmla="*/ 9211888 w 10601646"/>
              <a:gd name="connsiteY140" fmla="*/ 1797356 h 2317019"/>
              <a:gd name="connsiteX141" fmla="*/ 9297999 w 10601646"/>
              <a:gd name="connsiteY141" fmla="*/ 1797356 h 2317019"/>
              <a:gd name="connsiteX142" fmla="*/ 9330699 w 10601646"/>
              <a:gd name="connsiteY142" fmla="*/ 1808875 h 2317019"/>
              <a:gd name="connsiteX143" fmla="*/ 9330699 w 10601646"/>
              <a:gd name="connsiteY143" fmla="*/ 1838210 h 2317019"/>
              <a:gd name="connsiteX144" fmla="*/ 9392103 w 10601646"/>
              <a:gd name="connsiteY144" fmla="*/ 1838210 h 2317019"/>
              <a:gd name="connsiteX145" fmla="*/ 9392103 w 10601646"/>
              <a:gd name="connsiteY145" fmla="*/ 1873766 h 2317019"/>
              <a:gd name="connsiteX146" fmla="*/ 9433160 w 10601646"/>
              <a:gd name="connsiteY146" fmla="*/ 1873766 h 2317019"/>
              <a:gd name="connsiteX147" fmla="*/ 9433160 w 10601646"/>
              <a:gd name="connsiteY147" fmla="*/ 1903869 h 2317019"/>
              <a:gd name="connsiteX148" fmla="*/ 9502921 w 10601646"/>
              <a:gd name="connsiteY148" fmla="*/ 1903869 h 2317019"/>
              <a:gd name="connsiteX149" fmla="*/ 9502921 w 10601646"/>
              <a:gd name="connsiteY149" fmla="*/ 1918076 h 2317019"/>
              <a:gd name="connsiteX150" fmla="*/ 9568442 w 10601646"/>
              <a:gd name="connsiteY150" fmla="*/ 1918076 h 2317019"/>
              <a:gd name="connsiteX151" fmla="*/ 9568442 w 10601646"/>
              <a:gd name="connsiteY151" fmla="*/ 1939425 h 2317019"/>
              <a:gd name="connsiteX152" fmla="*/ 9638202 w 10601646"/>
              <a:gd name="connsiteY152" fmla="*/ 1939425 h 2317019"/>
              <a:gd name="connsiteX153" fmla="*/ 9638202 w 10601646"/>
              <a:gd name="connsiteY153" fmla="*/ 1962386 h 2317019"/>
              <a:gd name="connsiteX154" fmla="*/ 9707963 w 10601646"/>
              <a:gd name="connsiteY154" fmla="*/ 1962386 h 2317019"/>
              <a:gd name="connsiteX155" fmla="*/ 9740663 w 10601646"/>
              <a:gd name="connsiteY155" fmla="*/ 1976593 h 2317019"/>
              <a:gd name="connsiteX156" fmla="*/ 9904648 w 10601646"/>
              <a:gd name="connsiteY156" fmla="*/ 1976593 h 2317019"/>
              <a:gd name="connsiteX157" fmla="*/ 9904648 w 10601646"/>
              <a:gd name="connsiteY157" fmla="*/ 2051159 h 2317019"/>
              <a:gd name="connsiteX158" fmla="*/ 10027577 w 10601646"/>
              <a:gd name="connsiteY158" fmla="*/ 2051159 h 2317019"/>
              <a:gd name="connsiteX159" fmla="*/ 10027577 w 10601646"/>
              <a:gd name="connsiteY159" fmla="*/ 2068822 h 2317019"/>
              <a:gd name="connsiteX160" fmla="*/ 10126041 w 10601646"/>
              <a:gd name="connsiteY160" fmla="*/ 2068822 h 2317019"/>
              <a:gd name="connsiteX161" fmla="*/ 10126041 w 10601646"/>
              <a:gd name="connsiteY161" fmla="*/ 2081262 h 2317019"/>
              <a:gd name="connsiteX162" fmla="*/ 10216269 w 10601646"/>
              <a:gd name="connsiteY162" fmla="*/ 2081262 h 2317019"/>
              <a:gd name="connsiteX163" fmla="*/ 10216269 w 10601646"/>
              <a:gd name="connsiteY163" fmla="*/ 2098925 h 2317019"/>
              <a:gd name="connsiteX164" fmla="*/ 10277673 w 10601646"/>
              <a:gd name="connsiteY164" fmla="*/ 2098925 h 2317019"/>
              <a:gd name="connsiteX165" fmla="*/ 10277673 w 10601646"/>
              <a:gd name="connsiteY165" fmla="*/ 2123729 h 2317019"/>
              <a:gd name="connsiteX166" fmla="*/ 10355548 w 10601646"/>
              <a:gd name="connsiteY166" fmla="*/ 2123729 h 2317019"/>
              <a:gd name="connsiteX167" fmla="*/ 10355548 w 10601646"/>
              <a:gd name="connsiteY167" fmla="*/ 2141392 h 2317019"/>
              <a:gd name="connsiteX168" fmla="*/ 10408958 w 10601646"/>
              <a:gd name="connsiteY168" fmla="*/ 2141392 h 2317019"/>
              <a:gd name="connsiteX169" fmla="*/ 10408958 w 10601646"/>
              <a:gd name="connsiteY169" fmla="*/ 2230012 h 2317019"/>
              <a:gd name="connsiteX170" fmla="*/ 10503183 w 10601646"/>
              <a:gd name="connsiteY170" fmla="*/ 2230012 h 2317019"/>
              <a:gd name="connsiteX171" fmla="*/ 10504636 w 10601646"/>
              <a:gd name="connsiteY171" fmla="*/ 2250593 h 2317019"/>
              <a:gd name="connsiteX172" fmla="*/ 10601647 w 10601646"/>
              <a:gd name="connsiteY172" fmla="*/ 2252128 h 2317019"/>
              <a:gd name="connsiteX173" fmla="*/ 10601647 w 10601646"/>
              <a:gd name="connsiteY173" fmla="*/ 2317019 h 2317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10601646" h="2317019">
                <a:moveTo>
                  <a:pt x="0" y="0"/>
                </a:moveTo>
                <a:lnTo>
                  <a:pt x="676289" y="0"/>
                </a:lnTo>
                <a:lnTo>
                  <a:pt x="677257" y="22961"/>
                </a:lnTo>
                <a:lnTo>
                  <a:pt x="1176481" y="22961"/>
                </a:lnTo>
                <a:lnTo>
                  <a:pt x="1213299" y="31869"/>
                </a:lnTo>
                <a:lnTo>
                  <a:pt x="1430694" y="31869"/>
                </a:lnTo>
                <a:lnTo>
                  <a:pt x="1430694" y="60283"/>
                </a:lnTo>
                <a:lnTo>
                  <a:pt x="1828426" y="60283"/>
                </a:lnTo>
                <a:lnTo>
                  <a:pt x="1833997" y="92229"/>
                </a:lnTo>
                <a:lnTo>
                  <a:pt x="2098990" y="92229"/>
                </a:lnTo>
                <a:lnTo>
                  <a:pt x="2098990" y="115191"/>
                </a:lnTo>
                <a:lnTo>
                  <a:pt x="2254618" y="115191"/>
                </a:lnTo>
                <a:lnTo>
                  <a:pt x="2254618" y="134696"/>
                </a:lnTo>
                <a:lnTo>
                  <a:pt x="2418604" y="134696"/>
                </a:lnTo>
                <a:lnTo>
                  <a:pt x="2418604" y="148903"/>
                </a:lnTo>
                <a:lnTo>
                  <a:pt x="2681053" y="148903"/>
                </a:lnTo>
                <a:lnTo>
                  <a:pt x="2681053" y="175550"/>
                </a:lnTo>
                <a:lnTo>
                  <a:pt x="2787632" y="175550"/>
                </a:lnTo>
                <a:lnTo>
                  <a:pt x="2787632" y="200355"/>
                </a:lnTo>
                <a:lnTo>
                  <a:pt x="3000789" y="200355"/>
                </a:lnTo>
                <a:lnTo>
                  <a:pt x="3002242" y="214562"/>
                </a:lnTo>
                <a:lnTo>
                  <a:pt x="3115603" y="214562"/>
                </a:lnTo>
                <a:lnTo>
                  <a:pt x="3131953" y="232838"/>
                </a:lnTo>
                <a:cubicBezTo>
                  <a:pt x="3131953" y="232838"/>
                  <a:pt x="3193357" y="228768"/>
                  <a:pt x="3193357" y="239366"/>
                </a:cubicBezTo>
                <a:cubicBezTo>
                  <a:pt x="3193357" y="249963"/>
                  <a:pt x="3201107" y="263095"/>
                  <a:pt x="3213461" y="263095"/>
                </a:cubicBezTo>
                <a:cubicBezTo>
                  <a:pt x="3225814" y="263095"/>
                  <a:pt x="3242407" y="274768"/>
                  <a:pt x="3283463" y="274768"/>
                </a:cubicBezTo>
                <a:cubicBezTo>
                  <a:pt x="3324520" y="274768"/>
                  <a:pt x="3348985" y="290818"/>
                  <a:pt x="3373692" y="290818"/>
                </a:cubicBezTo>
                <a:lnTo>
                  <a:pt x="3488506" y="290818"/>
                </a:lnTo>
                <a:lnTo>
                  <a:pt x="3488506" y="308480"/>
                </a:lnTo>
                <a:lnTo>
                  <a:pt x="3771423" y="308480"/>
                </a:lnTo>
                <a:lnTo>
                  <a:pt x="3771423" y="342193"/>
                </a:lnTo>
                <a:lnTo>
                  <a:pt x="3845180" y="342193"/>
                </a:lnTo>
                <a:lnTo>
                  <a:pt x="3845180" y="365154"/>
                </a:lnTo>
                <a:lnTo>
                  <a:pt x="3923055" y="365154"/>
                </a:lnTo>
                <a:lnTo>
                  <a:pt x="3923055" y="384660"/>
                </a:lnTo>
                <a:lnTo>
                  <a:pt x="4083044" y="384660"/>
                </a:lnTo>
                <a:lnTo>
                  <a:pt x="4083044" y="411307"/>
                </a:lnTo>
                <a:lnTo>
                  <a:pt x="4177269" y="411307"/>
                </a:lnTo>
                <a:lnTo>
                  <a:pt x="4177269" y="436111"/>
                </a:lnTo>
                <a:lnTo>
                  <a:pt x="4296201" y="436111"/>
                </a:lnTo>
                <a:lnTo>
                  <a:pt x="4296201" y="485720"/>
                </a:lnTo>
                <a:lnTo>
                  <a:pt x="4365961" y="485720"/>
                </a:lnTo>
                <a:lnTo>
                  <a:pt x="4365961" y="501770"/>
                </a:lnTo>
                <a:lnTo>
                  <a:pt x="4464425" y="501770"/>
                </a:lnTo>
                <a:lnTo>
                  <a:pt x="4464425" y="524731"/>
                </a:lnTo>
                <a:lnTo>
                  <a:pt x="4665229" y="524731"/>
                </a:lnTo>
                <a:lnTo>
                  <a:pt x="4665229" y="554834"/>
                </a:lnTo>
                <a:lnTo>
                  <a:pt x="4722636" y="554834"/>
                </a:lnTo>
                <a:lnTo>
                  <a:pt x="4722636" y="581482"/>
                </a:lnTo>
                <a:lnTo>
                  <a:pt x="4878265" y="581482"/>
                </a:lnTo>
                <a:lnTo>
                  <a:pt x="4878265" y="600987"/>
                </a:lnTo>
                <a:lnTo>
                  <a:pt x="5001193" y="600987"/>
                </a:lnTo>
                <a:lnTo>
                  <a:pt x="5001193" y="631091"/>
                </a:lnTo>
                <a:lnTo>
                  <a:pt x="5070227" y="631091"/>
                </a:lnTo>
                <a:cubicBezTo>
                  <a:pt x="5070227" y="631091"/>
                  <a:pt x="5066957" y="654052"/>
                  <a:pt x="5083307" y="654052"/>
                </a:cubicBezTo>
                <a:lnTo>
                  <a:pt x="5189885" y="654052"/>
                </a:lnTo>
                <a:lnTo>
                  <a:pt x="5189885" y="682466"/>
                </a:lnTo>
                <a:lnTo>
                  <a:pt x="5259646" y="682466"/>
                </a:lnTo>
                <a:lnTo>
                  <a:pt x="5259646" y="707116"/>
                </a:lnTo>
                <a:lnTo>
                  <a:pt x="5337521" y="707116"/>
                </a:lnTo>
                <a:lnTo>
                  <a:pt x="5337521" y="723320"/>
                </a:lnTo>
                <a:lnTo>
                  <a:pt x="5464688" y="723320"/>
                </a:lnTo>
                <a:lnTo>
                  <a:pt x="5464688" y="742825"/>
                </a:lnTo>
                <a:lnTo>
                  <a:pt x="5558913" y="742825"/>
                </a:lnTo>
                <a:lnTo>
                  <a:pt x="5558913" y="772928"/>
                </a:lnTo>
                <a:lnTo>
                  <a:pt x="5710545" y="772928"/>
                </a:lnTo>
                <a:lnTo>
                  <a:pt x="5730892" y="794277"/>
                </a:lnTo>
                <a:lnTo>
                  <a:pt x="5825117" y="794277"/>
                </a:lnTo>
                <a:lnTo>
                  <a:pt x="5825117" y="810327"/>
                </a:lnTo>
                <a:lnTo>
                  <a:pt x="5915346" y="810327"/>
                </a:lnTo>
                <a:lnTo>
                  <a:pt x="5915346" y="829833"/>
                </a:lnTo>
                <a:lnTo>
                  <a:pt x="6017927" y="829833"/>
                </a:lnTo>
                <a:lnTo>
                  <a:pt x="6017927" y="863545"/>
                </a:lnTo>
                <a:lnTo>
                  <a:pt x="6087687" y="870687"/>
                </a:lnTo>
                <a:lnTo>
                  <a:pt x="6132741" y="890192"/>
                </a:lnTo>
                <a:lnTo>
                  <a:pt x="6202502" y="899101"/>
                </a:lnTo>
                <a:lnTo>
                  <a:pt x="6249614" y="919528"/>
                </a:lnTo>
                <a:lnTo>
                  <a:pt x="6366487" y="927514"/>
                </a:lnTo>
                <a:lnTo>
                  <a:pt x="6366487" y="955928"/>
                </a:lnTo>
                <a:lnTo>
                  <a:pt x="6456715" y="955928"/>
                </a:lnTo>
                <a:lnTo>
                  <a:pt x="6456715" y="971978"/>
                </a:lnTo>
                <a:lnTo>
                  <a:pt x="6616704" y="971978"/>
                </a:lnTo>
                <a:lnTo>
                  <a:pt x="6616704" y="988028"/>
                </a:lnTo>
                <a:lnTo>
                  <a:pt x="6665876" y="988028"/>
                </a:lnTo>
                <a:lnTo>
                  <a:pt x="6665876" y="1023583"/>
                </a:lnTo>
                <a:lnTo>
                  <a:pt x="6764340" y="1023583"/>
                </a:lnTo>
                <a:lnTo>
                  <a:pt x="6764340" y="1050230"/>
                </a:lnTo>
                <a:lnTo>
                  <a:pt x="6817750" y="1050230"/>
                </a:lnTo>
                <a:lnTo>
                  <a:pt x="6834100" y="1067893"/>
                </a:lnTo>
                <a:lnTo>
                  <a:pt x="6932563" y="1067893"/>
                </a:lnTo>
                <a:lnTo>
                  <a:pt x="6932563" y="1082100"/>
                </a:lnTo>
                <a:lnTo>
                  <a:pt x="7006321" y="1082100"/>
                </a:lnTo>
                <a:lnTo>
                  <a:pt x="7006321" y="1147759"/>
                </a:lnTo>
                <a:lnTo>
                  <a:pt x="7100546" y="1147759"/>
                </a:lnTo>
                <a:lnTo>
                  <a:pt x="7153956" y="1176172"/>
                </a:lnTo>
                <a:lnTo>
                  <a:pt x="7256538" y="1176172"/>
                </a:lnTo>
                <a:lnTo>
                  <a:pt x="7256538" y="1204586"/>
                </a:lnTo>
                <a:lnTo>
                  <a:pt x="7305709" y="1204586"/>
                </a:lnTo>
                <a:lnTo>
                  <a:pt x="7337925" y="1205815"/>
                </a:lnTo>
                <a:cubicBezTo>
                  <a:pt x="7337925" y="1205815"/>
                  <a:pt x="7358877" y="1213494"/>
                  <a:pt x="7354760" y="1224245"/>
                </a:cubicBezTo>
                <a:cubicBezTo>
                  <a:pt x="7350642" y="1234996"/>
                  <a:pt x="7355002" y="1247206"/>
                  <a:pt x="7355002" y="1247206"/>
                </a:cubicBezTo>
                <a:lnTo>
                  <a:pt x="7477688" y="1247206"/>
                </a:lnTo>
                <a:lnTo>
                  <a:pt x="7477688" y="1284451"/>
                </a:lnTo>
                <a:lnTo>
                  <a:pt x="7543210" y="1284451"/>
                </a:lnTo>
                <a:lnTo>
                  <a:pt x="7543210" y="1307413"/>
                </a:lnTo>
                <a:cubicBezTo>
                  <a:pt x="7543210" y="1307413"/>
                  <a:pt x="7596620" y="1298504"/>
                  <a:pt x="7596620" y="1307413"/>
                </a:cubicBezTo>
                <a:lnTo>
                  <a:pt x="7596620" y="1326918"/>
                </a:lnTo>
                <a:lnTo>
                  <a:pt x="7662142" y="1326918"/>
                </a:lnTo>
                <a:lnTo>
                  <a:pt x="7662142" y="1342968"/>
                </a:lnTo>
                <a:lnTo>
                  <a:pt x="7715552" y="1342968"/>
                </a:lnTo>
                <a:lnTo>
                  <a:pt x="7715552" y="1369615"/>
                </a:lnTo>
                <a:cubicBezTo>
                  <a:pt x="7715552" y="1369615"/>
                  <a:pt x="7772959" y="1362474"/>
                  <a:pt x="7772959" y="1369615"/>
                </a:cubicBezTo>
                <a:lnTo>
                  <a:pt x="7772959" y="1392577"/>
                </a:lnTo>
                <a:lnTo>
                  <a:pt x="7846716" y="1392577"/>
                </a:lnTo>
                <a:lnTo>
                  <a:pt x="7846716" y="1405017"/>
                </a:lnTo>
                <a:lnTo>
                  <a:pt x="7887773" y="1405017"/>
                </a:lnTo>
                <a:lnTo>
                  <a:pt x="7887773" y="1453013"/>
                </a:lnTo>
                <a:lnTo>
                  <a:pt x="7998348" y="1453013"/>
                </a:lnTo>
                <a:lnTo>
                  <a:pt x="7998348" y="1461921"/>
                </a:lnTo>
                <a:lnTo>
                  <a:pt x="8104927" y="1461921"/>
                </a:lnTo>
                <a:lnTo>
                  <a:pt x="8104927" y="1476128"/>
                </a:lnTo>
                <a:cubicBezTo>
                  <a:pt x="8104927" y="1476128"/>
                  <a:pt x="8191037" y="1472673"/>
                  <a:pt x="8191037" y="1476128"/>
                </a:cubicBezTo>
                <a:lnTo>
                  <a:pt x="8191037" y="1502776"/>
                </a:lnTo>
                <a:lnTo>
                  <a:pt x="8273151" y="1502776"/>
                </a:lnTo>
                <a:lnTo>
                  <a:pt x="8273151" y="1516982"/>
                </a:lnTo>
                <a:lnTo>
                  <a:pt x="8351026" y="1516982"/>
                </a:lnTo>
                <a:lnTo>
                  <a:pt x="8351026" y="1545396"/>
                </a:lnTo>
                <a:lnTo>
                  <a:pt x="8404436" y="1545396"/>
                </a:lnTo>
                <a:lnTo>
                  <a:pt x="8404436" y="1572044"/>
                </a:lnTo>
                <a:cubicBezTo>
                  <a:pt x="8404436" y="1572044"/>
                  <a:pt x="8498661" y="1566745"/>
                  <a:pt x="8498661" y="1572044"/>
                </a:cubicBezTo>
                <a:cubicBezTo>
                  <a:pt x="8498661" y="1577342"/>
                  <a:pt x="8525305" y="1583563"/>
                  <a:pt x="8525305" y="1583563"/>
                </a:cubicBezTo>
                <a:cubicBezTo>
                  <a:pt x="8525305" y="1583563"/>
                  <a:pt x="8547953" y="1603990"/>
                  <a:pt x="8597125" y="1603990"/>
                </a:cubicBezTo>
                <a:lnTo>
                  <a:pt x="8662646" y="1603990"/>
                </a:lnTo>
                <a:lnTo>
                  <a:pt x="8662646" y="1655442"/>
                </a:lnTo>
                <a:lnTo>
                  <a:pt x="8871686" y="1655442"/>
                </a:lnTo>
                <a:lnTo>
                  <a:pt x="8871686" y="1687388"/>
                </a:lnTo>
                <a:lnTo>
                  <a:pt x="9015324" y="1705050"/>
                </a:lnTo>
                <a:cubicBezTo>
                  <a:pt x="9015324" y="1705050"/>
                  <a:pt x="9048024" y="1724556"/>
                  <a:pt x="9064496" y="1724556"/>
                </a:cubicBezTo>
                <a:lnTo>
                  <a:pt x="9125899" y="1724556"/>
                </a:lnTo>
                <a:lnTo>
                  <a:pt x="9175071" y="1745905"/>
                </a:lnTo>
                <a:cubicBezTo>
                  <a:pt x="9175071" y="1745905"/>
                  <a:pt x="9199777" y="1797356"/>
                  <a:pt x="9211888" y="1797356"/>
                </a:cubicBezTo>
                <a:lnTo>
                  <a:pt x="9297999" y="1797356"/>
                </a:lnTo>
                <a:lnTo>
                  <a:pt x="9330699" y="1808875"/>
                </a:lnTo>
                <a:cubicBezTo>
                  <a:pt x="9330699" y="1808875"/>
                  <a:pt x="9324644" y="1835523"/>
                  <a:pt x="9330699" y="1838210"/>
                </a:cubicBezTo>
                <a:cubicBezTo>
                  <a:pt x="9336755" y="1840898"/>
                  <a:pt x="9392103" y="1829302"/>
                  <a:pt x="9392103" y="1838210"/>
                </a:cubicBezTo>
                <a:lnTo>
                  <a:pt x="9392103" y="1873766"/>
                </a:lnTo>
                <a:lnTo>
                  <a:pt x="9433160" y="1873766"/>
                </a:lnTo>
                <a:lnTo>
                  <a:pt x="9433160" y="1903869"/>
                </a:lnTo>
                <a:lnTo>
                  <a:pt x="9502921" y="1903869"/>
                </a:lnTo>
                <a:lnTo>
                  <a:pt x="9502921" y="1918076"/>
                </a:lnTo>
                <a:lnTo>
                  <a:pt x="9568442" y="1918076"/>
                </a:lnTo>
                <a:lnTo>
                  <a:pt x="9568442" y="1939425"/>
                </a:lnTo>
                <a:cubicBezTo>
                  <a:pt x="9568442" y="1939425"/>
                  <a:pt x="9638202" y="1934126"/>
                  <a:pt x="9638202" y="1939425"/>
                </a:cubicBezTo>
                <a:cubicBezTo>
                  <a:pt x="9638202" y="1944723"/>
                  <a:pt x="9621853" y="1962386"/>
                  <a:pt x="9638202" y="1962386"/>
                </a:cubicBezTo>
                <a:lnTo>
                  <a:pt x="9707963" y="1962386"/>
                </a:lnTo>
                <a:lnTo>
                  <a:pt x="9740663" y="1976593"/>
                </a:lnTo>
                <a:lnTo>
                  <a:pt x="9904648" y="1976593"/>
                </a:lnTo>
                <a:lnTo>
                  <a:pt x="9904648" y="2051159"/>
                </a:lnTo>
                <a:lnTo>
                  <a:pt x="10027577" y="2051159"/>
                </a:lnTo>
                <a:cubicBezTo>
                  <a:pt x="10027577" y="2051159"/>
                  <a:pt x="10011227" y="2068822"/>
                  <a:pt x="10027577" y="2068822"/>
                </a:cubicBezTo>
                <a:lnTo>
                  <a:pt x="10126041" y="2068822"/>
                </a:lnTo>
                <a:lnTo>
                  <a:pt x="10126041" y="2081262"/>
                </a:lnTo>
                <a:cubicBezTo>
                  <a:pt x="10126041" y="2081262"/>
                  <a:pt x="10216269" y="2075964"/>
                  <a:pt x="10216269" y="2081262"/>
                </a:cubicBezTo>
                <a:lnTo>
                  <a:pt x="10216269" y="2098925"/>
                </a:lnTo>
                <a:lnTo>
                  <a:pt x="10277673" y="2098925"/>
                </a:lnTo>
                <a:lnTo>
                  <a:pt x="10277673" y="2123729"/>
                </a:lnTo>
                <a:lnTo>
                  <a:pt x="10355548" y="2123729"/>
                </a:lnTo>
                <a:lnTo>
                  <a:pt x="10355548" y="2141392"/>
                </a:lnTo>
                <a:lnTo>
                  <a:pt x="10408958" y="2141392"/>
                </a:lnTo>
                <a:lnTo>
                  <a:pt x="10408958" y="2230012"/>
                </a:lnTo>
                <a:lnTo>
                  <a:pt x="10503183" y="2230012"/>
                </a:lnTo>
                <a:lnTo>
                  <a:pt x="10504636" y="2250593"/>
                </a:lnTo>
                <a:lnTo>
                  <a:pt x="10601647" y="2252128"/>
                </a:lnTo>
                <a:lnTo>
                  <a:pt x="10601647" y="2317019"/>
                </a:lnTo>
              </a:path>
            </a:pathLst>
          </a:custGeom>
          <a:noFill/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grpSp>
        <p:nvGrpSpPr>
          <p:cNvPr id="86" name="Grupa 85">
            <a:extLst>
              <a:ext uri="{FF2B5EF4-FFF2-40B4-BE49-F238E27FC236}">
                <a16:creationId xmlns:a16="http://schemas.microsoft.com/office/drawing/2014/main" id="{4C2CC369-1DC1-E662-F1AE-A1E14D4B69DA}"/>
              </a:ext>
            </a:extLst>
          </p:cNvPr>
          <p:cNvGrpSpPr/>
          <p:nvPr/>
        </p:nvGrpSpPr>
        <p:grpSpPr>
          <a:xfrm>
            <a:off x="2580374" y="4301779"/>
            <a:ext cx="12799948" cy="3493037"/>
            <a:chOff x="2580374" y="4301779"/>
            <a:chExt cx="12799948" cy="3493037"/>
          </a:xfrm>
        </p:grpSpPr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3CA2D702-E1ED-2392-7ED6-CB679C990905}"/>
                </a:ext>
              </a:extLst>
            </p:cNvPr>
            <p:cNvSpPr/>
            <p:nvPr/>
          </p:nvSpPr>
          <p:spPr>
            <a:xfrm>
              <a:off x="2580374" y="4301779"/>
              <a:ext cx="12799948" cy="2686319"/>
            </a:xfrm>
            <a:custGeom>
              <a:avLst/>
              <a:gdLst>
                <a:gd name="connsiteX0" fmla="*/ 0 w 12799948"/>
                <a:gd name="connsiteY0" fmla="*/ 0 h 2686319"/>
                <a:gd name="connsiteX1" fmla="*/ 707293 w 12799948"/>
                <a:gd name="connsiteY1" fmla="*/ 0 h 2686319"/>
                <a:gd name="connsiteX2" fmla="*/ 708747 w 12799948"/>
                <a:gd name="connsiteY2" fmla="*/ 26647 h 2686319"/>
                <a:gd name="connsiteX3" fmla="*/ 1172968 w 12799948"/>
                <a:gd name="connsiteY3" fmla="*/ 26647 h 2686319"/>
                <a:gd name="connsiteX4" fmla="*/ 1172968 w 12799948"/>
                <a:gd name="connsiteY4" fmla="*/ 40854 h 2686319"/>
                <a:gd name="connsiteX5" fmla="*/ 1316001 w 12799948"/>
                <a:gd name="connsiteY5" fmla="*/ 40854 h 2686319"/>
                <a:gd name="connsiteX6" fmla="*/ 1348702 w 12799948"/>
                <a:gd name="connsiteY6" fmla="*/ 55061 h 2686319"/>
                <a:gd name="connsiteX7" fmla="*/ 1401870 w 12799948"/>
                <a:gd name="connsiteY7" fmla="*/ 55061 h 2686319"/>
                <a:gd name="connsiteX8" fmla="*/ 1428272 w 12799948"/>
                <a:gd name="connsiteY8" fmla="*/ 66580 h 2686319"/>
                <a:gd name="connsiteX9" fmla="*/ 1516199 w 12799948"/>
                <a:gd name="connsiteY9" fmla="*/ 66580 h 2686319"/>
                <a:gd name="connsiteX10" fmla="*/ 1545872 w 12799948"/>
                <a:gd name="connsiteY10" fmla="*/ 79405 h 2686319"/>
                <a:gd name="connsiteX11" fmla="*/ 1638765 w 12799948"/>
                <a:gd name="connsiteY11" fmla="*/ 79405 h 2686319"/>
                <a:gd name="connsiteX12" fmla="*/ 1661655 w 12799948"/>
                <a:gd name="connsiteY12" fmla="*/ 89388 h 2686319"/>
                <a:gd name="connsiteX13" fmla="*/ 1757091 w 12799948"/>
                <a:gd name="connsiteY13" fmla="*/ 89388 h 2686319"/>
                <a:gd name="connsiteX14" fmla="*/ 1821886 w 12799948"/>
                <a:gd name="connsiteY14" fmla="*/ 117341 h 2686319"/>
                <a:gd name="connsiteX15" fmla="*/ 2027170 w 12799948"/>
                <a:gd name="connsiteY15" fmla="*/ 117341 h 2686319"/>
                <a:gd name="connsiteX16" fmla="*/ 2063504 w 12799948"/>
                <a:gd name="connsiteY16" fmla="*/ 133083 h 2686319"/>
                <a:gd name="connsiteX17" fmla="*/ 2145618 w 12799948"/>
                <a:gd name="connsiteY17" fmla="*/ 133083 h 2686319"/>
                <a:gd name="connsiteX18" fmla="*/ 2145618 w 12799948"/>
                <a:gd name="connsiteY18" fmla="*/ 145370 h 2686319"/>
                <a:gd name="connsiteX19" fmla="*/ 2211139 w 12799948"/>
                <a:gd name="connsiteY19" fmla="*/ 145370 h 2686319"/>
                <a:gd name="connsiteX20" fmla="*/ 2233545 w 12799948"/>
                <a:gd name="connsiteY20" fmla="*/ 155200 h 2686319"/>
                <a:gd name="connsiteX21" fmla="*/ 2332736 w 12799948"/>
                <a:gd name="connsiteY21" fmla="*/ 155200 h 2686319"/>
                <a:gd name="connsiteX22" fmla="*/ 2354899 w 12799948"/>
                <a:gd name="connsiteY22" fmla="*/ 169100 h 2686319"/>
                <a:gd name="connsiteX23" fmla="*/ 2362166 w 12799948"/>
                <a:gd name="connsiteY23" fmla="*/ 173784 h 2686319"/>
                <a:gd name="connsiteX24" fmla="*/ 2527968 w 12799948"/>
                <a:gd name="connsiteY24" fmla="*/ 173784 h 2686319"/>
                <a:gd name="connsiteX25" fmla="*/ 2562485 w 12799948"/>
                <a:gd name="connsiteY25" fmla="*/ 187991 h 2686319"/>
                <a:gd name="connsiteX26" fmla="*/ 2705518 w 12799948"/>
                <a:gd name="connsiteY26" fmla="*/ 187991 h 2686319"/>
                <a:gd name="connsiteX27" fmla="*/ 2748391 w 12799948"/>
                <a:gd name="connsiteY27" fmla="*/ 206575 h 2686319"/>
                <a:gd name="connsiteX28" fmla="*/ 2813913 w 12799948"/>
                <a:gd name="connsiteY28" fmla="*/ 234989 h 2686319"/>
                <a:gd name="connsiteX29" fmla="*/ 2967119 w 12799948"/>
                <a:gd name="connsiteY29" fmla="*/ 234989 h 2686319"/>
                <a:gd name="connsiteX30" fmla="*/ 3015201 w 12799948"/>
                <a:gd name="connsiteY30" fmla="*/ 255877 h 2686319"/>
                <a:gd name="connsiteX31" fmla="*/ 3073334 w 12799948"/>
                <a:gd name="connsiteY31" fmla="*/ 255877 h 2686319"/>
                <a:gd name="connsiteX32" fmla="*/ 3073334 w 12799948"/>
                <a:gd name="connsiteY32" fmla="*/ 266013 h 2686319"/>
                <a:gd name="connsiteX33" fmla="*/ 3130499 w 12799948"/>
                <a:gd name="connsiteY33" fmla="*/ 266013 h 2686319"/>
                <a:gd name="connsiteX34" fmla="*/ 3161262 w 12799948"/>
                <a:gd name="connsiteY34" fmla="*/ 279299 h 2686319"/>
                <a:gd name="connsiteX35" fmla="*/ 3249189 w 12799948"/>
                <a:gd name="connsiteY35" fmla="*/ 279299 h 2686319"/>
                <a:gd name="connsiteX36" fmla="*/ 3249189 w 12799948"/>
                <a:gd name="connsiteY36" fmla="*/ 328139 h 2686319"/>
                <a:gd name="connsiteX37" fmla="*/ 3252701 w 12799948"/>
                <a:gd name="connsiteY37" fmla="*/ 354633 h 2686319"/>
                <a:gd name="connsiteX38" fmla="*/ 3396340 w 12799948"/>
                <a:gd name="connsiteY38" fmla="*/ 351331 h 2686319"/>
                <a:gd name="connsiteX39" fmla="*/ 3506673 w 12799948"/>
                <a:gd name="connsiteY39" fmla="*/ 351331 h 2686319"/>
                <a:gd name="connsiteX40" fmla="*/ 3588302 w 12799948"/>
                <a:gd name="connsiteY40" fmla="*/ 365538 h 2686319"/>
                <a:gd name="connsiteX41" fmla="*/ 3588302 w 12799948"/>
                <a:gd name="connsiteY41" fmla="*/ 397484 h 2686319"/>
                <a:gd name="connsiteX42" fmla="*/ 3829315 w 12799948"/>
                <a:gd name="connsiteY42" fmla="*/ 397484 h 2686319"/>
                <a:gd name="connsiteX43" fmla="*/ 3829315 w 12799948"/>
                <a:gd name="connsiteY43" fmla="*/ 422288 h 2686319"/>
                <a:gd name="connsiteX44" fmla="*/ 3952001 w 12799948"/>
                <a:gd name="connsiteY44" fmla="*/ 422288 h 2686319"/>
                <a:gd name="connsiteX45" fmla="*/ 3952001 w 12799948"/>
                <a:gd name="connsiteY45" fmla="*/ 438338 h 2686319"/>
                <a:gd name="connsiteX46" fmla="*/ 4025516 w 12799948"/>
                <a:gd name="connsiteY46" fmla="*/ 438338 h 2686319"/>
                <a:gd name="connsiteX47" fmla="*/ 4025516 w 12799948"/>
                <a:gd name="connsiteY47" fmla="*/ 461300 h 2686319"/>
                <a:gd name="connsiteX48" fmla="*/ 4111384 w 12799948"/>
                <a:gd name="connsiteY48" fmla="*/ 461300 h 2686319"/>
                <a:gd name="connsiteX49" fmla="*/ 4111384 w 12799948"/>
                <a:gd name="connsiteY49" fmla="*/ 471897 h 2686319"/>
                <a:gd name="connsiteX50" fmla="*/ 4184899 w 12799948"/>
                <a:gd name="connsiteY50" fmla="*/ 471897 h 2686319"/>
                <a:gd name="connsiteX51" fmla="*/ 4184899 w 12799948"/>
                <a:gd name="connsiteY51" fmla="*/ 507453 h 2686319"/>
                <a:gd name="connsiteX52" fmla="*/ 4258414 w 12799948"/>
                <a:gd name="connsiteY52" fmla="*/ 507453 h 2686319"/>
                <a:gd name="connsiteX53" fmla="*/ 4258414 w 12799948"/>
                <a:gd name="connsiteY53" fmla="*/ 541165 h 2686319"/>
                <a:gd name="connsiteX54" fmla="*/ 4270768 w 12799948"/>
                <a:gd name="connsiteY54" fmla="*/ 578410 h 2686319"/>
                <a:gd name="connsiteX55" fmla="*/ 4393454 w 12799948"/>
                <a:gd name="connsiteY55" fmla="*/ 578410 h 2686319"/>
                <a:gd name="connsiteX56" fmla="*/ 4393454 w 12799948"/>
                <a:gd name="connsiteY56" fmla="*/ 636927 h 2686319"/>
                <a:gd name="connsiteX57" fmla="*/ 4598012 w 12799948"/>
                <a:gd name="connsiteY57" fmla="*/ 636927 h 2686319"/>
                <a:gd name="connsiteX58" fmla="*/ 4598012 w 12799948"/>
                <a:gd name="connsiteY58" fmla="*/ 667030 h 2686319"/>
                <a:gd name="connsiteX59" fmla="*/ 4691995 w 12799948"/>
                <a:gd name="connsiteY59" fmla="*/ 667030 h 2686319"/>
                <a:gd name="connsiteX60" fmla="*/ 4691995 w 12799948"/>
                <a:gd name="connsiteY60" fmla="*/ 706041 h 2686319"/>
                <a:gd name="connsiteX61" fmla="*/ 4781981 w 12799948"/>
                <a:gd name="connsiteY61" fmla="*/ 706041 h 2686319"/>
                <a:gd name="connsiteX62" fmla="*/ 4781981 w 12799948"/>
                <a:gd name="connsiteY62" fmla="*/ 720248 h 2686319"/>
                <a:gd name="connsiteX63" fmla="*/ 4843142 w 12799948"/>
                <a:gd name="connsiteY63" fmla="*/ 720248 h 2686319"/>
                <a:gd name="connsiteX64" fmla="*/ 4843142 w 12799948"/>
                <a:gd name="connsiteY64" fmla="*/ 750351 h 2686319"/>
                <a:gd name="connsiteX65" fmla="*/ 4937125 w 12799948"/>
                <a:gd name="connsiteY65" fmla="*/ 750351 h 2686319"/>
                <a:gd name="connsiteX66" fmla="*/ 5002646 w 12799948"/>
                <a:gd name="connsiteY66" fmla="*/ 775155 h 2686319"/>
                <a:gd name="connsiteX67" fmla="*/ 5002646 w 12799948"/>
                <a:gd name="connsiteY67" fmla="*/ 805259 h 2686319"/>
                <a:gd name="connsiteX68" fmla="*/ 5206962 w 12799948"/>
                <a:gd name="connsiteY68" fmla="*/ 805259 h 2686319"/>
                <a:gd name="connsiteX69" fmla="*/ 5206962 w 12799948"/>
                <a:gd name="connsiteY69" fmla="*/ 828220 h 2686319"/>
                <a:gd name="connsiteX70" fmla="*/ 5256133 w 12799948"/>
                <a:gd name="connsiteY70" fmla="*/ 828220 h 2686319"/>
                <a:gd name="connsiteX71" fmla="*/ 5256133 w 12799948"/>
                <a:gd name="connsiteY71" fmla="*/ 867231 h 2686319"/>
                <a:gd name="connsiteX72" fmla="*/ 5366467 w 12799948"/>
                <a:gd name="connsiteY72" fmla="*/ 867231 h 2686319"/>
                <a:gd name="connsiteX73" fmla="*/ 5366467 w 12799948"/>
                <a:gd name="connsiteY73" fmla="*/ 879672 h 2686319"/>
                <a:gd name="connsiteX74" fmla="*/ 5419634 w 12799948"/>
                <a:gd name="connsiteY74" fmla="*/ 879672 h 2686319"/>
                <a:gd name="connsiteX75" fmla="*/ 5419634 w 12799948"/>
                <a:gd name="connsiteY75" fmla="*/ 913384 h 2686319"/>
                <a:gd name="connsiteX76" fmla="*/ 5476799 w 12799948"/>
                <a:gd name="connsiteY76" fmla="*/ 913384 h 2686319"/>
                <a:gd name="connsiteX77" fmla="*/ 5476799 w 12799948"/>
                <a:gd name="connsiteY77" fmla="*/ 936345 h 2686319"/>
                <a:gd name="connsiteX78" fmla="*/ 5583135 w 12799948"/>
                <a:gd name="connsiteY78" fmla="*/ 936345 h 2686319"/>
                <a:gd name="connsiteX79" fmla="*/ 5583135 w 12799948"/>
                <a:gd name="connsiteY79" fmla="*/ 987797 h 2686319"/>
                <a:gd name="connsiteX80" fmla="*/ 5644297 w 12799948"/>
                <a:gd name="connsiteY80" fmla="*/ 987797 h 2686319"/>
                <a:gd name="connsiteX81" fmla="*/ 5644297 w 12799948"/>
                <a:gd name="connsiteY81" fmla="*/ 998395 h 2686319"/>
                <a:gd name="connsiteX82" fmla="*/ 5717812 w 12799948"/>
                <a:gd name="connsiteY82" fmla="*/ 998395 h 2686319"/>
                <a:gd name="connsiteX83" fmla="*/ 5844495 w 12799948"/>
                <a:gd name="connsiteY83" fmla="*/ 1041092 h 2686319"/>
                <a:gd name="connsiteX84" fmla="*/ 5844495 w 12799948"/>
                <a:gd name="connsiteY84" fmla="*/ 1053533 h 2686319"/>
                <a:gd name="connsiteX85" fmla="*/ 5930363 w 12799948"/>
                <a:gd name="connsiteY85" fmla="*/ 1053533 h 2686319"/>
                <a:gd name="connsiteX86" fmla="*/ 5930363 w 12799948"/>
                <a:gd name="connsiteY86" fmla="*/ 1071195 h 2686319"/>
                <a:gd name="connsiteX87" fmla="*/ 5979535 w 12799948"/>
                <a:gd name="connsiteY87" fmla="*/ 1071195 h 2686319"/>
                <a:gd name="connsiteX88" fmla="*/ 5979535 w 12799948"/>
                <a:gd name="connsiteY88" fmla="*/ 1096000 h 2686319"/>
                <a:gd name="connsiteX89" fmla="*/ 6032703 w 12799948"/>
                <a:gd name="connsiteY89" fmla="*/ 1096000 h 2686319"/>
                <a:gd name="connsiteX90" fmla="*/ 6032703 w 12799948"/>
                <a:gd name="connsiteY90" fmla="*/ 1122647 h 2686319"/>
                <a:gd name="connsiteX91" fmla="*/ 6085871 w 12799948"/>
                <a:gd name="connsiteY91" fmla="*/ 1122647 h 2686319"/>
                <a:gd name="connsiteX92" fmla="*/ 6085871 w 12799948"/>
                <a:gd name="connsiteY92" fmla="*/ 1143996 h 2686319"/>
                <a:gd name="connsiteX93" fmla="*/ 6155389 w 12799948"/>
                <a:gd name="connsiteY93" fmla="*/ 1143996 h 2686319"/>
                <a:gd name="connsiteX94" fmla="*/ 6155389 w 12799948"/>
                <a:gd name="connsiteY94" fmla="*/ 1154593 h 2686319"/>
                <a:gd name="connsiteX95" fmla="*/ 6282072 w 12799948"/>
                <a:gd name="connsiteY95" fmla="*/ 1154593 h 2686319"/>
                <a:gd name="connsiteX96" fmla="*/ 6320828 w 12799948"/>
                <a:gd name="connsiteY96" fmla="*/ 1171411 h 2686319"/>
                <a:gd name="connsiteX97" fmla="*/ 6320828 w 12799948"/>
                <a:gd name="connsiteY97" fmla="*/ 1202436 h 2686319"/>
                <a:gd name="connsiteX98" fmla="*/ 6351590 w 12799948"/>
                <a:gd name="connsiteY98" fmla="*/ 1202436 h 2686319"/>
                <a:gd name="connsiteX99" fmla="*/ 6351590 w 12799948"/>
                <a:gd name="connsiteY99" fmla="*/ 1218485 h 2686319"/>
                <a:gd name="connsiteX100" fmla="*/ 6396402 w 12799948"/>
                <a:gd name="connsiteY100" fmla="*/ 1218485 h 2686319"/>
                <a:gd name="connsiteX101" fmla="*/ 6396402 w 12799948"/>
                <a:gd name="connsiteY101" fmla="*/ 1237991 h 2686319"/>
                <a:gd name="connsiteX102" fmla="*/ 6453566 w 12799948"/>
                <a:gd name="connsiteY102" fmla="*/ 1237991 h 2686319"/>
                <a:gd name="connsiteX103" fmla="*/ 6453566 w 12799948"/>
                <a:gd name="connsiteY103" fmla="*/ 1268094 h 2686319"/>
                <a:gd name="connsiteX104" fmla="*/ 6498378 w 12799948"/>
                <a:gd name="connsiteY104" fmla="*/ 1268094 h 2686319"/>
                <a:gd name="connsiteX105" fmla="*/ 6524780 w 12799948"/>
                <a:gd name="connsiteY105" fmla="*/ 1279613 h 2686319"/>
                <a:gd name="connsiteX106" fmla="*/ 6604351 w 12799948"/>
                <a:gd name="connsiteY106" fmla="*/ 1307182 h 2686319"/>
                <a:gd name="connsiteX107" fmla="*/ 6637051 w 12799948"/>
                <a:gd name="connsiteY107" fmla="*/ 1321389 h 2686319"/>
                <a:gd name="connsiteX108" fmla="*/ 6694215 w 12799948"/>
                <a:gd name="connsiteY108" fmla="*/ 1321389 h 2686319"/>
                <a:gd name="connsiteX109" fmla="*/ 6694215 w 12799948"/>
                <a:gd name="connsiteY109" fmla="*/ 1353335 h 2686319"/>
                <a:gd name="connsiteX110" fmla="*/ 6731034 w 12799948"/>
                <a:gd name="connsiteY110" fmla="*/ 1353335 h 2686319"/>
                <a:gd name="connsiteX111" fmla="*/ 6731034 w 12799948"/>
                <a:gd name="connsiteY111" fmla="*/ 1379983 h 2686319"/>
                <a:gd name="connsiteX112" fmla="*/ 6771849 w 12799948"/>
                <a:gd name="connsiteY112" fmla="*/ 1379983 h 2686319"/>
                <a:gd name="connsiteX113" fmla="*/ 6771849 w 12799948"/>
                <a:gd name="connsiteY113" fmla="*/ 1392423 h 2686319"/>
                <a:gd name="connsiteX114" fmla="*/ 6927235 w 12799948"/>
                <a:gd name="connsiteY114" fmla="*/ 1392423 h 2686319"/>
                <a:gd name="connsiteX115" fmla="*/ 6927235 w 12799948"/>
                <a:gd name="connsiteY115" fmla="*/ 1419071 h 2686319"/>
                <a:gd name="connsiteX116" fmla="*/ 6992756 w 12799948"/>
                <a:gd name="connsiteY116" fmla="*/ 1419071 h 2686319"/>
                <a:gd name="connsiteX117" fmla="*/ 6992756 w 12799948"/>
                <a:gd name="connsiteY117" fmla="*/ 1436733 h 2686319"/>
                <a:gd name="connsiteX118" fmla="*/ 7062275 w 12799948"/>
                <a:gd name="connsiteY118" fmla="*/ 1436733 h 2686319"/>
                <a:gd name="connsiteX119" fmla="*/ 7088677 w 12799948"/>
                <a:gd name="connsiteY119" fmla="*/ 1448252 h 2686319"/>
                <a:gd name="connsiteX120" fmla="*/ 7135790 w 12799948"/>
                <a:gd name="connsiteY120" fmla="*/ 1448252 h 2686319"/>
                <a:gd name="connsiteX121" fmla="*/ 7135790 w 12799948"/>
                <a:gd name="connsiteY121" fmla="*/ 1472135 h 2686319"/>
                <a:gd name="connsiteX122" fmla="*/ 7184961 w 12799948"/>
                <a:gd name="connsiteY122" fmla="*/ 1472135 h 2686319"/>
                <a:gd name="connsiteX123" fmla="*/ 7184961 w 12799948"/>
                <a:gd name="connsiteY123" fmla="*/ 1491641 h 2686319"/>
                <a:gd name="connsiteX124" fmla="*/ 7223717 w 12799948"/>
                <a:gd name="connsiteY124" fmla="*/ 1508458 h 2686319"/>
                <a:gd name="connsiteX125" fmla="*/ 7260535 w 12799948"/>
                <a:gd name="connsiteY125" fmla="*/ 1524508 h 2686319"/>
                <a:gd name="connsiteX126" fmla="*/ 7295294 w 12799948"/>
                <a:gd name="connsiteY126" fmla="*/ 1578648 h 2686319"/>
                <a:gd name="connsiteX127" fmla="*/ 7385280 w 12799948"/>
                <a:gd name="connsiteY127" fmla="*/ 1578648 h 2686319"/>
                <a:gd name="connsiteX128" fmla="*/ 7411682 w 12799948"/>
                <a:gd name="connsiteY128" fmla="*/ 1590167 h 2686319"/>
                <a:gd name="connsiteX129" fmla="*/ 7470906 w 12799948"/>
                <a:gd name="connsiteY129" fmla="*/ 1590167 h 2686319"/>
                <a:gd name="connsiteX130" fmla="*/ 7470906 w 12799948"/>
                <a:gd name="connsiteY130" fmla="*/ 1615893 h 2686319"/>
                <a:gd name="connsiteX131" fmla="*/ 7605703 w 12799948"/>
                <a:gd name="connsiteY131" fmla="*/ 1615893 h 2686319"/>
                <a:gd name="connsiteX132" fmla="*/ 7605703 w 12799948"/>
                <a:gd name="connsiteY132" fmla="*/ 1695758 h 2686319"/>
                <a:gd name="connsiteX133" fmla="*/ 7805902 w 12799948"/>
                <a:gd name="connsiteY133" fmla="*/ 1695758 h 2686319"/>
                <a:gd name="connsiteX134" fmla="*/ 7828307 w 12799948"/>
                <a:gd name="connsiteY134" fmla="*/ 1705588 h 2686319"/>
                <a:gd name="connsiteX135" fmla="*/ 7875420 w 12799948"/>
                <a:gd name="connsiteY135" fmla="*/ 1726015 h 2686319"/>
                <a:gd name="connsiteX136" fmla="*/ 7924591 w 12799948"/>
                <a:gd name="connsiteY136" fmla="*/ 1726015 h 2686319"/>
                <a:gd name="connsiteX137" fmla="*/ 7924591 w 12799948"/>
                <a:gd name="connsiteY137" fmla="*/ 1765026 h 2686319"/>
                <a:gd name="connsiteX138" fmla="*/ 8018574 w 12799948"/>
                <a:gd name="connsiteY138" fmla="*/ 1765026 h 2686319"/>
                <a:gd name="connsiteX139" fmla="*/ 8018574 w 12799948"/>
                <a:gd name="connsiteY139" fmla="*/ 1835983 h 2686319"/>
                <a:gd name="connsiteX140" fmla="*/ 8104442 w 12799948"/>
                <a:gd name="connsiteY140" fmla="*/ 1835983 h 2686319"/>
                <a:gd name="connsiteX141" fmla="*/ 8104442 w 12799948"/>
                <a:gd name="connsiteY141" fmla="*/ 1862631 h 2686319"/>
                <a:gd name="connsiteX142" fmla="*/ 8308758 w 12799948"/>
                <a:gd name="connsiteY142" fmla="*/ 1862631 h 2686319"/>
                <a:gd name="connsiteX143" fmla="*/ 8308758 w 12799948"/>
                <a:gd name="connsiteY143" fmla="*/ 1882136 h 2686319"/>
                <a:gd name="connsiteX144" fmla="*/ 8365923 w 12799948"/>
                <a:gd name="connsiteY144" fmla="*/ 1882136 h 2686319"/>
                <a:gd name="connsiteX145" fmla="*/ 8365923 w 12799948"/>
                <a:gd name="connsiteY145" fmla="*/ 1919381 h 2686319"/>
                <a:gd name="connsiteX146" fmla="*/ 8423087 w 12799948"/>
                <a:gd name="connsiteY146" fmla="*/ 1919381 h 2686319"/>
                <a:gd name="connsiteX147" fmla="*/ 8423087 w 12799948"/>
                <a:gd name="connsiteY147" fmla="*/ 1947795 h 2686319"/>
                <a:gd name="connsiteX148" fmla="*/ 8451790 w 12799948"/>
                <a:gd name="connsiteY148" fmla="*/ 1947795 h 2686319"/>
                <a:gd name="connsiteX149" fmla="*/ 8451790 w 12799948"/>
                <a:gd name="connsiteY149" fmla="*/ 1967301 h 2686319"/>
                <a:gd name="connsiteX150" fmla="*/ 8668460 w 12799948"/>
                <a:gd name="connsiteY150" fmla="*/ 1967301 h 2686319"/>
                <a:gd name="connsiteX151" fmla="*/ 8668460 w 12799948"/>
                <a:gd name="connsiteY151" fmla="*/ 2011611 h 2686319"/>
                <a:gd name="connsiteX152" fmla="*/ 8721628 w 12799948"/>
                <a:gd name="connsiteY152" fmla="*/ 2011611 h 2686319"/>
                <a:gd name="connsiteX153" fmla="*/ 8721628 w 12799948"/>
                <a:gd name="connsiteY153" fmla="*/ 2103917 h 2686319"/>
                <a:gd name="connsiteX154" fmla="*/ 8831961 w 12799948"/>
                <a:gd name="connsiteY154" fmla="*/ 2103917 h 2686319"/>
                <a:gd name="connsiteX155" fmla="*/ 8831961 w 12799948"/>
                <a:gd name="connsiteY155" fmla="*/ 2118124 h 2686319"/>
                <a:gd name="connsiteX156" fmla="*/ 8983108 w 12799948"/>
                <a:gd name="connsiteY156" fmla="*/ 2118124 h 2686319"/>
                <a:gd name="connsiteX157" fmla="*/ 8983108 w 12799948"/>
                <a:gd name="connsiteY157" fmla="*/ 2155369 h 2686319"/>
                <a:gd name="connsiteX158" fmla="*/ 9154603 w 12799948"/>
                <a:gd name="connsiteY158" fmla="*/ 2155369 h 2686319"/>
                <a:gd name="connsiteX159" fmla="*/ 9154603 w 12799948"/>
                <a:gd name="connsiteY159" fmla="*/ 2222870 h 2686319"/>
                <a:gd name="connsiteX160" fmla="*/ 9309747 w 12799948"/>
                <a:gd name="connsiteY160" fmla="*/ 2222870 h 2686319"/>
                <a:gd name="connsiteX161" fmla="*/ 9309747 w 12799948"/>
                <a:gd name="connsiteY161" fmla="*/ 2263724 h 2686319"/>
                <a:gd name="connsiteX162" fmla="*/ 9685799 w 12799948"/>
                <a:gd name="connsiteY162" fmla="*/ 2263724 h 2686319"/>
                <a:gd name="connsiteX163" fmla="*/ 9685799 w 12799948"/>
                <a:gd name="connsiteY163" fmla="*/ 2293828 h 2686319"/>
                <a:gd name="connsiteX164" fmla="*/ 9763432 w 12799948"/>
                <a:gd name="connsiteY164" fmla="*/ 2293828 h 2686319"/>
                <a:gd name="connsiteX165" fmla="*/ 9763432 w 12799948"/>
                <a:gd name="connsiteY165" fmla="*/ 2329383 h 2686319"/>
                <a:gd name="connsiteX166" fmla="*/ 9975983 w 12799948"/>
                <a:gd name="connsiteY166" fmla="*/ 2384444 h 2686319"/>
                <a:gd name="connsiteX167" fmla="*/ 10196649 w 12799948"/>
                <a:gd name="connsiteY167" fmla="*/ 2384444 h 2686319"/>
                <a:gd name="connsiteX168" fmla="*/ 10201736 w 12799948"/>
                <a:gd name="connsiteY168" fmla="*/ 2408941 h 2686319"/>
                <a:gd name="connsiteX169" fmla="*/ 10205248 w 12799948"/>
                <a:gd name="connsiteY169" fmla="*/ 2465385 h 2686319"/>
                <a:gd name="connsiteX170" fmla="*/ 10427367 w 12799948"/>
                <a:gd name="connsiteY170" fmla="*/ 2465077 h 2686319"/>
                <a:gd name="connsiteX171" fmla="*/ 10430880 w 12799948"/>
                <a:gd name="connsiteY171" fmla="*/ 2542409 h 2686319"/>
                <a:gd name="connsiteX172" fmla="*/ 10613516 w 12799948"/>
                <a:gd name="connsiteY172" fmla="*/ 2542409 h 2686319"/>
                <a:gd name="connsiteX173" fmla="*/ 10613516 w 12799948"/>
                <a:gd name="connsiteY173" fmla="*/ 2604612 h 2686319"/>
                <a:gd name="connsiteX174" fmla="*/ 10715735 w 12799948"/>
                <a:gd name="connsiteY174" fmla="*/ 2604612 h 2686319"/>
                <a:gd name="connsiteX175" fmla="*/ 10715735 w 12799948"/>
                <a:gd name="connsiteY175" fmla="*/ 2686320 h 2686319"/>
                <a:gd name="connsiteX176" fmla="*/ 12799948 w 12799948"/>
                <a:gd name="connsiteY176" fmla="*/ 2686320 h 2686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</a:cxnLst>
              <a:rect l="l" t="t" r="r" b="b"/>
              <a:pathLst>
                <a:path w="12799948" h="2686319">
                  <a:moveTo>
                    <a:pt x="0" y="0"/>
                  </a:moveTo>
                  <a:lnTo>
                    <a:pt x="707293" y="0"/>
                  </a:lnTo>
                  <a:lnTo>
                    <a:pt x="708747" y="26647"/>
                  </a:lnTo>
                  <a:lnTo>
                    <a:pt x="1172968" y="26647"/>
                  </a:lnTo>
                  <a:lnTo>
                    <a:pt x="1172968" y="40854"/>
                  </a:lnTo>
                  <a:lnTo>
                    <a:pt x="1316001" y="40854"/>
                  </a:lnTo>
                  <a:cubicBezTo>
                    <a:pt x="1316001" y="40854"/>
                    <a:pt x="1348702" y="51452"/>
                    <a:pt x="1348702" y="55061"/>
                  </a:cubicBezTo>
                  <a:cubicBezTo>
                    <a:pt x="1348702" y="58670"/>
                    <a:pt x="1401870" y="55061"/>
                    <a:pt x="1401870" y="55061"/>
                  </a:cubicBezTo>
                  <a:lnTo>
                    <a:pt x="1428272" y="66580"/>
                  </a:lnTo>
                  <a:lnTo>
                    <a:pt x="1516199" y="66580"/>
                  </a:lnTo>
                  <a:lnTo>
                    <a:pt x="1545872" y="79405"/>
                  </a:lnTo>
                  <a:lnTo>
                    <a:pt x="1638765" y="79405"/>
                  </a:lnTo>
                  <a:lnTo>
                    <a:pt x="1661655" y="89388"/>
                  </a:lnTo>
                  <a:lnTo>
                    <a:pt x="1757091" y="89388"/>
                  </a:lnTo>
                  <a:lnTo>
                    <a:pt x="1821886" y="117341"/>
                  </a:lnTo>
                  <a:lnTo>
                    <a:pt x="2027170" y="117341"/>
                  </a:lnTo>
                  <a:cubicBezTo>
                    <a:pt x="2027170" y="117341"/>
                    <a:pt x="2046790" y="133083"/>
                    <a:pt x="2063504" y="133083"/>
                  </a:cubicBezTo>
                  <a:lnTo>
                    <a:pt x="2145618" y="133083"/>
                  </a:lnTo>
                  <a:lnTo>
                    <a:pt x="2145618" y="145370"/>
                  </a:lnTo>
                  <a:lnTo>
                    <a:pt x="2211139" y="145370"/>
                  </a:lnTo>
                  <a:lnTo>
                    <a:pt x="2233545" y="155200"/>
                  </a:lnTo>
                  <a:lnTo>
                    <a:pt x="2332736" y="155200"/>
                  </a:lnTo>
                  <a:cubicBezTo>
                    <a:pt x="2345331" y="155200"/>
                    <a:pt x="2354899" y="161574"/>
                    <a:pt x="2354899" y="169100"/>
                  </a:cubicBezTo>
                  <a:cubicBezTo>
                    <a:pt x="2354899" y="171787"/>
                    <a:pt x="2356958" y="173784"/>
                    <a:pt x="2362166" y="173784"/>
                  </a:cubicBezTo>
                  <a:lnTo>
                    <a:pt x="2527968" y="173784"/>
                  </a:lnTo>
                  <a:cubicBezTo>
                    <a:pt x="2527968" y="173784"/>
                    <a:pt x="2525667" y="187991"/>
                    <a:pt x="2562485" y="187991"/>
                  </a:cubicBezTo>
                  <a:lnTo>
                    <a:pt x="2705518" y="187991"/>
                  </a:lnTo>
                  <a:cubicBezTo>
                    <a:pt x="2705518" y="187991"/>
                    <a:pt x="2736280" y="201276"/>
                    <a:pt x="2748391" y="206575"/>
                  </a:cubicBezTo>
                  <a:cubicBezTo>
                    <a:pt x="2760502" y="211874"/>
                    <a:pt x="2799501" y="234989"/>
                    <a:pt x="2813913" y="234989"/>
                  </a:cubicBezTo>
                  <a:lnTo>
                    <a:pt x="2967119" y="234989"/>
                  </a:lnTo>
                  <a:cubicBezTo>
                    <a:pt x="2967119" y="234989"/>
                    <a:pt x="3010962" y="254034"/>
                    <a:pt x="3015201" y="255877"/>
                  </a:cubicBezTo>
                  <a:cubicBezTo>
                    <a:pt x="3019440" y="257720"/>
                    <a:pt x="3073334" y="255877"/>
                    <a:pt x="3073334" y="255877"/>
                  </a:cubicBezTo>
                  <a:lnTo>
                    <a:pt x="3073334" y="266013"/>
                  </a:lnTo>
                  <a:lnTo>
                    <a:pt x="3130499" y="266013"/>
                  </a:lnTo>
                  <a:lnTo>
                    <a:pt x="3161262" y="279299"/>
                  </a:lnTo>
                  <a:lnTo>
                    <a:pt x="3249189" y="279299"/>
                  </a:lnTo>
                  <a:lnTo>
                    <a:pt x="3249189" y="328139"/>
                  </a:lnTo>
                  <a:lnTo>
                    <a:pt x="3252701" y="354633"/>
                  </a:lnTo>
                  <a:cubicBezTo>
                    <a:pt x="3281405" y="354633"/>
                    <a:pt x="3396340" y="351331"/>
                    <a:pt x="3396340" y="351331"/>
                  </a:cubicBezTo>
                  <a:cubicBezTo>
                    <a:pt x="3416686" y="360239"/>
                    <a:pt x="3506673" y="351331"/>
                    <a:pt x="3506673" y="351331"/>
                  </a:cubicBezTo>
                  <a:lnTo>
                    <a:pt x="3588302" y="365538"/>
                  </a:lnTo>
                  <a:lnTo>
                    <a:pt x="3588302" y="397484"/>
                  </a:lnTo>
                  <a:lnTo>
                    <a:pt x="3829315" y="397484"/>
                  </a:lnTo>
                  <a:lnTo>
                    <a:pt x="3829315" y="422288"/>
                  </a:lnTo>
                  <a:lnTo>
                    <a:pt x="3952001" y="422288"/>
                  </a:lnTo>
                  <a:lnTo>
                    <a:pt x="3952001" y="438338"/>
                  </a:lnTo>
                  <a:cubicBezTo>
                    <a:pt x="3952001" y="438338"/>
                    <a:pt x="4025516" y="433040"/>
                    <a:pt x="4025516" y="438338"/>
                  </a:cubicBezTo>
                  <a:lnTo>
                    <a:pt x="4025516" y="461300"/>
                  </a:lnTo>
                  <a:lnTo>
                    <a:pt x="4111384" y="461300"/>
                  </a:lnTo>
                  <a:lnTo>
                    <a:pt x="4111384" y="471897"/>
                  </a:lnTo>
                  <a:lnTo>
                    <a:pt x="4184899" y="471897"/>
                  </a:lnTo>
                  <a:lnTo>
                    <a:pt x="4184899" y="507453"/>
                  </a:lnTo>
                  <a:lnTo>
                    <a:pt x="4258414" y="507453"/>
                  </a:lnTo>
                  <a:lnTo>
                    <a:pt x="4258414" y="541165"/>
                  </a:lnTo>
                  <a:cubicBezTo>
                    <a:pt x="4258414" y="541165"/>
                    <a:pt x="4248846" y="570961"/>
                    <a:pt x="4270768" y="578410"/>
                  </a:cubicBezTo>
                  <a:cubicBezTo>
                    <a:pt x="4292689" y="585859"/>
                    <a:pt x="4393454" y="578410"/>
                    <a:pt x="4393454" y="578410"/>
                  </a:cubicBezTo>
                  <a:lnTo>
                    <a:pt x="4393454" y="636927"/>
                  </a:lnTo>
                  <a:lnTo>
                    <a:pt x="4598012" y="636927"/>
                  </a:lnTo>
                  <a:lnTo>
                    <a:pt x="4598012" y="667030"/>
                  </a:lnTo>
                  <a:lnTo>
                    <a:pt x="4691995" y="667030"/>
                  </a:lnTo>
                  <a:lnTo>
                    <a:pt x="4691995" y="706041"/>
                  </a:lnTo>
                  <a:lnTo>
                    <a:pt x="4781981" y="706041"/>
                  </a:lnTo>
                  <a:lnTo>
                    <a:pt x="4781981" y="720248"/>
                  </a:lnTo>
                  <a:cubicBezTo>
                    <a:pt x="4781981" y="720248"/>
                    <a:pt x="4843142" y="714949"/>
                    <a:pt x="4843142" y="720248"/>
                  </a:cubicBezTo>
                  <a:lnTo>
                    <a:pt x="4843142" y="750351"/>
                  </a:lnTo>
                  <a:lnTo>
                    <a:pt x="4937125" y="750351"/>
                  </a:lnTo>
                  <a:cubicBezTo>
                    <a:pt x="4937125" y="750351"/>
                    <a:pt x="5002646" y="760949"/>
                    <a:pt x="5002646" y="775155"/>
                  </a:cubicBezTo>
                  <a:lnTo>
                    <a:pt x="5002646" y="805259"/>
                  </a:lnTo>
                  <a:lnTo>
                    <a:pt x="5206962" y="805259"/>
                  </a:lnTo>
                  <a:cubicBezTo>
                    <a:pt x="5206962" y="805259"/>
                    <a:pt x="5198848" y="828220"/>
                    <a:pt x="5206962" y="828220"/>
                  </a:cubicBezTo>
                  <a:lnTo>
                    <a:pt x="5256133" y="828220"/>
                  </a:lnTo>
                  <a:lnTo>
                    <a:pt x="5256133" y="867231"/>
                  </a:lnTo>
                  <a:lnTo>
                    <a:pt x="5366467" y="867231"/>
                  </a:lnTo>
                  <a:lnTo>
                    <a:pt x="5366467" y="879672"/>
                  </a:lnTo>
                  <a:cubicBezTo>
                    <a:pt x="5366467" y="879672"/>
                    <a:pt x="5419634" y="872530"/>
                    <a:pt x="5419634" y="879672"/>
                  </a:cubicBezTo>
                  <a:lnTo>
                    <a:pt x="5419634" y="913384"/>
                  </a:lnTo>
                  <a:lnTo>
                    <a:pt x="5476799" y="913384"/>
                  </a:lnTo>
                  <a:lnTo>
                    <a:pt x="5476799" y="936345"/>
                  </a:lnTo>
                  <a:lnTo>
                    <a:pt x="5583135" y="936345"/>
                  </a:lnTo>
                  <a:lnTo>
                    <a:pt x="5583135" y="987797"/>
                  </a:lnTo>
                  <a:lnTo>
                    <a:pt x="5644297" y="987797"/>
                  </a:lnTo>
                  <a:lnTo>
                    <a:pt x="5644297" y="998395"/>
                  </a:lnTo>
                  <a:lnTo>
                    <a:pt x="5717812" y="998395"/>
                  </a:lnTo>
                  <a:lnTo>
                    <a:pt x="5844495" y="1041092"/>
                  </a:lnTo>
                  <a:lnTo>
                    <a:pt x="5844495" y="1053533"/>
                  </a:lnTo>
                  <a:lnTo>
                    <a:pt x="5930363" y="1053533"/>
                  </a:lnTo>
                  <a:lnTo>
                    <a:pt x="5930363" y="1071195"/>
                  </a:lnTo>
                  <a:lnTo>
                    <a:pt x="5979535" y="1071195"/>
                  </a:lnTo>
                  <a:lnTo>
                    <a:pt x="5979535" y="1096000"/>
                  </a:lnTo>
                  <a:lnTo>
                    <a:pt x="6032703" y="1096000"/>
                  </a:lnTo>
                  <a:lnTo>
                    <a:pt x="6032703" y="1122647"/>
                  </a:lnTo>
                  <a:lnTo>
                    <a:pt x="6085871" y="1122647"/>
                  </a:lnTo>
                  <a:lnTo>
                    <a:pt x="6085871" y="1143996"/>
                  </a:lnTo>
                  <a:lnTo>
                    <a:pt x="6155389" y="1143996"/>
                  </a:lnTo>
                  <a:lnTo>
                    <a:pt x="6155389" y="1154593"/>
                  </a:lnTo>
                  <a:lnTo>
                    <a:pt x="6282072" y="1154593"/>
                  </a:lnTo>
                  <a:lnTo>
                    <a:pt x="6320828" y="1171411"/>
                  </a:lnTo>
                  <a:cubicBezTo>
                    <a:pt x="6320828" y="1171411"/>
                    <a:pt x="6322887" y="1202436"/>
                    <a:pt x="6320828" y="1202436"/>
                  </a:cubicBezTo>
                  <a:cubicBezTo>
                    <a:pt x="6318769" y="1202436"/>
                    <a:pt x="6351590" y="1202436"/>
                    <a:pt x="6351590" y="1202436"/>
                  </a:cubicBezTo>
                  <a:lnTo>
                    <a:pt x="6351590" y="1218485"/>
                  </a:lnTo>
                  <a:lnTo>
                    <a:pt x="6396402" y="1218485"/>
                  </a:lnTo>
                  <a:lnTo>
                    <a:pt x="6396402" y="1237991"/>
                  </a:lnTo>
                  <a:lnTo>
                    <a:pt x="6453566" y="1237991"/>
                  </a:lnTo>
                  <a:lnTo>
                    <a:pt x="6453566" y="1268094"/>
                  </a:lnTo>
                  <a:lnTo>
                    <a:pt x="6498378" y="1268094"/>
                  </a:lnTo>
                  <a:lnTo>
                    <a:pt x="6524780" y="1279613"/>
                  </a:lnTo>
                  <a:cubicBezTo>
                    <a:pt x="6524780" y="1279613"/>
                    <a:pt x="6571893" y="1292899"/>
                    <a:pt x="6604351" y="1307182"/>
                  </a:cubicBezTo>
                  <a:cubicBezTo>
                    <a:pt x="6636809" y="1321389"/>
                    <a:pt x="6579886" y="1321389"/>
                    <a:pt x="6637051" y="1321389"/>
                  </a:cubicBezTo>
                  <a:lnTo>
                    <a:pt x="6694215" y="1321389"/>
                  </a:lnTo>
                  <a:lnTo>
                    <a:pt x="6694215" y="1353335"/>
                  </a:lnTo>
                  <a:lnTo>
                    <a:pt x="6731034" y="1353335"/>
                  </a:lnTo>
                  <a:lnTo>
                    <a:pt x="6731034" y="1379983"/>
                  </a:lnTo>
                  <a:lnTo>
                    <a:pt x="6771849" y="1379983"/>
                  </a:lnTo>
                  <a:lnTo>
                    <a:pt x="6771849" y="1392423"/>
                  </a:lnTo>
                  <a:lnTo>
                    <a:pt x="6927235" y="1392423"/>
                  </a:lnTo>
                  <a:lnTo>
                    <a:pt x="6927235" y="1419071"/>
                  </a:lnTo>
                  <a:lnTo>
                    <a:pt x="6992756" y="1419071"/>
                  </a:lnTo>
                  <a:lnTo>
                    <a:pt x="6992756" y="1436733"/>
                  </a:lnTo>
                  <a:lnTo>
                    <a:pt x="7062275" y="1436733"/>
                  </a:lnTo>
                  <a:lnTo>
                    <a:pt x="7088677" y="1448252"/>
                  </a:lnTo>
                  <a:lnTo>
                    <a:pt x="7135790" y="1448252"/>
                  </a:lnTo>
                  <a:lnTo>
                    <a:pt x="7135790" y="1472135"/>
                  </a:lnTo>
                  <a:lnTo>
                    <a:pt x="7184961" y="1472135"/>
                  </a:lnTo>
                  <a:lnTo>
                    <a:pt x="7184961" y="1491641"/>
                  </a:lnTo>
                  <a:lnTo>
                    <a:pt x="7223717" y="1508458"/>
                  </a:lnTo>
                  <a:lnTo>
                    <a:pt x="7260535" y="1524508"/>
                  </a:lnTo>
                  <a:lnTo>
                    <a:pt x="7295294" y="1578648"/>
                  </a:lnTo>
                  <a:lnTo>
                    <a:pt x="7385280" y="1578648"/>
                  </a:lnTo>
                  <a:lnTo>
                    <a:pt x="7411682" y="1590167"/>
                  </a:lnTo>
                  <a:lnTo>
                    <a:pt x="7470906" y="1590167"/>
                  </a:lnTo>
                  <a:lnTo>
                    <a:pt x="7470906" y="1615893"/>
                  </a:lnTo>
                  <a:lnTo>
                    <a:pt x="7605703" y="1615893"/>
                  </a:lnTo>
                  <a:lnTo>
                    <a:pt x="7605703" y="1695758"/>
                  </a:lnTo>
                  <a:lnTo>
                    <a:pt x="7805902" y="1695758"/>
                  </a:lnTo>
                  <a:lnTo>
                    <a:pt x="7828307" y="1705588"/>
                  </a:lnTo>
                  <a:lnTo>
                    <a:pt x="7875420" y="1726015"/>
                  </a:lnTo>
                  <a:lnTo>
                    <a:pt x="7924591" y="1726015"/>
                  </a:lnTo>
                  <a:lnTo>
                    <a:pt x="7924591" y="1765026"/>
                  </a:lnTo>
                  <a:lnTo>
                    <a:pt x="8018574" y="1765026"/>
                  </a:lnTo>
                  <a:lnTo>
                    <a:pt x="8018574" y="1835983"/>
                  </a:lnTo>
                  <a:lnTo>
                    <a:pt x="8104442" y="1835983"/>
                  </a:lnTo>
                  <a:lnTo>
                    <a:pt x="8104442" y="1862631"/>
                  </a:lnTo>
                  <a:lnTo>
                    <a:pt x="8308758" y="1862631"/>
                  </a:lnTo>
                  <a:lnTo>
                    <a:pt x="8308758" y="1882136"/>
                  </a:lnTo>
                  <a:lnTo>
                    <a:pt x="8365923" y="1882136"/>
                  </a:lnTo>
                  <a:lnTo>
                    <a:pt x="8365923" y="1919381"/>
                  </a:lnTo>
                  <a:lnTo>
                    <a:pt x="8423087" y="1919381"/>
                  </a:lnTo>
                  <a:lnTo>
                    <a:pt x="8423087" y="1947795"/>
                  </a:lnTo>
                  <a:lnTo>
                    <a:pt x="8451790" y="1947795"/>
                  </a:lnTo>
                  <a:lnTo>
                    <a:pt x="8451790" y="1967301"/>
                  </a:lnTo>
                  <a:lnTo>
                    <a:pt x="8668460" y="1967301"/>
                  </a:lnTo>
                  <a:lnTo>
                    <a:pt x="8668460" y="2011611"/>
                  </a:lnTo>
                  <a:lnTo>
                    <a:pt x="8721628" y="2011611"/>
                  </a:lnTo>
                  <a:lnTo>
                    <a:pt x="8721628" y="2103917"/>
                  </a:lnTo>
                  <a:cubicBezTo>
                    <a:pt x="8721628" y="2103917"/>
                    <a:pt x="8838016" y="2101229"/>
                    <a:pt x="8831961" y="2103917"/>
                  </a:cubicBezTo>
                  <a:cubicBezTo>
                    <a:pt x="8825905" y="2106605"/>
                    <a:pt x="8831961" y="2118124"/>
                    <a:pt x="8831961" y="2118124"/>
                  </a:cubicBezTo>
                  <a:lnTo>
                    <a:pt x="8983108" y="2118124"/>
                  </a:lnTo>
                  <a:lnTo>
                    <a:pt x="8983108" y="2155369"/>
                  </a:lnTo>
                  <a:lnTo>
                    <a:pt x="9154603" y="2155369"/>
                  </a:lnTo>
                  <a:lnTo>
                    <a:pt x="9154603" y="2222870"/>
                  </a:lnTo>
                  <a:lnTo>
                    <a:pt x="9309747" y="2222870"/>
                  </a:lnTo>
                  <a:lnTo>
                    <a:pt x="9309747" y="2263724"/>
                  </a:lnTo>
                  <a:lnTo>
                    <a:pt x="9685799" y="2263724"/>
                  </a:lnTo>
                  <a:lnTo>
                    <a:pt x="9685799" y="2293828"/>
                  </a:lnTo>
                  <a:lnTo>
                    <a:pt x="9763432" y="2293828"/>
                  </a:lnTo>
                  <a:lnTo>
                    <a:pt x="9763432" y="2329383"/>
                  </a:lnTo>
                  <a:lnTo>
                    <a:pt x="9975983" y="2384444"/>
                  </a:lnTo>
                  <a:lnTo>
                    <a:pt x="10196649" y="2384444"/>
                  </a:lnTo>
                  <a:lnTo>
                    <a:pt x="10201736" y="2408941"/>
                  </a:lnTo>
                  <a:lnTo>
                    <a:pt x="10205248" y="2465385"/>
                  </a:lnTo>
                  <a:lnTo>
                    <a:pt x="10427367" y="2465077"/>
                  </a:lnTo>
                  <a:lnTo>
                    <a:pt x="10430880" y="2542409"/>
                  </a:lnTo>
                  <a:lnTo>
                    <a:pt x="10613516" y="2542409"/>
                  </a:lnTo>
                  <a:lnTo>
                    <a:pt x="10613516" y="2604612"/>
                  </a:lnTo>
                  <a:lnTo>
                    <a:pt x="10715735" y="2604612"/>
                  </a:lnTo>
                  <a:lnTo>
                    <a:pt x="10715735" y="2686320"/>
                  </a:lnTo>
                  <a:lnTo>
                    <a:pt x="12799948" y="2686320"/>
                  </a:lnTo>
                </a:path>
              </a:pathLst>
            </a:custGeom>
            <a:noFill/>
            <a:ln w="36326" cap="flat">
              <a:solidFill>
                <a:srgbClr val="C6C6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9EF0F353-450A-C61C-3071-CF78BA696289}"/>
                </a:ext>
              </a:extLst>
            </p:cNvPr>
            <p:cNvSpPr/>
            <p:nvPr/>
          </p:nvSpPr>
          <p:spPr>
            <a:xfrm>
              <a:off x="2580374" y="4301779"/>
              <a:ext cx="12799342" cy="3493037"/>
            </a:xfrm>
            <a:custGeom>
              <a:avLst/>
              <a:gdLst>
                <a:gd name="connsiteX0" fmla="*/ 0 w 12799342"/>
                <a:gd name="connsiteY0" fmla="*/ 0 h 3493037"/>
                <a:gd name="connsiteX1" fmla="*/ 676289 w 12799342"/>
                <a:gd name="connsiteY1" fmla="*/ 0 h 3493037"/>
                <a:gd name="connsiteX2" fmla="*/ 677257 w 12799342"/>
                <a:gd name="connsiteY2" fmla="*/ 22961 h 3493037"/>
                <a:gd name="connsiteX3" fmla="*/ 1176481 w 12799342"/>
                <a:gd name="connsiteY3" fmla="*/ 22961 h 3493037"/>
                <a:gd name="connsiteX4" fmla="*/ 1213299 w 12799342"/>
                <a:gd name="connsiteY4" fmla="*/ 31869 h 3493037"/>
                <a:gd name="connsiteX5" fmla="*/ 1430694 w 12799342"/>
                <a:gd name="connsiteY5" fmla="*/ 31869 h 3493037"/>
                <a:gd name="connsiteX6" fmla="*/ 1430694 w 12799342"/>
                <a:gd name="connsiteY6" fmla="*/ 60283 h 3493037"/>
                <a:gd name="connsiteX7" fmla="*/ 1828426 w 12799342"/>
                <a:gd name="connsiteY7" fmla="*/ 60283 h 3493037"/>
                <a:gd name="connsiteX8" fmla="*/ 1833997 w 12799342"/>
                <a:gd name="connsiteY8" fmla="*/ 92229 h 3493037"/>
                <a:gd name="connsiteX9" fmla="*/ 2098990 w 12799342"/>
                <a:gd name="connsiteY9" fmla="*/ 92229 h 3493037"/>
                <a:gd name="connsiteX10" fmla="*/ 2098990 w 12799342"/>
                <a:gd name="connsiteY10" fmla="*/ 115191 h 3493037"/>
                <a:gd name="connsiteX11" fmla="*/ 2254618 w 12799342"/>
                <a:gd name="connsiteY11" fmla="*/ 115191 h 3493037"/>
                <a:gd name="connsiteX12" fmla="*/ 2254618 w 12799342"/>
                <a:gd name="connsiteY12" fmla="*/ 134696 h 3493037"/>
                <a:gd name="connsiteX13" fmla="*/ 2418604 w 12799342"/>
                <a:gd name="connsiteY13" fmla="*/ 134696 h 3493037"/>
                <a:gd name="connsiteX14" fmla="*/ 2418604 w 12799342"/>
                <a:gd name="connsiteY14" fmla="*/ 148903 h 3493037"/>
                <a:gd name="connsiteX15" fmla="*/ 2681053 w 12799342"/>
                <a:gd name="connsiteY15" fmla="*/ 148903 h 3493037"/>
                <a:gd name="connsiteX16" fmla="*/ 2681053 w 12799342"/>
                <a:gd name="connsiteY16" fmla="*/ 175550 h 3493037"/>
                <a:gd name="connsiteX17" fmla="*/ 2787632 w 12799342"/>
                <a:gd name="connsiteY17" fmla="*/ 175550 h 3493037"/>
                <a:gd name="connsiteX18" fmla="*/ 2787632 w 12799342"/>
                <a:gd name="connsiteY18" fmla="*/ 200355 h 3493037"/>
                <a:gd name="connsiteX19" fmla="*/ 3000789 w 12799342"/>
                <a:gd name="connsiteY19" fmla="*/ 200355 h 3493037"/>
                <a:gd name="connsiteX20" fmla="*/ 3002242 w 12799342"/>
                <a:gd name="connsiteY20" fmla="*/ 214562 h 3493037"/>
                <a:gd name="connsiteX21" fmla="*/ 3115603 w 12799342"/>
                <a:gd name="connsiteY21" fmla="*/ 214562 h 3493037"/>
                <a:gd name="connsiteX22" fmla="*/ 3131953 w 12799342"/>
                <a:gd name="connsiteY22" fmla="*/ 232838 h 3493037"/>
                <a:gd name="connsiteX23" fmla="*/ 3193357 w 12799342"/>
                <a:gd name="connsiteY23" fmla="*/ 239366 h 3493037"/>
                <a:gd name="connsiteX24" fmla="*/ 3213461 w 12799342"/>
                <a:gd name="connsiteY24" fmla="*/ 263095 h 3493037"/>
                <a:gd name="connsiteX25" fmla="*/ 3283463 w 12799342"/>
                <a:gd name="connsiteY25" fmla="*/ 274768 h 3493037"/>
                <a:gd name="connsiteX26" fmla="*/ 3373692 w 12799342"/>
                <a:gd name="connsiteY26" fmla="*/ 290818 h 3493037"/>
                <a:gd name="connsiteX27" fmla="*/ 3488506 w 12799342"/>
                <a:gd name="connsiteY27" fmla="*/ 290818 h 3493037"/>
                <a:gd name="connsiteX28" fmla="*/ 3488506 w 12799342"/>
                <a:gd name="connsiteY28" fmla="*/ 308480 h 3493037"/>
                <a:gd name="connsiteX29" fmla="*/ 3771423 w 12799342"/>
                <a:gd name="connsiteY29" fmla="*/ 308480 h 3493037"/>
                <a:gd name="connsiteX30" fmla="*/ 3771423 w 12799342"/>
                <a:gd name="connsiteY30" fmla="*/ 342193 h 3493037"/>
                <a:gd name="connsiteX31" fmla="*/ 3845180 w 12799342"/>
                <a:gd name="connsiteY31" fmla="*/ 342193 h 3493037"/>
                <a:gd name="connsiteX32" fmla="*/ 3845180 w 12799342"/>
                <a:gd name="connsiteY32" fmla="*/ 365154 h 3493037"/>
                <a:gd name="connsiteX33" fmla="*/ 3923055 w 12799342"/>
                <a:gd name="connsiteY33" fmla="*/ 365154 h 3493037"/>
                <a:gd name="connsiteX34" fmla="*/ 3923055 w 12799342"/>
                <a:gd name="connsiteY34" fmla="*/ 384660 h 3493037"/>
                <a:gd name="connsiteX35" fmla="*/ 4083044 w 12799342"/>
                <a:gd name="connsiteY35" fmla="*/ 384660 h 3493037"/>
                <a:gd name="connsiteX36" fmla="*/ 4083044 w 12799342"/>
                <a:gd name="connsiteY36" fmla="*/ 411307 h 3493037"/>
                <a:gd name="connsiteX37" fmla="*/ 4177269 w 12799342"/>
                <a:gd name="connsiteY37" fmla="*/ 411307 h 3493037"/>
                <a:gd name="connsiteX38" fmla="*/ 4177269 w 12799342"/>
                <a:gd name="connsiteY38" fmla="*/ 436111 h 3493037"/>
                <a:gd name="connsiteX39" fmla="*/ 4296201 w 12799342"/>
                <a:gd name="connsiteY39" fmla="*/ 436111 h 3493037"/>
                <a:gd name="connsiteX40" fmla="*/ 4296201 w 12799342"/>
                <a:gd name="connsiteY40" fmla="*/ 485720 h 3493037"/>
                <a:gd name="connsiteX41" fmla="*/ 4365961 w 12799342"/>
                <a:gd name="connsiteY41" fmla="*/ 485720 h 3493037"/>
                <a:gd name="connsiteX42" fmla="*/ 4365961 w 12799342"/>
                <a:gd name="connsiteY42" fmla="*/ 501770 h 3493037"/>
                <a:gd name="connsiteX43" fmla="*/ 4464425 w 12799342"/>
                <a:gd name="connsiteY43" fmla="*/ 501770 h 3493037"/>
                <a:gd name="connsiteX44" fmla="*/ 4464425 w 12799342"/>
                <a:gd name="connsiteY44" fmla="*/ 524731 h 3493037"/>
                <a:gd name="connsiteX45" fmla="*/ 4665229 w 12799342"/>
                <a:gd name="connsiteY45" fmla="*/ 524731 h 3493037"/>
                <a:gd name="connsiteX46" fmla="*/ 4665229 w 12799342"/>
                <a:gd name="connsiteY46" fmla="*/ 554834 h 3493037"/>
                <a:gd name="connsiteX47" fmla="*/ 4722636 w 12799342"/>
                <a:gd name="connsiteY47" fmla="*/ 554834 h 3493037"/>
                <a:gd name="connsiteX48" fmla="*/ 4722636 w 12799342"/>
                <a:gd name="connsiteY48" fmla="*/ 581482 h 3493037"/>
                <a:gd name="connsiteX49" fmla="*/ 4878265 w 12799342"/>
                <a:gd name="connsiteY49" fmla="*/ 581482 h 3493037"/>
                <a:gd name="connsiteX50" fmla="*/ 4878265 w 12799342"/>
                <a:gd name="connsiteY50" fmla="*/ 600987 h 3493037"/>
                <a:gd name="connsiteX51" fmla="*/ 5001193 w 12799342"/>
                <a:gd name="connsiteY51" fmla="*/ 600987 h 3493037"/>
                <a:gd name="connsiteX52" fmla="*/ 5001193 w 12799342"/>
                <a:gd name="connsiteY52" fmla="*/ 631091 h 3493037"/>
                <a:gd name="connsiteX53" fmla="*/ 5070227 w 12799342"/>
                <a:gd name="connsiteY53" fmla="*/ 631091 h 3493037"/>
                <a:gd name="connsiteX54" fmla="*/ 5083307 w 12799342"/>
                <a:gd name="connsiteY54" fmla="*/ 654052 h 3493037"/>
                <a:gd name="connsiteX55" fmla="*/ 5189885 w 12799342"/>
                <a:gd name="connsiteY55" fmla="*/ 654052 h 3493037"/>
                <a:gd name="connsiteX56" fmla="*/ 5189885 w 12799342"/>
                <a:gd name="connsiteY56" fmla="*/ 682466 h 3493037"/>
                <a:gd name="connsiteX57" fmla="*/ 5259646 w 12799342"/>
                <a:gd name="connsiteY57" fmla="*/ 682466 h 3493037"/>
                <a:gd name="connsiteX58" fmla="*/ 5259646 w 12799342"/>
                <a:gd name="connsiteY58" fmla="*/ 707116 h 3493037"/>
                <a:gd name="connsiteX59" fmla="*/ 5337521 w 12799342"/>
                <a:gd name="connsiteY59" fmla="*/ 707116 h 3493037"/>
                <a:gd name="connsiteX60" fmla="*/ 5337521 w 12799342"/>
                <a:gd name="connsiteY60" fmla="*/ 723320 h 3493037"/>
                <a:gd name="connsiteX61" fmla="*/ 5464688 w 12799342"/>
                <a:gd name="connsiteY61" fmla="*/ 723320 h 3493037"/>
                <a:gd name="connsiteX62" fmla="*/ 5464688 w 12799342"/>
                <a:gd name="connsiteY62" fmla="*/ 742825 h 3493037"/>
                <a:gd name="connsiteX63" fmla="*/ 5558913 w 12799342"/>
                <a:gd name="connsiteY63" fmla="*/ 742825 h 3493037"/>
                <a:gd name="connsiteX64" fmla="*/ 5558913 w 12799342"/>
                <a:gd name="connsiteY64" fmla="*/ 772928 h 3493037"/>
                <a:gd name="connsiteX65" fmla="*/ 5710545 w 12799342"/>
                <a:gd name="connsiteY65" fmla="*/ 772928 h 3493037"/>
                <a:gd name="connsiteX66" fmla="*/ 5730892 w 12799342"/>
                <a:gd name="connsiteY66" fmla="*/ 794277 h 3493037"/>
                <a:gd name="connsiteX67" fmla="*/ 5825117 w 12799342"/>
                <a:gd name="connsiteY67" fmla="*/ 794277 h 3493037"/>
                <a:gd name="connsiteX68" fmla="*/ 5825117 w 12799342"/>
                <a:gd name="connsiteY68" fmla="*/ 810327 h 3493037"/>
                <a:gd name="connsiteX69" fmla="*/ 5915346 w 12799342"/>
                <a:gd name="connsiteY69" fmla="*/ 810327 h 3493037"/>
                <a:gd name="connsiteX70" fmla="*/ 5915346 w 12799342"/>
                <a:gd name="connsiteY70" fmla="*/ 829833 h 3493037"/>
                <a:gd name="connsiteX71" fmla="*/ 6017927 w 12799342"/>
                <a:gd name="connsiteY71" fmla="*/ 829833 h 3493037"/>
                <a:gd name="connsiteX72" fmla="*/ 6017927 w 12799342"/>
                <a:gd name="connsiteY72" fmla="*/ 863545 h 3493037"/>
                <a:gd name="connsiteX73" fmla="*/ 6087687 w 12799342"/>
                <a:gd name="connsiteY73" fmla="*/ 870687 h 3493037"/>
                <a:gd name="connsiteX74" fmla="*/ 6132741 w 12799342"/>
                <a:gd name="connsiteY74" fmla="*/ 890192 h 3493037"/>
                <a:gd name="connsiteX75" fmla="*/ 6202502 w 12799342"/>
                <a:gd name="connsiteY75" fmla="*/ 899101 h 3493037"/>
                <a:gd name="connsiteX76" fmla="*/ 6249614 w 12799342"/>
                <a:gd name="connsiteY76" fmla="*/ 919528 h 3493037"/>
                <a:gd name="connsiteX77" fmla="*/ 6366487 w 12799342"/>
                <a:gd name="connsiteY77" fmla="*/ 927514 h 3493037"/>
                <a:gd name="connsiteX78" fmla="*/ 6366487 w 12799342"/>
                <a:gd name="connsiteY78" fmla="*/ 955928 h 3493037"/>
                <a:gd name="connsiteX79" fmla="*/ 6456715 w 12799342"/>
                <a:gd name="connsiteY79" fmla="*/ 955928 h 3493037"/>
                <a:gd name="connsiteX80" fmla="*/ 6456715 w 12799342"/>
                <a:gd name="connsiteY80" fmla="*/ 971978 h 3493037"/>
                <a:gd name="connsiteX81" fmla="*/ 6616704 w 12799342"/>
                <a:gd name="connsiteY81" fmla="*/ 971978 h 3493037"/>
                <a:gd name="connsiteX82" fmla="*/ 6616704 w 12799342"/>
                <a:gd name="connsiteY82" fmla="*/ 988028 h 3493037"/>
                <a:gd name="connsiteX83" fmla="*/ 6665876 w 12799342"/>
                <a:gd name="connsiteY83" fmla="*/ 988028 h 3493037"/>
                <a:gd name="connsiteX84" fmla="*/ 6665876 w 12799342"/>
                <a:gd name="connsiteY84" fmla="*/ 1023583 h 3493037"/>
                <a:gd name="connsiteX85" fmla="*/ 6764340 w 12799342"/>
                <a:gd name="connsiteY85" fmla="*/ 1023583 h 3493037"/>
                <a:gd name="connsiteX86" fmla="*/ 6764340 w 12799342"/>
                <a:gd name="connsiteY86" fmla="*/ 1050230 h 3493037"/>
                <a:gd name="connsiteX87" fmla="*/ 6817750 w 12799342"/>
                <a:gd name="connsiteY87" fmla="*/ 1050230 h 3493037"/>
                <a:gd name="connsiteX88" fmla="*/ 6834100 w 12799342"/>
                <a:gd name="connsiteY88" fmla="*/ 1067893 h 3493037"/>
                <a:gd name="connsiteX89" fmla="*/ 6932563 w 12799342"/>
                <a:gd name="connsiteY89" fmla="*/ 1067893 h 3493037"/>
                <a:gd name="connsiteX90" fmla="*/ 6932563 w 12799342"/>
                <a:gd name="connsiteY90" fmla="*/ 1082100 h 3493037"/>
                <a:gd name="connsiteX91" fmla="*/ 7006321 w 12799342"/>
                <a:gd name="connsiteY91" fmla="*/ 1082100 h 3493037"/>
                <a:gd name="connsiteX92" fmla="*/ 7006321 w 12799342"/>
                <a:gd name="connsiteY92" fmla="*/ 1147759 h 3493037"/>
                <a:gd name="connsiteX93" fmla="*/ 7100546 w 12799342"/>
                <a:gd name="connsiteY93" fmla="*/ 1147759 h 3493037"/>
                <a:gd name="connsiteX94" fmla="*/ 7153956 w 12799342"/>
                <a:gd name="connsiteY94" fmla="*/ 1176172 h 3493037"/>
                <a:gd name="connsiteX95" fmla="*/ 7256538 w 12799342"/>
                <a:gd name="connsiteY95" fmla="*/ 1176172 h 3493037"/>
                <a:gd name="connsiteX96" fmla="*/ 7256538 w 12799342"/>
                <a:gd name="connsiteY96" fmla="*/ 1204586 h 3493037"/>
                <a:gd name="connsiteX97" fmla="*/ 7305709 w 12799342"/>
                <a:gd name="connsiteY97" fmla="*/ 1204586 h 3493037"/>
                <a:gd name="connsiteX98" fmla="*/ 7337925 w 12799342"/>
                <a:gd name="connsiteY98" fmla="*/ 1205815 h 3493037"/>
                <a:gd name="connsiteX99" fmla="*/ 7354760 w 12799342"/>
                <a:gd name="connsiteY99" fmla="*/ 1224245 h 3493037"/>
                <a:gd name="connsiteX100" fmla="*/ 7355002 w 12799342"/>
                <a:gd name="connsiteY100" fmla="*/ 1247206 h 3493037"/>
                <a:gd name="connsiteX101" fmla="*/ 7477688 w 12799342"/>
                <a:gd name="connsiteY101" fmla="*/ 1247206 h 3493037"/>
                <a:gd name="connsiteX102" fmla="*/ 7477688 w 12799342"/>
                <a:gd name="connsiteY102" fmla="*/ 1284451 h 3493037"/>
                <a:gd name="connsiteX103" fmla="*/ 7543210 w 12799342"/>
                <a:gd name="connsiteY103" fmla="*/ 1284451 h 3493037"/>
                <a:gd name="connsiteX104" fmla="*/ 7543210 w 12799342"/>
                <a:gd name="connsiteY104" fmla="*/ 1307413 h 3493037"/>
                <a:gd name="connsiteX105" fmla="*/ 7596620 w 12799342"/>
                <a:gd name="connsiteY105" fmla="*/ 1307413 h 3493037"/>
                <a:gd name="connsiteX106" fmla="*/ 7596620 w 12799342"/>
                <a:gd name="connsiteY106" fmla="*/ 1326918 h 3493037"/>
                <a:gd name="connsiteX107" fmla="*/ 7662142 w 12799342"/>
                <a:gd name="connsiteY107" fmla="*/ 1326918 h 3493037"/>
                <a:gd name="connsiteX108" fmla="*/ 7662142 w 12799342"/>
                <a:gd name="connsiteY108" fmla="*/ 1342968 h 3493037"/>
                <a:gd name="connsiteX109" fmla="*/ 7715552 w 12799342"/>
                <a:gd name="connsiteY109" fmla="*/ 1342968 h 3493037"/>
                <a:gd name="connsiteX110" fmla="*/ 7715552 w 12799342"/>
                <a:gd name="connsiteY110" fmla="*/ 1369615 h 3493037"/>
                <a:gd name="connsiteX111" fmla="*/ 7772959 w 12799342"/>
                <a:gd name="connsiteY111" fmla="*/ 1369615 h 3493037"/>
                <a:gd name="connsiteX112" fmla="*/ 7772959 w 12799342"/>
                <a:gd name="connsiteY112" fmla="*/ 1392577 h 3493037"/>
                <a:gd name="connsiteX113" fmla="*/ 7846716 w 12799342"/>
                <a:gd name="connsiteY113" fmla="*/ 1392577 h 3493037"/>
                <a:gd name="connsiteX114" fmla="*/ 7846716 w 12799342"/>
                <a:gd name="connsiteY114" fmla="*/ 1405017 h 3493037"/>
                <a:gd name="connsiteX115" fmla="*/ 7887773 w 12799342"/>
                <a:gd name="connsiteY115" fmla="*/ 1405017 h 3493037"/>
                <a:gd name="connsiteX116" fmla="*/ 7887773 w 12799342"/>
                <a:gd name="connsiteY116" fmla="*/ 1453013 h 3493037"/>
                <a:gd name="connsiteX117" fmla="*/ 7998348 w 12799342"/>
                <a:gd name="connsiteY117" fmla="*/ 1453013 h 3493037"/>
                <a:gd name="connsiteX118" fmla="*/ 7998348 w 12799342"/>
                <a:gd name="connsiteY118" fmla="*/ 1461921 h 3493037"/>
                <a:gd name="connsiteX119" fmla="*/ 8104927 w 12799342"/>
                <a:gd name="connsiteY119" fmla="*/ 1461921 h 3493037"/>
                <a:gd name="connsiteX120" fmla="*/ 8104927 w 12799342"/>
                <a:gd name="connsiteY120" fmla="*/ 1476128 h 3493037"/>
                <a:gd name="connsiteX121" fmla="*/ 8191037 w 12799342"/>
                <a:gd name="connsiteY121" fmla="*/ 1476128 h 3493037"/>
                <a:gd name="connsiteX122" fmla="*/ 8191037 w 12799342"/>
                <a:gd name="connsiteY122" fmla="*/ 1502776 h 3493037"/>
                <a:gd name="connsiteX123" fmla="*/ 8273151 w 12799342"/>
                <a:gd name="connsiteY123" fmla="*/ 1502776 h 3493037"/>
                <a:gd name="connsiteX124" fmla="*/ 8273151 w 12799342"/>
                <a:gd name="connsiteY124" fmla="*/ 1516982 h 3493037"/>
                <a:gd name="connsiteX125" fmla="*/ 8351026 w 12799342"/>
                <a:gd name="connsiteY125" fmla="*/ 1516982 h 3493037"/>
                <a:gd name="connsiteX126" fmla="*/ 8351026 w 12799342"/>
                <a:gd name="connsiteY126" fmla="*/ 1545396 h 3493037"/>
                <a:gd name="connsiteX127" fmla="*/ 8404436 w 12799342"/>
                <a:gd name="connsiteY127" fmla="*/ 1545396 h 3493037"/>
                <a:gd name="connsiteX128" fmla="*/ 8404436 w 12799342"/>
                <a:gd name="connsiteY128" fmla="*/ 1572044 h 3493037"/>
                <a:gd name="connsiteX129" fmla="*/ 8498661 w 12799342"/>
                <a:gd name="connsiteY129" fmla="*/ 1572044 h 3493037"/>
                <a:gd name="connsiteX130" fmla="*/ 8525305 w 12799342"/>
                <a:gd name="connsiteY130" fmla="*/ 1583563 h 3493037"/>
                <a:gd name="connsiteX131" fmla="*/ 8597125 w 12799342"/>
                <a:gd name="connsiteY131" fmla="*/ 1603990 h 3493037"/>
                <a:gd name="connsiteX132" fmla="*/ 8662646 w 12799342"/>
                <a:gd name="connsiteY132" fmla="*/ 1603990 h 3493037"/>
                <a:gd name="connsiteX133" fmla="*/ 8662646 w 12799342"/>
                <a:gd name="connsiteY133" fmla="*/ 1655442 h 3493037"/>
                <a:gd name="connsiteX134" fmla="*/ 8871686 w 12799342"/>
                <a:gd name="connsiteY134" fmla="*/ 1655442 h 3493037"/>
                <a:gd name="connsiteX135" fmla="*/ 8871686 w 12799342"/>
                <a:gd name="connsiteY135" fmla="*/ 1687388 h 3493037"/>
                <a:gd name="connsiteX136" fmla="*/ 9015324 w 12799342"/>
                <a:gd name="connsiteY136" fmla="*/ 1705050 h 3493037"/>
                <a:gd name="connsiteX137" fmla="*/ 9064496 w 12799342"/>
                <a:gd name="connsiteY137" fmla="*/ 1724556 h 3493037"/>
                <a:gd name="connsiteX138" fmla="*/ 9125899 w 12799342"/>
                <a:gd name="connsiteY138" fmla="*/ 1724556 h 3493037"/>
                <a:gd name="connsiteX139" fmla="*/ 9175071 w 12799342"/>
                <a:gd name="connsiteY139" fmla="*/ 1745905 h 3493037"/>
                <a:gd name="connsiteX140" fmla="*/ 9211888 w 12799342"/>
                <a:gd name="connsiteY140" fmla="*/ 1797356 h 3493037"/>
                <a:gd name="connsiteX141" fmla="*/ 9297999 w 12799342"/>
                <a:gd name="connsiteY141" fmla="*/ 1797356 h 3493037"/>
                <a:gd name="connsiteX142" fmla="*/ 9330699 w 12799342"/>
                <a:gd name="connsiteY142" fmla="*/ 1808875 h 3493037"/>
                <a:gd name="connsiteX143" fmla="*/ 9330699 w 12799342"/>
                <a:gd name="connsiteY143" fmla="*/ 1838210 h 3493037"/>
                <a:gd name="connsiteX144" fmla="*/ 9392103 w 12799342"/>
                <a:gd name="connsiteY144" fmla="*/ 1838210 h 3493037"/>
                <a:gd name="connsiteX145" fmla="*/ 9392103 w 12799342"/>
                <a:gd name="connsiteY145" fmla="*/ 1873766 h 3493037"/>
                <a:gd name="connsiteX146" fmla="*/ 9433160 w 12799342"/>
                <a:gd name="connsiteY146" fmla="*/ 1873766 h 3493037"/>
                <a:gd name="connsiteX147" fmla="*/ 9433160 w 12799342"/>
                <a:gd name="connsiteY147" fmla="*/ 1903869 h 3493037"/>
                <a:gd name="connsiteX148" fmla="*/ 9502921 w 12799342"/>
                <a:gd name="connsiteY148" fmla="*/ 1903869 h 3493037"/>
                <a:gd name="connsiteX149" fmla="*/ 9502921 w 12799342"/>
                <a:gd name="connsiteY149" fmla="*/ 1918076 h 3493037"/>
                <a:gd name="connsiteX150" fmla="*/ 9568442 w 12799342"/>
                <a:gd name="connsiteY150" fmla="*/ 1918076 h 3493037"/>
                <a:gd name="connsiteX151" fmla="*/ 9568442 w 12799342"/>
                <a:gd name="connsiteY151" fmla="*/ 1939425 h 3493037"/>
                <a:gd name="connsiteX152" fmla="*/ 9638202 w 12799342"/>
                <a:gd name="connsiteY152" fmla="*/ 1939425 h 3493037"/>
                <a:gd name="connsiteX153" fmla="*/ 9638202 w 12799342"/>
                <a:gd name="connsiteY153" fmla="*/ 1962386 h 3493037"/>
                <a:gd name="connsiteX154" fmla="*/ 9707963 w 12799342"/>
                <a:gd name="connsiteY154" fmla="*/ 1962386 h 3493037"/>
                <a:gd name="connsiteX155" fmla="*/ 9740663 w 12799342"/>
                <a:gd name="connsiteY155" fmla="*/ 1976593 h 3493037"/>
                <a:gd name="connsiteX156" fmla="*/ 9904648 w 12799342"/>
                <a:gd name="connsiteY156" fmla="*/ 1976593 h 3493037"/>
                <a:gd name="connsiteX157" fmla="*/ 9904648 w 12799342"/>
                <a:gd name="connsiteY157" fmla="*/ 2051159 h 3493037"/>
                <a:gd name="connsiteX158" fmla="*/ 10027577 w 12799342"/>
                <a:gd name="connsiteY158" fmla="*/ 2051159 h 3493037"/>
                <a:gd name="connsiteX159" fmla="*/ 10027577 w 12799342"/>
                <a:gd name="connsiteY159" fmla="*/ 2068822 h 3493037"/>
                <a:gd name="connsiteX160" fmla="*/ 10126041 w 12799342"/>
                <a:gd name="connsiteY160" fmla="*/ 2068822 h 3493037"/>
                <a:gd name="connsiteX161" fmla="*/ 10126041 w 12799342"/>
                <a:gd name="connsiteY161" fmla="*/ 2081262 h 3493037"/>
                <a:gd name="connsiteX162" fmla="*/ 10216269 w 12799342"/>
                <a:gd name="connsiteY162" fmla="*/ 2081262 h 3493037"/>
                <a:gd name="connsiteX163" fmla="*/ 10216269 w 12799342"/>
                <a:gd name="connsiteY163" fmla="*/ 2098925 h 3493037"/>
                <a:gd name="connsiteX164" fmla="*/ 10277673 w 12799342"/>
                <a:gd name="connsiteY164" fmla="*/ 2098925 h 3493037"/>
                <a:gd name="connsiteX165" fmla="*/ 10277673 w 12799342"/>
                <a:gd name="connsiteY165" fmla="*/ 2123729 h 3493037"/>
                <a:gd name="connsiteX166" fmla="*/ 10355548 w 12799342"/>
                <a:gd name="connsiteY166" fmla="*/ 2123729 h 3493037"/>
                <a:gd name="connsiteX167" fmla="*/ 10355548 w 12799342"/>
                <a:gd name="connsiteY167" fmla="*/ 2141392 h 3493037"/>
                <a:gd name="connsiteX168" fmla="*/ 10408958 w 12799342"/>
                <a:gd name="connsiteY168" fmla="*/ 2141392 h 3493037"/>
                <a:gd name="connsiteX169" fmla="*/ 10408958 w 12799342"/>
                <a:gd name="connsiteY169" fmla="*/ 2230012 h 3493037"/>
                <a:gd name="connsiteX170" fmla="*/ 10503183 w 12799342"/>
                <a:gd name="connsiteY170" fmla="*/ 2230012 h 3493037"/>
                <a:gd name="connsiteX171" fmla="*/ 10504636 w 12799342"/>
                <a:gd name="connsiteY171" fmla="*/ 2250593 h 3493037"/>
                <a:gd name="connsiteX172" fmla="*/ 10601647 w 12799342"/>
                <a:gd name="connsiteY172" fmla="*/ 2252128 h 3493037"/>
                <a:gd name="connsiteX173" fmla="*/ 10601647 w 12799342"/>
                <a:gd name="connsiteY173" fmla="*/ 2294058 h 3493037"/>
                <a:gd name="connsiteX174" fmla="*/ 10650818 w 12799342"/>
                <a:gd name="connsiteY174" fmla="*/ 2294058 h 3493037"/>
                <a:gd name="connsiteX175" fmla="*/ 10650818 w 12799342"/>
                <a:gd name="connsiteY175" fmla="*/ 2331303 h 3493037"/>
                <a:gd name="connsiteX176" fmla="*/ 10753400 w 12799342"/>
                <a:gd name="connsiteY176" fmla="*/ 2331303 h 3493037"/>
                <a:gd name="connsiteX177" fmla="*/ 10753400 w 12799342"/>
                <a:gd name="connsiteY177" fmla="*/ 2370314 h 3493037"/>
                <a:gd name="connsiteX178" fmla="*/ 11253713 w 12799342"/>
                <a:gd name="connsiteY178" fmla="*/ 2370314 h 3493037"/>
                <a:gd name="connsiteX179" fmla="*/ 11262797 w 12799342"/>
                <a:gd name="connsiteY179" fmla="*/ 2421459 h 3493037"/>
                <a:gd name="connsiteX180" fmla="*/ 12799342 w 12799342"/>
                <a:gd name="connsiteY180" fmla="*/ 2421459 h 3493037"/>
                <a:gd name="connsiteX181" fmla="*/ 12799342 w 12799342"/>
                <a:gd name="connsiteY181" fmla="*/ 3493038 h 3493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12799342" h="3493037">
                  <a:moveTo>
                    <a:pt x="0" y="0"/>
                  </a:moveTo>
                  <a:lnTo>
                    <a:pt x="676289" y="0"/>
                  </a:lnTo>
                  <a:lnTo>
                    <a:pt x="677257" y="22961"/>
                  </a:lnTo>
                  <a:lnTo>
                    <a:pt x="1176481" y="22961"/>
                  </a:lnTo>
                  <a:lnTo>
                    <a:pt x="1213299" y="31869"/>
                  </a:lnTo>
                  <a:lnTo>
                    <a:pt x="1430694" y="31869"/>
                  </a:lnTo>
                  <a:lnTo>
                    <a:pt x="1430694" y="60283"/>
                  </a:lnTo>
                  <a:lnTo>
                    <a:pt x="1828426" y="60283"/>
                  </a:lnTo>
                  <a:lnTo>
                    <a:pt x="1833997" y="92229"/>
                  </a:lnTo>
                  <a:lnTo>
                    <a:pt x="2098990" y="92229"/>
                  </a:lnTo>
                  <a:lnTo>
                    <a:pt x="2098990" y="115191"/>
                  </a:lnTo>
                  <a:lnTo>
                    <a:pt x="2254618" y="115191"/>
                  </a:lnTo>
                  <a:lnTo>
                    <a:pt x="2254618" y="134696"/>
                  </a:lnTo>
                  <a:lnTo>
                    <a:pt x="2418604" y="134696"/>
                  </a:lnTo>
                  <a:lnTo>
                    <a:pt x="2418604" y="148903"/>
                  </a:lnTo>
                  <a:lnTo>
                    <a:pt x="2681053" y="148903"/>
                  </a:lnTo>
                  <a:lnTo>
                    <a:pt x="2681053" y="175550"/>
                  </a:lnTo>
                  <a:lnTo>
                    <a:pt x="2787632" y="175550"/>
                  </a:lnTo>
                  <a:lnTo>
                    <a:pt x="2787632" y="200355"/>
                  </a:lnTo>
                  <a:lnTo>
                    <a:pt x="3000789" y="200355"/>
                  </a:lnTo>
                  <a:lnTo>
                    <a:pt x="3002242" y="214562"/>
                  </a:lnTo>
                  <a:lnTo>
                    <a:pt x="3115603" y="214562"/>
                  </a:lnTo>
                  <a:lnTo>
                    <a:pt x="3131953" y="232838"/>
                  </a:lnTo>
                  <a:cubicBezTo>
                    <a:pt x="3131953" y="232838"/>
                    <a:pt x="3193357" y="228768"/>
                    <a:pt x="3193357" y="239366"/>
                  </a:cubicBezTo>
                  <a:cubicBezTo>
                    <a:pt x="3193357" y="249963"/>
                    <a:pt x="3201107" y="263095"/>
                    <a:pt x="3213461" y="263095"/>
                  </a:cubicBezTo>
                  <a:cubicBezTo>
                    <a:pt x="3225814" y="263095"/>
                    <a:pt x="3242407" y="274768"/>
                    <a:pt x="3283463" y="274768"/>
                  </a:cubicBezTo>
                  <a:cubicBezTo>
                    <a:pt x="3324520" y="274768"/>
                    <a:pt x="3348985" y="290818"/>
                    <a:pt x="3373692" y="290818"/>
                  </a:cubicBezTo>
                  <a:lnTo>
                    <a:pt x="3488506" y="290818"/>
                  </a:lnTo>
                  <a:lnTo>
                    <a:pt x="3488506" y="308480"/>
                  </a:lnTo>
                  <a:lnTo>
                    <a:pt x="3771423" y="308480"/>
                  </a:lnTo>
                  <a:lnTo>
                    <a:pt x="3771423" y="342193"/>
                  </a:lnTo>
                  <a:lnTo>
                    <a:pt x="3845180" y="342193"/>
                  </a:lnTo>
                  <a:lnTo>
                    <a:pt x="3845180" y="365154"/>
                  </a:lnTo>
                  <a:lnTo>
                    <a:pt x="3923055" y="365154"/>
                  </a:lnTo>
                  <a:lnTo>
                    <a:pt x="3923055" y="384660"/>
                  </a:lnTo>
                  <a:lnTo>
                    <a:pt x="4083044" y="384660"/>
                  </a:lnTo>
                  <a:lnTo>
                    <a:pt x="4083044" y="411307"/>
                  </a:lnTo>
                  <a:lnTo>
                    <a:pt x="4177269" y="411307"/>
                  </a:lnTo>
                  <a:lnTo>
                    <a:pt x="4177269" y="436111"/>
                  </a:lnTo>
                  <a:lnTo>
                    <a:pt x="4296201" y="436111"/>
                  </a:lnTo>
                  <a:lnTo>
                    <a:pt x="4296201" y="485720"/>
                  </a:lnTo>
                  <a:lnTo>
                    <a:pt x="4365961" y="485720"/>
                  </a:lnTo>
                  <a:lnTo>
                    <a:pt x="4365961" y="501770"/>
                  </a:lnTo>
                  <a:lnTo>
                    <a:pt x="4464425" y="501770"/>
                  </a:lnTo>
                  <a:lnTo>
                    <a:pt x="4464425" y="524731"/>
                  </a:lnTo>
                  <a:lnTo>
                    <a:pt x="4665229" y="524731"/>
                  </a:lnTo>
                  <a:lnTo>
                    <a:pt x="4665229" y="554834"/>
                  </a:lnTo>
                  <a:lnTo>
                    <a:pt x="4722636" y="554834"/>
                  </a:lnTo>
                  <a:lnTo>
                    <a:pt x="4722636" y="581482"/>
                  </a:lnTo>
                  <a:lnTo>
                    <a:pt x="4878265" y="581482"/>
                  </a:lnTo>
                  <a:lnTo>
                    <a:pt x="4878265" y="600987"/>
                  </a:lnTo>
                  <a:lnTo>
                    <a:pt x="5001193" y="600987"/>
                  </a:lnTo>
                  <a:lnTo>
                    <a:pt x="5001193" y="631091"/>
                  </a:lnTo>
                  <a:lnTo>
                    <a:pt x="5070227" y="631091"/>
                  </a:lnTo>
                  <a:cubicBezTo>
                    <a:pt x="5070227" y="631091"/>
                    <a:pt x="5066957" y="654052"/>
                    <a:pt x="5083307" y="654052"/>
                  </a:cubicBezTo>
                  <a:lnTo>
                    <a:pt x="5189885" y="654052"/>
                  </a:lnTo>
                  <a:lnTo>
                    <a:pt x="5189885" y="682466"/>
                  </a:lnTo>
                  <a:lnTo>
                    <a:pt x="5259646" y="682466"/>
                  </a:lnTo>
                  <a:lnTo>
                    <a:pt x="5259646" y="707116"/>
                  </a:lnTo>
                  <a:lnTo>
                    <a:pt x="5337521" y="707116"/>
                  </a:lnTo>
                  <a:lnTo>
                    <a:pt x="5337521" y="723320"/>
                  </a:lnTo>
                  <a:lnTo>
                    <a:pt x="5464688" y="723320"/>
                  </a:lnTo>
                  <a:lnTo>
                    <a:pt x="5464688" y="742825"/>
                  </a:lnTo>
                  <a:lnTo>
                    <a:pt x="5558913" y="742825"/>
                  </a:lnTo>
                  <a:lnTo>
                    <a:pt x="5558913" y="772928"/>
                  </a:lnTo>
                  <a:lnTo>
                    <a:pt x="5710545" y="772928"/>
                  </a:lnTo>
                  <a:lnTo>
                    <a:pt x="5730892" y="794277"/>
                  </a:lnTo>
                  <a:lnTo>
                    <a:pt x="5825117" y="794277"/>
                  </a:lnTo>
                  <a:lnTo>
                    <a:pt x="5825117" y="810327"/>
                  </a:lnTo>
                  <a:lnTo>
                    <a:pt x="5915346" y="810327"/>
                  </a:lnTo>
                  <a:lnTo>
                    <a:pt x="5915346" y="829833"/>
                  </a:lnTo>
                  <a:lnTo>
                    <a:pt x="6017927" y="829833"/>
                  </a:lnTo>
                  <a:lnTo>
                    <a:pt x="6017927" y="863545"/>
                  </a:lnTo>
                  <a:lnTo>
                    <a:pt x="6087687" y="870687"/>
                  </a:lnTo>
                  <a:lnTo>
                    <a:pt x="6132741" y="890192"/>
                  </a:lnTo>
                  <a:lnTo>
                    <a:pt x="6202502" y="899101"/>
                  </a:lnTo>
                  <a:lnTo>
                    <a:pt x="6249614" y="919528"/>
                  </a:lnTo>
                  <a:lnTo>
                    <a:pt x="6366487" y="927514"/>
                  </a:lnTo>
                  <a:lnTo>
                    <a:pt x="6366487" y="955928"/>
                  </a:lnTo>
                  <a:lnTo>
                    <a:pt x="6456715" y="955928"/>
                  </a:lnTo>
                  <a:lnTo>
                    <a:pt x="6456715" y="971978"/>
                  </a:lnTo>
                  <a:lnTo>
                    <a:pt x="6616704" y="971978"/>
                  </a:lnTo>
                  <a:lnTo>
                    <a:pt x="6616704" y="988028"/>
                  </a:lnTo>
                  <a:lnTo>
                    <a:pt x="6665876" y="988028"/>
                  </a:lnTo>
                  <a:lnTo>
                    <a:pt x="6665876" y="1023583"/>
                  </a:lnTo>
                  <a:lnTo>
                    <a:pt x="6764340" y="1023583"/>
                  </a:lnTo>
                  <a:lnTo>
                    <a:pt x="6764340" y="1050230"/>
                  </a:lnTo>
                  <a:lnTo>
                    <a:pt x="6817750" y="1050230"/>
                  </a:lnTo>
                  <a:lnTo>
                    <a:pt x="6834100" y="1067893"/>
                  </a:lnTo>
                  <a:lnTo>
                    <a:pt x="6932563" y="1067893"/>
                  </a:lnTo>
                  <a:lnTo>
                    <a:pt x="6932563" y="1082100"/>
                  </a:lnTo>
                  <a:lnTo>
                    <a:pt x="7006321" y="1082100"/>
                  </a:lnTo>
                  <a:lnTo>
                    <a:pt x="7006321" y="1147759"/>
                  </a:lnTo>
                  <a:lnTo>
                    <a:pt x="7100546" y="1147759"/>
                  </a:lnTo>
                  <a:lnTo>
                    <a:pt x="7153956" y="1176172"/>
                  </a:lnTo>
                  <a:lnTo>
                    <a:pt x="7256538" y="1176172"/>
                  </a:lnTo>
                  <a:lnTo>
                    <a:pt x="7256538" y="1204586"/>
                  </a:lnTo>
                  <a:lnTo>
                    <a:pt x="7305709" y="1204586"/>
                  </a:lnTo>
                  <a:lnTo>
                    <a:pt x="7337925" y="1205815"/>
                  </a:lnTo>
                  <a:cubicBezTo>
                    <a:pt x="7337925" y="1205815"/>
                    <a:pt x="7358877" y="1213494"/>
                    <a:pt x="7354760" y="1224245"/>
                  </a:cubicBezTo>
                  <a:cubicBezTo>
                    <a:pt x="7350642" y="1234996"/>
                    <a:pt x="7355002" y="1247206"/>
                    <a:pt x="7355002" y="1247206"/>
                  </a:cubicBezTo>
                  <a:lnTo>
                    <a:pt x="7477688" y="1247206"/>
                  </a:lnTo>
                  <a:lnTo>
                    <a:pt x="7477688" y="1284451"/>
                  </a:lnTo>
                  <a:lnTo>
                    <a:pt x="7543210" y="1284451"/>
                  </a:lnTo>
                  <a:lnTo>
                    <a:pt x="7543210" y="1307413"/>
                  </a:lnTo>
                  <a:cubicBezTo>
                    <a:pt x="7543210" y="1307413"/>
                    <a:pt x="7596620" y="1298504"/>
                    <a:pt x="7596620" y="1307413"/>
                  </a:cubicBezTo>
                  <a:lnTo>
                    <a:pt x="7596620" y="1326918"/>
                  </a:lnTo>
                  <a:lnTo>
                    <a:pt x="7662142" y="1326918"/>
                  </a:lnTo>
                  <a:lnTo>
                    <a:pt x="7662142" y="1342968"/>
                  </a:lnTo>
                  <a:lnTo>
                    <a:pt x="7715552" y="1342968"/>
                  </a:lnTo>
                  <a:lnTo>
                    <a:pt x="7715552" y="1369615"/>
                  </a:lnTo>
                  <a:cubicBezTo>
                    <a:pt x="7715552" y="1369615"/>
                    <a:pt x="7772959" y="1362474"/>
                    <a:pt x="7772959" y="1369615"/>
                  </a:cubicBezTo>
                  <a:lnTo>
                    <a:pt x="7772959" y="1392577"/>
                  </a:lnTo>
                  <a:lnTo>
                    <a:pt x="7846716" y="1392577"/>
                  </a:lnTo>
                  <a:lnTo>
                    <a:pt x="7846716" y="1405017"/>
                  </a:lnTo>
                  <a:lnTo>
                    <a:pt x="7887773" y="1405017"/>
                  </a:lnTo>
                  <a:lnTo>
                    <a:pt x="7887773" y="1453013"/>
                  </a:lnTo>
                  <a:lnTo>
                    <a:pt x="7998348" y="1453013"/>
                  </a:lnTo>
                  <a:lnTo>
                    <a:pt x="7998348" y="1461921"/>
                  </a:lnTo>
                  <a:lnTo>
                    <a:pt x="8104927" y="1461921"/>
                  </a:lnTo>
                  <a:lnTo>
                    <a:pt x="8104927" y="1476128"/>
                  </a:lnTo>
                  <a:cubicBezTo>
                    <a:pt x="8104927" y="1476128"/>
                    <a:pt x="8191037" y="1472673"/>
                    <a:pt x="8191037" y="1476128"/>
                  </a:cubicBezTo>
                  <a:lnTo>
                    <a:pt x="8191037" y="1502776"/>
                  </a:lnTo>
                  <a:lnTo>
                    <a:pt x="8273151" y="1502776"/>
                  </a:lnTo>
                  <a:lnTo>
                    <a:pt x="8273151" y="1516982"/>
                  </a:lnTo>
                  <a:lnTo>
                    <a:pt x="8351026" y="1516982"/>
                  </a:lnTo>
                  <a:lnTo>
                    <a:pt x="8351026" y="1545396"/>
                  </a:lnTo>
                  <a:lnTo>
                    <a:pt x="8404436" y="1545396"/>
                  </a:lnTo>
                  <a:lnTo>
                    <a:pt x="8404436" y="1572044"/>
                  </a:lnTo>
                  <a:cubicBezTo>
                    <a:pt x="8404436" y="1572044"/>
                    <a:pt x="8498661" y="1566745"/>
                    <a:pt x="8498661" y="1572044"/>
                  </a:cubicBezTo>
                  <a:cubicBezTo>
                    <a:pt x="8498661" y="1577342"/>
                    <a:pt x="8525305" y="1583563"/>
                    <a:pt x="8525305" y="1583563"/>
                  </a:cubicBezTo>
                  <a:cubicBezTo>
                    <a:pt x="8525305" y="1583563"/>
                    <a:pt x="8547953" y="1603990"/>
                    <a:pt x="8597125" y="1603990"/>
                  </a:cubicBezTo>
                  <a:lnTo>
                    <a:pt x="8662646" y="1603990"/>
                  </a:lnTo>
                  <a:lnTo>
                    <a:pt x="8662646" y="1655442"/>
                  </a:lnTo>
                  <a:lnTo>
                    <a:pt x="8871686" y="1655442"/>
                  </a:lnTo>
                  <a:lnTo>
                    <a:pt x="8871686" y="1687388"/>
                  </a:lnTo>
                  <a:lnTo>
                    <a:pt x="9015324" y="1705050"/>
                  </a:lnTo>
                  <a:cubicBezTo>
                    <a:pt x="9015324" y="1705050"/>
                    <a:pt x="9048024" y="1724556"/>
                    <a:pt x="9064496" y="1724556"/>
                  </a:cubicBezTo>
                  <a:lnTo>
                    <a:pt x="9125899" y="1724556"/>
                  </a:lnTo>
                  <a:lnTo>
                    <a:pt x="9175071" y="1745905"/>
                  </a:lnTo>
                  <a:cubicBezTo>
                    <a:pt x="9175071" y="1745905"/>
                    <a:pt x="9199777" y="1797356"/>
                    <a:pt x="9211888" y="1797356"/>
                  </a:cubicBezTo>
                  <a:lnTo>
                    <a:pt x="9297999" y="1797356"/>
                  </a:lnTo>
                  <a:lnTo>
                    <a:pt x="9330699" y="1808875"/>
                  </a:lnTo>
                  <a:cubicBezTo>
                    <a:pt x="9330699" y="1808875"/>
                    <a:pt x="9324644" y="1835523"/>
                    <a:pt x="9330699" y="1838210"/>
                  </a:cubicBezTo>
                  <a:cubicBezTo>
                    <a:pt x="9336755" y="1840898"/>
                    <a:pt x="9392103" y="1829302"/>
                    <a:pt x="9392103" y="1838210"/>
                  </a:cubicBezTo>
                  <a:lnTo>
                    <a:pt x="9392103" y="1873766"/>
                  </a:lnTo>
                  <a:lnTo>
                    <a:pt x="9433160" y="1873766"/>
                  </a:lnTo>
                  <a:lnTo>
                    <a:pt x="9433160" y="1903869"/>
                  </a:lnTo>
                  <a:lnTo>
                    <a:pt x="9502921" y="1903869"/>
                  </a:lnTo>
                  <a:lnTo>
                    <a:pt x="9502921" y="1918076"/>
                  </a:lnTo>
                  <a:lnTo>
                    <a:pt x="9568442" y="1918076"/>
                  </a:lnTo>
                  <a:lnTo>
                    <a:pt x="9568442" y="1939425"/>
                  </a:lnTo>
                  <a:cubicBezTo>
                    <a:pt x="9568442" y="1939425"/>
                    <a:pt x="9638202" y="1934126"/>
                    <a:pt x="9638202" y="1939425"/>
                  </a:cubicBezTo>
                  <a:cubicBezTo>
                    <a:pt x="9638202" y="1944723"/>
                    <a:pt x="9621853" y="1962386"/>
                    <a:pt x="9638202" y="1962386"/>
                  </a:cubicBezTo>
                  <a:lnTo>
                    <a:pt x="9707963" y="1962386"/>
                  </a:lnTo>
                  <a:lnTo>
                    <a:pt x="9740663" y="1976593"/>
                  </a:lnTo>
                  <a:lnTo>
                    <a:pt x="9904648" y="1976593"/>
                  </a:lnTo>
                  <a:lnTo>
                    <a:pt x="9904648" y="2051159"/>
                  </a:lnTo>
                  <a:lnTo>
                    <a:pt x="10027577" y="2051159"/>
                  </a:lnTo>
                  <a:cubicBezTo>
                    <a:pt x="10027577" y="2051159"/>
                    <a:pt x="10011227" y="2068822"/>
                    <a:pt x="10027577" y="2068822"/>
                  </a:cubicBezTo>
                  <a:lnTo>
                    <a:pt x="10126041" y="2068822"/>
                  </a:lnTo>
                  <a:lnTo>
                    <a:pt x="10126041" y="2081262"/>
                  </a:lnTo>
                  <a:cubicBezTo>
                    <a:pt x="10126041" y="2081262"/>
                    <a:pt x="10216269" y="2075964"/>
                    <a:pt x="10216269" y="2081262"/>
                  </a:cubicBezTo>
                  <a:lnTo>
                    <a:pt x="10216269" y="2098925"/>
                  </a:lnTo>
                  <a:lnTo>
                    <a:pt x="10277673" y="2098925"/>
                  </a:lnTo>
                  <a:lnTo>
                    <a:pt x="10277673" y="2123729"/>
                  </a:lnTo>
                  <a:lnTo>
                    <a:pt x="10355548" y="2123729"/>
                  </a:lnTo>
                  <a:lnTo>
                    <a:pt x="10355548" y="2141392"/>
                  </a:lnTo>
                  <a:lnTo>
                    <a:pt x="10408958" y="2141392"/>
                  </a:lnTo>
                  <a:lnTo>
                    <a:pt x="10408958" y="2230012"/>
                  </a:lnTo>
                  <a:lnTo>
                    <a:pt x="10503183" y="2230012"/>
                  </a:lnTo>
                  <a:lnTo>
                    <a:pt x="10504636" y="2250593"/>
                  </a:lnTo>
                  <a:lnTo>
                    <a:pt x="10601647" y="2252128"/>
                  </a:lnTo>
                  <a:lnTo>
                    <a:pt x="10601647" y="2294058"/>
                  </a:lnTo>
                  <a:lnTo>
                    <a:pt x="10650818" y="2294058"/>
                  </a:lnTo>
                  <a:lnTo>
                    <a:pt x="10650818" y="2331303"/>
                  </a:lnTo>
                  <a:lnTo>
                    <a:pt x="10753400" y="2331303"/>
                  </a:lnTo>
                  <a:lnTo>
                    <a:pt x="10753400" y="2370314"/>
                  </a:lnTo>
                  <a:lnTo>
                    <a:pt x="11253713" y="2370314"/>
                  </a:lnTo>
                  <a:cubicBezTo>
                    <a:pt x="11253713" y="2370314"/>
                    <a:pt x="11256499" y="2424146"/>
                    <a:pt x="11262797" y="2421459"/>
                  </a:cubicBezTo>
                  <a:cubicBezTo>
                    <a:pt x="11268852" y="2418771"/>
                    <a:pt x="12799342" y="2421459"/>
                    <a:pt x="12799342" y="2421459"/>
                  </a:cubicBezTo>
                  <a:lnTo>
                    <a:pt x="12799342" y="3493038"/>
                  </a:lnTo>
                </a:path>
              </a:pathLst>
            </a:custGeom>
            <a:noFill/>
            <a:ln w="36326" cap="flat">
              <a:solidFill>
                <a:srgbClr val="4B1D6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2" name="object 59">
            <a:extLst>
              <a:ext uri="{FF2B5EF4-FFF2-40B4-BE49-F238E27FC236}">
                <a16:creationId xmlns:a16="http://schemas.microsoft.com/office/drawing/2014/main" id="{4E5F8B0D-2827-8246-E915-C7BA76B1C276}"/>
              </a:ext>
            </a:extLst>
          </p:cNvPr>
          <p:cNvSpPr txBox="1"/>
          <p:nvPr/>
        </p:nvSpPr>
        <p:spPr>
          <a:xfrm>
            <a:off x="11499850" y="5600719"/>
            <a:ext cx="1439122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l-PL" sz="2000" dirty="0">
                <a:solidFill>
                  <a:srgbClr val="1D1D1B"/>
                </a:solidFill>
                <a:latin typeface="Arial Narrow"/>
                <a:cs typeface="Arial Narrow"/>
              </a:rPr>
              <a:t>mediana OS:</a:t>
            </a:r>
          </a:p>
        </p:txBody>
      </p:sp>
      <p:sp>
        <p:nvSpPr>
          <p:cNvPr id="14" name="object 50">
            <a:extLst>
              <a:ext uri="{FF2B5EF4-FFF2-40B4-BE49-F238E27FC236}">
                <a16:creationId xmlns:a16="http://schemas.microsoft.com/office/drawing/2014/main" id="{482B3B5B-0B10-A5E2-7FAD-C29E9A407283}"/>
              </a:ext>
            </a:extLst>
          </p:cNvPr>
          <p:cNvSpPr txBox="1"/>
          <p:nvPr/>
        </p:nvSpPr>
        <p:spPr>
          <a:xfrm>
            <a:off x="11499850" y="5218122"/>
            <a:ext cx="1282700" cy="3835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2350" dirty="0">
                <a:solidFill>
                  <a:srgbClr val="482462"/>
                </a:solidFill>
                <a:latin typeface="Arial Narrow"/>
                <a:cs typeface="Arial Narrow"/>
              </a:rPr>
              <a:t>APA</a:t>
            </a:r>
            <a:r>
              <a:rPr lang="pl-PL" sz="2350" spc="-3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lang="pl-PL" sz="2350" dirty="0">
                <a:solidFill>
                  <a:srgbClr val="482462"/>
                </a:solidFill>
                <a:latin typeface="Arial Narrow"/>
                <a:cs typeface="Arial Narrow"/>
              </a:rPr>
              <a:t>+</a:t>
            </a:r>
            <a:r>
              <a:rPr lang="pl-PL" sz="2350" spc="-3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2350" spc="-25" dirty="0">
                <a:solidFill>
                  <a:srgbClr val="482462"/>
                </a:solidFill>
                <a:latin typeface="Arial Narrow"/>
                <a:cs typeface="Arial Narrow"/>
              </a:rPr>
              <a:t>ADT</a:t>
            </a:r>
            <a:endParaRPr sz="2350" dirty="0">
              <a:latin typeface="Arial Narrow"/>
              <a:cs typeface="Arial Narrow"/>
            </a:endParaRPr>
          </a:p>
        </p:txBody>
      </p:sp>
      <p:sp>
        <p:nvSpPr>
          <p:cNvPr id="7" name="object 35">
            <a:extLst>
              <a:ext uri="{FF2B5EF4-FFF2-40B4-BE49-F238E27FC236}">
                <a16:creationId xmlns:a16="http://schemas.microsoft.com/office/drawing/2014/main" id="{29562828-1955-B20D-223D-9927E30F53A9}"/>
              </a:ext>
            </a:extLst>
          </p:cNvPr>
          <p:cNvSpPr txBox="1"/>
          <p:nvPr/>
        </p:nvSpPr>
        <p:spPr>
          <a:xfrm>
            <a:off x="492595" y="12484232"/>
            <a:ext cx="14853285" cy="67326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ADT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terapia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antyandrogenowa;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APA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apalutamid;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HR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hazard</a:t>
            </a:r>
            <a:r>
              <a:rPr sz="14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względny;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NHT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nowoczesne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terapie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hormonalne;</a:t>
            </a:r>
            <a:r>
              <a:rPr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nmCRPC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oporny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kastrację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rak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gruczołu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krokowego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bez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spc="-10" dirty="0" err="1">
                <a:solidFill>
                  <a:srgbClr val="050E4C"/>
                </a:solidFill>
                <a:latin typeface="Arial Narrow"/>
                <a:cs typeface="Arial Narrow"/>
              </a:rPr>
              <a:t>przerzutów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;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OS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przeżycie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całkowite;</a:t>
            </a:r>
            <a:b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</a:b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RWE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</a:t>
            </a:r>
            <a:endParaRPr lang="pl-PL" sz="14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endParaRPr sz="1400" dirty="0">
              <a:latin typeface="Arial Narrow"/>
              <a:cs typeface="Arial Narrow"/>
            </a:endParaRPr>
          </a:p>
        </p:txBody>
      </p:sp>
      <p:sp>
        <p:nvSpPr>
          <p:cNvPr id="8" name="object 35">
            <a:extLst>
              <a:ext uri="{FF2B5EF4-FFF2-40B4-BE49-F238E27FC236}">
                <a16:creationId xmlns:a16="http://schemas.microsoft.com/office/drawing/2014/main" id="{F0E9E950-73B8-FEA6-F45B-0E88C1A93EEC}"/>
              </a:ext>
            </a:extLst>
          </p:cNvPr>
          <p:cNvSpPr txBox="1"/>
          <p:nvPr/>
        </p:nvSpPr>
        <p:spPr>
          <a:xfrm>
            <a:off x="492595" y="13074598"/>
            <a:ext cx="14988104" cy="226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1 </a:t>
            </a:r>
            <a:r>
              <a:rPr lang="en-US" sz="1400" spc="-25" dirty="0">
                <a:solidFill>
                  <a:srgbClr val="050E4C"/>
                </a:solidFill>
                <a:latin typeface="Arial Narrow"/>
              </a:rPr>
              <a:t>Smith MR, et al. European Urology 2020; DOI:10.1016/j.eururo.2020.08.011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2.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Small EJ et al. na ASCO GU 2020. Poster 5516. </a:t>
            </a:r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id="{0D728B0F-2576-1C9B-7289-9166392336F7}"/>
              </a:ext>
            </a:extLst>
          </p:cNvPr>
          <p:cNvGrpSpPr/>
          <p:nvPr/>
        </p:nvGrpSpPr>
        <p:grpSpPr>
          <a:xfrm>
            <a:off x="17927601" y="9913114"/>
            <a:ext cx="2176780" cy="886460"/>
            <a:chOff x="17927601" y="9913114"/>
            <a:chExt cx="2176780" cy="886460"/>
          </a:xfrm>
        </p:grpSpPr>
        <p:sp>
          <p:nvSpPr>
            <p:cNvPr id="10" name="object 22">
              <a:extLst>
                <a:ext uri="{FF2B5EF4-FFF2-40B4-BE49-F238E27FC236}">
                  <a16:creationId xmlns:a16="http://schemas.microsoft.com/office/drawing/2014/main" id="{80E38298-0422-7970-D2F6-F67D722A0EFB}"/>
                </a:ext>
              </a:extLst>
            </p:cNvPr>
            <p:cNvSpPr/>
            <p:nvPr/>
          </p:nvSpPr>
          <p:spPr>
            <a:xfrm>
              <a:off x="17927601" y="9913114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23">
              <a:extLst>
                <a:ext uri="{FF2B5EF4-FFF2-40B4-BE49-F238E27FC236}">
                  <a16:creationId xmlns:a16="http://schemas.microsoft.com/office/drawing/2014/main" id="{A37D2AE6-CA24-DD4B-96B0-A5A4AC94B4EC}"/>
                </a:ext>
              </a:extLst>
            </p:cNvPr>
            <p:cNvSpPr txBox="1"/>
            <p:nvPr/>
          </p:nvSpPr>
          <p:spPr>
            <a:xfrm>
              <a:off x="18901276" y="10179561"/>
              <a:ext cx="903605" cy="26802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algn="r">
                <a:lnSpc>
                  <a:spcPts val="1955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SIL</a:t>
              </a:r>
              <a:endParaRPr sz="1750" dirty="0">
                <a:latin typeface="Arial Narrow"/>
                <a:cs typeface="Arial Narrow"/>
              </a:endParaRPr>
            </a:p>
          </p:txBody>
        </p:sp>
        <p:sp>
          <p:nvSpPr>
            <p:cNvPr id="15" name="object 24">
              <a:extLst>
                <a:ext uri="{FF2B5EF4-FFF2-40B4-BE49-F238E27FC236}">
                  <a16:creationId xmlns:a16="http://schemas.microsoft.com/office/drawing/2014/main" id="{44A0D3D4-669C-3D4A-1B46-8ED3E6CC2673}"/>
                </a:ext>
              </a:extLst>
            </p:cNvPr>
            <p:cNvSpPr/>
            <p:nvPr/>
          </p:nvSpPr>
          <p:spPr>
            <a:xfrm>
              <a:off x="17961013" y="10207879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6" name="Prostokąt 15">
            <a:hlinkClick r:id="rId18" action="ppaction://hlinksldjump"/>
            <a:extLst>
              <a:ext uri="{FF2B5EF4-FFF2-40B4-BE49-F238E27FC236}">
                <a16:creationId xmlns:a16="http://schemas.microsoft.com/office/drawing/2014/main" id="{CB6D5734-7B69-27A3-F284-C1DAE2250F05}"/>
              </a:ext>
            </a:extLst>
          </p:cNvPr>
          <p:cNvSpPr/>
          <p:nvPr/>
        </p:nvSpPr>
        <p:spPr>
          <a:xfrm>
            <a:off x="17961012" y="9919750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6855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object 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641134"/>
            <a:ext cx="20073287" cy="329511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094729" y="2282112"/>
            <a:ext cx="1547749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pl-PL" sz="3350" dirty="0">
                <a:solidFill>
                  <a:srgbClr val="050E4C"/>
                </a:solidFill>
                <a:latin typeface="Arial Narrow"/>
                <a:cs typeface="Arial Narrow"/>
              </a:rPr>
              <a:t>Całkowity czas przeżycia skorygowany względem pacjentów, którzy zmienili leczenie w trakcie trwania badania z ADT + placebo na terapię ERLEADA</a:t>
            </a:r>
            <a:r>
              <a:rPr lang="pl-PL" sz="3350" baseline="30000" dirty="0">
                <a:solidFill>
                  <a:srgbClr val="050E4C"/>
                </a:solidFill>
                <a:latin typeface="Arial Narrow"/>
                <a:cs typeface="Arial Narrow"/>
              </a:rPr>
              <a:t>®</a:t>
            </a:r>
            <a:r>
              <a:rPr lang="pl-PL" sz="3350" dirty="0">
                <a:solidFill>
                  <a:srgbClr val="050E4C"/>
                </a:solidFill>
                <a:latin typeface="Arial Narrow"/>
                <a:cs typeface="Arial Narrow"/>
              </a:rPr>
              <a:t> + ADT (tzw. „CROSSOVER”)*</a:t>
            </a:r>
            <a:r>
              <a:rPr lang="pl-PL" sz="3350" baseline="30000" dirty="0">
                <a:solidFill>
                  <a:srgbClr val="050E4C"/>
                </a:solidFill>
                <a:latin typeface="Arial Narrow"/>
                <a:cs typeface="Arial Narrow"/>
              </a:rPr>
              <a:t>1</a:t>
            </a:r>
            <a:endParaRPr sz="3350" baseline="30000" dirty="0">
              <a:latin typeface="Arial Narrow"/>
              <a:cs typeface="Arial Narrow"/>
            </a:endParaRPr>
          </a:p>
        </p:txBody>
      </p:sp>
      <p:pic>
        <p:nvPicPr>
          <p:cNvPr id="36" name="object 36"/>
          <p:cNvPicPr/>
          <p:nvPr/>
        </p:nvPicPr>
        <p:blipFill rotWithShape="1">
          <a:blip r:embed="rId3" cstate="print"/>
          <a:srcRect l="73746" b="41745"/>
          <a:stretch/>
        </p:blipFill>
        <p:spPr>
          <a:xfrm>
            <a:off x="12744832" y="3652175"/>
            <a:ext cx="3628823" cy="2431698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14464500" y="3838578"/>
            <a:ext cx="1616710" cy="9455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0" b="1" spc="-10" dirty="0">
                <a:solidFill>
                  <a:srgbClr val="050E4C"/>
                </a:solidFill>
                <a:latin typeface="Arial Narrow"/>
                <a:cs typeface="Arial Narrow"/>
              </a:rPr>
              <a:t>+21,1</a:t>
            </a:r>
            <a:endParaRPr sz="6000" dirty="0">
              <a:latin typeface="Arial Narrow"/>
              <a:cs typeface="Arial Narrow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4623600" y="4605260"/>
            <a:ext cx="1501775" cy="53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50" b="1" spc="-10" dirty="0">
                <a:solidFill>
                  <a:srgbClr val="050E4C"/>
                </a:solidFill>
                <a:latin typeface="Arial Narrow"/>
                <a:cs typeface="Arial Narrow"/>
              </a:rPr>
              <a:t>miesiąca</a:t>
            </a:r>
            <a:endParaRPr sz="3350" dirty="0">
              <a:latin typeface="Arial Narrow"/>
              <a:cs typeface="Arial Narrow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5320584" y="5031194"/>
            <a:ext cx="659130" cy="52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350" b="1" spc="-25" dirty="0">
                <a:solidFill>
                  <a:srgbClr val="050E4C"/>
                </a:solidFill>
                <a:latin typeface="Arial Narrow"/>
                <a:cs typeface="Arial Narrow"/>
              </a:rPr>
              <a:t>OS</a:t>
            </a:r>
            <a:r>
              <a:rPr lang="pl-PL" sz="2025" b="1" spc="-37" baseline="55555" dirty="0">
                <a:solidFill>
                  <a:srgbClr val="050E4C"/>
                </a:solidFill>
                <a:latin typeface="Arial Narrow"/>
                <a:cs typeface="Arial Narrow"/>
              </a:rPr>
              <a:t>2</a:t>
            </a:r>
            <a:endParaRPr sz="2025" baseline="55555" dirty="0">
              <a:latin typeface="Arial Narrow"/>
              <a:cs typeface="Arial Narrow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501282" y="9805468"/>
            <a:ext cx="152781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Czas</a:t>
            </a:r>
            <a:r>
              <a:rPr sz="20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(miesiące)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2040633" y="4179739"/>
            <a:ext cx="281305" cy="177165"/>
          </a:xfrm>
          <a:custGeom>
            <a:avLst/>
            <a:gdLst/>
            <a:ahLst/>
            <a:cxnLst/>
            <a:rect l="l" t="t" r="r" b="b"/>
            <a:pathLst>
              <a:path w="281305" h="177164">
                <a:moveTo>
                  <a:pt x="239076" y="0"/>
                </a:moveTo>
                <a:lnTo>
                  <a:pt x="203042" y="17130"/>
                </a:lnTo>
                <a:lnTo>
                  <a:pt x="197292" y="40634"/>
                </a:lnTo>
                <a:lnTo>
                  <a:pt x="197292" y="136469"/>
                </a:lnTo>
                <a:lnTo>
                  <a:pt x="220516" y="174100"/>
                </a:lnTo>
                <a:lnTo>
                  <a:pt x="239076" y="176847"/>
                </a:lnTo>
                <a:lnTo>
                  <a:pt x="249059" y="176161"/>
                </a:lnTo>
                <a:lnTo>
                  <a:pt x="257668" y="174100"/>
                </a:lnTo>
                <a:lnTo>
                  <a:pt x="264904" y="170666"/>
                </a:lnTo>
                <a:lnTo>
                  <a:pt x="270766" y="165858"/>
                </a:lnTo>
                <a:lnTo>
                  <a:pt x="274845" y="160492"/>
                </a:lnTo>
                <a:lnTo>
                  <a:pt x="239204" y="160492"/>
                </a:lnTo>
                <a:lnTo>
                  <a:pt x="228806" y="158958"/>
                </a:lnTo>
                <a:lnTo>
                  <a:pt x="221379" y="154358"/>
                </a:lnTo>
                <a:lnTo>
                  <a:pt x="216923" y="146691"/>
                </a:lnTo>
                <a:lnTo>
                  <a:pt x="215508" y="136469"/>
                </a:lnTo>
                <a:lnTo>
                  <a:pt x="215472" y="40634"/>
                </a:lnTo>
                <a:lnTo>
                  <a:pt x="216923" y="30156"/>
                </a:lnTo>
                <a:lnTo>
                  <a:pt x="221379" y="22489"/>
                </a:lnTo>
                <a:lnTo>
                  <a:pt x="228806" y="17889"/>
                </a:lnTo>
                <a:lnTo>
                  <a:pt x="239204" y="16355"/>
                </a:lnTo>
                <a:lnTo>
                  <a:pt x="274711" y="16355"/>
                </a:lnTo>
                <a:lnTo>
                  <a:pt x="270766" y="11116"/>
                </a:lnTo>
                <a:lnTo>
                  <a:pt x="264904" y="6253"/>
                </a:lnTo>
                <a:lnTo>
                  <a:pt x="257668" y="2779"/>
                </a:lnTo>
                <a:lnTo>
                  <a:pt x="249059" y="694"/>
                </a:lnTo>
                <a:lnTo>
                  <a:pt x="239076" y="0"/>
                </a:lnTo>
                <a:close/>
              </a:path>
              <a:path w="281305" h="177164">
                <a:moveTo>
                  <a:pt x="274711" y="16355"/>
                </a:moveTo>
                <a:lnTo>
                  <a:pt x="239204" y="16355"/>
                </a:lnTo>
                <a:lnTo>
                  <a:pt x="249602" y="17889"/>
                </a:lnTo>
                <a:lnTo>
                  <a:pt x="257030" y="22489"/>
                </a:lnTo>
                <a:lnTo>
                  <a:pt x="261486" y="30156"/>
                </a:lnTo>
                <a:lnTo>
                  <a:pt x="262936" y="40634"/>
                </a:lnTo>
                <a:lnTo>
                  <a:pt x="262901" y="136469"/>
                </a:lnTo>
                <a:lnTo>
                  <a:pt x="261486" y="146691"/>
                </a:lnTo>
                <a:lnTo>
                  <a:pt x="257030" y="154358"/>
                </a:lnTo>
                <a:lnTo>
                  <a:pt x="249602" y="158958"/>
                </a:lnTo>
                <a:lnTo>
                  <a:pt x="239204" y="160492"/>
                </a:lnTo>
                <a:lnTo>
                  <a:pt x="274845" y="160492"/>
                </a:lnTo>
                <a:lnTo>
                  <a:pt x="275294" y="159901"/>
                </a:lnTo>
                <a:lnTo>
                  <a:pt x="278529" y="153016"/>
                </a:lnTo>
                <a:lnTo>
                  <a:pt x="280469" y="145206"/>
                </a:lnTo>
                <a:lnTo>
                  <a:pt x="281116" y="136469"/>
                </a:lnTo>
                <a:lnTo>
                  <a:pt x="281116" y="40634"/>
                </a:lnTo>
                <a:lnTo>
                  <a:pt x="280469" y="31889"/>
                </a:lnTo>
                <a:lnTo>
                  <a:pt x="278529" y="24054"/>
                </a:lnTo>
                <a:lnTo>
                  <a:pt x="275294" y="17130"/>
                </a:lnTo>
                <a:lnTo>
                  <a:pt x="274711" y="16355"/>
                </a:lnTo>
                <a:close/>
              </a:path>
              <a:path w="281305" h="177164">
                <a:moveTo>
                  <a:pt x="125096" y="0"/>
                </a:moveTo>
                <a:lnTo>
                  <a:pt x="89062" y="17130"/>
                </a:lnTo>
                <a:lnTo>
                  <a:pt x="83312" y="40634"/>
                </a:lnTo>
                <a:lnTo>
                  <a:pt x="83312" y="136469"/>
                </a:lnTo>
                <a:lnTo>
                  <a:pt x="106536" y="174100"/>
                </a:lnTo>
                <a:lnTo>
                  <a:pt x="125096" y="176847"/>
                </a:lnTo>
                <a:lnTo>
                  <a:pt x="135079" y="176161"/>
                </a:lnTo>
                <a:lnTo>
                  <a:pt x="143688" y="174100"/>
                </a:lnTo>
                <a:lnTo>
                  <a:pt x="150924" y="170666"/>
                </a:lnTo>
                <a:lnTo>
                  <a:pt x="156786" y="165858"/>
                </a:lnTo>
                <a:lnTo>
                  <a:pt x="160865" y="160492"/>
                </a:lnTo>
                <a:lnTo>
                  <a:pt x="125224" y="160492"/>
                </a:lnTo>
                <a:lnTo>
                  <a:pt x="114826" y="158958"/>
                </a:lnTo>
                <a:lnTo>
                  <a:pt x="107399" y="154358"/>
                </a:lnTo>
                <a:lnTo>
                  <a:pt x="102943" y="146691"/>
                </a:lnTo>
                <a:lnTo>
                  <a:pt x="101528" y="136469"/>
                </a:lnTo>
                <a:lnTo>
                  <a:pt x="101492" y="40634"/>
                </a:lnTo>
                <a:lnTo>
                  <a:pt x="102943" y="30156"/>
                </a:lnTo>
                <a:lnTo>
                  <a:pt x="107399" y="22489"/>
                </a:lnTo>
                <a:lnTo>
                  <a:pt x="114826" y="17889"/>
                </a:lnTo>
                <a:lnTo>
                  <a:pt x="125224" y="16355"/>
                </a:lnTo>
                <a:lnTo>
                  <a:pt x="160731" y="16355"/>
                </a:lnTo>
                <a:lnTo>
                  <a:pt x="156786" y="11116"/>
                </a:lnTo>
                <a:lnTo>
                  <a:pt x="150924" y="6253"/>
                </a:lnTo>
                <a:lnTo>
                  <a:pt x="143688" y="2779"/>
                </a:lnTo>
                <a:lnTo>
                  <a:pt x="135079" y="694"/>
                </a:lnTo>
                <a:lnTo>
                  <a:pt x="125096" y="0"/>
                </a:lnTo>
                <a:close/>
              </a:path>
              <a:path w="281305" h="177164">
                <a:moveTo>
                  <a:pt x="160731" y="16355"/>
                </a:moveTo>
                <a:lnTo>
                  <a:pt x="125224" y="16355"/>
                </a:lnTo>
                <a:lnTo>
                  <a:pt x="135622" y="17889"/>
                </a:lnTo>
                <a:lnTo>
                  <a:pt x="143050" y="22489"/>
                </a:lnTo>
                <a:lnTo>
                  <a:pt x="147506" y="30156"/>
                </a:lnTo>
                <a:lnTo>
                  <a:pt x="148956" y="40634"/>
                </a:lnTo>
                <a:lnTo>
                  <a:pt x="148921" y="136469"/>
                </a:lnTo>
                <a:lnTo>
                  <a:pt x="147506" y="146691"/>
                </a:lnTo>
                <a:lnTo>
                  <a:pt x="143050" y="154358"/>
                </a:lnTo>
                <a:lnTo>
                  <a:pt x="135622" y="158958"/>
                </a:lnTo>
                <a:lnTo>
                  <a:pt x="125224" y="160492"/>
                </a:lnTo>
                <a:lnTo>
                  <a:pt x="160865" y="160492"/>
                </a:lnTo>
                <a:lnTo>
                  <a:pt x="161314" y="159901"/>
                </a:lnTo>
                <a:lnTo>
                  <a:pt x="164549" y="153016"/>
                </a:lnTo>
                <a:lnTo>
                  <a:pt x="166489" y="145206"/>
                </a:lnTo>
                <a:lnTo>
                  <a:pt x="167136" y="136469"/>
                </a:lnTo>
                <a:lnTo>
                  <a:pt x="167136" y="40634"/>
                </a:lnTo>
                <a:lnTo>
                  <a:pt x="166489" y="31889"/>
                </a:lnTo>
                <a:lnTo>
                  <a:pt x="164549" y="24054"/>
                </a:lnTo>
                <a:lnTo>
                  <a:pt x="161314" y="17130"/>
                </a:lnTo>
                <a:lnTo>
                  <a:pt x="160731" y="16355"/>
                </a:lnTo>
                <a:close/>
              </a:path>
              <a:path w="281305" h="177164">
                <a:moveTo>
                  <a:pt x="50600" y="21211"/>
                </a:moveTo>
                <a:lnTo>
                  <a:pt x="32200" y="21211"/>
                </a:lnTo>
                <a:lnTo>
                  <a:pt x="32200" y="174292"/>
                </a:lnTo>
                <a:lnTo>
                  <a:pt x="50600" y="174292"/>
                </a:lnTo>
                <a:lnTo>
                  <a:pt x="50600" y="21211"/>
                </a:lnTo>
                <a:close/>
              </a:path>
              <a:path w="281305" h="177164">
                <a:moveTo>
                  <a:pt x="50600" y="2555"/>
                </a:moveTo>
                <a:lnTo>
                  <a:pt x="29900" y="2555"/>
                </a:lnTo>
                <a:lnTo>
                  <a:pt x="0" y="24278"/>
                </a:lnTo>
                <a:lnTo>
                  <a:pt x="0" y="44723"/>
                </a:lnTo>
                <a:lnTo>
                  <a:pt x="32200" y="21211"/>
                </a:lnTo>
                <a:lnTo>
                  <a:pt x="50600" y="21211"/>
                </a:lnTo>
                <a:lnTo>
                  <a:pt x="50600" y="2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42" name="object 4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21647" y="5166714"/>
            <a:ext cx="200103" cy="176847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27268" y="6153690"/>
            <a:ext cx="194481" cy="176847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21901" y="7140665"/>
            <a:ext cx="199848" cy="176847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31357" y="8127639"/>
            <a:ext cx="190392" cy="176847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237926" y="9114614"/>
            <a:ext cx="83823" cy="176847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552264" y="9479299"/>
            <a:ext cx="12875977" cy="176847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7488507" y="6227371"/>
            <a:ext cx="2315210" cy="3835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50" dirty="0">
                <a:solidFill>
                  <a:srgbClr val="ADC32B"/>
                </a:solidFill>
                <a:latin typeface="Arial Narrow"/>
                <a:cs typeface="Arial Narrow"/>
              </a:rPr>
              <a:t>Placebo</a:t>
            </a:r>
            <a:r>
              <a:rPr sz="2350" spc="-50" dirty="0">
                <a:solidFill>
                  <a:srgbClr val="ADC32B"/>
                </a:solidFill>
                <a:latin typeface="Arial Narrow"/>
                <a:cs typeface="Arial Narrow"/>
              </a:rPr>
              <a:t> </a:t>
            </a:r>
            <a:r>
              <a:rPr sz="2350" dirty="0">
                <a:solidFill>
                  <a:srgbClr val="ADC32B"/>
                </a:solidFill>
                <a:latin typeface="Arial Narrow"/>
                <a:cs typeface="Arial Narrow"/>
              </a:rPr>
              <a:t>+</a:t>
            </a:r>
            <a:r>
              <a:rPr sz="2350" spc="-45" dirty="0">
                <a:solidFill>
                  <a:srgbClr val="ADC32B"/>
                </a:solidFill>
                <a:latin typeface="Arial Narrow"/>
                <a:cs typeface="Arial Narrow"/>
              </a:rPr>
              <a:t> </a:t>
            </a:r>
            <a:r>
              <a:rPr sz="2350" dirty="0">
                <a:solidFill>
                  <a:srgbClr val="ADC32B"/>
                </a:solidFill>
                <a:latin typeface="Arial Narrow"/>
                <a:cs typeface="Arial Narrow"/>
              </a:rPr>
              <a:t>ADT</a:t>
            </a:r>
            <a:r>
              <a:rPr sz="2350" spc="-45" dirty="0">
                <a:solidFill>
                  <a:srgbClr val="ADC32B"/>
                </a:solidFill>
                <a:latin typeface="Arial Narrow"/>
                <a:cs typeface="Arial Narrow"/>
              </a:rPr>
              <a:t> </a:t>
            </a:r>
            <a:r>
              <a:rPr sz="2350" dirty="0">
                <a:solidFill>
                  <a:srgbClr val="ADC32B"/>
                </a:solidFill>
                <a:latin typeface="Arial Narrow"/>
                <a:cs typeface="Arial Narrow"/>
              </a:rPr>
              <a:t>–</a:t>
            </a:r>
            <a:r>
              <a:rPr sz="2350" spc="-45" dirty="0">
                <a:solidFill>
                  <a:srgbClr val="ADC32B"/>
                </a:solidFill>
                <a:latin typeface="Arial Narrow"/>
                <a:cs typeface="Arial Narrow"/>
              </a:rPr>
              <a:t> </a:t>
            </a:r>
            <a:r>
              <a:rPr sz="2350" spc="-25" dirty="0">
                <a:solidFill>
                  <a:srgbClr val="ADC32B"/>
                </a:solidFill>
                <a:latin typeface="Arial Narrow"/>
                <a:cs typeface="Arial Narrow"/>
              </a:rPr>
              <a:t>ITT</a:t>
            </a:r>
            <a:endParaRPr sz="2350" dirty="0">
              <a:latin typeface="Arial Narrow"/>
              <a:cs typeface="Arial Narrow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424262" y="5638213"/>
            <a:ext cx="318770" cy="22383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85"/>
              </a:lnSpc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Przeżycie</a:t>
            </a:r>
            <a:r>
              <a:rPr sz="200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całkowite</a:t>
            </a:r>
            <a:r>
              <a:rPr sz="200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050E4C"/>
                </a:solidFill>
                <a:latin typeface="Arial Narrow"/>
                <a:cs typeface="Arial Narrow"/>
              </a:rPr>
              <a:t>(%)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1499850" y="5218122"/>
            <a:ext cx="1282700" cy="3835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2350" dirty="0">
                <a:solidFill>
                  <a:srgbClr val="482462"/>
                </a:solidFill>
                <a:latin typeface="Arial Narrow"/>
                <a:cs typeface="Arial Narrow"/>
              </a:rPr>
              <a:t>APA</a:t>
            </a:r>
            <a:r>
              <a:rPr lang="pl-PL" sz="2350" spc="-3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lang="pl-PL" sz="2350" dirty="0">
                <a:solidFill>
                  <a:srgbClr val="482462"/>
                </a:solidFill>
                <a:latin typeface="Arial Narrow"/>
                <a:cs typeface="Arial Narrow"/>
              </a:rPr>
              <a:t>+</a:t>
            </a:r>
            <a:r>
              <a:rPr lang="pl-PL" sz="2350" spc="-3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2350" spc="-25" dirty="0">
                <a:solidFill>
                  <a:srgbClr val="482462"/>
                </a:solidFill>
                <a:latin typeface="Arial Narrow"/>
                <a:cs typeface="Arial Narrow"/>
              </a:rPr>
              <a:t>ADT</a:t>
            </a:r>
            <a:endParaRPr sz="2350" dirty="0">
              <a:latin typeface="Arial Narrow"/>
              <a:cs typeface="Arial Narrow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2557029" y="4173559"/>
            <a:ext cx="13193394" cy="5109210"/>
            <a:chOff x="2557029" y="4173559"/>
            <a:chExt cx="13193394" cy="5109210"/>
          </a:xfrm>
        </p:grpSpPr>
        <p:sp>
          <p:nvSpPr>
            <p:cNvPr id="52" name="object 52"/>
            <p:cNvSpPr/>
            <p:nvPr/>
          </p:nvSpPr>
          <p:spPr>
            <a:xfrm>
              <a:off x="2557029" y="6773528"/>
              <a:ext cx="13185140" cy="0"/>
            </a:xfrm>
            <a:custGeom>
              <a:avLst/>
              <a:gdLst/>
              <a:ahLst/>
              <a:cxnLst/>
              <a:rect l="l" t="t" r="r" b="b"/>
              <a:pathLst>
                <a:path w="13185140">
                  <a:moveTo>
                    <a:pt x="0" y="0"/>
                  </a:moveTo>
                  <a:lnTo>
                    <a:pt x="13184711" y="0"/>
                  </a:lnTo>
                </a:path>
              </a:pathLst>
            </a:custGeom>
            <a:ln w="10307">
              <a:solidFill>
                <a:srgbClr val="B9BBB9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3" name="object 53"/>
            <p:cNvSpPr/>
            <p:nvPr/>
          </p:nvSpPr>
          <p:spPr>
            <a:xfrm>
              <a:off x="2565548" y="4182077"/>
              <a:ext cx="13176250" cy="5092065"/>
            </a:xfrm>
            <a:custGeom>
              <a:avLst/>
              <a:gdLst/>
              <a:ahLst/>
              <a:cxnLst/>
              <a:rect l="l" t="t" r="r" b="b"/>
              <a:pathLst>
                <a:path w="13176250" h="5092065">
                  <a:moveTo>
                    <a:pt x="0" y="0"/>
                  </a:moveTo>
                  <a:lnTo>
                    <a:pt x="0" y="5091627"/>
                  </a:lnTo>
                  <a:lnTo>
                    <a:pt x="13176193" y="5091627"/>
                  </a:lnTo>
                </a:path>
              </a:pathLst>
            </a:custGeom>
            <a:ln w="17037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12744832" y="5498658"/>
            <a:ext cx="1949450" cy="403860"/>
          </a:xfrm>
          <a:prstGeom prst="rect">
            <a:avLst/>
          </a:prstGeom>
          <a:solidFill>
            <a:srgbClr val="482462"/>
          </a:solidFill>
        </p:spPr>
        <p:txBody>
          <a:bodyPr vert="horz" wrap="square" lIns="0" tIns="0" rIns="0" bIns="0" rtlCol="0">
            <a:spAutoFit/>
          </a:bodyPr>
          <a:lstStyle/>
          <a:p>
            <a:pPr marL="102235">
              <a:lnSpc>
                <a:spcPts val="3175"/>
              </a:lnSpc>
            </a:pPr>
            <a:r>
              <a:rPr lang="pl-PL" sz="2800" dirty="0">
                <a:solidFill>
                  <a:srgbClr val="FFFFFF"/>
                </a:solidFill>
                <a:latin typeface="Arial Narrow"/>
                <a:cs typeface="Arial Narrow"/>
              </a:rPr>
              <a:t>73</a:t>
            </a:r>
            <a:r>
              <a:rPr sz="2800" dirty="0">
                <a:solidFill>
                  <a:srgbClr val="FFFFFF"/>
                </a:solidFill>
                <a:latin typeface="Arial Narrow"/>
                <a:cs typeface="Arial Narrow"/>
              </a:rPr>
              <a:t>,</a:t>
            </a:r>
            <a:r>
              <a:rPr lang="pl-PL" sz="2800" dirty="0">
                <a:solidFill>
                  <a:srgbClr val="FFFFFF"/>
                </a:solidFill>
                <a:latin typeface="Arial Narrow"/>
                <a:cs typeface="Arial Narrow"/>
              </a:rPr>
              <a:t>9</a:t>
            </a:r>
            <a:r>
              <a:rPr sz="280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 Narrow"/>
                <a:cs typeface="Arial Narrow"/>
              </a:rPr>
              <a:t>miesiąca</a:t>
            </a:r>
            <a:endParaRPr sz="2800" dirty="0">
              <a:latin typeface="Arial Narrow"/>
              <a:cs typeface="Arial Narrow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4942124" y="11522394"/>
            <a:ext cx="141605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*</a:t>
            </a:r>
            <a:r>
              <a:rPr sz="1500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vs.</a:t>
            </a:r>
            <a:r>
              <a:rPr sz="1500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ADT</a:t>
            </a:r>
            <a:r>
              <a:rPr sz="1500" spc="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+</a:t>
            </a:r>
            <a:r>
              <a:rPr sz="1500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spc="-10" dirty="0">
                <a:solidFill>
                  <a:srgbClr val="050E4C"/>
                </a:solidFill>
                <a:latin typeface="Arial Narrow"/>
                <a:cs typeface="Arial Narrow"/>
              </a:rPr>
              <a:t>placebo</a:t>
            </a:r>
            <a:endParaRPr sz="1500" dirty="0">
              <a:latin typeface="Arial Narrow"/>
              <a:cs typeface="Arial Narrow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0" y="10340975"/>
            <a:ext cx="14623600" cy="1528445"/>
          </a:xfrm>
          <a:custGeom>
            <a:avLst/>
            <a:gdLst/>
            <a:ahLst/>
            <a:cxnLst/>
            <a:rect l="l" t="t" r="r" b="b"/>
            <a:pathLst>
              <a:path w="15282544" h="1528444">
                <a:moveTo>
                  <a:pt x="15026434" y="0"/>
                </a:moveTo>
                <a:lnTo>
                  <a:pt x="0" y="0"/>
                </a:lnTo>
                <a:lnTo>
                  <a:pt x="47559" y="0"/>
                </a:lnTo>
                <a:lnTo>
                  <a:pt x="0" y="1527920"/>
                </a:lnTo>
                <a:lnTo>
                  <a:pt x="15026434" y="1527920"/>
                </a:lnTo>
                <a:lnTo>
                  <a:pt x="15072370" y="1523802"/>
                </a:lnTo>
                <a:lnTo>
                  <a:pt x="15115606" y="1511931"/>
                </a:lnTo>
                <a:lnTo>
                  <a:pt x="15155419" y="1493027"/>
                </a:lnTo>
                <a:lnTo>
                  <a:pt x="15191087" y="1467813"/>
                </a:lnTo>
                <a:lnTo>
                  <a:pt x="15221889" y="1437012"/>
                </a:lnTo>
                <a:lnTo>
                  <a:pt x="15247102" y="1401343"/>
                </a:lnTo>
                <a:lnTo>
                  <a:pt x="15266006" y="1361531"/>
                </a:lnTo>
                <a:lnTo>
                  <a:pt x="15277877" y="1318295"/>
                </a:lnTo>
                <a:lnTo>
                  <a:pt x="15281995" y="1272359"/>
                </a:lnTo>
                <a:lnTo>
                  <a:pt x="15281995" y="255560"/>
                </a:lnTo>
                <a:lnTo>
                  <a:pt x="15277877" y="209624"/>
                </a:lnTo>
                <a:lnTo>
                  <a:pt x="15266006" y="166389"/>
                </a:lnTo>
                <a:lnTo>
                  <a:pt x="15247102" y="126576"/>
                </a:lnTo>
                <a:lnTo>
                  <a:pt x="15221889" y="90908"/>
                </a:lnTo>
                <a:lnTo>
                  <a:pt x="15191087" y="60106"/>
                </a:lnTo>
                <a:lnTo>
                  <a:pt x="15155419" y="34892"/>
                </a:lnTo>
                <a:lnTo>
                  <a:pt x="15115606" y="15989"/>
                </a:lnTo>
                <a:lnTo>
                  <a:pt x="15072370" y="4117"/>
                </a:lnTo>
                <a:lnTo>
                  <a:pt x="15026434" y="0"/>
                </a:lnTo>
                <a:close/>
              </a:path>
            </a:pathLst>
          </a:custGeom>
          <a:solidFill>
            <a:srgbClr val="ADC32B">
              <a:alpha val="7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7" name="object 57"/>
          <p:cNvSpPr txBox="1"/>
          <p:nvPr/>
        </p:nvSpPr>
        <p:spPr>
          <a:xfrm>
            <a:off x="2532202" y="10544762"/>
            <a:ext cx="1184021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Apalutamid</a:t>
            </a:r>
            <a:r>
              <a:rPr sz="3350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to</a:t>
            </a:r>
            <a:r>
              <a:rPr sz="3350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jedyny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lek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NHT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o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udowodnionym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działaniu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 wydłużającym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przeżycie</a:t>
            </a:r>
            <a:r>
              <a:rPr sz="3350" b="1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całkowite</a:t>
            </a:r>
            <a:r>
              <a:rPr sz="335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pacjentów</a:t>
            </a:r>
            <a:r>
              <a:rPr sz="335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z</a:t>
            </a:r>
            <a:r>
              <a:rPr sz="335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nmCRPC</a:t>
            </a:r>
            <a:r>
              <a:rPr sz="335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o</a:t>
            </a:r>
            <a:r>
              <a:rPr sz="335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ponad</a:t>
            </a:r>
            <a:r>
              <a:rPr sz="335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21</a:t>
            </a:r>
            <a:r>
              <a:rPr sz="335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spc="-10" dirty="0" err="1">
                <a:solidFill>
                  <a:srgbClr val="FFFFFF"/>
                </a:solidFill>
                <a:latin typeface="Arial Narrow"/>
                <a:cs typeface="Arial Narrow"/>
              </a:rPr>
              <a:t>miesięcy</a:t>
            </a:r>
            <a:r>
              <a:rPr sz="3350" spc="-10" dirty="0">
                <a:solidFill>
                  <a:srgbClr val="FFFFFF"/>
                </a:solidFill>
                <a:latin typeface="Arial Narrow"/>
                <a:cs typeface="Arial Narrow"/>
              </a:rPr>
              <a:t>*</a:t>
            </a:r>
            <a:r>
              <a:rPr lang="pl-PL" sz="2925" spc="-15" baseline="31339" dirty="0">
                <a:solidFill>
                  <a:srgbClr val="FFFFFF"/>
                </a:solidFill>
                <a:latin typeface="Arial Narrow"/>
                <a:cs typeface="Arial Narrow"/>
              </a:rPr>
              <a:t>2</a:t>
            </a:r>
            <a:endParaRPr sz="2925" baseline="31339" dirty="0">
              <a:latin typeface="Arial Narrow"/>
              <a:cs typeface="Arial Narrow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6009746" y="6644573"/>
            <a:ext cx="215444" cy="2658745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Na</a:t>
            </a:r>
            <a:r>
              <a:rPr sz="1400" spc="-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podstawie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pozycji</a:t>
            </a:r>
            <a:r>
              <a:rPr sz="1400" spc="-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piśmiennictwa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nr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lang="pl-PL" sz="1400" spc="-50" dirty="0">
                <a:solidFill>
                  <a:srgbClr val="1D1D1B"/>
                </a:solidFill>
                <a:latin typeface="Arial Narrow"/>
                <a:cs typeface="Arial Narrow"/>
              </a:rPr>
              <a:t>2</a:t>
            </a:r>
            <a:endParaRPr sz="1400" dirty="0">
              <a:latin typeface="Arial Narrow"/>
              <a:cs typeface="Arial Narrow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860492" y="8389952"/>
            <a:ext cx="2827655" cy="6388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HR =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0,</a:t>
            </a:r>
            <a:r>
              <a:rPr lang="pl-PL" sz="2000" spc="-10" dirty="0">
                <a:solidFill>
                  <a:srgbClr val="1D1D1B"/>
                </a:solidFill>
                <a:latin typeface="Arial Narrow"/>
                <a:cs typeface="Arial Narrow"/>
              </a:rPr>
              <a:t>69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;</a:t>
            </a:r>
            <a:endParaRPr sz="20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95% CI:</a:t>
            </a:r>
            <a:r>
              <a:rPr sz="2000" spc="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0,</a:t>
            </a:r>
            <a:r>
              <a:rPr lang="pl-PL" sz="2000" spc="-10" dirty="0">
                <a:solidFill>
                  <a:srgbClr val="1D1D1B"/>
                </a:solidFill>
                <a:latin typeface="Arial Narrow"/>
                <a:cs typeface="Arial Narrow"/>
              </a:rPr>
              <a:t>56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-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0,</a:t>
            </a:r>
            <a:r>
              <a:rPr lang="pl-PL" sz="2000" dirty="0">
                <a:solidFill>
                  <a:srgbClr val="1D1D1B"/>
                </a:solidFill>
                <a:latin typeface="Arial Narrow"/>
                <a:cs typeface="Arial Narrow"/>
              </a:rPr>
              <a:t>84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; p</a:t>
            </a:r>
            <a:r>
              <a:rPr sz="2000" spc="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=</a:t>
            </a:r>
            <a:r>
              <a:rPr sz="2000" spc="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0,0</a:t>
            </a:r>
            <a:r>
              <a:rPr lang="pl-PL" sz="2000" spc="-10" dirty="0">
                <a:solidFill>
                  <a:srgbClr val="1D1D1B"/>
                </a:solidFill>
                <a:latin typeface="Arial Narrow"/>
                <a:cs typeface="Arial Narrow"/>
              </a:rPr>
              <a:t>003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0386752" y="7404000"/>
            <a:ext cx="2600325" cy="6388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9D9D9C"/>
                </a:solidFill>
                <a:latin typeface="Arial Narrow"/>
                <a:cs typeface="Arial Narrow"/>
              </a:rPr>
              <a:t>Placebo</a:t>
            </a:r>
            <a:r>
              <a:rPr sz="2000" spc="-15" dirty="0">
                <a:solidFill>
                  <a:srgbClr val="9D9D9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9D9D9C"/>
                </a:solidFill>
                <a:latin typeface="Arial Narrow"/>
                <a:cs typeface="Arial Narrow"/>
              </a:rPr>
              <a:t>+</a:t>
            </a:r>
            <a:r>
              <a:rPr sz="2000" spc="-15" dirty="0">
                <a:solidFill>
                  <a:srgbClr val="9D9D9C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9D9D9C"/>
                </a:solidFill>
                <a:latin typeface="Arial Narrow"/>
                <a:cs typeface="Arial Narrow"/>
              </a:rPr>
              <a:t>ADT</a:t>
            </a:r>
            <a:endParaRPr sz="20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mediana</a:t>
            </a:r>
            <a:r>
              <a:rPr sz="2000" spc="-2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OS:</a:t>
            </a:r>
            <a:r>
              <a:rPr sz="2000" spc="-2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5</a:t>
            </a:r>
            <a:r>
              <a:rPr lang="pl-PL" sz="2000" dirty="0">
                <a:solidFill>
                  <a:srgbClr val="1D1D1B"/>
                </a:solidFill>
                <a:latin typeface="Arial Narrow"/>
                <a:cs typeface="Arial Narrow"/>
              </a:rPr>
              <a:t>2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,</a:t>
            </a:r>
            <a:r>
              <a:rPr lang="pl-PL" sz="2000" dirty="0">
                <a:solidFill>
                  <a:srgbClr val="1D1D1B"/>
                </a:solidFill>
                <a:latin typeface="Arial Narrow"/>
                <a:cs typeface="Arial Narrow"/>
              </a:rPr>
              <a:t>8</a:t>
            </a:r>
            <a:r>
              <a:rPr sz="2000" spc="-1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miesiąca</a:t>
            </a:r>
            <a:endParaRPr sz="2000" dirty="0">
              <a:latin typeface="Arial Narrow"/>
              <a:cs typeface="Arial Narrow"/>
            </a:endParaRPr>
          </a:p>
        </p:txBody>
      </p:sp>
      <p:grpSp>
        <p:nvGrpSpPr>
          <p:cNvPr id="2" name="object 41">
            <a:extLst>
              <a:ext uri="{FF2B5EF4-FFF2-40B4-BE49-F238E27FC236}">
                <a16:creationId xmlns:a16="http://schemas.microsoft.com/office/drawing/2014/main" id="{DFFFA00A-2564-FC1B-D70C-6344CA355DAC}"/>
              </a:ext>
            </a:extLst>
          </p:cNvPr>
          <p:cNvGrpSpPr/>
          <p:nvPr/>
        </p:nvGrpSpPr>
        <p:grpSpPr>
          <a:xfrm>
            <a:off x="17519926" y="5298113"/>
            <a:ext cx="2604135" cy="886460"/>
            <a:chOff x="17500065" y="5298113"/>
            <a:chExt cx="2604135" cy="886460"/>
          </a:xfrm>
        </p:grpSpPr>
        <p:sp>
          <p:nvSpPr>
            <p:cNvPr id="3" name="object 42">
              <a:extLst>
                <a:ext uri="{FF2B5EF4-FFF2-40B4-BE49-F238E27FC236}">
                  <a16:creationId xmlns:a16="http://schemas.microsoft.com/office/drawing/2014/main" id="{41779C7F-FD10-C067-5A49-58D6E00F5344}"/>
                </a:ext>
              </a:extLst>
            </p:cNvPr>
            <p:cNvSpPr/>
            <p:nvPr/>
          </p:nvSpPr>
          <p:spPr>
            <a:xfrm>
              <a:off x="17500065" y="5298113"/>
              <a:ext cx="2604135" cy="886460"/>
            </a:xfrm>
            <a:custGeom>
              <a:avLst/>
              <a:gdLst/>
              <a:ahLst/>
              <a:cxnLst/>
              <a:rect l="l" t="t" r="r" b="b"/>
              <a:pathLst>
                <a:path w="2604134" h="886460">
                  <a:moveTo>
                    <a:pt x="2604033" y="0"/>
                  </a:moveTo>
                  <a:lnTo>
                    <a:pt x="438473" y="0"/>
                  </a:lnTo>
                  <a:lnTo>
                    <a:pt x="0" y="437502"/>
                  </a:lnTo>
                  <a:lnTo>
                    <a:pt x="427535" y="885943"/>
                  </a:lnTo>
                  <a:lnTo>
                    <a:pt x="2604033" y="885943"/>
                  </a:lnTo>
                  <a:lnTo>
                    <a:pt x="2604033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3">
              <a:extLst>
                <a:ext uri="{FF2B5EF4-FFF2-40B4-BE49-F238E27FC236}">
                  <a16:creationId xmlns:a16="http://schemas.microsoft.com/office/drawing/2014/main" id="{AA56D5CA-EB59-C68E-A2D1-AF3825D6DDBD}"/>
                </a:ext>
              </a:extLst>
            </p:cNvPr>
            <p:cNvSpPr/>
            <p:nvPr/>
          </p:nvSpPr>
          <p:spPr>
            <a:xfrm>
              <a:off x="17961011" y="55928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152970" y="0"/>
                  </a:moveTo>
                  <a:lnTo>
                    <a:pt x="0" y="148208"/>
                  </a:lnTo>
                  <a:lnTo>
                    <a:pt x="152970" y="296416"/>
                  </a:lnTo>
                </a:path>
              </a:pathLst>
            </a:custGeom>
            <a:ln w="851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5" name="Grupa 4">
            <a:extLst>
              <a:ext uri="{FF2B5EF4-FFF2-40B4-BE49-F238E27FC236}">
                <a16:creationId xmlns:a16="http://schemas.microsoft.com/office/drawing/2014/main" id="{C319357A-9EDB-59DE-20A0-A5FCF0EA4226}"/>
              </a:ext>
            </a:extLst>
          </p:cNvPr>
          <p:cNvGrpSpPr/>
          <p:nvPr/>
        </p:nvGrpSpPr>
        <p:grpSpPr>
          <a:xfrm>
            <a:off x="17927602" y="8748513"/>
            <a:ext cx="2176780" cy="886460"/>
            <a:chOff x="17927602" y="8748513"/>
            <a:chExt cx="2176780" cy="886460"/>
          </a:xfrm>
        </p:grpSpPr>
        <p:sp>
          <p:nvSpPr>
            <p:cNvPr id="6" name="object 11">
              <a:extLst>
                <a:ext uri="{FF2B5EF4-FFF2-40B4-BE49-F238E27FC236}">
                  <a16:creationId xmlns:a16="http://schemas.microsoft.com/office/drawing/2014/main" id="{ED526C22-9C12-B45C-4F09-14E3BDC969BA}"/>
                </a:ext>
              </a:extLst>
            </p:cNvPr>
            <p:cNvSpPr/>
            <p:nvPr/>
          </p:nvSpPr>
          <p:spPr>
            <a:xfrm>
              <a:off x="17927602" y="87485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1" name="object 12">
              <a:extLst>
                <a:ext uri="{FF2B5EF4-FFF2-40B4-BE49-F238E27FC236}">
                  <a16:creationId xmlns:a16="http://schemas.microsoft.com/office/drawing/2014/main" id="{B77453C0-3C8B-C6DD-3514-603B13EFF6E1}"/>
                </a:ext>
              </a:extLst>
            </p:cNvPr>
            <p:cNvSpPr/>
            <p:nvPr/>
          </p:nvSpPr>
          <p:spPr>
            <a:xfrm>
              <a:off x="17961014" y="90432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noFill/>
            <a:ln w="85186">
              <a:solidFill>
                <a:srgbClr val="00B0F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2" name="object 21">
              <a:extLst>
                <a:ext uri="{FF2B5EF4-FFF2-40B4-BE49-F238E27FC236}">
                  <a16:creationId xmlns:a16="http://schemas.microsoft.com/office/drawing/2014/main" id="{79619344-B228-E11B-39E3-7FC91C0BF5F1}"/>
                </a:ext>
              </a:extLst>
            </p:cNvPr>
            <p:cNvSpPr txBox="1"/>
            <p:nvPr/>
          </p:nvSpPr>
          <p:spPr>
            <a:xfrm>
              <a:off x="18098140" y="8805446"/>
              <a:ext cx="1707254" cy="743152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Przebieg </a:t>
              </a:r>
              <a:b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</a:b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choroby i ryzyko progresji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63" name="Grupa 62">
            <a:extLst>
              <a:ext uri="{FF2B5EF4-FFF2-40B4-BE49-F238E27FC236}">
                <a16:creationId xmlns:a16="http://schemas.microsoft.com/office/drawing/2014/main" id="{40FB8D80-A23D-884A-5410-00FD5A08134E}"/>
              </a:ext>
            </a:extLst>
          </p:cNvPr>
          <p:cNvGrpSpPr/>
          <p:nvPr/>
        </p:nvGrpSpPr>
        <p:grpSpPr>
          <a:xfrm>
            <a:off x="17924183" y="4161273"/>
            <a:ext cx="2186305" cy="886460"/>
            <a:chOff x="17924183" y="4161273"/>
            <a:chExt cx="2186305" cy="886460"/>
          </a:xfrm>
        </p:grpSpPr>
        <p:grpSp>
          <p:nvGrpSpPr>
            <p:cNvPr id="64" name="object 45">
              <a:extLst>
                <a:ext uri="{FF2B5EF4-FFF2-40B4-BE49-F238E27FC236}">
                  <a16:creationId xmlns:a16="http://schemas.microsoft.com/office/drawing/2014/main" id="{46FFA07B-75A5-1C86-AB7B-FCB9C0FBE54A}"/>
                </a:ext>
              </a:extLst>
            </p:cNvPr>
            <p:cNvGrpSpPr/>
            <p:nvPr/>
          </p:nvGrpSpPr>
          <p:grpSpPr>
            <a:xfrm>
              <a:off x="17924183" y="4161273"/>
              <a:ext cx="2186305" cy="886460"/>
              <a:chOff x="17918421" y="4161273"/>
              <a:chExt cx="2186305" cy="886460"/>
            </a:xfrm>
          </p:grpSpPr>
          <p:sp>
            <p:nvSpPr>
              <p:cNvPr id="66" name="object 46">
                <a:extLst>
                  <a:ext uri="{FF2B5EF4-FFF2-40B4-BE49-F238E27FC236}">
                    <a16:creationId xmlns:a16="http://schemas.microsoft.com/office/drawing/2014/main" id="{78CEC7C5-A7F1-10E4-C108-35A78533F128}"/>
                  </a:ext>
                </a:extLst>
              </p:cNvPr>
              <p:cNvSpPr/>
              <p:nvPr/>
            </p:nvSpPr>
            <p:spPr>
              <a:xfrm>
                <a:off x="17927602" y="4161273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60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A68FB1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7" name="object 47">
                <a:extLst>
                  <a:ext uri="{FF2B5EF4-FFF2-40B4-BE49-F238E27FC236}">
                    <a16:creationId xmlns:a16="http://schemas.microsoft.com/office/drawing/2014/main" id="{46DAEA96-20BB-CC4E-2C2B-6EBD1ED01741}"/>
                  </a:ext>
                </a:extLst>
              </p:cNvPr>
              <p:cNvSpPr/>
              <p:nvPr/>
            </p:nvSpPr>
            <p:spPr>
              <a:xfrm>
                <a:off x="17961014" y="4456038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A68FB1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65" name="object 13">
              <a:extLst>
                <a:ext uri="{FF2B5EF4-FFF2-40B4-BE49-F238E27FC236}">
                  <a16:creationId xmlns:a16="http://schemas.microsoft.com/office/drawing/2014/main" id="{55821858-211B-47BF-2FFF-64B96D4F725D}"/>
                </a:ext>
              </a:extLst>
            </p:cNvPr>
            <p:cNvSpPr txBox="1"/>
            <p:nvPr/>
          </p:nvSpPr>
          <p:spPr>
            <a:xfrm>
              <a:off x="18749645" y="4199245"/>
              <a:ext cx="1056005" cy="774571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20320" marR="5080" indent="231775" algn="r">
                <a:lnSpc>
                  <a:spcPts val="1880"/>
                </a:lnSpc>
                <a:spcBef>
                  <a:spcPts val="340"/>
                </a:spcBef>
              </a:pPr>
              <a:r>
                <a:rPr sz="1750" spc="100" dirty="0">
                  <a:solidFill>
                    <a:srgbClr val="FFFFFF"/>
                  </a:solidFill>
                  <a:latin typeface="Arial Narrow"/>
                  <a:cs typeface="Arial Narrow"/>
                </a:rPr>
                <a:t>Wysokie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ryzyko</a:t>
              </a:r>
              <a:r>
                <a:rPr sz="1750" spc="8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przerzutów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68" name="Grupa 67">
            <a:extLst>
              <a:ext uri="{FF2B5EF4-FFF2-40B4-BE49-F238E27FC236}">
                <a16:creationId xmlns:a16="http://schemas.microsoft.com/office/drawing/2014/main" id="{22300A73-0F9E-5B8F-84BB-40074015224E}"/>
              </a:ext>
            </a:extLst>
          </p:cNvPr>
          <p:cNvGrpSpPr/>
          <p:nvPr/>
        </p:nvGrpSpPr>
        <p:grpSpPr>
          <a:xfrm>
            <a:off x="17918421" y="6457267"/>
            <a:ext cx="2186305" cy="886460"/>
            <a:chOff x="17918421" y="6457267"/>
            <a:chExt cx="2186305" cy="886460"/>
          </a:xfrm>
        </p:grpSpPr>
        <p:grpSp>
          <p:nvGrpSpPr>
            <p:cNvPr id="69" name="object 14">
              <a:extLst>
                <a:ext uri="{FF2B5EF4-FFF2-40B4-BE49-F238E27FC236}">
                  <a16:creationId xmlns:a16="http://schemas.microsoft.com/office/drawing/2014/main" id="{F91EC2CC-C300-FA33-E262-8FAEB8DC1D91}"/>
                </a:ext>
              </a:extLst>
            </p:cNvPr>
            <p:cNvGrpSpPr/>
            <p:nvPr/>
          </p:nvGrpSpPr>
          <p:grpSpPr>
            <a:xfrm>
              <a:off x="17918421" y="6457267"/>
              <a:ext cx="2186305" cy="886460"/>
              <a:chOff x="17918421" y="6457267"/>
              <a:chExt cx="2186305" cy="886460"/>
            </a:xfrm>
          </p:grpSpPr>
          <p:sp>
            <p:nvSpPr>
              <p:cNvPr id="71" name="object 15">
                <a:extLst>
                  <a:ext uri="{FF2B5EF4-FFF2-40B4-BE49-F238E27FC236}">
                    <a16:creationId xmlns:a16="http://schemas.microsoft.com/office/drawing/2014/main" id="{E88C5BE3-6D7E-0B7E-AC0A-D03AEFB4C20E}"/>
                  </a:ext>
                </a:extLst>
              </p:cNvPr>
              <p:cNvSpPr/>
              <p:nvPr/>
            </p:nvSpPr>
            <p:spPr>
              <a:xfrm>
                <a:off x="17927602" y="6457267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59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7798BC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2" name="object 16">
                <a:extLst>
                  <a:ext uri="{FF2B5EF4-FFF2-40B4-BE49-F238E27FC236}">
                    <a16:creationId xmlns:a16="http://schemas.microsoft.com/office/drawing/2014/main" id="{1C871D32-28A5-B6E6-D93F-41A28CF1F722}"/>
                  </a:ext>
                </a:extLst>
              </p:cNvPr>
              <p:cNvSpPr/>
              <p:nvPr/>
            </p:nvSpPr>
            <p:spPr>
              <a:xfrm>
                <a:off x="17961014" y="6752031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7798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70" name="object 20">
              <a:extLst>
                <a:ext uri="{FF2B5EF4-FFF2-40B4-BE49-F238E27FC236}">
                  <a16:creationId xmlns:a16="http://schemas.microsoft.com/office/drawing/2014/main" id="{CFB291A6-7065-55A5-AF11-9D49945592CC}"/>
                </a:ext>
              </a:extLst>
            </p:cNvPr>
            <p:cNvSpPr txBox="1"/>
            <p:nvPr/>
          </p:nvSpPr>
          <p:spPr>
            <a:xfrm>
              <a:off x="19113029" y="6635810"/>
              <a:ext cx="692150" cy="5302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ts val="1989"/>
                </a:lnSpc>
                <a:spcBef>
                  <a:spcPts val="90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Badania</a:t>
              </a:r>
              <a:endParaRPr sz="1750" dirty="0">
                <a:latin typeface="Arial Narrow"/>
                <a:cs typeface="Arial Narrow"/>
              </a:endParaRPr>
            </a:p>
            <a:p>
              <a:pPr marL="255270">
                <a:lnSpc>
                  <a:spcPts val="1989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RWE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77" name="Grupa 76">
            <a:extLst>
              <a:ext uri="{FF2B5EF4-FFF2-40B4-BE49-F238E27FC236}">
                <a16:creationId xmlns:a16="http://schemas.microsoft.com/office/drawing/2014/main" id="{576F8F6C-8DE8-E1EF-0956-EE99E8297FCB}"/>
              </a:ext>
            </a:extLst>
          </p:cNvPr>
          <p:cNvGrpSpPr/>
          <p:nvPr/>
        </p:nvGrpSpPr>
        <p:grpSpPr>
          <a:xfrm>
            <a:off x="17927602" y="7608459"/>
            <a:ext cx="2176780" cy="886460"/>
            <a:chOff x="17927602" y="7608459"/>
            <a:chExt cx="2176780" cy="886460"/>
          </a:xfrm>
        </p:grpSpPr>
        <p:sp>
          <p:nvSpPr>
            <p:cNvPr id="78" name="object 21">
              <a:extLst>
                <a:ext uri="{FF2B5EF4-FFF2-40B4-BE49-F238E27FC236}">
                  <a16:creationId xmlns:a16="http://schemas.microsoft.com/office/drawing/2014/main" id="{FE1B0ECF-A305-1DE9-741D-39DF47BAC91B}"/>
                </a:ext>
              </a:extLst>
            </p:cNvPr>
            <p:cNvSpPr/>
            <p:nvPr/>
          </p:nvSpPr>
          <p:spPr>
            <a:xfrm>
              <a:off x="17927602" y="7608459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9" name="object 22">
              <a:extLst>
                <a:ext uri="{FF2B5EF4-FFF2-40B4-BE49-F238E27FC236}">
                  <a16:creationId xmlns:a16="http://schemas.microsoft.com/office/drawing/2014/main" id="{34DD986F-8250-254D-E12A-2596314C9F11}"/>
                </a:ext>
              </a:extLst>
            </p:cNvPr>
            <p:cNvSpPr/>
            <p:nvPr/>
          </p:nvSpPr>
          <p:spPr>
            <a:xfrm>
              <a:off x="17961014" y="7903223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0" name="object 23">
              <a:extLst>
                <a:ext uri="{FF2B5EF4-FFF2-40B4-BE49-F238E27FC236}">
                  <a16:creationId xmlns:a16="http://schemas.microsoft.com/office/drawing/2014/main" id="{4D2D9246-9699-56EB-D48C-F65B3E9CBA52}"/>
                </a:ext>
              </a:extLst>
            </p:cNvPr>
            <p:cNvSpPr txBox="1"/>
            <p:nvPr/>
          </p:nvSpPr>
          <p:spPr>
            <a:xfrm>
              <a:off x="18931558" y="7653897"/>
              <a:ext cx="873760" cy="751205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Tolerancja </a:t>
              </a:r>
              <a:r>
                <a:rPr sz="1750" dirty="0">
                  <a:solidFill>
                    <a:srgbClr val="FFFFFF"/>
                  </a:solidFill>
                  <a:latin typeface="Arial Narrow"/>
                  <a:cs typeface="Arial Narrow"/>
                </a:rPr>
                <a:t>i</a:t>
              </a:r>
              <a:r>
                <a:rPr sz="1750" spc="-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jakość</a:t>
              </a:r>
              <a:endParaRPr sz="1750" dirty="0">
                <a:latin typeface="Arial Narrow"/>
                <a:cs typeface="Arial Narrow"/>
              </a:endParaRPr>
            </a:p>
            <a:p>
              <a:pPr marR="5080" algn="r">
                <a:lnSpc>
                  <a:spcPts val="1800"/>
                </a:lnSpc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życia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81" name="object 13">
            <a:extLst>
              <a:ext uri="{FF2B5EF4-FFF2-40B4-BE49-F238E27FC236}">
                <a16:creationId xmlns:a16="http://schemas.microsoft.com/office/drawing/2014/main" id="{8A0CA83C-53EB-4F87-6CF7-AC9DE98BCA0C}"/>
              </a:ext>
            </a:extLst>
          </p:cNvPr>
          <p:cNvSpPr txBox="1"/>
          <p:nvPr/>
        </p:nvSpPr>
        <p:spPr>
          <a:xfrm>
            <a:off x="18749645" y="5451420"/>
            <a:ext cx="1056005" cy="53091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52705" marR="5080" indent="-40640" algn="r">
              <a:lnSpc>
                <a:spcPts val="1880"/>
              </a:lnSpc>
            </a:pPr>
            <a:r>
              <a:rPr sz="1750" spc="-10" dirty="0" err="1">
                <a:solidFill>
                  <a:srgbClr val="FFFFFF"/>
                </a:solidFill>
                <a:latin typeface="Arial Narrow"/>
                <a:cs typeface="Arial Narrow"/>
              </a:rPr>
              <a:t>Skuteczność</a:t>
            </a: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 apalutamidu</a:t>
            </a:r>
            <a:endParaRPr sz="1750" dirty="0">
              <a:latin typeface="Arial Narrow"/>
              <a:cs typeface="Arial Narrow"/>
            </a:endParaRPr>
          </a:p>
        </p:txBody>
      </p:sp>
      <p:sp>
        <p:nvSpPr>
          <p:cNvPr id="13" name="Prostokąt 12">
            <a:hlinkClick r:id="rId10" action="ppaction://hlinksldjump"/>
            <a:extLst>
              <a:ext uri="{FF2B5EF4-FFF2-40B4-BE49-F238E27FC236}">
                <a16:creationId xmlns:a16="http://schemas.microsoft.com/office/drawing/2014/main" id="{4DA919BF-6479-2781-778D-6DFA870B2D1B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hlinkClick r:id="rId10" action="ppaction://hlinksldjump"/>
            <a:extLst>
              <a:ext uri="{FF2B5EF4-FFF2-40B4-BE49-F238E27FC236}">
                <a16:creationId xmlns:a16="http://schemas.microsoft.com/office/drawing/2014/main" id="{CB731F5C-1BEF-07B8-C451-20FABFE317E4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>
            <a:hlinkClick r:id="rId11" action="ppaction://hlinksldjump"/>
            <a:extLst>
              <a:ext uri="{FF2B5EF4-FFF2-40B4-BE49-F238E27FC236}">
                <a16:creationId xmlns:a16="http://schemas.microsoft.com/office/drawing/2014/main" id="{EEDBD053-8B3E-38EF-A331-742760BA63E1}"/>
              </a:ext>
            </a:extLst>
          </p:cNvPr>
          <p:cNvSpPr/>
          <p:nvPr/>
        </p:nvSpPr>
        <p:spPr>
          <a:xfrm>
            <a:off x="17961013" y="5313862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hlinkClick r:id="rId12" action="ppaction://hlinksldjump"/>
            <a:extLst>
              <a:ext uri="{FF2B5EF4-FFF2-40B4-BE49-F238E27FC236}">
                <a16:creationId xmlns:a16="http://schemas.microsoft.com/office/drawing/2014/main" id="{94A3F857-D3CD-50DA-7760-C244C51866C2}"/>
              </a:ext>
            </a:extLst>
          </p:cNvPr>
          <p:cNvSpPr/>
          <p:nvPr/>
        </p:nvSpPr>
        <p:spPr>
          <a:xfrm>
            <a:off x="17961013" y="6447641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hlinkClick r:id="rId13" action="ppaction://hlinksldjump"/>
            <a:extLst>
              <a:ext uri="{FF2B5EF4-FFF2-40B4-BE49-F238E27FC236}">
                <a16:creationId xmlns:a16="http://schemas.microsoft.com/office/drawing/2014/main" id="{98B72680-9047-946F-D7BF-EDA7CCD54358}"/>
              </a:ext>
            </a:extLst>
          </p:cNvPr>
          <p:cNvSpPr/>
          <p:nvPr/>
        </p:nvSpPr>
        <p:spPr>
          <a:xfrm>
            <a:off x="17981580" y="763278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>
            <a:hlinkClick r:id="rId14" action="ppaction://hlinksldjump"/>
            <a:extLst>
              <a:ext uri="{FF2B5EF4-FFF2-40B4-BE49-F238E27FC236}">
                <a16:creationId xmlns:a16="http://schemas.microsoft.com/office/drawing/2014/main" id="{5E5201A6-9488-DDB4-DA35-6B34036C9501}"/>
              </a:ext>
            </a:extLst>
          </p:cNvPr>
          <p:cNvSpPr/>
          <p:nvPr/>
        </p:nvSpPr>
        <p:spPr>
          <a:xfrm>
            <a:off x="17946866" y="878521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2" name="Grafika 81" descr="Dom z wypełnieniem pełnym">
            <a:hlinkClick r:id="rId15" action="ppaction://hlinksldjump"/>
            <a:extLst>
              <a:ext uri="{FF2B5EF4-FFF2-40B4-BE49-F238E27FC236}">
                <a16:creationId xmlns:a16="http://schemas.microsoft.com/office/drawing/2014/main" id="{72349D16-5358-9889-BFB4-C18EE95810B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9026929" y="3093836"/>
            <a:ext cx="914400" cy="914400"/>
          </a:xfrm>
          <a:prstGeom prst="rect">
            <a:avLst/>
          </a:prstGeom>
        </p:spPr>
      </p:pic>
      <p:grpSp>
        <p:nvGrpSpPr>
          <p:cNvPr id="84" name="Grupa 83">
            <a:extLst>
              <a:ext uri="{FF2B5EF4-FFF2-40B4-BE49-F238E27FC236}">
                <a16:creationId xmlns:a16="http://schemas.microsoft.com/office/drawing/2014/main" id="{F2A9FF80-330F-2310-81B1-BB1DD01D456E}"/>
              </a:ext>
            </a:extLst>
          </p:cNvPr>
          <p:cNvGrpSpPr/>
          <p:nvPr/>
        </p:nvGrpSpPr>
        <p:grpSpPr>
          <a:xfrm>
            <a:off x="2602607" y="4211677"/>
            <a:ext cx="12801543" cy="3770081"/>
            <a:chOff x="2602607" y="4211677"/>
            <a:chExt cx="12801543" cy="3770081"/>
          </a:xfrm>
        </p:grpSpPr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03B774C6-05D1-B87C-8C98-5DA1D224F624}"/>
                </a:ext>
              </a:extLst>
            </p:cNvPr>
            <p:cNvSpPr/>
            <p:nvPr/>
          </p:nvSpPr>
          <p:spPr>
            <a:xfrm>
              <a:off x="2602607" y="4261656"/>
              <a:ext cx="12800816" cy="3048489"/>
            </a:xfrm>
            <a:custGeom>
              <a:avLst/>
              <a:gdLst>
                <a:gd name="connsiteX0" fmla="*/ 0 w 12800816"/>
                <a:gd name="connsiteY0" fmla="*/ 0 h 3048489"/>
                <a:gd name="connsiteX1" fmla="*/ 687827 w 12800816"/>
                <a:gd name="connsiteY1" fmla="*/ 0 h 3048489"/>
                <a:gd name="connsiteX2" fmla="*/ 687827 w 12800816"/>
                <a:gd name="connsiteY2" fmla="*/ 35226 h 3048489"/>
                <a:gd name="connsiteX3" fmla="*/ 1170589 w 12800816"/>
                <a:gd name="connsiteY3" fmla="*/ 35226 h 3048489"/>
                <a:gd name="connsiteX4" fmla="*/ 1170589 w 12800816"/>
                <a:gd name="connsiteY4" fmla="*/ 60340 h 3048489"/>
                <a:gd name="connsiteX5" fmla="*/ 1383522 w 12800816"/>
                <a:gd name="connsiteY5" fmla="*/ 60340 h 3048489"/>
                <a:gd name="connsiteX6" fmla="*/ 1384975 w 12800816"/>
                <a:gd name="connsiteY6" fmla="*/ 77000 h 3048489"/>
                <a:gd name="connsiteX7" fmla="*/ 1593913 w 12800816"/>
                <a:gd name="connsiteY7" fmla="*/ 77000 h 3048489"/>
                <a:gd name="connsiteX8" fmla="*/ 1651293 w 12800816"/>
                <a:gd name="connsiteY8" fmla="*/ 96063 h 3048489"/>
                <a:gd name="connsiteX9" fmla="*/ 1753462 w 12800816"/>
                <a:gd name="connsiteY9" fmla="*/ 96063 h 3048489"/>
                <a:gd name="connsiteX10" fmla="*/ 1798010 w 12800816"/>
                <a:gd name="connsiteY10" fmla="*/ 115458 h 3048489"/>
                <a:gd name="connsiteX11" fmla="*/ 1989759 w 12800816"/>
                <a:gd name="connsiteY11" fmla="*/ 115458 h 3048489"/>
                <a:gd name="connsiteX12" fmla="*/ 2025227 w 12800816"/>
                <a:gd name="connsiteY12" fmla="*/ 137837 h 3048489"/>
                <a:gd name="connsiteX13" fmla="*/ 2191676 w 12800816"/>
                <a:gd name="connsiteY13" fmla="*/ 137837 h 3048489"/>
                <a:gd name="connsiteX14" fmla="*/ 2191676 w 12800816"/>
                <a:gd name="connsiteY14" fmla="*/ 162951 h 3048489"/>
                <a:gd name="connsiteX15" fmla="*/ 2345778 w 12800816"/>
                <a:gd name="connsiteY15" fmla="*/ 162951 h 3048489"/>
                <a:gd name="connsiteX16" fmla="*/ 2345778 w 12800816"/>
                <a:gd name="connsiteY16" fmla="*/ 183175 h 3048489"/>
                <a:gd name="connsiteX17" fmla="*/ 2606285 w 12800816"/>
                <a:gd name="connsiteY17" fmla="*/ 183175 h 3048489"/>
                <a:gd name="connsiteX18" fmla="*/ 2606285 w 12800816"/>
                <a:gd name="connsiteY18" fmla="*/ 201078 h 3048489"/>
                <a:gd name="connsiteX19" fmla="*/ 2701796 w 12800816"/>
                <a:gd name="connsiteY19" fmla="*/ 201078 h 3048489"/>
                <a:gd name="connsiteX20" fmla="*/ 2798034 w 12800816"/>
                <a:gd name="connsiteY20" fmla="*/ 237132 h 3048489"/>
                <a:gd name="connsiteX21" fmla="*/ 2988330 w 12800816"/>
                <a:gd name="connsiteY21" fmla="*/ 237132 h 3048489"/>
                <a:gd name="connsiteX22" fmla="*/ 2988330 w 12800816"/>
                <a:gd name="connsiteY22" fmla="*/ 261915 h 3048489"/>
                <a:gd name="connsiteX23" fmla="*/ 3089289 w 12800816"/>
                <a:gd name="connsiteY23" fmla="*/ 261915 h 3048489"/>
                <a:gd name="connsiteX24" fmla="*/ 3089289 w 12800816"/>
                <a:gd name="connsiteY24" fmla="*/ 279818 h 3048489"/>
                <a:gd name="connsiteX25" fmla="*/ 3233827 w 12800816"/>
                <a:gd name="connsiteY25" fmla="*/ 279818 h 3048489"/>
                <a:gd name="connsiteX26" fmla="*/ 3233827 w 12800816"/>
                <a:gd name="connsiteY26" fmla="*/ 319105 h 3048489"/>
                <a:gd name="connsiteX27" fmla="*/ 3291206 w 12800816"/>
                <a:gd name="connsiteY27" fmla="*/ 319105 h 3048489"/>
                <a:gd name="connsiteX28" fmla="*/ 3291206 w 12800816"/>
                <a:gd name="connsiteY28" fmla="*/ 349275 h 3048489"/>
                <a:gd name="connsiteX29" fmla="*/ 3411291 w 12800816"/>
                <a:gd name="connsiteY29" fmla="*/ 349275 h 3048489"/>
                <a:gd name="connsiteX30" fmla="*/ 3411291 w 12800816"/>
                <a:gd name="connsiteY30" fmla="*/ 372731 h 3048489"/>
                <a:gd name="connsiteX31" fmla="*/ 3536824 w 12800816"/>
                <a:gd name="connsiteY31" fmla="*/ 372731 h 3048489"/>
                <a:gd name="connsiteX32" fmla="*/ 3555830 w 12800816"/>
                <a:gd name="connsiteY32" fmla="*/ 397845 h 3048489"/>
                <a:gd name="connsiteX33" fmla="*/ 3645894 w 12800816"/>
                <a:gd name="connsiteY33" fmla="*/ 397845 h 3048489"/>
                <a:gd name="connsiteX34" fmla="*/ 3645894 w 12800816"/>
                <a:gd name="connsiteY34" fmla="*/ 414505 h 3048489"/>
                <a:gd name="connsiteX35" fmla="*/ 3776874 w 12800816"/>
                <a:gd name="connsiteY35" fmla="*/ 414505 h 3048489"/>
                <a:gd name="connsiteX36" fmla="*/ 3776874 w 12800816"/>
                <a:gd name="connsiteY36" fmla="*/ 437133 h 3048489"/>
                <a:gd name="connsiteX37" fmla="*/ 3937875 w 12800816"/>
                <a:gd name="connsiteY37" fmla="*/ 437133 h 3048489"/>
                <a:gd name="connsiteX38" fmla="*/ 3981454 w 12800816"/>
                <a:gd name="connsiteY38" fmla="*/ 450145 h 3048489"/>
                <a:gd name="connsiteX39" fmla="*/ 4070792 w 12800816"/>
                <a:gd name="connsiteY39" fmla="*/ 450145 h 3048489"/>
                <a:gd name="connsiteX40" fmla="*/ 4071518 w 12800816"/>
                <a:gd name="connsiteY40" fmla="*/ 478658 h 3048489"/>
                <a:gd name="connsiteX41" fmla="*/ 4168482 w 12800816"/>
                <a:gd name="connsiteY41" fmla="*/ 478658 h 3048489"/>
                <a:gd name="connsiteX42" fmla="*/ 4171145 w 12800816"/>
                <a:gd name="connsiteY42" fmla="*/ 511397 h 3048489"/>
                <a:gd name="connsiteX43" fmla="*/ 4235183 w 12800816"/>
                <a:gd name="connsiteY43" fmla="*/ 511397 h 3048489"/>
                <a:gd name="connsiteX44" fmla="*/ 4235183 w 12800816"/>
                <a:gd name="connsiteY44" fmla="*/ 571571 h 3048489"/>
                <a:gd name="connsiteX45" fmla="*/ 4319678 w 12800816"/>
                <a:gd name="connsiteY45" fmla="*/ 571571 h 3048489"/>
                <a:gd name="connsiteX46" fmla="*/ 4319678 w 12800816"/>
                <a:gd name="connsiteY46" fmla="*/ 601409 h 3048489"/>
                <a:gd name="connsiteX47" fmla="*/ 4396184 w 12800816"/>
                <a:gd name="connsiteY47" fmla="*/ 601409 h 3048489"/>
                <a:gd name="connsiteX48" fmla="*/ 4396184 w 12800816"/>
                <a:gd name="connsiteY48" fmla="*/ 642023 h 3048489"/>
                <a:gd name="connsiteX49" fmla="*/ 4530070 w 12800816"/>
                <a:gd name="connsiteY49" fmla="*/ 642023 h 3048489"/>
                <a:gd name="connsiteX50" fmla="*/ 4530070 w 12800816"/>
                <a:gd name="connsiteY50" fmla="*/ 680150 h 3048489"/>
                <a:gd name="connsiteX51" fmla="*/ 4579096 w 12800816"/>
                <a:gd name="connsiteY51" fmla="*/ 680150 h 3048489"/>
                <a:gd name="connsiteX52" fmla="*/ 4579096 w 12800816"/>
                <a:gd name="connsiteY52" fmla="*/ 708662 h 3048489"/>
                <a:gd name="connsiteX53" fmla="*/ 4650034 w 12800816"/>
                <a:gd name="connsiteY53" fmla="*/ 708662 h 3048489"/>
                <a:gd name="connsiteX54" fmla="*/ 4650034 w 12800816"/>
                <a:gd name="connsiteY54" fmla="*/ 738500 h 3048489"/>
                <a:gd name="connsiteX55" fmla="*/ 4715524 w 12800816"/>
                <a:gd name="connsiteY55" fmla="*/ 738500 h 3048489"/>
                <a:gd name="connsiteX56" fmla="*/ 4753656 w 12800816"/>
                <a:gd name="connsiteY56" fmla="*/ 755160 h 3048489"/>
                <a:gd name="connsiteX57" fmla="*/ 4830162 w 12800816"/>
                <a:gd name="connsiteY57" fmla="*/ 755160 h 3048489"/>
                <a:gd name="connsiteX58" fmla="*/ 4854735 w 12800816"/>
                <a:gd name="connsiteY58" fmla="*/ 794447 h 3048489"/>
                <a:gd name="connsiteX59" fmla="*/ 4890204 w 12800816"/>
                <a:gd name="connsiteY59" fmla="*/ 809947 h 3048489"/>
                <a:gd name="connsiteX60" fmla="*/ 4890204 w 12800816"/>
                <a:gd name="connsiteY60" fmla="*/ 838459 h 3048489"/>
                <a:gd name="connsiteX61" fmla="*/ 4953031 w 12800816"/>
                <a:gd name="connsiteY61" fmla="*/ 838459 h 3048489"/>
                <a:gd name="connsiteX62" fmla="*/ 4953031 w 12800816"/>
                <a:gd name="connsiteY62" fmla="*/ 860009 h 3048489"/>
                <a:gd name="connsiteX63" fmla="*/ 5002058 w 12800816"/>
                <a:gd name="connsiteY63" fmla="*/ 860009 h 3048489"/>
                <a:gd name="connsiteX64" fmla="*/ 5002058 w 12800816"/>
                <a:gd name="connsiteY64" fmla="*/ 875508 h 3048489"/>
                <a:gd name="connsiteX65" fmla="*/ 5086553 w 12800816"/>
                <a:gd name="connsiteY65" fmla="*/ 875508 h 3048489"/>
                <a:gd name="connsiteX66" fmla="*/ 5086553 w 12800816"/>
                <a:gd name="connsiteY66" fmla="*/ 884957 h 3048489"/>
                <a:gd name="connsiteX67" fmla="*/ 5157490 w 12800816"/>
                <a:gd name="connsiteY67" fmla="*/ 884957 h 3048489"/>
                <a:gd name="connsiteX68" fmla="*/ 5157490 w 12800816"/>
                <a:gd name="connsiteY68" fmla="*/ 902860 h 3048489"/>
                <a:gd name="connsiteX69" fmla="*/ 5228428 w 12800816"/>
                <a:gd name="connsiteY69" fmla="*/ 902860 h 3048489"/>
                <a:gd name="connsiteX70" fmla="*/ 5228428 w 12800816"/>
                <a:gd name="connsiteY70" fmla="*/ 943473 h 3048489"/>
                <a:gd name="connsiteX71" fmla="*/ 5348513 w 12800816"/>
                <a:gd name="connsiteY71" fmla="*/ 943473 h 3048489"/>
                <a:gd name="connsiteX72" fmla="*/ 5348513 w 12800816"/>
                <a:gd name="connsiteY72" fmla="*/ 1028099 h 3048489"/>
                <a:gd name="connsiteX73" fmla="*/ 5479493 w 12800816"/>
                <a:gd name="connsiteY73" fmla="*/ 1028099 h 3048489"/>
                <a:gd name="connsiteX74" fmla="*/ 5479493 w 12800816"/>
                <a:gd name="connsiteY74" fmla="*/ 1055533 h 3048489"/>
                <a:gd name="connsiteX75" fmla="*/ 5580452 w 12800816"/>
                <a:gd name="connsiteY75" fmla="*/ 1055533 h 3048489"/>
                <a:gd name="connsiteX76" fmla="*/ 5580452 w 12800816"/>
                <a:gd name="connsiteY76" fmla="*/ 1072193 h 3048489"/>
                <a:gd name="connsiteX77" fmla="*/ 5654053 w 12800816"/>
                <a:gd name="connsiteY77" fmla="*/ 1072193 h 3048489"/>
                <a:gd name="connsiteX78" fmla="*/ 5654053 w 12800816"/>
                <a:gd name="connsiteY78" fmla="*/ 1078244 h 3048489"/>
                <a:gd name="connsiteX79" fmla="*/ 5749564 w 12800816"/>
                <a:gd name="connsiteY79" fmla="*/ 1078244 h 3048489"/>
                <a:gd name="connsiteX80" fmla="*/ 5749564 w 12800816"/>
                <a:gd name="connsiteY80" fmla="*/ 1098467 h 3048489"/>
                <a:gd name="connsiteX81" fmla="*/ 5804159 w 12800816"/>
                <a:gd name="connsiteY81" fmla="*/ 1098467 h 3048489"/>
                <a:gd name="connsiteX82" fmla="*/ 5804159 w 12800816"/>
                <a:gd name="connsiteY82" fmla="*/ 1116370 h 3048489"/>
                <a:gd name="connsiteX83" fmla="*/ 5856091 w 12800816"/>
                <a:gd name="connsiteY83" fmla="*/ 1116370 h 3048489"/>
                <a:gd name="connsiteX84" fmla="*/ 5856091 w 12800816"/>
                <a:gd name="connsiteY84" fmla="*/ 1148530 h 3048489"/>
                <a:gd name="connsiteX85" fmla="*/ 5935139 w 12800816"/>
                <a:gd name="connsiteY85" fmla="*/ 1148530 h 3048489"/>
                <a:gd name="connsiteX86" fmla="*/ 5935139 w 12800816"/>
                <a:gd name="connsiteY86" fmla="*/ 1174804 h 3048489"/>
                <a:gd name="connsiteX87" fmla="*/ 5995182 w 12800816"/>
                <a:gd name="connsiteY87" fmla="*/ 1174804 h 3048489"/>
                <a:gd name="connsiteX88" fmla="*/ 5995182 w 12800816"/>
                <a:gd name="connsiteY88" fmla="*/ 1203316 h 3048489"/>
                <a:gd name="connsiteX89" fmla="*/ 6033313 w 12800816"/>
                <a:gd name="connsiteY89" fmla="*/ 1203316 h 3048489"/>
                <a:gd name="connsiteX90" fmla="*/ 6033313 w 12800816"/>
                <a:gd name="connsiteY90" fmla="*/ 1228430 h 3048489"/>
                <a:gd name="connsiteX91" fmla="*/ 6079798 w 12800816"/>
                <a:gd name="connsiteY91" fmla="*/ 1228430 h 3048489"/>
                <a:gd name="connsiteX92" fmla="*/ 6079798 w 12800816"/>
                <a:gd name="connsiteY92" fmla="*/ 1269044 h 3048489"/>
                <a:gd name="connsiteX93" fmla="*/ 6279174 w 12800816"/>
                <a:gd name="connsiteY93" fmla="*/ 1269044 h 3048489"/>
                <a:gd name="connsiteX94" fmla="*/ 6279174 w 12800816"/>
                <a:gd name="connsiteY94" fmla="*/ 1292831 h 3048489"/>
                <a:gd name="connsiteX95" fmla="*/ 6314642 w 12800816"/>
                <a:gd name="connsiteY95" fmla="*/ 1292831 h 3048489"/>
                <a:gd name="connsiteX96" fmla="*/ 6314642 w 12800816"/>
                <a:gd name="connsiteY96" fmla="*/ 1313055 h 3048489"/>
                <a:gd name="connsiteX97" fmla="*/ 6374685 w 12800816"/>
                <a:gd name="connsiteY97" fmla="*/ 1313055 h 3048489"/>
                <a:gd name="connsiteX98" fmla="*/ 6374685 w 12800816"/>
                <a:gd name="connsiteY98" fmla="*/ 1367842 h 3048489"/>
                <a:gd name="connsiteX99" fmla="*/ 6445623 w 12800816"/>
                <a:gd name="connsiteY99" fmla="*/ 1367842 h 3048489"/>
                <a:gd name="connsiteX100" fmla="*/ 6445623 w 12800816"/>
                <a:gd name="connsiteY100" fmla="*/ 1403565 h 3048489"/>
                <a:gd name="connsiteX101" fmla="*/ 6563044 w 12800816"/>
                <a:gd name="connsiteY101" fmla="*/ 1403565 h 3048489"/>
                <a:gd name="connsiteX102" fmla="*/ 6563044 w 12800816"/>
                <a:gd name="connsiteY102" fmla="*/ 1434564 h 3048489"/>
                <a:gd name="connsiteX103" fmla="*/ 6655893 w 12800816"/>
                <a:gd name="connsiteY103" fmla="*/ 1434564 h 3048489"/>
                <a:gd name="connsiteX104" fmla="*/ 6655893 w 12800816"/>
                <a:gd name="connsiteY104" fmla="*/ 1458352 h 3048489"/>
                <a:gd name="connsiteX105" fmla="*/ 6718720 w 12800816"/>
                <a:gd name="connsiteY105" fmla="*/ 1458352 h 3048489"/>
                <a:gd name="connsiteX106" fmla="*/ 6752736 w 12800816"/>
                <a:gd name="connsiteY106" fmla="*/ 1473188 h 3048489"/>
                <a:gd name="connsiteX107" fmla="*/ 6775856 w 12800816"/>
                <a:gd name="connsiteY107" fmla="*/ 1483300 h 3048489"/>
                <a:gd name="connsiteX108" fmla="*/ 6775856 w 12800816"/>
                <a:gd name="connsiteY108" fmla="*/ 1501203 h 3048489"/>
                <a:gd name="connsiteX109" fmla="*/ 6882263 w 12800816"/>
                <a:gd name="connsiteY109" fmla="*/ 1501203 h 3048489"/>
                <a:gd name="connsiteX110" fmla="*/ 6882263 w 12800816"/>
                <a:gd name="connsiteY110" fmla="*/ 1525156 h 3048489"/>
                <a:gd name="connsiteX111" fmla="*/ 6939642 w 12800816"/>
                <a:gd name="connsiteY111" fmla="*/ 1525156 h 3048489"/>
                <a:gd name="connsiteX112" fmla="*/ 6939642 w 12800816"/>
                <a:gd name="connsiteY112" fmla="*/ 1547784 h 3048489"/>
                <a:gd name="connsiteX113" fmla="*/ 7043264 w 12800816"/>
                <a:gd name="connsiteY113" fmla="*/ 1547784 h 3048489"/>
                <a:gd name="connsiteX114" fmla="*/ 7043264 w 12800816"/>
                <a:gd name="connsiteY114" fmla="*/ 1565687 h 3048489"/>
                <a:gd name="connsiteX115" fmla="*/ 7100644 w 12800816"/>
                <a:gd name="connsiteY115" fmla="*/ 1565687 h 3048489"/>
                <a:gd name="connsiteX116" fmla="*/ 7100644 w 12800816"/>
                <a:gd name="connsiteY116" fmla="*/ 1594199 h 3048489"/>
                <a:gd name="connsiteX117" fmla="*/ 7160686 w 12800816"/>
                <a:gd name="connsiteY117" fmla="*/ 1594199 h 3048489"/>
                <a:gd name="connsiteX118" fmla="*/ 7160686 w 12800816"/>
                <a:gd name="connsiteY118" fmla="*/ 1614423 h 3048489"/>
                <a:gd name="connsiteX119" fmla="*/ 7220729 w 12800816"/>
                <a:gd name="connsiteY119" fmla="*/ 1614423 h 3048489"/>
                <a:gd name="connsiteX120" fmla="*/ 7220729 w 12800816"/>
                <a:gd name="connsiteY120" fmla="*/ 1644261 h 3048489"/>
                <a:gd name="connsiteX121" fmla="*/ 7288882 w 12800816"/>
                <a:gd name="connsiteY121" fmla="*/ 1644261 h 3048489"/>
                <a:gd name="connsiteX122" fmla="*/ 7288882 w 12800816"/>
                <a:gd name="connsiteY122" fmla="*/ 1674100 h 3048489"/>
                <a:gd name="connsiteX123" fmla="*/ 7307887 w 12800816"/>
                <a:gd name="connsiteY123" fmla="*/ 1674100 h 3048489"/>
                <a:gd name="connsiteX124" fmla="*/ 7307887 w 12800816"/>
                <a:gd name="connsiteY124" fmla="*/ 1712227 h 3048489"/>
                <a:gd name="connsiteX125" fmla="*/ 7373377 w 12800816"/>
                <a:gd name="connsiteY125" fmla="*/ 1712227 h 3048489"/>
                <a:gd name="connsiteX126" fmla="*/ 7373377 w 12800816"/>
                <a:gd name="connsiteY126" fmla="*/ 1732450 h 3048489"/>
                <a:gd name="connsiteX127" fmla="*/ 7425310 w 12800816"/>
                <a:gd name="connsiteY127" fmla="*/ 1732450 h 3048489"/>
                <a:gd name="connsiteX128" fmla="*/ 7425310 w 12800816"/>
                <a:gd name="connsiteY128" fmla="*/ 1751514 h 3048489"/>
                <a:gd name="connsiteX129" fmla="*/ 7477241 w 12800816"/>
                <a:gd name="connsiteY129" fmla="*/ 1751514 h 3048489"/>
                <a:gd name="connsiteX130" fmla="*/ 7477241 w 12800816"/>
                <a:gd name="connsiteY130" fmla="*/ 1786077 h 3048489"/>
                <a:gd name="connsiteX131" fmla="*/ 7542732 w 12800816"/>
                <a:gd name="connsiteY131" fmla="*/ 1786077 h 3048489"/>
                <a:gd name="connsiteX132" fmla="*/ 7542732 w 12800816"/>
                <a:gd name="connsiteY132" fmla="*/ 1813511 h 3048489"/>
                <a:gd name="connsiteX133" fmla="*/ 7575658 w 12800816"/>
                <a:gd name="connsiteY133" fmla="*/ 1813511 h 3048489"/>
                <a:gd name="connsiteX134" fmla="*/ 7575658 w 12800816"/>
                <a:gd name="connsiteY134" fmla="*/ 1855285 h 3048489"/>
                <a:gd name="connsiteX135" fmla="*/ 7769586 w 12800816"/>
                <a:gd name="connsiteY135" fmla="*/ 1855285 h 3048489"/>
                <a:gd name="connsiteX136" fmla="*/ 7769586 w 12800816"/>
                <a:gd name="connsiteY136" fmla="*/ 1888688 h 3048489"/>
                <a:gd name="connsiteX137" fmla="*/ 7824181 w 12800816"/>
                <a:gd name="connsiteY137" fmla="*/ 1888688 h 3048489"/>
                <a:gd name="connsiteX138" fmla="*/ 7824181 w 12800816"/>
                <a:gd name="connsiteY138" fmla="*/ 1922090 h 3048489"/>
                <a:gd name="connsiteX139" fmla="*/ 7859650 w 12800816"/>
                <a:gd name="connsiteY139" fmla="*/ 1922090 h 3048489"/>
                <a:gd name="connsiteX140" fmla="*/ 7859650 w 12800816"/>
                <a:gd name="connsiteY140" fmla="*/ 1961377 h 3048489"/>
                <a:gd name="connsiteX141" fmla="*/ 7906134 w 12800816"/>
                <a:gd name="connsiteY141" fmla="*/ 1961377 h 3048489"/>
                <a:gd name="connsiteX142" fmla="*/ 7906134 w 12800816"/>
                <a:gd name="connsiteY142" fmla="*/ 1991216 h 3048489"/>
                <a:gd name="connsiteX143" fmla="*/ 7996198 w 12800816"/>
                <a:gd name="connsiteY143" fmla="*/ 1991216 h 3048489"/>
                <a:gd name="connsiteX144" fmla="*/ 7996198 w 12800816"/>
                <a:gd name="connsiteY144" fmla="*/ 2037714 h 3048489"/>
                <a:gd name="connsiteX145" fmla="*/ 8050793 w 12800816"/>
                <a:gd name="connsiteY145" fmla="*/ 2037714 h 3048489"/>
                <a:gd name="connsiteX146" fmla="*/ 8050793 w 12800816"/>
                <a:gd name="connsiteY146" fmla="*/ 2092500 h 3048489"/>
                <a:gd name="connsiteX147" fmla="*/ 8138195 w 12800816"/>
                <a:gd name="connsiteY147" fmla="*/ 2092500 h 3048489"/>
                <a:gd name="connsiteX148" fmla="*/ 8138195 w 12800816"/>
                <a:gd name="connsiteY148" fmla="*/ 2112724 h 3048489"/>
                <a:gd name="connsiteX149" fmla="*/ 8220147 w 12800816"/>
                <a:gd name="connsiteY149" fmla="*/ 2112724 h 3048489"/>
                <a:gd name="connsiteX150" fmla="*/ 8220147 w 12800816"/>
                <a:gd name="connsiteY150" fmla="*/ 2125737 h 3048489"/>
                <a:gd name="connsiteX151" fmla="*/ 8288301 w 12800816"/>
                <a:gd name="connsiteY151" fmla="*/ 2125737 h 3048489"/>
                <a:gd name="connsiteX152" fmla="*/ 8288301 w 12800816"/>
                <a:gd name="connsiteY152" fmla="*/ 2155576 h 3048489"/>
                <a:gd name="connsiteX153" fmla="*/ 8372796 w 12800816"/>
                <a:gd name="connsiteY153" fmla="*/ 2155576 h 3048489"/>
                <a:gd name="connsiteX154" fmla="*/ 8372796 w 12800816"/>
                <a:gd name="connsiteY154" fmla="*/ 2183010 h 3048489"/>
                <a:gd name="connsiteX155" fmla="*/ 8402817 w 12800816"/>
                <a:gd name="connsiteY155" fmla="*/ 2183010 h 3048489"/>
                <a:gd name="connsiteX156" fmla="*/ 8402817 w 12800816"/>
                <a:gd name="connsiteY156" fmla="*/ 2216413 h 3048489"/>
                <a:gd name="connsiteX157" fmla="*/ 8443734 w 12800816"/>
                <a:gd name="connsiteY157" fmla="*/ 2216413 h 3048489"/>
                <a:gd name="connsiteX158" fmla="*/ 8443734 w 12800816"/>
                <a:gd name="connsiteY158" fmla="*/ 2248572 h 3048489"/>
                <a:gd name="connsiteX159" fmla="*/ 8610182 w 12800816"/>
                <a:gd name="connsiteY159" fmla="*/ 2248572 h 3048489"/>
                <a:gd name="connsiteX160" fmla="*/ 8610182 w 12800816"/>
                <a:gd name="connsiteY160" fmla="*/ 2289185 h 3048489"/>
                <a:gd name="connsiteX161" fmla="*/ 8678336 w 12800816"/>
                <a:gd name="connsiteY161" fmla="*/ 2289185 h 3048489"/>
                <a:gd name="connsiteX162" fmla="*/ 8717920 w 12800816"/>
                <a:gd name="connsiteY162" fmla="*/ 2306508 h 3048489"/>
                <a:gd name="connsiteX163" fmla="*/ 8749394 w 12800816"/>
                <a:gd name="connsiteY163" fmla="*/ 2306508 h 3048489"/>
                <a:gd name="connsiteX164" fmla="*/ 8749394 w 12800816"/>
                <a:gd name="connsiteY164" fmla="*/ 2381021 h 3048489"/>
                <a:gd name="connsiteX165" fmla="*/ 8842242 w 12800816"/>
                <a:gd name="connsiteY165" fmla="*/ 2381021 h 3048489"/>
                <a:gd name="connsiteX166" fmla="*/ 8842242 w 12800816"/>
                <a:gd name="connsiteY166" fmla="*/ 2402571 h 3048489"/>
                <a:gd name="connsiteX167" fmla="*/ 8935090 w 12800816"/>
                <a:gd name="connsiteY167" fmla="*/ 2402571 h 3048489"/>
                <a:gd name="connsiteX168" fmla="*/ 8935090 w 12800816"/>
                <a:gd name="connsiteY168" fmla="*/ 2412020 h 3048489"/>
                <a:gd name="connsiteX169" fmla="*/ 9014138 w 12800816"/>
                <a:gd name="connsiteY169" fmla="*/ 2412020 h 3048489"/>
                <a:gd name="connsiteX170" fmla="*/ 9014138 w 12800816"/>
                <a:gd name="connsiteY170" fmla="*/ 2440532 h 3048489"/>
                <a:gd name="connsiteX171" fmla="*/ 9106986 w 12800816"/>
                <a:gd name="connsiteY171" fmla="*/ 2440532 h 3048489"/>
                <a:gd name="connsiteX172" fmla="*/ 9106986 w 12800816"/>
                <a:gd name="connsiteY172" fmla="*/ 2495319 h 3048489"/>
                <a:gd name="connsiteX173" fmla="*/ 9175139 w 12800816"/>
                <a:gd name="connsiteY173" fmla="*/ 2495319 h 3048489"/>
                <a:gd name="connsiteX174" fmla="*/ 9175139 w 12800816"/>
                <a:gd name="connsiteY174" fmla="*/ 2528721 h 3048489"/>
                <a:gd name="connsiteX175" fmla="*/ 9396184 w 12800816"/>
                <a:gd name="connsiteY175" fmla="*/ 2528721 h 3048489"/>
                <a:gd name="connsiteX176" fmla="*/ 9396184 w 12800816"/>
                <a:gd name="connsiteY176" fmla="*/ 2576380 h 3048489"/>
                <a:gd name="connsiteX177" fmla="*/ 9729202 w 12800816"/>
                <a:gd name="connsiteY177" fmla="*/ 2576380 h 3048489"/>
                <a:gd name="connsiteX178" fmla="*/ 9729202 w 12800816"/>
                <a:gd name="connsiteY178" fmla="*/ 2649152 h 3048489"/>
                <a:gd name="connsiteX179" fmla="*/ 10007626 w 12800816"/>
                <a:gd name="connsiteY179" fmla="*/ 2649152 h 3048489"/>
                <a:gd name="connsiteX180" fmla="*/ 10007626 w 12800816"/>
                <a:gd name="connsiteY180" fmla="*/ 2707006 h 3048489"/>
                <a:gd name="connsiteX181" fmla="*/ 10144053 w 12800816"/>
                <a:gd name="connsiteY181" fmla="*/ 2707006 h 3048489"/>
                <a:gd name="connsiteX182" fmla="*/ 10149500 w 12800816"/>
                <a:gd name="connsiteY182" fmla="*/ 2817242 h 3048489"/>
                <a:gd name="connsiteX183" fmla="*/ 10387007 w 12800816"/>
                <a:gd name="connsiteY183" fmla="*/ 2882803 h 3048489"/>
                <a:gd name="connsiteX184" fmla="*/ 10591588 w 12800816"/>
                <a:gd name="connsiteY184" fmla="*/ 2882803 h 3048489"/>
                <a:gd name="connsiteX185" fmla="*/ 10591588 w 12800816"/>
                <a:gd name="connsiteY185" fmla="*/ 2949526 h 3048489"/>
                <a:gd name="connsiteX186" fmla="*/ 10670636 w 12800816"/>
                <a:gd name="connsiteY186" fmla="*/ 2949526 h 3048489"/>
                <a:gd name="connsiteX187" fmla="*/ 10670636 w 12800816"/>
                <a:gd name="connsiteY187" fmla="*/ 3048489 h 3048489"/>
                <a:gd name="connsiteX188" fmla="*/ 12800816 w 12800816"/>
                <a:gd name="connsiteY188" fmla="*/ 3042439 h 304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</a:cxnLst>
              <a:rect l="l" t="t" r="r" b="b"/>
              <a:pathLst>
                <a:path w="12800816" h="3048489">
                  <a:moveTo>
                    <a:pt x="0" y="0"/>
                  </a:moveTo>
                  <a:lnTo>
                    <a:pt x="687827" y="0"/>
                  </a:lnTo>
                  <a:lnTo>
                    <a:pt x="687827" y="35226"/>
                  </a:lnTo>
                  <a:lnTo>
                    <a:pt x="1170589" y="35226"/>
                  </a:lnTo>
                  <a:lnTo>
                    <a:pt x="1170589" y="60340"/>
                  </a:lnTo>
                  <a:lnTo>
                    <a:pt x="1383522" y="60340"/>
                  </a:lnTo>
                  <a:lnTo>
                    <a:pt x="1384975" y="77000"/>
                  </a:lnTo>
                  <a:lnTo>
                    <a:pt x="1593913" y="77000"/>
                  </a:lnTo>
                  <a:lnTo>
                    <a:pt x="1651293" y="96063"/>
                  </a:lnTo>
                  <a:lnTo>
                    <a:pt x="1753462" y="96063"/>
                  </a:lnTo>
                  <a:lnTo>
                    <a:pt x="1798010" y="115458"/>
                  </a:lnTo>
                  <a:lnTo>
                    <a:pt x="1989759" y="115458"/>
                  </a:lnTo>
                  <a:lnTo>
                    <a:pt x="2025227" y="137837"/>
                  </a:lnTo>
                  <a:lnTo>
                    <a:pt x="2191676" y="137837"/>
                  </a:lnTo>
                  <a:lnTo>
                    <a:pt x="2191676" y="162951"/>
                  </a:lnTo>
                  <a:lnTo>
                    <a:pt x="2345778" y="162951"/>
                  </a:lnTo>
                  <a:lnTo>
                    <a:pt x="2345778" y="183175"/>
                  </a:lnTo>
                  <a:lnTo>
                    <a:pt x="2606285" y="183175"/>
                  </a:lnTo>
                  <a:lnTo>
                    <a:pt x="2606285" y="201078"/>
                  </a:lnTo>
                  <a:lnTo>
                    <a:pt x="2701796" y="201078"/>
                  </a:lnTo>
                  <a:lnTo>
                    <a:pt x="2798034" y="237132"/>
                  </a:lnTo>
                  <a:lnTo>
                    <a:pt x="2988330" y="237132"/>
                  </a:lnTo>
                  <a:lnTo>
                    <a:pt x="2988330" y="261915"/>
                  </a:lnTo>
                  <a:lnTo>
                    <a:pt x="3089289" y="261915"/>
                  </a:lnTo>
                  <a:lnTo>
                    <a:pt x="3089289" y="279818"/>
                  </a:lnTo>
                  <a:lnTo>
                    <a:pt x="3233827" y="279818"/>
                  </a:lnTo>
                  <a:lnTo>
                    <a:pt x="3233827" y="319105"/>
                  </a:lnTo>
                  <a:lnTo>
                    <a:pt x="3291206" y="319105"/>
                  </a:lnTo>
                  <a:lnTo>
                    <a:pt x="3291206" y="349275"/>
                  </a:lnTo>
                  <a:lnTo>
                    <a:pt x="3411291" y="349275"/>
                  </a:lnTo>
                  <a:lnTo>
                    <a:pt x="3411291" y="372731"/>
                  </a:lnTo>
                  <a:lnTo>
                    <a:pt x="3536824" y="372731"/>
                  </a:lnTo>
                  <a:lnTo>
                    <a:pt x="3555830" y="397845"/>
                  </a:lnTo>
                  <a:lnTo>
                    <a:pt x="3645894" y="397845"/>
                  </a:lnTo>
                  <a:lnTo>
                    <a:pt x="3645894" y="414505"/>
                  </a:lnTo>
                  <a:lnTo>
                    <a:pt x="3776874" y="414505"/>
                  </a:lnTo>
                  <a:lnTo>
                    <a:pt x="3776874" y="437133"/>
                  </a:lnTo>
                  <a:lnTo>
                    <a:pt x="3937875" y="437133"/>
                  </a:lnTo>
                  <a:lnTo>
                    <a:pt x="3981454" y="450145"/>
                  </a:lnTo>
                  <a:lnTo>
                    <a:pt x="4070792" y="450145"/>
                  </a:lnTo>
                  <a:lnTo>
                    <a:pt x="4071518" y="478658"/>
                  </a:lnTo>
                  <a:lnTo>
                    <a:pt x="4168482" y="478658"/>
                  </a:lnTo>
                  <a:lnTo>
                    <a:pt x="4171145" y="511397"/>
                  </a:lnTo>
                  <a:lnTo>
                    <a:pt x="4235183" y="511397"/>
                  </a:lnTo>
                  <a:lnTo>
                    <a:pt x="4235183" y="571571"/>
                  </a:lnTo>
                  <a:lnTo>
                    <a:pt x="4319678" y="571571"/>
                  </a:lnTo>
                  <a:lnTo>
                    <a:pt x="4319678" y="601409"/>
                  </a:lnTo>
                  <a:lnTo>
                    <a:pt x="4396184" y="601409"/>
                  </a:lnTo>
                  <a:lnTo>
                    <a:pt x="4396184" y="642023"/>
                  </a:lnTo>
                  <a:lnTo>
                    <a:pt x="4530070" y="642023"/>
                  </a:lnTo>
                  <a:lnTo>
                    <a:pt x="4530070" y="680150"/>
                  </a:lnTo>
                  <a:lnTo>
                    <a:pt x="4579096" y="680150"/>
                  </a:lnTo>
                  <a:lnTo>
                    <a:pt x="4579096" y="708662"/>
                  </a:lnTo>
                  <a:lnTo>
                    <a:pt x="4650034" y="708662"/>
                  </a:lnTo>
                  <a:lnTo>
                    <a:pt x="4650034" y="738500"/>
                  </a:lnTo>
                  <a:lnTo>
                    <a:pt x="4715524" y="738500"/>
                  </a:lnTo>
                  <a:lnTo>
                    <a:pt x="4753656" y="755160"/>
                  </a:lnTo>
                  <a:lnTo>
                    <a:pt x="4830162" y="755160"/>
                  </a:lnTo>
                  <a:lnTo>
                    <a:pt x="4854735" y="794447"/>
                  </a:lnTo>
                  <a:lnTo>
                    <a:pt x="4890204" y="809947"/>
                  </a:lnTo>
                  <a:lnTo>
                    <a:pt x="4890204" y="838459"/>
                  </a:lnTo>
                  <a:lnTo>
                    <a:pt x="4953031" y="838459"/>
                  </a:lnTo>
                  <a:lnTo>
                    <a:pt x="4953031" y="860009"/>
                  </a:lnTo>
                  <a:lnTo>
                    <a:pt x="5002058" y="860009"/>
                  </a:lnTo>
                  <a:lnTo>
                    <a:pt x="5002058" y="875508"/>
                  </a:lnTo>
                  <a:lnTo>
                    <a:pt x="5086553" y="875508"/>
                  </a:lnTo>
                  <a:lnTo>
                    <a:pt x="5086553" y="884957"/>
                  </a:lnTo>
                  <a:lnTo>
                    <a:pt x="5157490" y="884957"/>
                  </a:lnTo>
                  <a:lnTo>
                    <a:pt x="5157490" y="902860"/>
                  </a:lnTo>
                  <a:lnTo>
                    <a:pt x="5228428" y="902860"/>
                  </a:lnTo>
                  <a:lnTo>
                    <a:pt x="5228428" y="943473"/>
                  </a:lnTo>
                  <a:lnTo>
                    <a:pt x="5348513" y="943473"/>
                  </a:lnTo>
                  <a:lnTo>
                    <a:pt x="5348513" y="1028099"/>
                  </a:lnTo>
                  <a:lnTo>
                    <a:pt x="5479493" y="1028099"/>
                  </a:lnTo>
                  <a:lnTo>
                    <a:pt x="5479493" y="1055533"/>
                  </a:lnTo>
                  <a:lnTo>
                    <a:pt x="5580452" y="1055533"/>
                  </a:lnTo>
                  <a:cubicBezTo>
                    <a:pt x="5580452" y="1055533"/>
                    <a:pt x="5577789" y="1073436"/>
                    <a:pt x="5580452" y="1072193"/>
                  </a:cubicBezTo>
                  <a:cubicBezTo>
                    <a:pt x="5583115" y="1071033"/>
                    <a:pt x="5654053" y="1072193"/>
                    <a:pt x="5654053" y="1072193"/>
                  </a:cubicBezTo>
                  <a:cubicBezTo>
                    <a:pt x="5654053" y="1072193"/>
                    <a:pt x="5640495" y="1078244"/>
                    <a:pt x="5654053" y="1078244"/>
                  </a:cubicBezTo>
                  <a:lnTo>
                    <a:pt x="5749564" y="1078244"/>
                  </a:lnTo>
                  <a:lnTo>
                    <a:pt x="5749564" y="1098467"/>
                  </a:lnTo>
                  <a:lnTo>
                    <a:pt x="5804159" y="1098467"/>
                  </a:lnTo>
                  <a:lnTo>
                    <a:pt x="5804159" y="1116370"/>
                  </a:lnTo>
                  <a:lnTo>
                    <a:pt x="5856091" y="1116370"/>
                  </a:lnTo>
                  <a:lnTo>
                    <a:pt x="5856091" y="1148530"/>
                  </a:lnTo>
                  <a:lnTo>
                    <a:pt x="5935139" y="1148530"/>
                  </a:lnTo>
                  <a:lnTo>
                    <a:pt x="5935139" y="1174804"/>
                  </a:lnTo>
                  <a:lnTo>
                    <a:pt x="5995182" y="1174804"/>
                  </a:lnTo>
                  <a:lnTo>
                    <a:pt x="5995182" y="1203316"/>
                  </a:lnTo>
                  <a:lnTo>
                    <a:pt x="6033313" y="1203316"/>
                  </a:lnTo>
                  <a:lnTo>
                    <a:pt x="6033313" y="1228430"/>
                  </a:lnTo>
                  <a:lnTo>
                    <a:pt x="6079798" y="1228430"/>
                  </a:lnTo>
                  <a:lnTo>
                    <a:pt x="6079798" y="1269044"/>
                  </a:lnTo>
                  <a:lnTo>
                    <a:pt x="6279174" y="1269044"/>
                  </a:lnTo>
                  <a:lnTo>
                    <a:pt x="6279174" y="1292831"/>
                  </a:lnTo>
                  <a:cubicBezTo>
                    <a:pt x="6279174" y="1292831"/>
                    <a:pt x="6314642" y="1289267"/>
                    <a:pt x="6314642" y="1292831"/>
                  </a:cubicBezTo>
                  <a:cubicBezTo>
                    <a:pt x="6314642" y="1296395"/>
                    <a:pt x="6311979" y="1313055"/>
                    <a:pt x="6314642" y="1313055"/>
                  </a:cubicBezTo>
                  <a:lnTo>
                    <a:pt x="6374685" y="1313055"/>
                  </a:lnTo>
                  <a:lnTo>
                    <a:pt x="6374685" y="1367842"/>
                  </a:lnTo>
                  <a:lnTo>
                    <a:pt x="6445623" y="1367842"/>
                  </a:lnTo>
                  <a:lnTo>
                    <a:pt x="6445623" y="1403565"/>
                  </a:lnTo>
                  <a:lnTo>
                    <a:pt x="6563044" y="1403565"/>
                  </a:lnTo>
                  <a:lnTo>
                    <a:pt x="6563044" y="1434564"/>
                  </a:lnTo>
                  <a:lnTo>
                    <a:pt x="6655893" y="1434564"/>
                  </a:lnTo>
                  <a:lnTo>
                    <a:pt x="6655893" y="1458352"/>
                  </a:lnTo>
                  <a:lnTo>
                    <a:pt x="6718720" y="1458352"/>
                  </a:lnTo>
                  <a:lnTo>
                    <a:pt x="6752736" y="1473188"/>
                  </a:lnTo>
                  <a:lnTo>
                    <a:pt x="6775856" y="1483300"/>
                  </a:lnTo>
                  <a:lnTo>
                    <a:pt x="6775856" y="1501203"/>
                  </a:lnTo>
                  <a:lnTo>
                    <a:pt x="6882263" y="1501203"/>
                  </a:lnTo>
                  <a:lnTo>
                    <a:pt x="6882263" y="1525156"/>
                  </a:lnTo>
                  <a:lnTo>
                    <a:pt x="6939642" y="1525156"/>
                  </a:lnTo>
                  <a:cubicBezTo>
                    <a:pt x="6939642" y="1525156"/>
                    <a:pt x="6942305" y="1547784"/>
                    <a:pt x="6939642" y="1547784"/>
                  </a:cubicBezTo>
                  <a:cubicBezTo>
                    <a:pt x="6936979" y="1547784"/>
                    <a:pt x="7043264" y="1547784"/>
                    <a:pt x="7043264" y="1547784"/>
                  </a:cubicBezTo>
                  <a:cubicBezTo>
                    <a:pt x="7043264" y="1547784"/>
                    <a:pt x="7048712" y="1565687"/>
                    <a:pt x="7043264" y="1565687"/>
                  </a:cubicBezTo>
                  <a:cubicBezTo>
                    <a:pt x="7037817" y="1565687"/>
                    <a:pt x="7100644" y="1560963"/>
                    <a:pt x="7100644" y="1565687"/>
                  </a:cubicBezTo>
                  <a:cubicBezTo>
                    <a:pt x="7100644" y="1570411"/>
                    <a:pt x="7108754" y="1594199"/>
                    <a:pt x="7100644" y="1594199"/>
                  </a:cubicBezTo>
                  <a:cubicBezTo>
                    <a:pt x="7092533" y="1594199"/>
                    <a:pt x="7160686" y="1594199"/>
                    <a:pt x="7160686" y="1594199"/>
                  </a:cubicBezTo>
                  <a:lnTo>
                    <a:pt x="7160686" y="1614423"/>
                  </a:lnTo>
                  <a:lnTo>
                    <a:pt x="7220729" y="1614423"/>
                  </a:lnTo>
                  <a:lnTo>
                    <a:pt x="7220729" y="1644261"/>
                  </a:lnTo>
                  <a:lnTo>
                    <a:pt x="7288882" y="1644261"/>
                  </a:lnTo>
                  <a:lnTo>
                    <a:pt x="7288882" y="1674100"/>
                  </a:lnTo>
                  <a:cubicBezTo>
                    <a:pt x="7288882" y="1674100"/>
                    <a:pt x="7307887" y="1668049"/>
                    <a:pt x="7307887" y="1674100"/>
                  </a:cubicBezTo>
                  <a:lnTo>
                    <a:pt x="7307887" y="1712227"/>
                  </a:lnTo>
                  <a:cubicBezTo>
                    <a:pt x="7307887" y="1712227"/>
                    <a:pt x="7373377" y="1706176"/>
                    <a:pt x="7373377" y="1712227"/>
                  </a:cubicBezTo>
                  <a:cubicBezTo>
                    <a:pt x="7373377" y="1718277"/>
                    <a:pt x="7378825" y="1732450"/>
                    <a:pt x="7373377" y="1732450"/>
                  </a:cubicBezTo>
                  <a:cubicBezTo>
                    <a:pt x="7367930" y="1732450"/>
                    <a:pt x="7425310" y="1732450"/>
                    <a:pt x="7425310" y="1732450"/>
                  </a:cubicBezTo>
                  <a:lnTo>
                    <a:pt x="7425310" y="1751514"/>
                  </a:lnTo>
                  <a:lnTo>
                    <a:pt x="7477241" y="1751514"/>
                  </a:lnTo>
                  <a:lnTo>
                    <a:pt x="7477241" y="1786077"/>
                  </a:lnTo>
                  <a:lnTo>
                    <a:pt x="7542732" y="1786077"/>
                  </a:lnTo>
                  <a:lnTo>
                    <a:pt x="7542732" y="1813511"/>
                  </a:lnTo>
                  <a:lnTo>
                    <a:pt x="7575658" y="1813511"/>
                  </a:lnTo>
                  <a:lnTo>
                    <a:pt x="7575658" y="1855285"/>
                  </a:lnTo>
                  <a:lnTo>
                    <a:pt x="7769586" y="1855285"/>
                  </a:lnTo>
                  <a:lnTo>
                    <a:pt x="7769586" y="1888688"/>
                  </a:lnTo>
                  <a:lnTo>
                    <a:pt x="7824181" y="1888688"/>
                  </a:lnTo>
                  <a:lnTo>
                    <a:pt x="7824181" y="1922090"/>
                  </a:lnTo>
                  <a:cubicBezTo>
                    <a:pt x="7824181" y="1923250"/>
                    <a:pt x="7859650" y="1922090"/>
                    <a:pt x="7859650" y="1922090"/>
                  </a:cubicBezTo>
                  <a:lnTo>
                    <a:pt x="7859650" y="1961377"/>
                  </a:lnTo>
                  <a:lnTo>
                    <a:pt x="7906134" y="1961377"/>
                  </a:lnTo>
                  <a:lnTo>
                    <a:pt x="7906134" y="1991216"/>
                  </a:lnTo>
                  <a:lnTo>
                    <a:pt x="7996198" y="1991216"/>
                  </a:lnTo>
                  <a:lnTo>
                    <a:pt x="7996198" y="2037714"/>
                  </a:lnTo>
                  <a:lnTo>
                    <a:pt x="8050793" y="2037714"/>
                  </a:lnTo>
                  <a:cubicBezTo>
                    <a:pt x="8050793" y="2037714"/>
                    <a:pt x="8054788" y="2094324"/>
                    <a:pt x="8050793" y="2092500"/>
                  </a:cubicBezTo>
                  <a:cubicBezTo>
                    <a:pt x="8046798" y="2090677"/>
                    <a:pt x="8138195" y="2092500"/>
                    <a:pt x="8138195" y="2092500"/>
                  </a:cubicBezTo>
                  <a:lnTo>
                    <a:pt x="8138195" y="2112724"/>
                  </a:lnTo>
                  <a:lnTo>
                    <a:pt x="8220147" y="2112724"/>
                  </a:lnTo>
                  <a:lnTo>
                    <a:pt x="8220147" y="2125737"/>
                  </a:lnTo>
                  <a:lnTo>
                    <a:pt x="8288301" y="2125737"/>
                  </a:lnTo>
                  <a:lnTo>
                    <a:pt x="8288301" y="2155576"/>
                  </a:lnTo>
                  <a:lnTo>
                    <a:pt x="8372796" y="2155576"/>
                  </a:lnTo>
                  <a:lnTo>
                    <a:pt x="8372796" y="2183010"/>
                  </a:lnTo>
                  <a:lnTo>
                    <a:pt x="8402817" y="2183010"/>
                  </a:lnTo>
                  <a:lnTo>
                    <a:pt x="8402817" y="2216413"/>
                  </a:lnTo>
                  <a:lnTo>
                    <a:pt x="8443734" y="2216413"/>
                  </a:lnTo>
                  <a:lnTo>
                    <a:pt x="8443734" y="2248572"/>
                  </a:lnTo>
                  <a:lnTo>
                    <a:pt x="8610182" y="2248572"/>
                  </a:lnTo>
                  <a:lnTo>
                    <a:pt x="8610182" y="2289185"/>
                  </a:lnTo>
                  <a:lnTo>
                    <a:pt x="8678336" y="2289185"/>
                  </a:lnTo>
                  <a:lnTo>
                    <a:pt x="8717920" y="2306508"/>
                  </a:lnTo>
                  <a:lnTo>
                    <a:pt x="8749394" y="2306508"/>
                  </a:lnTo>
                  <a:lnTo>
                    <a:pt x="8749394" y="2381021"/>
                  </a:lnTo>
                  <a:lnTo>
                    <a:pt x="8842242" y="2381021"/>
                  </a:lnTo>
                  <a:lnTo>
                    <a:pt x="8842242" y="2402571"/>
                  </a:lnTo>
                  <a:cubicBezTo>
                    <a:pt x="8842242" y="2402571"/>
                    <a:pt x="8935090" y="2401411"/>
                    <a:pt x="8935090" y="2402571"/>
                  </a:cubicBezTo>
                  <a:lnTo>
                    <a:pt x="8935090" y="2412020"/>
                  </a:lnTo>
                  <a:lnTo>
                    <a:pt x="9014138" y="2412020"/>
                  </a:lnTo>
                  <a:lnTo>
                    <a:pt x="9014138" y="2440532"/>
                  </a:lnTo>
                  <a:lnTo>
                    <a:pt x="9106986" y="2440532"/>
                  </a:lnTo>
                  <a:lnTo>
                    <a:pt x="9106986" y="2495319"/>
                  </a:lnTo>
                  <a:lnTo>
                    <a:pt x="9175139" y="2495319"/>
                  </a:lnTo>
                  <a:lnTo>
                    <a:pt x="9175139" y="2528721"/>
                  </a:lnTo>
                  <a:lnTo>
                    <a:pt x="9396184" y="2528721"/>
                  </a:lnTo>
                  <a:lnTo>
                    <a:pt x="9396184" y="2576380"/>
                  </a:lnTo>
                  <a:lnTo>
                    <a:pt x="9729202" y="2576380"/>
                  </a:lnTo>
                  <a:lnTo>
                    <a:pt x="9729202" y="2649152"/>
                  </a:lnTo>
                  <a:lnTo>
                    <a:pt x="10007626" y="2649152"/>
                  </a:lnTo>
                  <a:lnTo>
                    <a:pt x="10007626" y="2707006"/>
                  </a:lnTo>
                  <a:lnTo>
                    <a:pt x="10144053" y="2707006"/>
                  </a:lnTo>
                  <a:cubicBezTo>
                    <a:pt x="10144053" y="2707006"/>
                    <a:pt x="10126379" y="2817739"/>
                    <a:pt x="10149500" y="2817242"/>
                  </a:cubicBezTo>
                  <a:cubicBezTo>
                    <a:pt x="10233995" y="2815584"/>
                    <a:pt x="10387007" y="2882803"/>
                    <a:pt x="10387007" y="2882803"/>
                  </a:cubicBezTo>
                  <a:lnTo>
                    <a:pt x="10591588" y="2882803"/>
                  </a:lnTo>
                  <a:lnTo>
                    <a:pt x="10591588" y="2949526"/>
                  </a:lnTo>
                  <a:lnTo>
                    <a:pt x="10670636" y="2949526"/>
                  </a:lnTo>
                  <a:lnTo>
                    <a:pt x="10670636" y="3048489"/>
                  </a:lnTo>
                  <a:lnTo>
                    <a:pt x="12800816" y="3042439"/>
                  </a:lnTo>
                </a:path>
              </a:pathLst>
            </a:custGeom>
            <a:noFill/>
            <a:ln w="36305" cap="sq">
              <a:solidFill>
                <a:srgbClr val="C6C6C6"/>
              </a:solidFill>
              <a:custDash>
                <a:ds d="0" sp="0"/>
                <a:ds d="0" sp="0"/>
                <a:ds d="450000" sp="600000"/>
                <a:ds d="0" sp="0"/>
              </a:custDash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CAECCD69-83DC-1ABF-FE7B-BE10B07FDA5A}"/>
                </a:ext>
              </a:extLst>
            </p:cNvPr>
            <p:cNvSpPr/>
            <p:nvPr/>
          </p:nvSpPr>
          <p:spPr>
            <a:xfrm>
              <a:off x="2609870" y="4253368"/>
              <a:ext cx="12794280" cy="2695733"/>
            </a:xfrm>
            <a:custGeom>
              <a:avLst/>
              <a:gdLst>
                <a:gd name="connsiteX0" fmla="*/ 12794280 w 12794280"/>
                <a:gd name="connsiteY0" fmla="*/ 2695733 h 2695733"/>
                <a:gd name="connsiteX1" fmla="*/ 10706952 w 12794280"/>
                <a:gd name="connsiteY1" fmla="*/ 2695733 h 2695733"/>
                <a:gd name="connsiteX2" fmla="*/ 10706952 w 12794280"/>
                <a:gd name="connsiteY2" fmla="*/ 2599670 h 2695733"/>
                <a:gd name="connsiteX3" fmla="*/ 10612167 w 12794280"/>
                <a:gd name="connsiteY3" fmla="*/ 2599670 h 2695733"/>
                <a:gd name="connsiteX4" fmla="*/ 10612167 w 12794280"/>
                <a:gd name="connsiteY4" fmla="*/ 2545381 h 2695733"/>
                <a:gd name="connsiteX5" fmla="*/ 10364250 w 12794280"/>
                <a:gd name="connsiteY5" fmla="*/ 2545381 h 2695733"/>
                <a:gd name="connsiteX6" fmla="*/ 10364250 w 12794280"/>
                <a:gd name="connsiteY6" fmla="*/ 2477084 h 2695733"/>
                <a:gd name="connsiteX7" fmla="*/ 10172016 w 12794280"/>
                <a:gd name="connsiteY7" fmla="*/ 2477084 h 2695733"/>
                <a:gd name="connsiteX8" fmla="*/ 10172016 w 12794280"/>
                <a:gd name="connsiteY8" fmla="*/ 2410197 h 2695733"/>
                <a:gd name="connsiteX9" fmla="*/ 9970099 w 12794280"/>
                <a:gd name="connsiteY9" fmla="*/ 2410197 h 2695733"/>
                <a:gd name="connsiteX10" fmla="*/ 9970099 w 12794280"/>
                <a:gd name="connsiteY10" fmla="*/ 2347536 h 2695733"/>
                <a:gd name="connsiteX11" fmla="*/ 9770723 w 12794280"/>
                <a:gd name="connsiteY11" fmla="*/ 2347536 h 2695733"/>
                <a:gd name="connsiteX12" fmla="*/ 9707412 w 12794280"/>
                <a:gd name="connsiteY12" fmla="*/ 2293246 h 2695733"/>
                <a:gd name="connsiteX13" fmla="*/ 9707412 w 12794280"/>
                <a:gd name="connsiteY13" fmla="*/ 2258518 h 2695733"/>
                <a:gd name="connsiteX14" fmla="*/ 9343283 w 12794280"/>
                <a:gd name="connsiteY14" fmla="*/ 2258518 h 2695733"/>
                <a:gd name="connsiteX15" fmla="*/ 9293530 w 12794280"/>
                <a:gd name="connsiteY15" fmla="*/ 2229674 h 2695733"/>
                <a:gd name="connsiteX16" fmla="*/ 9156376 w 12794280"/>
                <a:gd name="connsiteY16" fmla="*/ 2229674 h 2695733"/>
                <a:gd name="connsiteX17" fmla="*/ 9156376 w 12794280"/>
                <a:gd name="connsiteY17" fmla="*/ 2157233 h 2695733"/>
                <a:gd name="connsiteX18" fmla="*/ 8959664 w 12794280"/>
                <a:gd name="connsiteY18" fmla="*/ 2157233 h 2695733"/>
                <a:gd name="connsiteX19" fmla="*/ 8959664 w 12794280"/>
                <a:gd name="connsiteY19" fmla="*/ 2116454 h 2695733"/>
                <a:gd name="connsiteX20" fmla="*/ 8820573 w 12794280"/>
                <a:gd name="connsiteY20" fmla="*/ 2116454 h 2695733"/>
                <a:gd name="connsiteX21" fmla="*/ 8724094 w 12794280"/>
                <a:gd name="connsiteY21" fmla="*/ 2083217 h 2695733"/>
                <a:gd name="connsiteX22" fmla="*/ 8724094 w 12794280"/>
                <a:gd name="connsiteY22" fmla="*/ 2015998 h 2695733"/>
                <a:gd name="connsiteX23" fmla="*/ 8628824 w 12794280"/>
                <a:gd name="connsiteY23" fmla="*/ 1958393 h 2695733"/>
                <a:gd name="connsiteX24" fmla="*/ 8444217 w 12794280"/>
                <a:gd name="connsiteY24" fmla="*/ 1958393 h 2695733"/>
                <a:gd name="connsiteX25" fmla="*/ 8444217 w 12794280"/>
                <a:gd name="connsiteY25" fmla="*/ 1922836 h 2695733"/>
                <a:gd name="connsiteX26" fmla="*/ 8367470 w 12794280"/>
                <a:gd name="connsiteY26" fmla="*/ 1922836 h 2695733"/>
                <a:gd name="connsiteX27" fmla="*/ 8367470 w 12794280"/>
                <a:gd name="connsiteY27" fmla="*/ 1871613 h 2695733"/>
                <a:gd name="connsiteX28" fmla="*/ 8276437 w 12794280"/>
                <a:gd name="connsiteY28" fmla="*/ 1871613 h 2695733"/>
                <a:gd name="connsiteX29" fmla="*/ 8276437 w 12794280"/>
                <a:gd name="connsiteY29" fmla="*/ 1838377 h 2695733"/>
                <a:gd name="connsiteX30" fmla="*/ 8060598 w 12794280"/>
                <a:gd name="connsiteY30" fmla="*/ 1838377 h 2695733"/>
                <a:gd name="connsiteX31" fmla="*/ 8060598 w 12794280"/>
                <a:gd name="connsiteY31" fmla="*/ 1800747 h 2695733"/>
                <a:gd name="connsiteX32" fmla="*/ 7965088 w 12794280"/>
                <a:gd name="connsiteY32" fmla="*/ 1761460 h 2695733"/>
                <a:gd name="connsiteX33" fmla="*/ 7921508 w 12794280"/>
                <a:gd name="connsiteY33" fmla="*/ 1761460 h 2695733"/>
                <a:gd name="connsiteX34" fmla="*/ 7921508 w 12794280"/>
                <a:gd name="connsiteY34" fmla="*/ 1727892 h 2695733"/>
                <a:gd name="connsiteX35" fmla="*/ 7789560 w 12794280"/>
                <a:gd name="connsiteY35" fmla="*/ 1727892 h 2695733"/>
                <a:gd name="connsiteX36" fmla="*/ 7610401 w 12794280"/>
                <a:gd name="connsiteY36" fmla="*/ 1681891 h 2695733"/>
                <a:gd name="connsiteX37" fmla="*/ 7610401 w 12794280"/>
                <a:gd name="connsiteY37" fmla="*/ 1613428 h 2695733"/>
                <a:gd name="connsiteX38" fmla="*/ 7463441 w 12794280"/>
                <a:gd name="connsiteY38" fmla="*/ 1613428 h 2695733"/>
                <a:gd name="connsiteX39" fmla="*/ 7463441 w 12794280"/>
                <a:gd name="connsiteY39" fmla="*/ 1591050 h 2695733"/>
                <a:gd name="connsiteX40" fmla="*/ 7289366 w 12794280"/>
                <a:gd name="connsiteY40" fmla="*/ 1591050 h 2695733"/>
                <a:gd name="connsiteX41" fmla="*/ 7289366 w 12794280"/>
                <a:gd name="connsiteY41" fmla="*/ 1501700 h 2695733"/>
                <a:gd name="connsiteX42" fmla="*/ 7190344 w 12794280"/>
                <a:gd name="connsiteY42" fmla="*/ 1501700 h 2695733"/>
                <a:gd name="connsiteX43" fmla="*/ 7190344 w 12794280"/>
                <a:gd name="connsiteY43" fmla="*/ 1460921 h 2695733"/>
                <a:gd name="connsiteX44" fmla="*/ 7101491 w 12794280"/>
                <a:gd name="connsiteY44" fmla="*/ 1438294 h 2695733"/>
                <a:gd name="connsiteX45" fmla="*/ 7015301 w 12794280"/>
                <a:gd name="connsiteY45" fmla="*/ 1438294 h 2695733"/>
                <a:gd name="connsiteX46" fmla="*/ 7015301 w 12794280"/>
                <a:gd name="connsiteY46" fmla="*/ 1403565 h 2695733"/>
                <a:gd name="connsiteX47" fmla="*/ 6933347 w 12794280"/>
                <a:gd name="connsiteY47" fmla="*/ 1403565 h 2695733"/>
                <a:gd name="connsiteX48" fmla="*/ 6933347 w 12794280"/>
                <a:gd name="connsiteY48" fmla="*/ 1373395 h 2695733"/>
                <a:gd name="connsiteX49" fmla="*/ 6737604 w 12794280"/>
                <a:gd name="connsiteY49" fmla="*/ 1373395 h 2695733"/>
                <a:gd name="connsiteX50" fmla="*/ 6737604 w 12794280"/>
                <a:gd name="connsiteY50" fmla="*/ 1334937 h 2695733"/>
                <a:gd name="connsiteX51" fmla="*/ 6678529 w 12794280"/>
                <a:gd name="connsiteY51" fmla="*/ 1334937 h 2695733"/>
                <a:gd name="connsiteX52" fmla="*/ 6678529 w 12794280"/>
                <a:gd name="connsiteY52" fmla="*/ 1301700 h 2695733"/>
                <a:gd name="connsiteX53" fmla="*/ 6546581 w 12794280"/>
                <a:gd name="connsiteY53" fmla="*/ 1301700 h 2695733"/>
                <a:gd name="connsiteX54" fmla="*/ 6546581 w 12794280"/>
                <a:gd name="connsiteY54" fmla="*/ 1271530 h 2695733"/>
                <a:gd name="connsiteX55" fmla="*/ 6460149 w 12794280"/>
                <a:gd name="connsiteY55" fmla="*/ 1271530 h 2695733"/>
                <a:gd name="connsiteX56" fmla="*/ 6460149 w 12794280"/>
                <a:gd name="connsiteY56" fmla="*/ 1235310 h 2695733"/>
                <a:gd name="connsiteX57" fmla="*/ 6397564 w 12794280"/>
                <a:gd name="connsiteY57" fmla="*/ 1235310 h 2695733"/>
                <a:gd name="connsiteX58" fmla="*/ 6397564 w 12794280"/>
                <a:gd name="connsiteY58" fmla="*/ 1203648 h 2695733"/>
                <a:gd name="connsiteX59" fmla="*/ 6338005 w 12794280"/>
                <a:gd name="connsiteY59" fmla="*/ 1203648 h 2695733"/>
                <a:gd name="connsiteX60" fmla="*/ 6338005 w 12794280"/>
                <a:gd name="connsiteY60" fmla="*/ 1159968 h 2695733"/>
                <a:gd name="connsiteX61" fmla="*/ 6141536 w 12794280"/>
                <a:gd name="connsiteY61" fmla="*/ 1159968 h 2695733"/>
                <a:gd name="connsiteX62" fmla="*/ 6141536 w 12794280"/>
                <a:gd name="connsiteY62" fmla="*/ 1137340 h 2695733"/>
                <a:gd name="connsiteX63" fmla="*/ 6070840 w 12794280"/>
                <a:gd name="connsiteY63" fmla="*/ 1137340 h 2695733"/>
                <a:gd name="connsiteX64" fmla="*/ 6070840 w 12794280"/>
                <a:gd name="connsiteY64" fmla="*/ 1110071 h 2695733"/>
                <a:gd name="connsiteX65" fmla="*/ 6026535 w 12794280"/>
                <a:gd name="connsiteY65" fmla="*/ 1110071 h 2695733"/>
                <a:gd name="connsiteX66" fmla="*/ 6026535 w 12794280"/>
                <a:gd name="connsiteY66" fmla="*/ 1070121 h 2695733"/>
                <a:gd name="connsiteX67" fmla="*/ 5970124 w 12794280"/>
                <a:gd name="connsiteY67" fmla="*/ 1070121 h 2695733"/>
                <a:gd name="connsiteX68" fmla="*/ 5947971 w 12794280"/>
                <a:gd name="connsiteY68" fmla="*/ 1056113 h 2695733"/>
                <a:gd name="connsiteX69" fmla="*/ 5836965 w 12794280"/>
                <a:gd name="connsiteY69" fmla="*/ 1056113 h 2695733"/>
                <a:gd name="connsiteX70" fmla="*/ 5836965 w 12794280"/>
                <a:gd name="connsiteY70" fmla="*/ 1024783 h 2695733"/>
                <a:gd name="connsiteX71" fmla="*/ 5788422 w 12794280"/>
                <a:gd name="connsiteY71" fmla="*/ 994282 h 2695733"/>
                <a:gd name="connsiteX72" fmla="*/ 5611684 w 12794280"/>
                <a:gd name="connsiteY72" fmla="*/ 994282 h 2695733"/>
                <a:gd name="connsiteX73" fmla="*/ 5611684 w 12794280"/>
                <a:gd name="connsiteY73" fmla="*/ 931953 h 2695733"/>
                <a:gd name="connsiteX74" fmla="*/ 5485425 w 12794280"/>
                <a:gd name="connsiteY74" fmla="*/ 931953 h 2695733"/>
                <a:gd name="connsiteX75" fmla="*/ 5485425 w 12794280"/>
                <a:gd name="connsiteY75" fmla="*/ 891173 h 2695733"/>
                <a:gd name="connsiteX76" fmla="*/ 5424656 w 12794280"/>
                <a:gd name="connsiteY76" fmla="*/ 891173 h 2695733"/>
                <a:gd name="connsiteX77" fmla="*/ 5424656 w 12794280"/>
                <a:gd name="connsiteY77" fmla="*/ 865065 h 2695733"/>
                <a:gd name="connsiteX78" fmla="*/ 5300092 w 12794280"/>
                <a:gd name="connsiteY78" fmla="*/ 865065 h 2695733"/>
                <a:gd name="connsiteX79" fmla="*/ 5300092 w 12794280"/>
                <a:gd name="connsiteY79" fmla="*/ 829507 h 2695733"/>
                <a:gd name="connsiteX80" fmla="*/ 5201675 w 12794280"/>
                <a:gd name="connsiteY80" fmla="*/ 829507 h 2695733"/>
                <a:gd name="connsiteX81" fmla="*/ 5201675 w 12794280"/>
                <a:gd name="connsiteY81" fmla="*/ 802736 h 2695733"/>
                <a:gd name="connsiteX82" fmla="*/ 5002784 w 12794280"/>
                <a:gd name="connsiteY82" fmla="*/ 802736 h 2695733"/>
                <a:gd name="connsiteX83" fmla="*/ 5002784 w 12794280"/>
                <a:gd name="connsiteY83" fmla="*/ 765355 h 2695733"/>
                <a:gd name="connsiteX84" fmla="*/ 4947099 w 12794280"/>
                <a:gd name="connsiteY84" fmla="*/ 765355 h 2695733"/>
                <a:gd name="connsiteX85" fmla="*/ 4947099 w 12794280"/>
                <a:gd name="connsiteY85" fmla="*/ 738915 h 2695733"/>
                <a:gd name="connsiteX86" fmla="*/ 4789487 w 12794280"/>
                <a:gd name="connsiteY86" fmla="*/ 738915 h 2695733"/>
                <a:gd name="connsiteX87" fmla="*/ 4789487 w 12794280"/>
                <a:gd name="connsiteY87" fmla="*/ 703357 h 2695733"/>
                <a:gd name="connsiteX88" fmla="*/ 4712981 w 12794280"/>
                <a:gd name="connsiteY88" fmla="*/ 703357 h 2695733"/>
                <a:gd name="connsiteX89" fmla="*/ 4712981 w 12794280"/>
                <a:gd name="connsiteY89" fmla="*/ 670867 h 2695733"/>
                <a:gd name="connsiteX90" fmla="*/ 4616744 w 12794280"/>
                <a:gd name="connsiteY90" fmla="*/ 670867 h 2695733"/>
                <a:gd name="connsiteX91" fmla="*/ 4616744 w 12794280"/>
                <a:gd name="connsiteY91" fmla="*/ 630087 h 2695733"/>
                <a:gd name="connsiteX92" fmla="*/ 4417853 w 12794280"/>
                <a:gd name="connsiteY92" fmla="*/ 630087 h 2695733"/>
                <a:gd name="connsiteX93" fmla="*/ 4417853 w 12794280"/>
                <a:gd name="connsiteY93" fmla="*/ 576295 h 2695733"/>
                <a:gd name="connsiteX94" fmla="*/ 4313020 w 12794280"/>
                <a:gd name="connsiteY94" fmla="*/ 576295 h 2695733"/>
                <a:gd name="connsiteX95" fmla="*/ 4313020 w 12794280"/>
                <a:gd name="connsiteY95" fmla="*/ 535019 h 2695733"/>
                <a:gd name="connsiteX96" fmla="*/ 4218962 w 12794280"/>
                <a:gd name="connsiteY96" fmla="*/ 535019 h 2695733"/>
                <a:gd name="connsiteX97" fmla="*/ 4218962 w 12794280"/>
                <a:gd name="connsiteY97" fmla="*/ 488189 h 2695733"/>
                <a:gd name="connsiteX98" fmla="*/ 4148266 w 12794280"/>
                <a:gd name="connsiteY98" fmla="*/ 488189 h 2695733"/>
                <a:gd name="connsiteX99" fmla="*/ 4148266 w 12794280"/>
                <a:gd name="connsiteY99" fmla="*/ 458019 h 2695733"/>
                <a:gd name="connsiteX100" fmla="*/ 4050334 w 12794280"/>
                <a:gd name="connsiteY100" fmla="*/ 458019 h 2695733"/>
                <a:gd name="connsiteX101" fmla="*/ 4050334 w 12794280"/>
                <a:gd name="connsiteY101" fmla="*/ 425529 h 2695733"/>
                <a:gd name="connsiteX102" fmla="*/ 3933880 w 12794280"/>
                <a:gd name="connsiteY102" fmla="*/ 425529 h 2695733"/>
                <a:gd name="connsiteX103" fmla="*/ 3933880 w 12794280"/>
                <a:gd name="connsiteY103" fmla="*/ 407460 h 2695733"/>
                <a:gd name="connsiteX104" fmla="*/ 3791158 w 12794280"/>
                <a:gd name="connsiteY104" fmla="*/ 407460 h 2695733"/>
                <a:gd name="connsiteX105" fmla="*/ 3791158 w 12794280"/>
                <a:gd name="connsiteY105" fmla="*/ 388728 h 2695733"/>
                <a:gd name="connsiteX106" fmla="*/ 3674946 w 12794280"/>
                <a:gd name="connsiteY106" fmla="*/ 388728 h 2695733"/>
                <a:gd name="connsiteX107" fmla="*/ 3674946 w 12794280"/>
                <a:gd name="connsiteY107" fmla="*/ 357563 h 2695733"/>
                <a:gd name="connsiteX108" fmla="*/ 3554014 w 12794280"/>
                <a:gd name="connsiteY108" fmla="*/ 357563 h 2695733"/>
                <a:gd name="connsiteX109" fmla="*/ 3529924 w 12794280"/>
                <a:gd name="connsiteY109" fmla="*/ 342396 h 2695733"/>
                <a:gd name="connsiteX110" fmla="*/ 3320138 w 12794280"/>
                <a:gd name="connsiteY110" fmla="*/ 342396 h 2695733"/>
                <a:gd name="connsiteX111" fmla="*/ 3274622 w 12794280"/>
                <a:gd name="connsiteY111" fmla="*/ 313883 h 2695733"/>
                <a:gd name="connsiteX112" fmla="*/ 3184316 w 12794280"/>
                <a:gd name="connsiteY112" fmla="*/ 257108 h 2695733"/>
                <a:gd name="connsiteX113" fmla="*/ 2917272 w 12794280"/>
                <a:gd name="connsiteY113" fmla="*/ 257108 h 2695733"/>
                <a:gd name="connsiteX114" fmla="*/ 2917272 w 12794280"/>
                <a:gd name="connsiteY114" fmla="*/ 225114 h 2695733"/>
                <a:gd name="connsiteX115" fmla="*/ 2790771 w 12794280"/>
                <a:gd name="connsiteY115" fmla="*/ 225114 h 2695733"/>
                <a:gd name="connsiteX116" fmla="*/ 2790771 w 12794280"/>
                <a:gd name="connsiteY116" fmla="*/ 193121 h 2695733"/>
                <a:gd name="connsiteX117" fmla="*/ 2559921 w 12794280"/>
                <a:gd name="connsiteY117" fmla="*/ 193121 h 2695733"/>
                <a:gd name="connsiteX118" fmla="*/ 2559921 w 12794280"/>
                <a:gd name="connsiteY118" fmla="*/ 163448 h 2695733"/>
                <a:gd name="connsiteX119" fmla="*/ 2323867 w 12794280"/>
                <a:gd name="connsiteY119" fmla="*/ 163448 h 2695733"/>
                <a:gd name="connsiteX120" fmla="*/ 2323867 w 12794280"/>
                <a:gd name="connsiteY120" fmla="*/ 144716 h 2695733"/>
                <a:gd name="connsiteX121" fmla="*/ 2176666 w 12794280"/>
                <a:gd name="connsiteY121" fmla="*/ 144716 h 2695733"/>
                <a:gd name="connsiteX122" fmla="*/ 2176666 w 12794280"/>
                <a:gd name="connsiteY122" fmla="*/ 125984 h 2695733"/>
                <a:gd name="connsiteX123" fmla="*/ 1990364 w 12794280"/>
                <a:gd name="connsiteY123" fmla="*/ 125984 h 2695733"/>
                <a:gd name="connsiteX124" fmla="*/ 1990364 w 12794280"/>
                <a:gd name="connsiteY124" fmla="*/ 99544 h 2695733"/>
                <a:gd name="connsiteX125" fmla="*/ 1781062 w 12794280"/>
                <a:gd name="connsiteY125" fmla="*/ 99544 h 2695733"/>
                <a:gd name="connsiteX126" fmla="*/ 1728888 w 12794280"/>
                <a:gd name="connsiteY126" fmla="*/ 66639 h 2695733"/>
                <a:gd name="connsiteX127" fmla="*/ 1403496 w 12794280"/>
                <a:gd name="connsiteY127" fmla="*/ 66639 h 2695733"/>
                <a:gd name="connsiteX128" fmla="*/ 1403496 w 12794280"/>
                <a:gd name="connsiteY128" fmla="*/ 37630 h 2695733"/>
                <a:gd name="connsiteX129" fmla="*/ 1168410 w 12794280"/>
                <a:gd name="connsiteY129" fmla="*/ 37630 h 2695733"/>
                <a:gd name="connsiteX130" fmla="*/ 1153883 w 12794280"/>
                <a:gd name="connsiteY130" fmla="*/ 28512 h 2695733"/>
                <a:gd name="connsiteX131" fmla="*/ 678506 w 12794280"/>
                <a:gd name="connsiteY131" fmla="*/ 28512 h 2695733"/>
                <a:gd name="connsiteX132" fmla="*/ 678506 w 12794280"/>
                <a:gd name="connsiteY132" fmla="*/ 0 h 2695733"/>
                <a:gd name="connsiteX133" fmla="*/ 0 w 12794280"/>
                <a:gd name="connsiteY133" fmla="*/ 0 h 269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</a:cxnLst>
              <a:rect l="l" t="t" r="r" b="b"/>
              <a:pathLst>
                <a:path w="12794280" h="2695733">
                  <a:moveTo>
                    <a:pt x="12794280" y="2695733"/>
                  </a:moveTo>
                  <a:lnTo>
                    <a:pt x="10706952" y="2695733"/>
                  </a:lnTo>
                  <a:lnTo>
                    <a:pt x="10706952" y="2599670"/>
                  </a:lnTo>
                  <a:lnTo>
                    <a:pt x="10612167" y="2599670"/>
                  </a:lnTo>
                  <a:lnTo>
                    <a:pt x="10612167" y="2545381"/>
                  </a:lnTo>
                  <a:lnTo>
                    <a:pt x="10364250" y="2545381"/>
                  </a:lnTo>
                  <a:lnTo>
                    <a:pt x="10364250" y="2477084"/>
                  </a:lnTo>
                  <a:lnTo>
                    <a:pt x="10172016" y="2477084"/>
                  </a:lnTo>
                  <a:lnTo>
                    <a:pt x="10172016" y="2410197"/>
                  </a:lnTo>
                  <a:lnTo>
                    <a:pt x="9970099" y="2410197"/>
                  </a:lnTo>
                  <a:lnTo>
                    <a:pt x="9970099" y="2347536"/>
                  </a:lnTo>
                  <a:lnTo>
                    <a:pt x="9770723" y="2347536"/>
                  </a:lnTo>
                  <a:lnTo>
                    <a:pt x="9707412" y="2293246"/>
                  </a:lnTo>
                  <a:lnTo>
                    <a:pt x="9707412" y="2258518"/>
                  </a:lnTo>
                  <a:lnTo>
                    <a:pt x="9343283" y="2258518"/>
                  </a:lnTo>
                  <a:lnTo>
                    <a:pt x="9293530" y="2229674"/>
                  </a:lnTo>
                  <a:lnTo>
                    <a:pt x="9156376" y="2229674"/>
                  </a:lnTo>
                  <a:lnTo>
                    <a:pt x="9156376" y="2157233"/>
                  </a:lnTo>
                  <a:lnTo>
                    <a:pt x="8959664" y="2157233"/>
                  </a:lnTo>
                  <a:lnTo>
                    <a:pt x="8959664" y="2116454"/>
                  </a:lnTo>
                  <a:lnTo>
                    <a:pt x="8820573" y="2116454"/>
                  </a:lnTo>
                  <a:lnTo>
                    <a:pt x="8724094" y="2083217"/>
                  </a:lnTo>
                  <a:lnTo>
                    <a:pt x="8724094" y="2015998"/>
                  </a:lnTo>
                  <a:lnTo>
                    <a:pt x="8628824" y="1958393"/>
                  </a:lnTo>
                  <a:lnTo>
                    <a:pt x="8444217" y="1958393"/>
                  </a:lnTo>
                  <a:lnTo>
                    <a:pt x="8444217" y="1922836"/>
                  </a:lnTo>
                  <a:lnTo>
                    <a:pt x="8367470" y="1922836"/>
                  </a:lnTo>
                  <a:lnTo>
                    <a:pt x="8367470" y="1871613"/>
                  </a:lnTo>
                  <a:lnTo>
                    <a:pt x="8276437" y="1871613"/>
                  </a:lnTo>
                  <a:lnTo>
                    <a:pt x="8276437" y="1838377"/>
                  </a:lnTo>
                  <a:lnTo>
                    <a:pt x="8060598" y="1838377"/>
                  </a:lnTo>
                  <a:lnTo>
                    <a:pt x="8060598" y="1800747"/>
                  </a:lnTo>
                  <a:lnTo>
                    <a:pt x="7965088" y="1761460"/>
                  </a:lnTo>
                  <a:lnTo>
                    <a:pt x="7921508" y="1761460"/>
                  </a:lnTo>
                  <a:lnTo>
                    <a:pt x="7921508" y="1727892"/>
                  </a:lnTo>
                  <a:lnTo>
                    <a:pt x="7789560" y="1727892"/>
                  </a:lnTo>
                  <a:lnTo>
                    <a:pt x="7610401" y="1681891"/>
                  </a:lnTo>
                  <a:lnTo>
                    <a:pt x="7610401" y="1613428"/>
                  </a:lnTo>
                  <a:lnTo>
                    <a:pt x="7463441" y="1613428"/>
                  </a:lnTo>
                  <a:lnTo>
                    <a:pt x="7463441" y="1591050"/>
                  </a:lnTo>
                  <a:lnTo>
                    <a:pt x="7289366" y="1591050"/>
                  </a:lnTo>
                  <a:lnTo>
                    <a:pt x="7289366" y="1501700"/>
                  </a:lnTo>
                  <a:lnTo>
                    <a:pt x="7190344" y="1501700"/>
                  </a:lnTo>
                  <a:lnTo>
                    <a:pt x="7190344" y="1460921"/>
                  </a:lnTo>
                  <a:lnTo>
                    <a:pt x="7101491" y="1438294"/>
                  </a:lnTo>
                  <a:lnTo>
                    <a:pt x="7015301" y="1438294"/>
                  </a:lnTo>
                  <a:lnTo>
                    <a:pt x="7015301" y="1403565"/>
                  </a:lnTo>
                  <a:lnTo>
                    <a:pt x="6933347" y="1403565"/>
                  </a:lnTo>
                  <a:lnTo>
                    <a:pt x="6933347" y="1373395"/>
                  </a:lnTo>
                  <a:lnTo>
                    <a:pt x="6737604" y="1373395"/>
                  </a:lnTo>
                  <a:lnTo>
                    <a:pt x="6737604" y="1334937"/>
                  </a:lnTo>
                  <a:lnTo>
                    <a:pt x="6678529" y="1334937"/>
                  </a:lnTo>
                  <a:lnTo>
                    <a:pt x="6678529" y="1301700"/>
                  </a:lnTo>
                  <a:lnTo>
                    <a:pt x="6546581" y="1301700"/>
                  </a:lnTo>
                  <a:lnTo>
                    <a:pt x="6546581" y="1271530"/>
                  </a:lnTo>
                  <a:lnTo>
                    <a:pt x="6460149" y="1271530"/>
                  </a:lnTo>
                  <a:lnTo>
                    <a:pt x="6460149" y="1235310"/>
                  </a:lnTo>
                  <a:lnTo>
                    <a:pt x="6397564" y="1235310"/>
                  </a:lnTo>
                  <a:lnTo>
                    <a:pt x="6397564" y="1203648"/>
                  </a:lnTo>
                  <a:lnTo>
                    <a:pt x="6338005" y="1203648"/>
                  </a:lnTo>
                  <a:lnTo>
                    <a:pt x="6338005" y="1159968"/>
                  </a:lnTo>
                  <a:lnTo>
                    <a:pt x="6141536" y="1159968"/>
                  </a:lnTo>
                  <a:lnTo>
                    <a:pt x="6141536" y="1137340"/>
                  </a:lnTo>
                  <a:lnTo>
                    <a:pt x="6070840" y="1137340"/>
                  </a:lnTo>
                  <a:lnTo>
                    <a:pt x="6070840" y="1110071"/>
                  </a:lnTo>
                  <a:lnTo>
                    <a:pt x="6026535" y="1110071"/>
                  </a:lnTo>
                  <a:lnTo>
                    <a:pt x="6026535" y="1070121"/>
                  </a:lnTo>
                  <a:lnTo>
                    <a:pt x="5970124" y="1070121"/>
                  </a:lnTo>
                  <a:lnTo>
                    <a:pt x="5947971" y="1056113"/>
                  </a:lnTo>
                  <a:lnTo>
                    <a:pt x="5836965" y="1056113"/>
                  </a:lnTo>
                  <a:lnTo>
                    <a:pt x="5836965" y="1024783"/>
                  </a:lnTo>
                  <a:lnTo>
                    <a:pt x="5788422" y="994282"/>
                  </a:lnTo>
                  <a:lnTo>
                    <a:pt x="5611684" y="994282"/>
                  </a:lnTo>
                  <a:lnTo>
                    <a:pt x="5611684" y="931953"/>
                  </a:lnTo>
                  <a:lnTo>
                    <a:pt x="5485425" y="931953"/>
                  </a:lnTo>
                  <a:lnTo>
                    <a:pt x="5485425" y="891173"/>
                  </a:lnTo>
                  <a:lnTo>
                    <a:pt x="5424656" y="891173"/>
                  </a:lnTo>
                  <a:lnTo>
                    <a:pt x="5424656" y="865065"/>
                  </a:lnTo>
                  <a:lnTo>
                    <a:pt x="5300092" y="865065"/>
                  </a:lnTo>
                  <a:lnTo>
                    <a:pt x="5300092" y="829507"/>
                  </a:lnTo>
                  <a:lnTo>
                    <a:pt x="5201675" y="829507"/>
                  </a:lnTo>
                  <a:lnTo>
                    <a:pt x="5201675" y="802736"/>
                  </a:lnTo>
                  <a:lnTo>
                    <a:pt x="5002784" y="802736"/>
                  </a:lnTo>
                  <a:lnTo>
                    <a:pt x="5002784" y="765355"/>
                  </a:lnTo>
                  <a:lnTo>
                    <a:pt x="4947099" y="765355"/>
                  </a:lnTo>
                  <a:lnTo>
                    <a:pt x="4947099" y="738915"/>
                  </a:lnTo>
                  <a:lnTo>
                    <a:pt x="4789487" y="738915"/>
                  </a:lnTo>
                  <a:lnTo>
                    <a:pt x="4789487" y="703357"/>
                  </a:lnTo>
                  <a:lnTo>
                    <a:pt x="4712981" y="703357"/>
                  </a:lnTo>
                  <a:lnTo>
                    <a:pt x="4712981" y="670867"/>
                  </a:lnTo>
                  <a:lnTo>
                    <a:pt x="4616744" y="670867"/>
                  </a:lnTo>
                  <a:lnTo>
                    <a:pt x="4616744" y="630087"/>
                  </a:lnTo>
                  <a:lnTo>
                    <a:pt x="4417853" y="630087"/>
                  </a:lnTo>
                  <a:lnTo>
                    <a:pt x="4417853" y="576295"/>
                  </a:lnTo>
                  <a:lnTo>
                    <a:pt x="4313020" y="576295"/>
                  </a:lnTo>
                  <a:lnTo>
                    <a:pt x="4313020" y="535019"/>
                  </a:lnTo>
                  <a:lnTo>
                    <a:pt x="4218962" y="535019"/>
                  </a:lnTo>
                  <a:lnTo>
                    <a:pt x="4218962" y="488189"/>
                  </a:lnTo>
                  <a:lnTo>
                    <a:pt x="4148266" y="488189"/>
                  </a:lnTo>
                  <a:lnTo>
                    <a:pt x="4148266" y="458019"/>
                  </a:lnTo>
                  <a:lnTo>
                    <a:pt x="4050334" y="458019"/>
                  </a:lnTo>
                  <a:lnTo>
                    <a:pt x="4050334" y="425529"/>
                  </a:lnTo>
                  <a:lnTo>
                    <a:pt x="3933880" y="425529"/>
                  </a:lnTo>
                  <a:lnTo>
                    <a:pt x="3933880" y="407460"/>
                  </a:lnTo>
                  <a:lnTo>
                    <a:pt x="3791158" y="407460"/>
                  </a:lnTo>
                  <a:lnTo>
                    <a:pt x="3791158" y="388728"/>
                  </a:lnTo>
                  <a:lnTo>
                    <a:pt x="3674946" y="388728"/>
                  </a:lnTo>
                  <a:lnTo>
                    <a:pt x="3674946" y="357563"/>
                  </a:lnTo>
                  <a:lnTo>
                    <a:pt x="3554014" y="357563"/>
                  </a:lnTo>
                  <a:cubicBezTo>
                    <a:pt x="3554014" y="357563"/>
                    <a:pt x="3529924" y="346291"/>
                    <a:pt x="3529924" y="342396"/>
                  </a:cubicBezTo>
                  <a:cubicBezTo>
                    <a:pt x="3529924" y="338500"/>
                    <a:pt x="3320138" y="342396"/>
                    <a:pt x="3320138" y="342396"/>
                  </a:cubicBezTo>
                  <a:lnTo>
                    <a:pt x="3274622" y="313883"/>
                  </a:lnTo>
                  <a:lnTo>
                    <a:pt x="3184316" y="257108"/>
                  </a:lnTo>
                  <a:lnTo>
                    <a:pt x="2917272" y="257108"/>
                  </a:lnTo>
                  <a:lnTo>
                    <a:pt x="2917272" y="225114"/>
                  </a:lnTo>
                  <a:lnTo>
                    <a:pt x="2790771" y="225114"/>
                  </a:lnTo>
                  <a:lnTo>
                    <a:pt x="2790771" y="193121"/>
                  </a:lnTo>
                  <a:lnTo>
                    <a:pt x="2559921" y="193121"/>
                  </a:lnTo>
                  <a:lnTo>
                    <a:pt x="2559921" y="163448"/>
                  </a:lnTo>
                  <a:lnTo>
                    <a:pt x="2323867" y="163448"/>
                  </a:lnTo>
                  <a:lnTo>
                    <a:pt x="2323867" y="144716"/>
                  </a:lnTo>
                  <a:lnTo>
                    <a:pt x="2176666" y="144716"/>
                  </a:lnTo>
                  <a:lnTo>
                    <a:pt x="2176666" y="125984"/>
                  </a:lnTo>
                  <a:lnTo>
                    <a:pt x="1990364" y="125984"/>
                  </a:lnTo>
                  <a:lnTo>
                    <a:pt x="1990364" y="99544"/>
                  </a:lnTo>
                  <a:lnTo>
                    <a:pt x="1781062" y="99544"/>
                  </a:lnTo>
                  <a:lnTo>
                    <a:pt x="1728888" y="66639"/>
                  </a:lnTo>
                  <a:lnTo>
                    <a:pt x="1403496" y="66639"/>
                  </a:lnTo>
                  <a:lnTo>
                    <a:pt x="1403496" y="37630"/>
                  </a:lnTo>
                  <a:lnTo>
                    <a:pt x="1168410" y="37630"/>
                  </a:lnTo>
                  <a:lnTo>
                    <a:pt x="1153883" y="28512"/>
                  </a:lnTo>
                  <a:lnTo>
                    <a:pt x="678506" y="28512"/>
                  </a:lnTo>
                  <a:lnTo>
                    <a:pt x="678506" y="0"/>
                  </a:lnTo>
                  <a:lnTo>
                    <a:pt x="0" y="0"/>
                  </a:lnTo>
                </a:path>
              </a:pathLst>
            </a:custGeom>
            <a:noFill/>
            <a:ln w="36305" cap="flat">
              <a:solidFill>
                <a:srgbClr val="CDD5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F5611BE2-C51F-DCE6-7E10-3CEBF7C429E8}"/>
                </a:ext>
              </a:extLst>
            </p:cNvPr>
            <p:cNvSpPr/>
            <p:nvPr/>
          </p:nvSpPr>
          <p:spPr>
            <a:xfrm>
              <a:off x="2608296" y="4211677"/>
              <a:ext cx="12793191" cy="3770081"/>
            </a:xfrm>
            <a:custGeom>
              <a:avLst/>
              <a:gdLst>
                <a:gd name="connsiteX0" fmla="*/ 0 w 12793191"/>
                <a:gd name="connsiteY0" fmla="*/ 0 h 3770081"/>
                <a:gd name="connsiteX1" fmla="*/ 675964 w 12793191"/>
                <a:gd name="connsiteY1" fmla="*/ 0 h 3770081"/>
                <a:gd name="connsiteX2" fmla="*/ 676932 w 12793191"/>
                <a:gd name="connsiteY2" fmla="*/ 24782 h 3770081"/>
                <a:gd name="connsiteX3" fmla="*/ 1175915 w 12793191"/>
                <a:gd name="connsiteY3" fmla="*/ 24782 h 3770081"/>
                <a:gd name="connsiteX4" fmla="*/ 1212715 w 12793191"/>
                <a:gd name="connsiteY4" fmla="*/ 34397 h 3770081"/>
                <a:gd name="connsiteX5" fmla="*/ 1430007 w 12793191"/>
                <a:gd name="connsiteY5" fmla="*/ 34397 h 3770081"/>
                <a:gd name="connsiteX6" fmla="*/ 1430007 w 12793191"/>
                <a:gd name="connsiteY6" fmla="*/ 65064 h 3770081"/>
                <a:gd name="connsiteX7" fmla="*/ 1827547 w 12793191"/>
                <a:gd name="connsiteY7" fmla="*/ 65064 h 3770081"/>
                <a:gd name="connsiteX8" fmla="*/ 1833115 w 12793191"/>
                <a:gd name="connsiteY8" fmla="*/ 99544 h 3770081"/>
                <a:gd name="connsiteX9" fmla="*/ 2097981 w 12793191"/>
                <a:gd name="connsiteY9" fmla="*/ 99544 h 3770081"/>
                <a:gd name="connsiteX10" fmla="*/ 2097981 w 12793191"/>
                <a:gd name="connsiteY10" fmla="*/ 124327 h 3770081"/>
                <a:gd name="connsiteX11" fmla="*/ 2253535 w 12793191"/>
                <a:gd name="connsiteY11" fmla="*/ 124327 h 3770081"/>
                <a:gd name="connsiteX12" fmla="*/ 2253535 w 12793191"/>
                <a:gd name="connsiteY12" fmla="*/ 145379 h 3770081"/>
                <a:gd name="connsiteX13" fmla="*/ 2417441 w 12793191"/>
                <a:gd name="connsiteY13" fmla="*/ 145379 h 3770081"/>
                <a:gd name="connsiteX14" fmla="*/ 2417441 w 12793191"/>
                <a:gd name="connsiteY14" fmla="*/ 160713 h 3770081"/>
                <a:gd name="connsiteX15" fmla="*/ 2679764 w 12793191"/>
                <a:gd name="connsiteY15" fmla="*/ 160713 h 3770081"/>
                <a:gd name="connsiteX16" fmla="*/ 2679764 w 12793191"/>
                <a:gd name="connsiteY16" fmla="*/ 189474 h 3770081"/>
                <a:gd name="connsiteX17" fmla="*/ 2786292 w 12793191"/>
                <a:gd name="connsiteY17" fmla="*/ 189474 h 3770081"/>
                <a:gd name="connsiteX18" fmla="*/ 2786292 w 12793191"/>
                <a:gd name="connsiteY18" fmla="*/ 216245 h 3770081"/>
                <a:gd name="connsiteX19" fmla="*/ 2999346 w 12793191"/>
                <a:gd name="connsiteY19" fmla="*/ 216245 h 3770081"/>
                <a:gd name="connsiteX20" fmla="*/ 3000799 w 12793191"/>
                <a:gd name="connsiteY20" fmla="*/ 231579 h 3770081"/>
                <a:gd name="connsiteX21" fmla="*/ 3114105 w 12793191"/>
                <a:gd name="connsiteY21" fmla="*/ 231579 h 3770081"/>
                <a:gd name="connsiteX22" fmla="*/ 3130447 w 12793191"/>
                <a:gd name="connsiteY22" fmla="*/ 251306 h 3770081"/>
                <a:gd name="connsiteX23" fmla="*/ 3191822 w 12793191"/>
                <a:gd name="connsiteY23" fmla="*/ 258351 h 3770081"/>
                <a:gd name="connsiteX24" fmla="*/ 3211916 w 12793191"/>
                <a:gd name="connsiteY24" fmla="*/ 283962 h 3770081"/>
                <a:gd name="connsiteX25" fmla="*/ 3281885 w 12793191"/>
                <a:gd name="connsiteY25" fmla="*/ 296560 h 3770081"/>
                <a:gd name="connsiteX26" fmla="*/ 3372070 w 12793191"/>
                <a:gd name="connsiteY26" fmla="*/ 313883 h 3770081"/>
                <a:gd name="connsiteX27" fmla="*/ 3486829 w 12793191"/>
                <a:gd name="connsiteY27" fmla="*/ 313883 h 3770081"/>
                <a:gd name="connsiteX28" fmla="*/ 3486829 w 12793191"/>
                <a:gd name="connsiteY28" fmla="*/ 332947 h 3770081"/>
                <a:gd name="connsiteX29" fmla="*/ 3769610 w 12793191"/>
                <a:gd name="connsiteY29" fmla="*/ 332947 h 3770081"/>
                <a:gd name="connsiteX30" fmla="*/ 3769610 w 12793191"/>
                <a:gd name="connsiteY30" fmla="*/ 369333 h 3770081"/>
                <a:gd name="connsiteX31" fmla="*/ 3843332 w 12793191"/>
                <a:gd name="connsiteY31" fmla="*/ 369333 h 3770081"/>
                <a:gd name="connsiteX32" fmla="*/ 3843332 w 12793191"/>
                <a:gd name="connsiteY32" fmla="*/ 394115 h 3770081"/>
                <a:gd name="connsiteX33" fmla="*/ 3921170 w 12793191"/>
                <a:gd name="connsiteY33" fmla="*/ 394115 h 3770081"/>
                <a:gd name="connsiteX34" fmla="*/ 3921170 w 12793191"/>
                <a:gd name="connsiteY34" fmla="*/ 415168 h 3770081"/>
                <a:gd name="connsiteX35" fmla="*/ 4081081 w 12793191"/>
                <a:gd name="connsiteY35" fmla="*/ 415168 h 3770081"/>
                <a:gd name="connsiteX36" fmla="*/ 4081081 w 12793191"/>
                <a:gd name="connsiteY36" fmla="*/ 443929 h 3770081"/>
                <a:gd name="connsiteX37" fmla="*/ 4175261 w 12793191"/>
                <a:gd name="connsiteY37" fmla="*/ 443929 h 3770081"/>
                <a:gd name="connsiteX38" fmla="*/ 4175261 w 12793191"/>
                <a:gd name="connsiteY38" fmla="*/ 470701 h 3770081"/>
                <a:gd name="connsiteX39" fmla="*/ 4294136 w 12793191"/>
                <a:gd name="connsiteY39" fmla="*/ 470701 h 3770081"/>
                <a:gd name="connsiteX40" fmla="*/ 4294136 w 12793191"/>
                <a:gd name="connsiteY40" fmla="*/ 524244 h 3770081"/>
                <a:gd name="connsiteX41" fmla="*/ 4363863 w 12793191"/>
                <a:gd name="connsiteY41" fmla="*/ 524244 h 3770081"/>
                <a:gd name="connsiteX42" fmla="*/ 4363863 w 12793191"/>
                <a:gd name="connsiteY42" fmla="*/ 541567 h 3770081"/>
                <a:gd name="connsiteX43" fmla="*/ 4462279 w 12793191"/>
                <a:gd name="connsiteY43" fmla="*/ 541567 h 3770081"/>
                <a:gd name="connsiteX44" fmla="*/ 4462279 w 12793191"/>
                <a:gd name="connsiteY44" fmla="*/ 566349 h 3770081"/>
                <a:gd name="connsiteX45" fmla="*/ 4662987 w 12793191"/>
                <a:gd name="connsiteY45" fmla="*/ 566349 h 3770081"/>
                <a:gd name="connsiteX46" fmla="*/ 4662987 w 12793191"/>
                <a:gd name="connsiteY46" fmla="*/ 598840 h 3770081"/>
                <a:gd name="connsiteX47" fmla="*/ 4720366 w 12793191"/>
                <a:gd name="connsiteY47" fmla="*/ 598840 h 3770081"/>
                <a:gd name="connsiteX48" fmla="*/ 4720366 w 12793191"/>
                <a:gd name="connsiteY48" fmla="*/ 627601 h 3770081"/>
                <a:gd name="connsiteX49" fmla="*/ 4875920 w 12793191"/>
                <a:gd name="connsiteY49" fmla="*/ 627601 h 3770081"/>
                <a:gd name="connsiteX50" fmla="*/ 4875920 w 12793191"/>
                <a:gd name="connsiteY50" fmla="*/ 648654 h 3770081"/>
                <a:gd name="connsiteX51" fmla="*/ 4998789 w 12793191"/>
                <a:gd name="connsiteY51" fmla="*/ 648654 h 3770081"/>
                <a:gd name="connsiteX52" fmla="*/ 4998789 w 12793191"/>
                <a:gd name="connsiteY52" fmla="*/ 681144 h 3770081"/>
                <a:gd name="connsiteX53" fmla="*/ 5067790 w 12793191"/>
                <a:gd name="connsiteY53" fmla="*/ 681144 h 3770081"/>
                <a:gd name="connsiteX54" fmla="*/ 5080864 w 12793191"/>
                <a:gd name="connsiteY54" fmla="*/ 705927 h 3770081"/>
                <a:gd name="connsiteX55" fmla="*/ 5187391 w 12793191"/>
                <a:gd name="connsiteY55" fmla="*/ 705927 h 3770081"/>
                <a:gd name="connsiteX56" fmla="*/ 5187391 w 12793191"/>
                <a:gd name="connsiteY56" fmla="*/ 736594 h 3770081"/>
                <a:gd name="connsiteX57" fmla="*/ 5257118 w 12793191"/>
                <a:gd name="connsiteY57" fmla="*/ 736594 h 3770081"/>
                <a:gd name="connsiteX58" fmla="*/ 5257118 w 12793191"/>
                <a:gd name="connsiteY58" fmla="*/ 763200 h 3770081"/>
                <a:gd name="connsiteX59" fmla="*/ 5334955 w 12793191"/>
                <a:gd name="connsiteY59" fmla="*/ 763200 h 3770081"/>
                <a:gd name="connsiteX60" fmla="*/ 5334955 w 12793191"/>
                <a:gd name="connsiteY60" fmla="*/ 780688 h 3770081"/>
                <a:gd name="connsiteX61" fmla="*/ 5462061 w 12793191"/>
                <a:gd name="connsiteY61" fmla="*/ 780688 h 3770081"/>
                <a:gd name="connsiteX62" fmla="*/ 5462061 w 12793191"/>
                <a:gd name="connsiteY62" fmla="*/ 801741 h 3770081"/>
                <a:gd name="connsiteX63" fmla="*/ 5556241 w 12793191"/>
                <a:gd name="connsiteY63" fmla="*/ 801741 h 3770081"/>
                <a:gd name="connsiteX64" fmla="*/ 5556241 w 12793191"/>
                <a:gd name="connsiteY64" fmla="*/ 834232 h 3770081"/>
                <a:gd name="connsiteX65" fmla="*/ 5707800 w 12793191"/>
                <a:gd name="connsiteY65" fmla="*/ 834232 h 3770081"/>
                <a:gd name="connsiteX66" fmla="*/ 5728137 w 12793191"/>
                <a:gd name="connsiteY66" fmla="*/ 857274 h 3770081"/>
                <a:gd name="connsiteX67" fmla="*/ 5822317 w 12793191"/>
                <a:gd name="connsiteY67" fmla="*/ 857274 h 3770081"/>
                <a:gd name="connsiteX68" fmla="*/ 5822317 w 12793191"/>
                <a:gd name="connsiteY68" fmla="*/ 874597 h 3770081"/>
                <a:gd name="connsiteX69" fmla="*/ 5912502 w 12793191"/>
                <a:gd name="connsiteY69" fmla="*/ 874597 h 3770081"/>
                <a:gd name="connsiteX70" fmla="*/ 5912502 w 12793191"/>
                <a:gd name="connsiteY70" fmla="*/ 895649 h 3770081"/>
                <a:gd name="connsiteX71" fmla="*/ 6015034 w 12793191"/>
                <a:gd name="connsiteY71" fmla="*/ 895649 h 3770081"/>
                <a:gd name="connsiteX72" fmla="*/ 6015034 w 12793191"/>
                <a:gd name="connsiteY72" fmla="*/ 932035 h 3770081"/>
                <a:gd name="connsiteX73" fmla="*/ 6084761 w 12793191"/>
                <a:gd name="connsiteY73" fmla="*/ 939744 h 3770081"/>
                <a:gd name="connsiteX74" fmla="*/ 6129793 w 12793191"/>
                <a:gd name="connsiteY74" fmla="*/ 960796 h 3770081"/>
                <a:gd name="connsiteX75" fmla="*/ 6199520 w 12793191"/>
                <a:gd name="connsiteY75" fmla="*/ 970411 h 3770081"/>
                <a:gd name="connsiteX76" fmla="*/ 6246610 w 12793191"/>
                <a:gd name="connsiteY76" fmla="*/ 992458 h 3770081"/>
                <a:gd name="connsiteX77" fmla="*/ 6363427 w 12793191"/>
                <a:gd name="connsiteY77" fmla="*/ 1001078 h 3770081"/>
                <a:gd name="connsiteX78" fmla="*/ 6363427 w 12793191"/>
                <a:gd name="connsiteY78" fmla="*/ 1031745 h 3770081"/>
                <a:gd name="connsiteX79" fmla="*/ 6453612 w 12793191"/>
                <a:gd name="connsiteY79" fmla="*/ 1031745 h 3770081"/>
                <a:gd name="connsiteX80" fmla="*/ 6453612 w 12793191"/>
                <a:gd name="connsiteY80" fmla="*/ 1049068 h 3770081"/>
                <a:gd name="connsiteX81" fmla="*/ 6613524 w 12793191"/>
                <a:gd name="connsiteY81" fmla="*/ 1049068 h 3770081"/>
                <a:gd name="connsiteX82" fmla="*/ 6613524 w 12793191"/>
                <a:gd name="connsiteY82" fmla="*/ 1066391 h 3770081"/>
                <a:gd name="connsiteX83" fmla="*/ 6662671 w 12793191"/>
                <a:gd name="connsiteY83" fmla="*/ 1066391 h 3770081"/>
                <a:gd name="connsiteX84" fmla="*/ 6662671 w 12793191"/>
                <a:gd name="connsiteY84" fmla="*/ 1104767 h 3770081"/>
                <a:gd name="connsiteX85" fmla="*/ 6761088 w 12793191"/>
                <a:gd name="connsiteY85" fmla="*/ 1104767 h 3770081"/>
                <a:gd name="connsiteX86" fmla="*/ 6761088 w 12793191"/>
                <a:gd name="connsiteY86" fmla="*/ 1133527 h 3770081"/>
                <a:gd name="connsiteX87" fmla="*/ 6814473 w 12793191"/>
                <a:gd name="connsiteY87" fmla="*/ 1133527 h 3770081"/>
                <a:gd name="connsiteX88" fmla="*/ 6830815 w 12793191"/>
                <a:gd name="connsiteY88" fmla="*/ 1152591 h 3770081"/>
                <a:gd name="connsiteX89" fmla="*/ 6929232 w 12793191"/>
                <a:gd name="connsiteY89" fmla="*/ 1152591 h 3770081"/>
                <a:gd name="connsiteX90" fmla="*/ 6929232 w 12793191"/>
                <a:gd name="connsiteY90" fmla="*/ 1167925 h 3770081"/>
                <a:gd name="connsiteX91" fmla="*/ 7002953 w 12793191"/>
                <a:gd name="connsiteY91" fmla="*/ 1167925 h 3770081"/>
                <a:gd name="connsiteX92" fmla="*/ 7002953 w 12793191"/>
                <a:gd name="connsiteY92" fmla="*/ 1238791 h 3770081"/>
                <a:gd name="connsiteX93" fmla="*/ 7097133 w 12793191"/>
                <a:gd name="connsiteY93" fmla="*/ 1238791 h 3770081"/>
                <a:gd name="connsiteX94" fmla="*/ 7150517 w 12793191"/>
                <a:gd name="connsiteY94" fmla="*/ 1269458 h 3770081"/>
                <a:gd name="connsiteX95" fmla="*/ 7253050 w 12793191"/>
                <a:gd name="connsiteY95" fmla="*/ 1269458 h 3770081"/>
                <a:gd name="connsiteX96" fmla="*/ 7253050 w 12793191"/>
                <a:gd name="connsiteY96" fmla="*/ 1300125 h 3770081"/>
                <a:gd name="connsiteX97" fmla="*/ 7302198 w 12793191"/>
                <a:gd name="connsiteY97" fmla="*/ 1300125 h 3770081"/>
                <a:gd name="connsiteX98" fmla="*/ 7334398 w 12793191"/>
                <a:gd name="connsiteY98" fmla="*/ 1301451 h 3770081"/>
                <a:gd name="connsiteX99" fmla="*/ 7351224 w 12793191"/>
                <a:gd name="connsiteY99" fmla="*/ 1321344 h 3770081"/>
                <a:gd name="connsiteX100" fmla="*/ 7351467 w 12793191"/>
                <a:gd name="connsiteY100" fmla="*/ 1346126 h 3770081"/>
                <a:gd name="connsiteX101" fmla="*/ 7474094 w 12793191"/>
                <a:gd name="connsiteY101" fmla="*/ 1346126 h 3770081"/>
                <a:gd name="connsiteX102" fmla="*/ 7474094 w 12793191"/>
                <a:gd name="connsiteY102" fmla="*/ 1386325 h 3770081"/>
                <a:gd name="connsiteX103" fmla="*/ 7539584 w 12793191"/>
                <a:gd name="connsiteY103" fmla="*/ 1386325 h 3770081"/>
                <a:gd name="connsiteX104" fmla="*/ 7539584 w 12793191"/>
                <a:gd name="connsiteY104" fmla="*/ 1411107 h 3770081"/>
                <a:gd name="connsiteX105" fmla="*/ 7592969 w 12793191"/>
                <a:gd name="connsiteY105" fmla="*/ 1411107 h 3770081"/>
                <a:gd name="connsiteX106" fmla="*/ 7592969 w 12793191"/>
                <a:gd name="connsiteY106" fmla="*/ 1432160 h 3770081"/>
                <a:gd name="connsiteX107" fmla="*/ 7658459 w 12793191"/>
                <a:gd name="connsiteY107" fmla="*/ 1432160 h 3770081"/>
                <a:gd name="connsiteX108" fmla="*/ 7658459 w 12793191"/>
                <a:gd name="connsiteY108" fmla="*/ 1449483 h 3770081"/>
                <a:gd name="connsiteX109" fmla="*/ 7711844 w 12793191"/>
                <a:gd name="connsiteY109" fmla="*/ 1449483 h 3770081"/>
                <a:gd name="connsiteX110" fmla="*/ 7711844 w 12793191"/>
                <a:gd name="connsiteY110" fmla="*/ 1478244 h 3770081"/>
                <a:gd name="connsiteX111" fmla="*/ 7769223 w 12793191"/>
                <a:gd name="connsiteY111" fmla="*/ 1478244 h 3770081"/>
                <a:gd name="connsiteX112" fmla="*/ 7769223 w 12793191"/>
                <a:gd name="connsiteY112" fmla="*/ 1503026 h 3770081"/>
                <a:gd name="connsiteX113" fmla="*/ 7842944 w 12793191"/>
                <a:gd name="connsiteY113" fmla="*/ 1503026 h 3770081"/>
                <a:gd name="connsiteX114" fmla="*/ 7842944 w 12793191"/>
                <a:gd name="connsiteY114" fmla="*/ 1516454 h 3770081"/>
                <a:gd name="connsiteX115" fmla="*/ 7883982 w 12793191"/>
                <a:gd name="connsiteY115" fmla="*/ 1516454 h 3770081"/>
                <a:gd name="connsiteX116" fmla="*/ 7883982 w 12793191"/>
                <a:gd name="connsiteY116" fmla="*/ 1568256 h 3770081"/>
                <a:gd name="connsiteX117" fmla="*/ 7994504 w 12793191"/>
                <a:gd name="connsiteY117" fmla="*/ 1568256 h 3770081"/>
                <a:gd name="connsiteX118" fmla="*/ 7994504 w 12793191"/>
                <a:gd name="connsiteY118" fmla="*/ 1577871 h 3770081"/>
                <a:gd name="connsiteX119" fmla="*/ 8101031 w 12793191"/>
                <a:gd name="connsiteY119" fmla="*/ 1577871 h 3770081"/>
                <a:gd name="connsiteX120" fmla="*/ 8101031 w 12793191"/>
                <a:gd name="connsiteY120" fmla="*/ 1593205 h 3770081"/>
                <a:gd name="connsiteX121" fmla="*/ 8187100 w 12793191"/>
                <a:gd name="connsiteY121" fmla="*/ 1593205 h 3770081"/>
                <a:gd name="connsiteX122" fmla="*/ 8187100 w 12793191"/>
                <a:gd name="connsiteY122" fmla="*/ 1621965 h 3770081"/>
                <a:gd name="connsiteX123" fmla="*/ 8269174 w 12793191"/>
                <a:gd name="connsiteY123" fmla="*/ 1621965 h 3770081"/>
                <a:gd name="connsiteX124" fmla="*/ 8269174 w 12793191"/>
                <a:gd name="connsiteY124" fmla="*/ 1637299 h 3770081"/>
                <a:gd name="connsiteX125" fmla="*/ 8347012 w 12793191"/>
                <a:gd name="connsiteY125" fmla="*/ 1637299 h 3770081"/>
                <a:gd name="connsiteX126" fmla="*/ 8347012 w 12793191"/>
                <a:gd name="connsiteY126" fmla="*/ 1667966 h 3770081"/>
                <a:gd name="connsiteX127" fmla="*/ 8400396 w 12793191"/>
                <a:gd name="connsiteY127" fmla="*/ 1667966 h 3770081"/>
                <a:gd name="connsiteX128" fmla="*/ 8400396 w 12793191"/>
                <a:gd name="connsiteY128" fmla="*/ 1696727 h 3770081"/>
                <a:gd name="connsiteX129" fmla="*/ 8494576 w 12793191"/>
                <a:gd name="connsiteY129" fmla="*/ 1696727 h 3770081"/>
                <a:gd name="connsiteX130" fmla="*/ 8521208 w 12793191"/>
                <a:gd name="connsiteY130" fmla="*/ 1709160 h 3770081"/>
                <a:gd name="connsiteX131" fmla="*/ 8592993 w 12793191"/>
                <a:gd name="connsiteY131" fmla="*/ 1731207 h 3770081"/>
                <a:gd name="connsiteX132" fmla="*/ 8658482 w 12793191"/>
                <a:gd name="connsiteY132" fmla="*/ 1731207 h 3770081"/>
                <a:gd name="connsiteX133" fmla="*/ 8658482 w 12793191"/>
                <a:gd name="connsiteY133" fmla="*/ 1786740 h 3770081"/>
                <a:gd name="connsiteX134" fmla="*/ 8867421 w 12793191"/>
                <a:gd name="connsiteY134" fmla="*/ 1786740 h 3770081"/>
                <a:gd name="connsiteX135" fmla="*/ 8867421 w 12793191"/>
                <a:gd name="connsiteY135" fmla="*/ 1821220 h 3770081"/>
                <a:gd name="connsiteX136" fmla="*/ 9010990 w 12793191"/>
                <a:gd name="connsiteY136" fmla="*/ 1840283 h 3770081"/>
                <a:gd name="connsiteX137" fmla="*/ 9060138 w 12793191"/>
                <a:gd name="connsiteY137" fmla="*/ 1861336 h 3770081"/>
                <a:gd name="connsiteX138" fmla="*/ 9121512 w 12793191"/>
                <a:gd name="connsiteY138" fmla="*/ 1861336 h 3770081"/>
                <a:gd name="connsiteX139" fmla="*/ 9170660 w 12793191"/>
                <a:gd name="connsiteY139" fmla="*/ 1884378 h 3770081"/>
                <a:gd name="connsiteX140" fmla="*/ 9207461 w 12793191"/>
                <a:gd name="connsiteY140" fmla="*/ 1939910 h 3770081"/>
                <a:gd name="connsiteX141" fmla="*/ 9293530 w 12793191"/>
                <a:gd name="connsiteY141" fmla="*/ 1939910 h 3770081"/>
                <a:gd name="connsiteX142" fmla="*/ 9326215 w 12793191"/>
                <a:gd name="connsiteY142" fmla="*/ 1952343 h 3770081"/>
                <a:gd name="connsiteX143" fmla="*/ 9326215 w 12793191"/>
                <a:gd name="connsiteY143" fmla="*/ 1984005 h 3770081"/>
                <a:gd name="connsiteX144" fmla="*/ 9387589 w 12793191"/>
                <a:gd name="connsiteY144" fmla="*/ 1984005 h 3770081"/>
                <a:gd name="connsiteX145" fmla="*/ 9387589 w 12793191"/>
                <a:gd name="connsiteY145" fmla="*/ 2022380 h 3770081"/>
                <a:gd name="connsiteX146" fmla="*/ 9428625 w 12793191"/>
                <a:gd name="connsiteY146" fmla="*/ 2022380 h 3770081"/>
                <a:gd name="connsiteX147" fmla="*/ 9428625 w 12793191"/>
                <a:gd name="connsiteY147" fmla="*/ 2054871 h 3770081"/>
                <a:gd name="connsiteX148" fmla="*/ 9498352 w 12793191"/>
                <a:gd name="connsiteY148" fmla="*/ 2054871 h 3770081"/>
                <a:gd name="connsiteX149" fmla="*/ 9498352 w 12793191"/>
                <a:gd name="connsiteY149" fmla="*/ 2070205 h 3770081"/>
                <a:gd name="connsiteX150" fmla="*/ 9563843 w 12793191"/>
                <a:gd name="connsiteY150" fmla="*/ 2070205 h 3770081"/>
                <a:gd name="connsiteX151" fmla="*/ 9563843 w 12793191"/>
                <a:gd name="connsiteY151" fmla="*/ 2093246 h 3770081"/>
                <a:gd name="connsiteX152" fmla="*/ 9633570 w 12793191"/>
                <a:gd name="connsiteY152" fmla="*/ 2093246 h 3770081"/>
                <a:gd name="connsiteX153" fmla="*/ 9633570 w 12793191"/>
                <a:gd name="connsiteY153" fmla="*/ 2118029 h 3770081"/>
                <a:gd name="connsiteX154" fmla="*/ 9703296 w 12793191"/>
                <a:gd name="connsiteY154" fmla="*/ 2118029 h 3770081"/>
                <a:gd name="connsiteX155" fmla="*/ 9735981 w 12793191"/>
                <a:gd name="connsiteY155" fmla="*/ 2133363 h 3770081"/>
                <a:gd name="connsiteX156" fmla="*/ 9899888 w 12793191"/>
                <a:gd name="connsiteY156" fmla="*/ 2133363 h 3770081"/>
                <a:gd name="connsiteX157" fmla="*/ 9899888 w 12793191"/>
                <a:gd name="connsiteY157" fmla="*/ 2213843 h 3770081"/>
                <a:gd name="connsiteX158" fmla="*/ 10022757 w 12793191"/>
                <a:gd name="connsiteY158" fmla="*/ 2213843 h 3770081"/>
                <a:gd name="connsiteX159" fmla="*/ 10022757 w 12793191"/>
                <a:gd name="connsiteY159" fmla="*/ 2232907 h 3770081"/>
                <a:gd name="connsiteX160" fmla="*/ 10121174 w 12793191"/>
                <a:gd name="connsiteY160" fmla="*/ 2232907 h 3770081"/>
                <a:gd name="connsiteX161" fmla="*/ 10121174 w 12793191"/>
                <a:gd name="connsiteY161" fmla="*/ 2246334 h 3770081"/>
                <a:gd name="connsiteX162" fmla="*/ 10211359 w 12793191"/>
                <a:gd name="connsiteY162" fmla="*/ 2246334 h 3770081"/>
                <a:gd name="connsiteX163" fmla="*/ 10211359 w 12793191"/>
                <a:gd name="connsiteY163" fmla="*/ 2265397 h 3770081"/>
                <a:gd name="connsiteX164" fmla="*/ 10272733 w 12793191"/>
                <a:gd name="connsiteY164" fmla="*/ 2265397 h 3770081"/>
                <a:gd name="connsiteX165" fmla="*/ 10272733 w 12793191"/>
                <a:gd name="connsiteY165" fmla="*/ 2292169 h 3770081"/>
                <a:gd name="connsiteX166" fmla="*/ 10350570 w 12793191"/>
                <a:gd name="connsiteY166" fmla="*/ 2292169 h 3770081"/>
                <a:gd name="connsiteX167" fmla="*/ 10350570 w 12793191"/>
                <a:gd name="connsiteY167" fmla="*/ 2311233 h 3770081"/>
                <a:gd name="connsiteX168" fmla="*/ 10403955 w 12793191"/>
                <a:gd name="connsiteY168" fmla="*/ 2311233 h 3770081"/>
                <a:gd name="connsiteX169" fmla="*/ 10403955 w 12793191"/>
                <a:gd name="connsiteY169" fmla="*/ 2406881 h 3770081"/>
                <a:gd name="connsiteX170" fmla="*/ 10498135 w 12793191"/>
                <a:gd name="connsiteY170" fmla="*/ 2406881 h 3770081"/>
                <a:gd name="connsiteX171" fmla="*/ 10499587 w 12793191"/>
                <a:gd name="connsiteY171" fmla="*/ 2429094 h 3770081"/>
                <a:gd name="connsiteX172" fmla="*/ 10596551 w 12793191"/>
                <a:gd name="connsiteY172" fmla="*/ 2430752 h 3770081"/>
                <a:gd name="connsiteX173" fmla="*/ 10596551 w 12793191"/>
                <a:gd name="connsiteY173" fmla="*/ 2476007 h 3770081"/>
                <a:gd name="connsiteX174" fmla="*/ 10645699 w 12793191"/>
                <a:gd name="connsiteY174" fmla="*/ 2476007 h 3770081"/>
                <a:gd name="connsiteX175" fmla="*/ 10645699 w 12793191"/>
                <a:gd name="connsiteY175" fmla="*/ 2516206 h 3770081"/>
                <a:gd name="connsiteX176" fmla="*/ 10748231 w 12793191"/>
                <a:gd name="connsiteY176" fmla="*/ 2516206 h 3770081"/>
                <a:gd name="connsiteX177" fmla="*/ 10748231 w 12793191"/>
                <a:gd name="connsiteY177" fmla="*/ 2558311 h 3770081"/>
                <a:gd name="connsiteX178" fmla="*/ 11248304 w 12793191"/>
                <a:gd name="connsiteY178" fmla="*/ 2558311 h 3770081"/>
                <a:gd name="connsiteX179" fmla="*/ 11257383 w 12793191"/>
                <a:gd name="connsiteY179" fmla="*/ 2613512 h 3770081"/>
                <a:gd name="connsiteX180" fmla="*/ 12793191 w 12793191"/>
                <a:gd name="connsiteY180" fmla="*/ 2613512 h 3770081"/>
                <a:gd name="connsiteX181" fmla="*/ 12793191 w 12793191"/>
                <a:gd name="connsiteY181" fmla="*/ 3770081 h 3770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12793191" h="3770081">
                  <a:moveTo>
                    <a:pt x="0" y="0"/>
                  </a:moveTo>
                  <a:lnTo>
                    <a:pt x="675964" y="0"/>
                  </a:lnTo>
                  <a:lnTo>
                    <a:pt x="676932" y="24782"/>
                  </a:lnTo>
                  <a:lnTo>
                    <a:pt x="1175915" y="24782"/>
                  </a:lnTo>
                  <a:lnTo>
                    <a:pt x="1212715" y="34397"/>
                  </a:lnTo>
                  <a:lnTo>
                    <a:pt x="1430007" y="34397"/>
                  </a:lnTo>
                  <a:lnTo>
                    <a:pt x="1430007" y="65064"/>
                  </a:lnTo>
                  <a:lnTo>
                    <a:pt x="1827547" y="65064"/>
                  </a:lnTo>
                  <a:lnTo>
                    <a:pt x="1833115" y="99544"/>
                  </a:lnTo>
                  <a:lnTo>
                    <a:pt x="2097981" y="99544"/>
                  </a:lnTo>
                  <a:lnTo>
                    <a:pt x="2097981" y="124327"/>
                  </a:lnTo>
                  <a:lnTo>
                    <a:pt x="2253535" y="124327"/>
                  </a:lnTo>
                  <a:lnTo>
                    <a:pt x="2253535" y="145379"/>
                  </a:lnTo>
                  <a:lnTo>
                    <a:pt x="2417441" y="145379"/>
                  </a:lnTo>
                  <a:lnTo>
                    <a:pt x="2417441" y="160713"/>
                  </a:lnTo>
                  <a:lnTo>
                    <a:pt x="2679764" y="160713"/>
                  </a:lnTo>
                  <a:lnTo>
                    <a:pt x="2679764" y="189474"/>
                  </a:lnTo>
                  <a:lnTo>
                    <a:pt x="2786292" y="189474"/>
                  </a:lnTo>
                  <a:lnTo>
                    <a:pt x="2786292" y="216245"/>
                  </a:lnTo>
                  <a:lnTo>
                    <a:pt x="2999346" y="216245"/>
                  </a:lnTo>
                  <a:lnTo>
                    <a:pt x="3000799" y="231579"/>
                  </a:lnTo>
                  <a:lnTo>
                    <a:pt x="3114105" y="231579"/>
                  </a:lnTo>
                  <a:lnTo>
                    <a:pt x="3130447" y="251306"/>
                  </a:lnTo>
                  <a:cubicBezTo>
                    <a:pt x="3130447" y="251306"/>
                    <a:pt x="3191822" y="246913"/>
                    <a:pt x="3191822" y="258351"/>
                  </a:cubicBezTo>
                  <a:cubicBezTo>
                    <a:pt x="3191822" y="269789"/>
                    <a:pt x="3199569" y="283962"/>
                    <a:pt x="3211916" y="283962"/>
                  </a:cubicBezTo>
                  <a:cubicBezTo>
                    <a:pt x="3224264" y="283962"/>
                    <a:pt x="3240848" y="296560"/>
                    <a:pt x="3281885" y="296560"/>
                  </a:cubicBezTo>
                  <a:cubicBezTo>
                    <a:pt x="3322923" y="296560"/>
                    <a:pt x="3347375" y="313883"/>
                    <a:pt x="3372070" y="313883"/>
                  </a:cubicBezTo>
                  <a:lnTo>
                    <a:pt x="3486829" y="313883"/>
                  </a:lnTo>
                  <a:lnTo>
                    <a:pt x="3486829" y="332947"/>
                  </a:lnTo>
                  <a:lnTo>
                    <a:pt x="3769610" y="332947"/>
                  </a:lnTo>
                  <a:lnTo>
                    <a:pt x="3769610" y="369333"/>
                  </a:lnTo>
                  <a:lnTo>
                    <a:pt x="3843332" y="369333"/>
                  </a:lnTo>
                  <a:lnTo>
                    <a:pt x="3843332" y="394115"/>
                  </a:lnTo>
                  <a:lnTo>
                    <a:pt x="3921170" y="394115"/>
                  </a:lnTo>
                  <a:lnTo>
                    <a:pt x="3921170" y="415168"/>
                  </a:lnTo>
                  <a:lnTo>
                    <a:pt x="4081081" y="415168"/>
                  </a:lnTo>
                  <a:lnTo>
                    <a:pt x="4081081" y="443929"/>
                  </a:lnTo>
                  <a:lnTo>
                    <a:pt x="4175261" y="443929"/>
                  </a:lnTo>
                  <a:lnTo>
                    <a:pt x="4175261" y="470701"/>
                  </a:lnTo>
                  <a:lnTo>
                    <a:pt x="4294136" y="470701"/>
                  </a:lnTo>
                  <a:lnTo>
                    <a:pt x="4294136" y="524244"/>
                  </a:lnTo>
                  <a:lnTo>
                    <a:pt x="4363863" y="524244"/>
                  </a:lnTo>
                  <a:lnTo>
                    <a:pt x="4363863" y="541567"/>
                  </a:lnTo>
                  <a:lnTo>
                    <a:pt x="4462279" y="541567"/>
                  </a:lnTo>
                  <a:lnTo>
                    <a:pt x="4462279" y="566349"/>
                  </a:lnTo>
                  <a:lnTo>
                    <a:pt x="4662987" y="566349"/>
                  </a:lnTo>
                  <a:lnTo>
                    <a:pt x="4662987" y="598840"/>
                  </a:lnTo>
                  <a:lnTo>
                    <a:pt x="4720366" y="598840"/>
                  </a:lnTo>
                  <a:lnTo>
                    <a:pt x="4720366" y="627601"/>
                  </a:lnTo>
                  <a:lnTo>
                    <a:pt x="4875920" y="627601"/>
                  </a:lnTo>
                  <a:lnTo>
                    <a:pt x="4875920" y="648654"/>
                  </a:lnTo>
                  <a:lnTo>
                    <a:pt x="4998789" y="648654"/>
                  </a:lnTo>
                  <a:lnTo>
                    <a:pt x="4998789" y="681144"/>
                  </a:lnTo>
                  <a:lnTo>
                    <a:pt x="5067790" y="681144"/>
                  </a:lnTo>
                  <a:cubicBezTo>
                    <a:pt x="5067790" y="681144"/>
                    <a:pt x="5064521" y="705927"/>
                    <a:pt x="5080864" y="705927"/>
                  </a:cubicBezTo>
                  <a:lnTo>
                    <a:pt x="5187391" y="705927"/>
                  </a:lnTo>
                  <a:lnTo>
                    <a:pt x="5187391" y="736594"/>
                  </a:lnTo>
                  <a:lnTo>
                    <a:pt x="5257118" y="736594"/>
                  </a:lnTo>
                  <a:lnTo>
                    <a:pt x="5257118" y="763200"/>
                  </a:lnTo>
                  <a:lnTo>
                    <a:pt x="5334955" y="763200"/>
                  </a:lnTo>
                  <a:lnTo>
                    <a:pt x="5334955" y="780688"/>
                  </a:lnTo>
                  <a:lnTo>
                    <a:pt x="5462061" y="780688"/>
                  </a:lnTo>
                  <a:lnTo>
                    <a:pt x="5462061" y="801741"/>
                  </a:lnTo>
                  <a:lnTo>
                    <a:pt x="5556241" y="801741"/>
                  </a:lnTo>
                  <a:lnTo>
                    <a:pt x="5556241" y="834232"/>
                  </a:lnTo>
                  <a:lnTo>
                    <a:pt x="5707800" y="834232"/>
                  </a:lnTo>
                  <a:lnTo>
                    <a:pt x="5728137" y="857274"/>
                  </a:lnTo>
                  <a:lnTo>
                    <a:pt x="5822317" y="857274"/>
                  </a:lnTo>
                  <a:lnTo>
                    <a:pt x="5822317" y="874597"/>
                  </a:lnTo>
                  <a:lnTo>
                    <a:pt x="5912502" y="874597"/>
                  </a:lnTo>
                  <a:lnTo>
                    <a:pt x="5912502" y="895649"/>
                  </a:lnTo>
                  <a:lnTo>
                    <a:pt x="6015034" y="895649"/>
                  </a:lnTo>
                  <a:lnTo>
                    <a:pt x="6015034" y="932035"/>
                  </a:lnTo>
                  <a:lnTo>
                    <a:pt x="6084761" y="939744"/>
                  </a:lnTo>
                  <a:lnTo>
                    <a:pt x="6129793" y="960796"/>
                  </a:lnTo>
                  <a:lnTo>
                    <a:pt x="6199520" y="970411"/>
                  </a:lnTo>
                  <a:lnTo>
                    <a:pt x="6246610" y="992458"/>
                  </a:lnTo>
                  <a:lnTo>
                    <a:pt x="6363427" y="1001078"/>
                  </a:lnTo>
                  <a:lnTo>
                    <a:pt x="6363427" y="1031745"/>
                  </a:lnTo>
                  <a:lnTo>
                    <a:pt x="6453612" y="1031745"/>
                  </a:lnTo>
                  <a:lnTo>
                    <a:pt x="6453612" y="1049068"/>
                  </a:lnTo>
                  <a:lnTo>
                    <a:pt x="6613524" y="1049068"/>
                  </a:lnTo>
                  <a:lnTo>
                    <a:pt x="6613524" y="1066391"/>
                  </a:lnTo>
                  <a:lnTo>
                    <a:pt x="6662671" y="1066391"/>
                  </a:lnTo>
                  <a:lnTo>
                    <a:pt x="6662671" y="1104767"/>
                  </a:lnTo>
                  <a:lnTo>
                    <a:pt x="6761088" y="1104767"/>
                  </a:lnTo>
                  <a:lnTo>
                    <a:pt x="6761088" y="1133527"/>
                  </a:lnTo>
                  <a:lnTo>
                    <a:pt x="6814473" y="1133527"/>
                  </a:lnTo>
                  <a:lnTo>
                    <a:pt x="6830815" y="1152591"/>
                  </a:lnTo>
                  <a:lnTo>
                    <a:pt x="6929232" y="1152591"/>
                  </a:lnTo>
                  <a:lnTo>
                    <a:pt x="6929232" y="1167925"/>
                  </a:lnTo>
                  <a:lnTo>
                    <a:pt x="7002953" y="1167925"/>
                  </a:lnTo>
                  <a:lnTo>
                    <a:pt x="7002953" y="1238791"/>
                  </a:lnTo>
                  <a:lnTo>
                    <a:pt x="7097133" y="1238791"/>
                  </a:lnTo>
                  <a:lnTo>
                    <a:pt x="7150517" y="1269458"/>
                  </a:lnTo>
                  <a:lnTo>
                    <a:pt x="7253050" y="1269458"/>
                  </a:lnTo>
                  <a:lnTo>
                    <a:pt x="7253050" y="1300125"/>
                  </a:lnTo>
                  <a:lnTo>
                    <a:pt x="7302198" y="1300125"/>
                  </a:lnTo>
                  <a:lnTo>
                    <a:pt x="7334398" y="1301451"/>
                  </a:lnTo>
                  <a:cubicBezTo>
                    <a:pt x="7334398" y="1301451"/>
                    <a:pt x="7355341" y="1309740"/>
                    <a:pt x="7351224" y="1321344"/>
                  </a:cubicBezTo>
                  <a:cubicBezTo>
                    <a:pt x="7347229" y="1332948"/>
                    <a:pt x="7351467" y="1346126"/>
                    <a:pt x="7351467" y="1346126"/>
                  </a:cubicBezTo>
                  <a:lnTo>
                    <a:pt x="7474094" y="1346126"/>
                  </a:lnTo>
                  <a:lnTo>
                    <a:pt x="7474094" y="1386325"/>
                  </a:lnTo>
                  <a:lnTo>
                    <a:pt x="7539584" y="1386325"/>
                  </a:lnTo>
                  <a:lnTo>
                    <a:pt x="7539584" y="1411107"/>
                  </a:lnTo>
                  <a:cubicBezTo>
                    <a:pt x="7539584" y="1411107"/>
                    <a:pt x="7592969" y="1401493"/>
                    <a:pt x="7592969" y="1411107"/>
                  </a:cubicBezTo>
                  <a:lnTo>
                    <a:pt x="7592969" y="1432160"/>
                  </a:lnTo>
                  <a:lnTo>
                    <a:pt x="7658459" y="1432160"/>
                  </a:lnTo>
                  <a:lnTo>
                    <a:pt x="7658459" y="1449483"/>
                  </a:lnTo>
                  <a:lnTo>
                    <a:pt x="7711844" y="1449483"/>
                  </a:lnTo>
                  <a:lnTo>
                    <a:pt x="7711844" y="1478244"/>
                  </a:lnTo>
                  <a:cubicBezTo>
                    <a:pt x="7711844" y="1478244"/>
                    <a:pt x="7769223" y="1470536"/>
                    <a:pt x="7769223" y="1478244"/>
                  </a:cubicBezTo>
                  <a:lnTo>
                    <a:pt x="7769223" y="1503026"/>
                  </a:lnTo>
                  <a:lnTo>
                    <a:pt x="7842944" y="1503026"/>
                  </a:lnTo>
                  <a:lnTo>
                    <a:pt x="7842944" y="1516454"/>
                  </a:lnTo>
                  <a:lnTo>
                    <a:pt x="7883982" y="1516454"/>
                  </a:lnTo>
                  <a:lnTo>
                    <a:pt x="7883982" y="1568256"/>
                  </a:lnTo>
                  <a:lnTo>
                    <a:pt x="7994504" y="1568256"/>
                  </a:lnTo>
                  <a:lnTo>
                    <a:pt x="7994504" y="1577871"/>
                  </a:lnTo>
                  <a:lnTo>
                    <a:pt x="8101031" y="1577871"/>
                  </a:lnTo>
                  <a:lnTo>
                    <a:pt x="8101031" y="1593205"/>
                  </a:lnTo>
                  <a:cubicBezTo>
                    <a:pt x="8101031" y="1593205"/>
                    <a:pt x="8187100" y="1589475"/>
                    <a:pt x="8187100" y="1593205"/>
                  </a:cubicBezTo>
                  <a:lnTo>
                    <a:pt x="8187100" y="1621965"/>
                  </a:lnTo>
                  <a:lnTo>
                    <a:pt x="8269174" y="1621965"/>
                  </a:lnTo>
                  <a:lnTo>
                    <a:pt x="8269174" y="1637299"/>
                  </a:lnTo>
                  <a:lnTo>
                    <a:pt x="8347012" y="1637299"/>
                  </a:lnTo>
                  <a:lnTo>
                    <a:pt x="8347012" y="1667966"/>
                  </a:lnTo>
                  <a:lnTo>
                    <a:pt x="8400396" y="1667966"/>
                  </a:lnTo>
                  <a:lnTo>
                    <a:pt x="8400396" y="1696727"/>
                  </a:lnTo>
                  <a:cubicBezTo>
                    <a:pt x="8400396" y="1696727"/>
                    <a:pt x="8494576" y="1691008"/>
                    <a:pt x="8494576" y="1696727"/>
                  </a:cubicBezTo>
                  <a:cubicBezTo>
                    <a:pt x="8494576" y="1702446"/>
                    <a:pt x="8521208" y="1709160"/>
                    <a:pt x="8521208" y="1709160"/>
                  </a:cubicBezTo>
                  <a:cubicBezTo>
                    <a:pt x="8521208" y="1709160"/>
                    <a:pt x="8543845" y="1731207"/>
                    <a:pt x="8592993" y="1731207"/>
                  </a:cubicBezTo>
                  <a:lnTo>
                    <a:pt x="8658482" y="1731207"/>
                  </a:lnTo>
                  <a:lnTo>
                    <a:pt x="8658482" y="1786740"/>
                  </a:lnTo>
                  <a:lnTo>
                    <a:pt x="8867421" y="1786740"/>
                  </a:lnTo>
                  <a:lnTo>
                    <a:pt x="8867421" y="1821220"/>
                  </a:lnTo>
                  <a:lnTo>
                    <a:pt x="9010990" y="1840283"/>
                  </a:lnTo>
                  <a:cubicBezTo>
                    <a:pt x="9010990" y="1840283"/>
                    <a:pt x="9043675" y="1861336"/>
                    <a:pt x="9060138" y="1861336"/>
                  </a:cubicBezTo>
                  <a:lnTo>
                    <a:pt x="9121512" y="1861336"/>
                  </a:lnTo>
                  <a:lnTo>
                    <a:pt x="9170660" y="1884378"/>
                  </a:lnTo>
                  <a:cubicBezTo>
                    <a:pt x="9170660" y="1884378"/>
                    <a:pt x="9195356" y="1939910"/>
                    <a:pt x="9207461" y="1939910"/>
                  </a:cubicBezTo>
                  <a:lnTo>
                    <a:pt x="9293530" y="1939910"/>
                  </a:lnTo>
                  <a:lnTo>
                    <a:pt x="9326215" y="1952343"/>
                  </a:lnTo>
                  <a:cubicBezTo>
                    <a:pt x="9326215" y="1952343"/>
                    <a:pt x="9320162" y="1981104"/>
                    <a:pt x="9326215" y="1984005"/>
                  </a:cubicBezTo>
                  <a:cubicBezTo>
                    <a:pt x="9332267" y="1986906"/>
                    <a:pt x="9387589" y="1974390"/>
                    <a:pt x="9387589" y="1984005"/>
                  </a:cubicBezTo>
                  <a:lnTo>
                    <a:pt x="9387589" y="2022380"/>
                  </a:lnTo>
                  <a:lnTo>
                    <a:pt x="9428625" y="2022380"/>
                  </a:lnTo>
                  <a:lnTo>
                    <a:pt x="9428625" y="2054871"/>
                  </a:lnTo>
                  <a:lnTo>
                    <a:pt x="9498352" y="2054871"/>
                  </a:lnTo>
                  <a:lnTo>
                    <a:pt x="9498352" y="2070205"/>
                  </a:lnTo>
                  <a:lnTo>
                    <a:pt x="9563843" y="2070205"/>
                  </a:lnTo>
                  <a:lnTo>
                    <a:pt x="9563843" y="2093246"/>
                  </a:lnTo>
                  <a:cubicBezTo>
                    <a:pt x="9563843" y="2093246"/>
                    <a:pt x="9633570" y="2087527"/>
                    <a:pt x="9633570" y="2093246"/>
                  </a:cubicBezTo>
                  <a:cubicBezTo>
                    <a:pt x="9633570" y="2098965"/>
                    <a:pt x="9617227" y="2118029"/>
                    <a:pt x="9633570" y="2118029"/>
                  </a:cubicBezTo>
                  <a:lnTo>
                    <a:pt x="9703296" y="2118029"/>
                  </a:lnTo>
                  <a:lnTo>
                    <a:pt x="9735981" y="2133363"/>
                  </a:lnTo>
                  <a:lnTo>
                    <a:pt x="9899888" y="2133363"/>
                  </a:lnTo>
                  <a:lnTo>
                    <a:pt x="9899888" y="2213843"/>
                  </a:lnTo>
                  <a:lnTo>
                    <a:pt x="10022757" y="2213843"/>
                  </a:lnTo>
                  <a:cubicBezTo>
                    <a:pt x="10022757" y="2213843"/>
                    <a:pt x="10006415" y="2232907"/>
                    <a:pt x="10022757" y="2232907"/>
                  </a:cubicBezTo>
                  <a:lnTo>
                    <a:pt x="10121174" y="2232907"/>
                  </a:lnTo>
                  <a:lnTo>
                    <a:pt x="10121174" y="2246334"/>
                  </a:lnTo>
                  <a:cubicBezTo>
                    <a:pt x="10121174" y="2246334"/>
                    <a:pt x="10211359" y="2240615"/>
                    <a:pt x="10211359" y="2246334"/>
                  </a:cubicBezTo>
                  <a:lnTo>
                    <a:pt x="10211359" y="2265397"/>
                  </a:lnTo>
                  <a:lnTo>
                    <a:pt x="10272733" y="2265397"/>
                  </a:lnTo>
                  <a:lnTo>
                    <a:pt x="10272733" y="2292169"/>
                  </a:lnTo>
                  <a:lnTo>
                    <a:pt x="10350570" y="2292169"/>
                  </a:lnTo>
                  <a:lnTo>
                    <a:pt x="10350570" y="2311233"/>
                  </a:lnTo>
                  <a:lnTo>
                    <a:pt x="10403955" y="2311233"/>
                  </a:lnTo>
                  <a:lnTo>
                    <a:pt x="10403955" y="2406881"/>
                  </a:lnTo>
                  <a:lnTo>
                    <a:pt x="10498135" y="2406881"/>
                  </a:lnTo>
                  <a:lnTo>
                    <a:pt x="10499587" y="2429094"/>
                  </a:lnTo>
                  <a:lnTo>
                    <a:pt x="10596551" y="2430752"/>
                  </a:lnTo>
                  <a:lnTo>
                    <a:pt x="10596551" y="2476007"/>
                  </a:lnTo>
                  <a:lnTo>
                    <a:pt x="10645699" y="2476007"/>
                  </a:lnTo>
                  <a:lnTo>
                    <a:pt x="10645699" y="2516206"/>
                  </a:lnTo>
                  <a:lnTo>
                    <a:pt x="10748231" y="2516206"/>
                  </a:lnTo>
                  <a:lnTo>
                    <a:pt x="10748231" y="2558311"/>
                  </a:lnTo>
                  <a:lnTo>
                    <a:pt x="11248304" y="2558311"/>
                  </a:lnTo>
                  <a:cubicBezTo>
                    <a:pt x="11248304" y="2558311"/>
                    <a:pt x="11251089" y="2616413"/>
                    <a:pt x="11257383" y="2613512"/>
                  </a:cubicBezTo>
                  <a:cubicBezTo>
                    <a:pt x="11263436" y="2610611"/>
                    <a:pt x="12793191" y="2613512"/>
                    <a:pt x="12793191" y="2613512"/>
                  </a:cubicBezTo>
                  <a:lnTo>
                    <a:pt x="12793191" y="3770081"/>
                  </a:lnTo>
                </a:path>
              </a:pathLst>
            </a:custGeom>
            <a:noFill/>
            <a:ln w="36305" cap="flat">
              <a:solidFill>
                <a:srgbClr val="4B1D6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47E6194D-D226-2903-3705-0F630C8E7186}"/>
                </a:ext>
              </a:extLst>
            </p:cNvPr>
            <p:cNvSpPr/>
            <p:nvPr/>
          </p:nvSpPr>
          <p:spPr>
            <a:xfrm>
              <a:off x="2615196" y="4216816"/>
              <a:ext cx="12744164" cy="3067718"/>
            </a:xfrm>
            <a:custGeom>
              <a:avLst/>
              <a:gdLst>
                <a:gd name="connsiteX0" fmla="*/ 0 w 12744164"/>
                <a:gd name="connsiteY0" fmla="*/ 0 h 3067718"/>
                <a:gd name="connsiteX1" fmla="*/ 673058 w 12744164"/>
                <a:gd name="connsiteY1" fmla="*/ 0 h 3067718"/>
                <a:gd name="connsiteX2" fmla="*/ 673058 w 12744164"/>
                <a:gd name="connsiteY2" fmla="*/ 35392 h 3067718"/>
                <a:gd name="connsiteX3" fmla="*/ 1154125 w 12744164"/>
                <a:gd name="connsiteY3" fmla="*/ 35392 h 3067718"/>
                <a:gd name="connsiteX4" fmla="*/ 1154125 w 12744164"/>
                <a:gd name="connsiteY4" fmla="*/ 60506 h 3067718"/>
                <a:gd name="connsiteX5" fmla="*/ 1366333 w 12744164"/>
                <a:gd name="connsiteY5" fmla="*/ 60506 h 3067718"/>
                <a:gd name="connsiteX6" fmla="*/ 1367785 w 12744164"/>
                <a:gd name="connsiteY6" fmla="*/ 77331 h 3067718"/>
                <a:gd name="connsiteX7" fmla="*/ 1575997 w 12744164"/>
                <a:gd name="connsiteY7" fmla="*/ 77331 h 3067718"/>
                <a:gd name="connsiteX8" fmla="*/ 1633135 w 12744164"/>
                <a:gd name="connsiteY8" fmla="*/ 96560 h 3067718"/>
                <a:gd name="connsiteX9" fmla="*/ 1735062 w 12744164"/>
                <a:gd name="connsiteY9" fmla="*/ 96560 h 3067718"/>
                <a:gd name="connsiteX10" fmla="*/ 1779367 w 12744164"/>
                <a:gd name="connsiteY10" fmla="*/ 116121 h 3067718"/>
                <a:gd name="connsiteX11" fmla="*/ 1970632 w 12744164"/>
                <a:gd name="connsiteY11" fmla="*/ 116121 h 3067718"/>
                <a:gd name="connsiteX12" fmla="*/ 2005859 w 12744164"/>
                <a:gd name="connsiteY12" fmla="*/ 138666 h 3067718"/>
                <a:gd name="connsiteX13" fmla="*/ 2171823 w 12744164"/>
                <a:gd name="connsiteY13" fmla="*/ 138666 h 3067718"/>
                <a:gd name="connsiteX14" fmla="*/ 2171823 w 12744164"/>
                <a:gd name="connsiteY14" fmla="*/ 163780 h 3067718"/>
                <a:gd name="connsiteX15" fmla="*/ 2325441 w 12744164"/>
                <a:gd name="connsiteY15" fmla="*/ 163780 h 3067718"/>
                <a:gd name="connsiteX16" fmla="*/ 2325441 w 12744164"/>
                <a:gd name="connsiteY16" fmla="*/ 184169 h 3067718"/>
                <a:gd name="connsiteX17" fmla="*/ 2584859 w 12744164"/>
                <a:gd name="connsiteY17" fmla="*/ 184169 h 3067718"/>
                <a:gd name="connsiteX18" fmla="*/ 2584859 w 12744164"/>
                <a:gd name="connsiteY18" fmla="*/ 202072 h 3067718"/>
                <a:gd name="connsiteX19" fmla="*/ 2680128 w 12744164"/>
                <a:gd name="connsiteY19" fmla="*/ 202072 h 3067718"/>
                <a:gd name="connsiteX20" fmla="*/ 2776123 w 12744164"/>
                <a:gd name="connsiteY20" fmla="*/ 238293 h 3067718"/>
                <a:gd name="connsiteX21" fmla="*/ 2965935 w 12744164"/>
                <a:gd name="connsiteY21" fmla="*/ 238293 h 3067718"/>
                <a:gd name="connsiteX22" fmla="*/ 2965935 w 12744164"/>
                <a:gd name="connsiteY22" fmla="*/ 263241 h 3067718"/>
                <a:gd name="connsiteX23" fmla="*/ 3066652 w 12744164"/>
                <a:gd name="connsiteY23" fmla="*/ 263241 h 3067718"/>
                <a:gd name="connsiteX24" fmla="*/ 3066652 w 12744164"/>
                <a:gd name="connsiteY24" fmla="*/ 281144 h 3067718"/>
                <a:gd name="connsiteX25" fmla="*/ 3210706 w 12744164"/>
                <a:gd name="connsiteY25" fmla="*/ 281144 h 3067718"/>
                <a:gd name="connsiteX26" fmla="*/ 3210706 w 12744164"/>
                <a:gd name="connsiteY26" fmla="*/ 320763 h 3067718"/>
                <a:gd name="connsiteX27" fmla="*/ 3267843 w 12744164"/>
                <a:gd name="connsiteY27" fmla="*/ 320763 h 3067718"/>
                <a:gd name="connsiteX28" fmla="*/ 3267843 w 12744164"/>
                <a:gd name="connsiteY28" fmla="*/ 351098 h 3067718"/>
                <a:gd name="connsiteX29" fmla="*/ 3387444 w 12744164"/>
                <a:gd name="connsiteY29" fmla="*/ 351098 h 3067718"/>
                <a:gd name="connsiteX30" fmla="*/ 3387444 w 12744164"/>
                <a:gd name="connsiteY30" fmla="*/ 374721 h 3067718"/>
                <a:gd name="connsiteX31" fmla="*/ 3512493 w 12744164"/>
                <a:gd name="connsiteY31" fmla="*/ 374721 h 3067718"/>
                <a:gd name="connsiteX32" fmla="*/ 3531498 w 12744164"/>
                <a:gd name="connsiteY32" fmla="*/ 399835 h 3067718"/>
                <a:gd name="connsiteX33" fmla="*/ 3621320 w 12744164"/>
                <a:gd name="connsiteY33" fmla="*/ 399835 h 3067718"/>
                <a:gd name="connsiteX34" fmla="*/ 3621320 w 12744164"/>
                <a:gd name="connsiteY34" fmla="*/ 416660 h 3067718"/>
                <a:gd name="connsiteX35" fmla="*/ 3751816 w 12744164"/>
                <a:gd name="connsiteY35" fmla="*/ 416660 h 3067718"/>
                <a:gd name="connsiteX36" fmla="*/ 3751816 w 12744164"/>
                <a:gd name="connsiteY36" fmla="*/ 439453 h 3067718"/>
                <a:gd name="connsiteX37" fmla="*/ 3912333 w 12744164"/>
                <a:gd name="connsiteY37" fmla="*/ 439453 h 3067718"/>
                <a:gd name="connsiteX38" fmla="*/ 3955912 w 12744164"/>
                <a:gd name="connsiteY38" fmla="*/ 452632 h 3067718"/>
                <a:gd name="connsiteX39" fmla="*/ 4045007 w 12744164"/>
                <a:gd name="connsiteY39" fmla="*/ 452632 h 3067718"/>
                <a:gd name="connsiteX40" fmla="*/ 4045734 w 12744164"/>
                <a:gd name="connsiteY40" fmla="*/ 481476 h 3067718"/>
                <a:gd name="connsiteX41" fmla="*/ 4142214 w 12744164"/>
                <a:gd name="connsiteY41" fmla="*/ 481476 h 3067718"/>
                <a:gd name="connsiteX42" fmla="*/ 4144877 w 12744164"/>
                <a:gd name="connsiteY42" fmla="*/ 514381 h 3067718"/>
                <a:gd name="connsiteX43" fmla="*/ 4208672 w 12744164"/>
                <a:gd name="connsiteY43" fmla="*/ 514381 h 3067718"/>
                <a:gd name="connsiteX44" fmla="*/ 4208672 w 12744164"/>
                <a:gd name="connsiteY44" fmla="*/ 574886 h 3067718"/>
                <a:gd name="connsiteX45" fmla="*/ 4293046 w 12744164"/>
                <a:gd name="connsiteY45" fmla="*/ 574886 h 3067718"/>
                <a:gd name="connsiteX46" fmla="*/ 4293046 w 12744164"/>
                <a:gd name="connsiteY46" fmla="*/ 604891 h 3067718"/>
                <a:gd name="connsiteX47" fmla="*/ 4369310 w 12744164"/>
                <a:gd name="connsiteY47" fmla="*/ 604891 h 3067718"/>
                <a:gd name="connsiteX48" fmla="*/ 4369310 w 12744164"/>
                <a:gd name="connsiteY48" fmla="*/ 645670 h 3067718"/>
                <a:gd name="connsiteX49" fmla="*/ 4502711 w 12744164"/>
                <a:gd name="connsiteY49" fmla="*/ 645670 h 3067718"/>
                <a:gd name="connsiteX50" fmla="*/ 4502711 w 12744164"/>
                <a:gd name="connsiteY50" fmla="*/ 683962 h 3067718"/>
                <a:gd name="connsiteX51" fmla="*/ 4551738 w 12744164"/>
                <a:gd name="connsiteY51" fmla="*/ 683962 h 3067718"/>
                <a:gd name="connsiteX52" fmla="*/ 4551738 w 12744164"/>
                <a:gd name="connsiteY52" fmla="*/ 712806 h 3067718"/>
                <a:gd name="connsiteX53" fmla="*/ 4622434 w 12744164"/>
                <a:gd name="connsiteY53" fmla="*/ 712806 h 3067718"/>
                <a:gd name="connsiteX54" fmla="*/ 4622434 w 12744164"/>
                <a:gd name="connsiteY54" fmla="*/ 742810 h 3067718"/>
                <a:gd name="connsiteX55" fmla="*/ 4687681 w 12744164"/>
                <a:gd name="connsiteY55" fmla="*/ 742810 h 3067718"/>
                <a:gd name="connsiteX56" fmla="*/ 4725813 w 12744164"/>
                <a:gd name="connsiteY56" fmla="*/ 759636 h 3067718"/>
                <a:gd name="connsiteX57" fmla="*/ 4802077 w 12744164"/>
                <a:gd name="connsiteY57" fmla="*/ 759636 h 3067718"/>
                <a:gd name="connsiteX58" fmla="*/ 4826651 w 12744164"/>
                <a:gd name="connsiteY58" fmla="*/ 799255 h 3067718"/>
                <a:gd name="connsiteX59" fmla="*/ 4861878 w 12744164"/>
                <a:gd name="connsiteY59" fmla="*/ 814920 h 3067718"/>
                <a:gd name="connsiteX60" fmla="*/ 4861878 w 12744164"/>
                <a:gd name="connsiteY60" fmla="*/ 843764 h 3067718"/>
                <a:gd name="connsiteX61" fmla="*/ 4924462 w 12744164"/>
                <a:gd name="connsiteY61" fmla="*/ 843764 h 3067718"/>
                <a:gd name="connsiteX62" fmla="*/ 4924462 w 12744164"/>
                <a:gd name="connsiteY62" fmla="*/ 865313 h 3067718"/>
                <a:gd name="connsiteX63" fmla="*/ 4973489 w 12744164"/>
                <a:gd name="connsiteY63" fmla="*/ 865313 h 3067718"/>
                <a:gd name="connsiteX64" fmla="*/ 4973489 w 12744164"/>
                <a:gd name="connsiteY64" fmla="*/ 880979 h 3067718"/>
                <a:gd name="connsiteX65" fmla="*/ 5057863 w 12744164"/>
                <a:gd name="connsiteY65" fmla="*/ 880979 h 3067718"/>
                <a:gd name="connsiteX66" fmla="*/ 5057863 w 12744164"/>
                <a:gd name="connsiteY66" fmla="*/ 890593 h 3067718"/>
                <a:gd name="connsiteX67" fmla="*/ 5128559 w 12744164"/>
                <a:gd name="connsiteY67" fmla="*/ 890593 h 3067718"/>
                <a:gd name="connsiteX68" fmla="*/ 5128559 w 12744164"/>
                <a:gd name="connsiteY68" fmla="*/ 908496 h 3067718"/>
                <a:gd name="connsiteX69" fmla="*/ 5199254 w 12744164"/>
                <a:gd name="connsiteY69" fmla="*/ 908496 h 3067718"/>
                <a:gd name="connsiteX70" fmla="*/ 5199254 w 12744164"/>
                <a:gd name="connsiteY70" fmla="*/ 949275 h 3067718"/>
                <a:gd name="connsiteX71" fmla="*/ 5318855 w 12744164"/>
                <a:gd name="connsiteY71" fmla="*/ 949275 h 3067718"/>
                <a:gd name="connsiteX72" fmla="*/ 5318855 w 12744164"/>
                <a:gd name="connsiteY72" fmla="*/ 1034398 h 3067718"/>
                <a:gd name="connsiteX73" fmla="*/ 5449351 w 12744164"/>
                <a:gd name="connsiteY73" fmla="*/ 1034398 h 3067718"/>
                <a:gd name="connsiteX74" fmla="*/ 5449351 w 12744164"/>
                <a:gd name="connsiteY74" fmla="*/ 1061998 h 3067718"/>
                <a:gd name="connsiteX75" fmla="*/ 5550067 w 12744164"/>
                <a:gd name="connsiteY75" fmla="*/ 1061998 h 3067718"/>
                <a:gd name="connsiteX76" fmla="*/ 5550067 w 12744164"/>
                <a:gd name="connsiteY76" fmla="*/ 1078824 h 3067718"/>
                <a:gd name="connsiteX77" fmla="*/ 5623426 w 12744164"/>
                <a:gd name="connsiteY77" fmla="*/ 1078824 h 3067718"/>
                <a:gd name="connsiteX78" fmla="*/ 5623426 w 12744164"/>
                <a:gd name="connsiteY78" fmla="*/ 1084874 h 3067718"/>
                <a:gd name="connsiteX79" fmla="*/ 5718695 w 12744164"/>
                <a:gd name="connsiteY79" fmla="*/ 1084874 h 3067718"/>
                <a:gd name="connsiteX80" fmla="*/ 5718695 w 12744164"/>
                <a:gd name="connsiteY80" fmla="*/ 1105264 h 3067718"/>
                <a:gd name="connsiteX81" fmla="*/ 5773048 w 12744164"/>
                <a:gd name="connsiteY81" fmla="*/ 1105264 h 3067718"/>
                <a:gd name="connsiteX82" fmla="*/ 5773048 w 12744164"/>
                <a:gd name="connsiteY82" fmla="*/ 1123167 h 3067718"/>
                <a:gd name="connsiteX83" fmla="*/ 5824738 w 12744164"/>
                <a:gd name="connsiteY83" fmla="*/ 1123167 h 3067718"/>
                <a:gd name="connsiteX84" fmla="*/ 5824738 w 12744164"/>
                <a:gd name="connsiteY84" fmla="*/ 1155658 h 3067718"/>
                <a:gd name="connsiteX85" fmla="*/ 5903544 w 12744164"/>
                <a:gd name="connsiteY85" fmla="*/ 1155658 h 3067718"/>
                <a:gd name="connsiteX86" fmla="*/ 5903544 w 12744164"/>
                <a:gd name="connsiteY86" fmla="*/ 1182098 h 3067718"/>
                <a:gd name="connsiteX87" fmla="*/ 5963345 w 12744164"/>
                <a:gd name="connsiteY87" fmla="*/ 1182098 h 3067718"/>
                <a:gd name="connsiteX88" fmla="*/ 5963345 w 12744164"/>
                <a:gd name="connsiteY88" fmla="*/ 1210942 h 3067718"/>
                <a:gd name="connsiteX89" fmla="*/ 6001476 w 12744164"/>
                <a:gd name="connsiteY89" fmla="*/ 1210942 h 3067718"/>
                <a:gd name="connsiteX90" fmla="*/ 6001476 w 12744164"/>
                <a:gd name="connsiteY90" fmla="*/ 1236056 h 3067718"/>
                <a:gd name="connsiteX91" fmla="*/ 6047719 w 12744164"/>
                <a:gd name="connsiteY91" fmla="*/ 1236056 h 3067718"/>
                <a:gd name="connsiteX92" fmla="*/ 6047719 w 12744164"/>
                <a:gd name="connsiteY92" fmla="*/ 1276835 h 3067718"/>
                <a:gd name="connsiteX93" fmla="*/ 6246368 w 12744164"/>
                <a:gd name="connsiteY93" fmla="*/ 1276835 h 3067718"/>
                <a:gd name="connsiteX94" fmla="*/ 6246368 w 12744164"/>
                <a:gd name="connsiteY94" fmla="*/ 1300788 h 3067718"/>
                <a:gd name="connsiteX95" fmla="*/ 6281595 w 12744164"/>
                <a:gd name="connsiteY95" fmla="*/ 1300788 h 3067718"/>
                <a:gd name="connsiteX96" fmla="*/ 6281595 w 12744164"/>
                <a:gd name="connsiteY96" fmla="*/ 1321178 h 3067718"/>
                <a:gd name="connsiteX97" fmla="*/ 6341395 w 12744164"/>
                <a:gd name="connsiteY97" fmla="*/ 1321178 h 3067718"/>
                <a:gd name="connsiteX98" fmla="*/ 6341395 w 12744164"/>
                <a:gd name="connsiteY98" fmla="*/ 1376296 h 3067718"/>
                <a:gd name="connsiteX99" fmla="*/ 6412090 w 12744164"/>
                <a:gd name="connsiteY99" fmla="*/ 1376296 h 3067718"/>
                <a:gd name="connsiteX100" fmla="*/ 6412090 w 12744164"/>
                <a:gd name="connsiteY100" fmla="*/ 1412351 h 3067718"/>
                <a:gd name="connsiteX101" fmla="*/ 6529028 w 12744164"/>
                <a:gd name="connsiteY101" fmla="*/ 1412351 h 3067718"/>
                <a:gd name="connsiteX102" fmla="*/ 6529028 w 12744164"/>
                <a:gd name="connsiteY102" fmla="*/ 1443515 h 3067718"/>
                <a:gd name="connsiteX103" fmla="*/ 6621392 w 12744164"/>
                <a:gd name="connsiteY103" fmla="*/ 1443515 h 3067718"/>
                <a:gd name="connsiteX104" fmla="*/ 6621392 w 12744164"/>
                <a:gd name="connsiteY104" fmla="*/ 1467469 h 3067718"/>
                <a:gd name="connsiteX105" fmla="*/ 6683977 w 12744164"/>
                <a:gd name="connsiteY105" fmla="*/ 1467469 h 3067718"/>
                <a:gd name="connsiteX106" fmla="*/ 6717993 w 12744164"/>
                <a:gd name="connsiteY106" fmla="*/ 1482471 h 3067718"/>
                <a:gd name="connsiteX107" fmla="*/ 6741114 w 12744164"/>
                <a:gd name="connsiteY107" fmla="*/ 1492749 h 3067718"/>
                <a:gd name="connsiteX108" fmla="*/ 6741114 w 12744164"/>
                <a:gd name="connsiteY108" fmla="*/ 1510652 h 3067718"/>
                <a:gd name="connsiteX109" fmla="*/ 6847157 w 12744164"/>
                <a:gd name="connsiteY109" fmla="*/ 1510652 h 3067718"/>
                <a:gd name="connsiteX110" fmla="*/ 6847157 w 12744164"/>
                <a:gd name="connsiteY110" fmla="*/ 1534605 h 3067718"/>
                <a:gd name="connsiteX111" fmla="*/ 6904295 w 12744164"/>
                <a:gd name="connsiteY111" fmla="*/ 1534605 h 3067718"/>
                <a:gd name="connsiteX112" fmla="*/ 6904295 w 12744164"/>
                <a:gd name="connsiteY112" fmla="*/ 1557399 h 3067718"/>
                <a:gd name="connsiteX113" fmla="*/ 7007674 w 12744164"/>
                <a:gd name="connsiteY113" fmla="*/ 1557399 h 3067718"/>
                <a:gd name="connsiteX114" fmla="*/ 7007674 w 12744164"/>
                <a:gd name="connsiteY114" fmla="*/ 1575301 h 3067718"/>
                <a:gd name="connsiteX115" fmla="*/ 7064812 w 12744164"/>
                <a:gd name="connsiteY115" fmla="*/ 1575301 h 3067718"/>
                <a:gd name="connsiteX116" fmla="*/ 7064812 w 12744164"/>
                <a:gd name="connsiteY116" fmla="*/ 1604145 h 3067718"/>
                <a:gd name="connsiteX117" fmla="*/ 7124612 w 12744164"/>
                <a:gd name="connsiteY117" fmla="*/ 1604145 h 3067718"/>
                <a:gd name="connsiteX118" fmla="*/ 7124612 w 12744164"/>
                <a:gd name="connsiteY118" fmla="*/ 1624535 h 3067718"/>
                <a:gd name="connsiteX119" fmla="*/ 7184413 w 12744164"/>
                <a:gd name="connsiteY119" fmla="*/ 1624535 h 3067718"/>
                <a:gd name="connsiteX120" fmla="*/ 7184413 w 12744164"/>
                <a:gd name="connsiteY120" fmla="*/ 1654539 h 3067718"/>
                <a:gd name="connsiteX121" fmla="*/ 7252324 w 12744164"/>
                <a:gd name="connsiteY121" fmla="*/ 1654539 h 3067718"/>
                <a:gd name="connsiteX122" fmla="*/ 7252324 w 12744164"/>
                <a:gd name="connsiteY122" fmla="*/ 1684543 h 3067718"/>
                <a:gd name="connsiteX123" fmla="*/ 7271329 w 12744164"/>
                <a:gd name="connsiteY123" fmla="*/ 1684543 h 3067718"/>
                <a:gd name="connsiteX124" fmla="*/ 7271329 w 12744164"/>
                <a:gd name="connsiteY124" fmla="*/ 1722836 h 3067718"/>
                <a:gd name="connsiteX125" fmla="*/ 7336577 w 12744164"/>
                <a:gd name="connsiteY125" fmla="*/ 1722836 h 3067718"/>
                <a:gd name="connsiteX126" fmla="*/ 7336577 w 12744164"/>
                <a:gd name="connsiteY126" fmla="*/ 1743225 h 3067718"/>
                <a:gd name="connsiteX127" fmla="*/ 7388267 w 12744164"/>
                <a:gd name="connsiteY127" fmla="*/ 1743225 h 3067718"/>
                <a:gd name="connsiteX128" fmla="*/ 7388267 w 12744164"/>
                <a:gd name="connsiteY128" fmla="*/ 1762455 h 3067718"/>
                <a:gd name="connsiteX129" fmla="*/ 7439957 w 12744164"/>
                <a:gd name="connsiteY129" fmla="*/ 1762455 h 3067718"/>
                <a:gd name="connsiteX130" fmla="*/ 7439957 w 12744164"/>
                <a:gd name="connsiteY130" fmla="*/ 1797183 h 3067718"/>
                <a:gd name="connsiteX131" fmla="*/ 7505205 w 12744164"/>
                <a:gd name="connsiteY131" fmla="*/ 1797183 h 3067718"/>
                <a:gd name="connsiteX132" fmla="*/ 7505205 w 12744164"/>
                <a:gd name="connsiteY132" fmla="*/ 1824784 h 3067718"/>
                <a:gd name="connsiteX133" fmla="*/ 7537889 w 12744164"/>
                <a:gd name="connsiteY133" fmla="*/ 1824784 h 3067718"/>
                <a:gd name="connsiteX134" fmla="*/ 7537889 w 12744164"/>
                <a:gd name="connsiteY134" fmla="*/ 1866723 h 3067718"/>
                <a:gd name="connsiteX135" fmla="*/ 7731091 w 12744164"/>
                <a:gd name="connsiteY135" fmla="*/ 1866723 h 3067718"/>
                <a:gd name="connsiteX136" fmla="*/ 7731091 w 12744164"/>
                <a:gd name="connsiteY136" fmla="*/ 1900291 h 3067718"/>
                <a:gd name="connsiteX137" fmla="*/ 7785444 w 12744164"/>
                <a:gd name="connsiteY137" fmla="*/ 1900291 h 3067718"/>
                <a:gd name="connsiteX138" fmla="*/ 7785444 w 12744164"/>
                <a:gd name="connsiteY138" fmla="*/ 1933860 h 3067718"/>
                <a:gd name="connsiteX139" fmla="*/ 7820671 w 12744164"/>
                <a:gd name="connsiteY139" fmla="*/ 1933860 h 3067718"/>
                <a:gd name="connsiteX140" fmla="*/ 7820671 w 12744164"/>
                <a:gd name="connsiteY140" fmla="*/ 1973478 h 3067718"/>
                <a:gd name="connsiteX141" fmla="*/ 7866913 w 12744164"/>
                <a:gd name="connsiteY141" fmla="*/ 1973478 h 3067718"/>
                <a:gd name="connsiteX142" fmla="*/ 7866913 w 12744164"/>
                <a:gd name="connsiteY142" fmla="*/ 2003482 h 3067718"/>
                <a:gd name="connsiteX143" fmla="*/ 7956735 w 12744164"/>
                <a:gd name="connsiteY143" fmla="*/ 2003482 h 3067718"/>
                <a:gd name="connsiteX144" fmla="*/ 7956735 w 12744164"/>
                <a:gd name="connsiteY144" fmla="*/ 2050312 h 3067718"/>
                <a:gd name="connsiteX145" fmla="*/ 8011088 w 12744164"/>
                <a:gd name="connsiteY145" fmla="*/ 2050312 h 3067718"/>
                <a:gd name="connsiteX146" fmla="*/ 8011088 w 12744164"/>
                <a:gd name="connsiteY146" fmla="*/ 2105431 h 3067718"/>
                <a:gd name="connsiteX147" fmla="*/ 8098004 w 12744164"/>
                <a:gd name="connsiteY147" fmla="*/ 2105431 h 3067718"/>
                <a:gd name="connsiteX148" fmla="*/ 8098004 w 12744164"/>
                <a:gd name="connsiteY148" fmla="*/ 2125820 h 3067718"/>
                <a:gd name="connsiteX149" fmla="*/ 8179716 w 12744164"/>
                <a:gd name="connsiteY149" fmla="*/ 2125820 h 3067718"/>
                <a:gd name="connsiteX150" fmla="*/ 8179716 w 12744164"/>
                <a:gd name="connsiteY150" fmla="*/ 2138999 h 3067718"/>
                <a:gd name="connsiteX151" fmla="*/ 8247627 w 12744164"/>
                <a:gd name="connsiteY151" fmla="*/ 2138999 h 3067718"/>
                <a:gd name="connsiteX152" fmla="*/ 8247627 w 12744164"/>
                <a:gd name="connsiteY152" fmla="*/ 2169003 h 3067718"/>
                <a:gd name="connsiteX153" fmla="*/ 8332001 w 12744164"/>
                <a:gd name="connsiteY153" fmla="*/ 2169003 h 3067718"/>
                <a:gd name="connsiteX154" fmla="*/ 8332001 w 12744164"/>
                <a:gd name="connsiteY154" fmla="*/ 2196603 h 3067718"/>
                <a:gd name="connsiteX155" fmla="*/ 8362022 w 12744164"/>
                <a:gd name="connsiteY155" fmla="*/ 2196603 h 3067718"/>
                <a:gd name="connsiteX156" fmla="*/ 8362022 w 12744164"/>
                <a:gd name="connsiteY156" fmla="*/ 2230171 h 3067718"/>
                <a:gd name="connsiteX157" fmla="*/ 8402696 w 12744164"/>
                <a:gd name="connsiteY157" fmla="*/ 2230171 h 3067718"/>
                <a:gd name="connsiteX158" fmla="*/ 8402696 w 12744164"/>
                <a:gd name="connsiteY158" fmla="*/ 2262662 h 3067718"/>
                <a:gd name="connsiteX159" fmla="*/ 8568661 w 12744164"/>
                <a:gd name="connsiteY159" fmla="*/ 2262662 h 3067718"/>
                <a:gd name="connsiteX160" fmla="*/ 8568661 w 12744164"/>
                <a:gd name="connsiteY160" fmla="*/ 2303441 h 3067718"/>
                <a:gd name="connsiteX161" fmla="*/ 8636572 w 12744164"/>
                <a:gd name="connsiteY161" fmla="*/ 2303441 h 3067718"/>
                <a:gd name="connsiteX162" fmla="*/ 8676156 w 12744164"/>
                <a:gd name="connsiteY162" fmla="*/ 2320930 h 3067718"/>
                <a:gd name="connsiteX163" fmla="*/ 8707389 w 12744164"/>
                <a:gd name="connsiteY163" fmla="*/ 2320930 h 3067718"/>
                <a:gd name="connsiteX164" fmla="*/ 8707389 w 12744164"/>
                <a:gd name="connsiteY164" fmla="*/ 2395940 h 3067718"/>
                <a:gd name="connsiteX165" fmla="*/ 8799752 w 12744164"/>
                <a:gd name="connsiteY165" fmla="*/ 2395940 h 3067718"/>
                <a:gd name="connsiteX166" fmla="*/ 8799752 w 12744164"/>
                <a:gd name="connsiteY166" fmla="*/ 2417490 h 3067718"/>
                <a:gd name="connsiteX167" fmla="*/ 8892116 w 12744164"/>
                <a:gd name="connsiteY167" fmla="*/ 2417490 h 3067718"/>
                <a:gd name="connsiteX168" fmla="*/ 8892116 w 12744164"/>
                <a:gd name="connsiteY168" fmla="*/ 2427105 h 3067718"/>
                <a:gd name="connsiteX169" fmla="*/ 8970922 w 12744164"/>
                <a:gd name="connsiteY169" fmla="*/ 2427105 h 3067718"/>
                <a:gd name="connsiteX170" fmla="*/ 8970922 w 12744164"/>
                <a:gd name="connsiteY170" fmla="*/ 2455949 h 3067718"/>
                <a:gd name="connsiteX171" fmla="*/ 9063286 w 12744164"/>
                <a:gd name="connsiteY171" fmla="*/ 2455949 h 3067718"/>
                <a:gd name="connsiteX172" fmla="*/ 9063286 w 12744164"/>
                <a:gd name="connsiteY172" fmla="*/ 2511067 h 3067718"/>
                <a:gd name="connsiteX173" fmla="*/ 9131197 w 12744164"/>
                <a:gd name="connsiteY173" fmla="*/ 2511067 h 3067718"/>
                <a:gd name="connsiteX174" fmla="*/ 9131197 w 12744164"/>
                <a:gd name="connsiteY174" fmla="*/ 2544635 h 3067718"/>
                <a:gd name="connsiteX175" fmla="*/ 9351273 w 12744164"/>
                <a:gd name="connsiteY175" fmla="*/ 2544635 h 3067718"/>
                <a:gd name="connsiteX176" fmla="*/ 9351273 w 12744164"/>
                <a:gd name="connsiteY176" fmla="*/ 2592542 h 3067718"/>
                <a:gd name="connsiteX177" fmla="*/ 9683081 w 12744164"/>
                <a:gd name="connsiteY177" fmla="*/ 2592542 h 3067718"/>
                <a:gd name="connsiteX178" fmla="*/ 9683081 w 12744164"/>
                <a:gd name="connsiteY178" fmla="*/ 2665729 h 3067718"/>
                <a:gd name="connsiteX179" fmla="*/ 9960535 w 12744164"/>
                <a:gd name="connsiteY179" fmla="*/ 2665729 h 3067718"/>
                <a:gd name="connsiteX180" fmla="*/ 9960535 w 12744164"/>
                <a:gd name="connsiteY180" fmla="*/ 2723914 h 3067718"/>
                <a:gd name="connsiteX181" fmla="*/ 10096479 w 12744164"/>
                <a:gd name="connsiteY181" fmla="*/ 2723914 h 3067718"/>
                <a:gd name="connsiteX182" fmla="*/ 10101926 w 12744164"/>
                <a:gd name="connsiteY182" fmla="*/ 2834814 h 3067718"/>
                <a:gd name="connsiteX183" fmla="*/ 10338707 w 12744164"/>
                <a:gd name="connsiteY183" fmla="*/ 2900872 h 3067718"/>
                <a:gd name="connsiteX184" fmla="*/ 10542561 w 12744164"/>
                <a:gd name="connsiteY184" fmla="*/ 2900872 h 3067718"/>
                <a:gd name="connsiteX185" fmla="*/ 10542561 w 12744164"/>
                <a:gd name="connsiteY185" fmla="*/ 2968092 h 3067718"/>
                <a:gd name="connsiteX186" fmla="*/ 10621367 w 12744164"/>
                <a:gd name="connsiteY186" fmla="*/ 2968092 h 3067718"/>
                <a:gd name="connsiteX187" fmla="*/ 10621367 w 12744164"/>
                <a:gd name="connsiteY187" fmla="*/ 3067719 h 3067718"/>
                <a:gd name="connsiteX188" fmla="*/ 12744165 w 12744164"/>
                <a:gd name="connsiteY188" fmla="*/ 3061668 h 3067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</a:cxnLst>
              <a:rect l="l" t="t" r="r" b="b"/>
              <a:pathLst>
                <a:path w="12744164" h="3067718">
                  <a:moveTo>
                    <a:pt x="0" y="0"/>
                  </a:moveTo>
                  <a:lnTo>
                    <a:pt x="673058" y="0"/>
                  </a:lnTo>
                  <a:lnTo>
                    <a:pt x="673058" y="35392"/>
                  </a:lnTo>
                  <a:lnTo>
                    <a:pt x="1154125" y="35392"/>
                  </a:lnTo>
                  <a:lnTo>
                    <a:pt x="1154125" y="60506"/>
                  </a:lnTo>
                  <a:lnTo>
                    <a:pt x="1366333" y="60506"/>
                  </a:lnTo>
                  <a:lnTo>
                    <a:pt x="1367785" y="77331"/>
                  </a:lnTo>
                  <a:lnTo>
                    <a:pt x="1575997" y="77331"/>
                  </a:lnTo>
                  <a:lnTo>
                    <a:pt x="1633135" y="96560"/>
                  </a:lnTo>
                  <a:lnTo>
                    <a:pt x="1735062" y="96560"/>
                  </a:lnTo>
                  <a:lnTo>
                    <a:pt x="1779367" y="116121"/>
                  </a:lnTo>
                  <a:lnTo>
                    <a:pt x="1970632" y="116121"/>
                  </a:lnTo>
                  <a:lnTo>
                    <a:pt x="2005859" y="138666"/>
                  </a:lnTo>
                  <a:lnTo>
                    <a:pt x="2171823" y="138666"/>
                  </a:lnTo>
                  <a:lnTo>
                    <a:pt x="2171823" y="163780"/>
                  </a:lnTo>
                  <a:lnTo>
                    <a:pt x="2325441" y="163780"/>
                  </a:lnTo>
                  <a:lnTo>
                    <a:pt x="2325441" y="184169"/>
                  </a:lnTo>
                  <a:lnTo>
                    <a:pt x="2584859" y="184169"/>
                  </a:lnTo>
                  <a:lnTo>
                    <a:pt x="2584859" y="202072"/>
                  </a:lnTo>
                  <a:lnTo>
                    <a:pt x="2680128" y="202072"/>
                  </a:lnTo>
                  <a:lnTo>
                    <a:pt x="2776123" y="238293"/>
                  </a:lnTo>
                  <a:lnTo>
                    <a:pt x="2965935" y="238293"/>
                  </a:lnTo>
                  <a:lnTo>
                    <a:pt x="2965935" y="263241"/>
                  </a:lnTo>
                  <a:lnTo>
                    <a:pt x="3066652" y="263241"/>
                  </a:lnTo>
                  <a:lnTo>
                    <a:pt x="3066652" y="281144"/>
                  </a:lnTo>
                  <a:lnTo>
                    <a:pt x="3210706" y="281144"/>
                  </a:lnTo>
                  <a:lnTo>
                    <a:pt x="3210706" y="320763"/>
                  </a:lnTo>
                  <a:lnTo>
                    <a:pt x="3267843" y="320763"/>
                  </a:lnTo>
                  <a:lnTo>
                    <a:pt x="3267843" y="351098"/>
                  </a:lnTo>
                  <a:lnTo>
                    <a:pt x="3387444" y="351098"/>
                  </a:lnTo>
                  <a:lnTo>
                    <a:pt x="3387444" y="374721"/>
                  </a:lnTo>
                  <a:lnTo>
                    <a:pt x="3512493" y="374721"/>
                  </a:lnTo>
                  <a:lnTo>
                    <a:pt x="3531498" y="399835"/>
                  </a:lnTo>
                  <a:lnTo>
                    <a:pt x="3621320" y="399835"/>
                  </a:lnTo>
                  <a:lnTo>
                    <a:pt x="3621320" y="416660"/>
                  </a:lnTo>
                  <a:lnTo>
                    <a:pt x="3751816" y="416660"/>
                  </a:lnTo>
                  <a:lnTo>
                    <a:pt x="3751816" y="439453"/>
                  </a:lnTo>
                  <a:lnTo>
                    <a:pt x="3912333" y="439453"/>
                  </a:lnTo>
                  <a:lnTo>
                    <a:pt x="3955912" y="452632"/>
                  </a:lnTo>
                  <a:lnTo>
                    <a:pt x="4045007" y="452632"/>
                  </a:lnTo>
                  <a:lnTo>
                    <a:pt x="4045734" y="481476"/>
                  </a:lnTo>
                  <a:lnTo>
                    <a:pt x="4142214" y="481476"/>
                  </a:lnTo>
                  <a:lnTo>
                    <a:pt x="4144877" y="514381"/>
                  </a:lnTo>
                  <a:lnTo>
                    <a:pt x="4208672" y="514381"/>
                  </a:lnTo>
                  <a:lnTo>
                    <a:pt x="4208672" y="574886"/>
                  </a:lnTo>
                  <a:lnTo>
                    <a:pt x="4293046" y="574886"/>
                  </a:lnTo>
                  <a:lnTo>
                    <a:pt x="4293046" y="604891"/>
                  </a:lnTo>
                  <a:lnTo>
                    <a:pt x="4369310" y="604891"/>
                  </a:lnTo>
                  <a:lnTo>
                    <a:pt x="4369310" y="645670"/>
                  </a:lnTo>
                  <a:lnTo>
                    <a:pt x="4502711" y="645670"/>
                  </a:lnTo>
                  <a:lnTo>
                    <a:pt x="4502711" y="683962"/>
                  </a:lnTo>
                  <a:lnTo>
                    <a:pt x="4551738" y="683962"/>
                  </a:lnTo>
                  <a:lnTo>
                    <a:pt x="4551738" y="712806"/>
                  </a:lnTo>
                  <a:lnTo>
                    <a:pt x="4622434" y="712806"/>
                  </a:lnTo>
                  <a:lnTo>
                    <a:pt x="4622434" y="742810"/>
                  </a:lnTo>
                  <a:lnTo>
                    <a:pt x="4687681" y="742810"/>
                  </a:lnTo>
                  <a:lnTo>
                    <a:pt x="4725813" y="759636"/>
                  </a:lnTo>
                  <a:lnTo>
                    <a:pt x="4802077" y="759636"/>
                  </a:lnTo>
                  <a:lnTo>
                    <a:pt x="4826651" y="799255"/>
                  </a:lnTo>
                  <a:lnTo>
                    <a:pt x="4861878" y="814920"/>
                  </a:lnTo>
                  <a:lnTo>
                    <a:pt x="4861878" y="843764"/>
                  </a:lnTo>
                  <a:lnTo>
                    <a:pt x="4924462" y="843764"/>
                  </a:lnTo>
                  <a:lnTo>
                    <a:pt x="4924462" y="865313"/>
                  </a:lnTo>
                  <a:lnTo>
                    <a:pt x="4973489" y="865313"/>
                  </a:lnTo>
                  <a:lnTo>
                    <a:pt x="4973489" y="880979"/>
                  </a:lnTo>
                  <a:lnTo>
                    <a:pt x="5057863" y="880979"/>
                  </a:lnTo>
                  <a:lnTo>
                    <a:pt x="5057863" y="890593"/>
                  </a:lnTo>
                  <a:lnTo>
                    <a:pt x="5128559" y="890593"/>
                  </a:lnTo>
                  <a:lnTo>
                    <a:pt x="5128559" y="908496"/>
                  </a:lnTo>
                  <a:lnTo>
                    <a:pt x="5199254" y="908496"/>
                  </a:lnTo>
                  <a:lnTo>
                    <a:pt x="5199254" y="949275"/>
                  </a:lnTo>
                  <a:lnTo>
                    <a:pt x="5318855" y="949275"/>
                  </a:lnTo>
                  <a:lnTo>
                    <a:pt x="5318855" y="1034398"/>
                  </a:lnTo>
                  <a:lnTo>
                    <a:pt x="5449351" y="1034398"/>
                  </a:lnTo>
                  <a:lnTo>
                    <a:pt x="5449351" y="1061998"/>
                  </a:lnTo>
                  <a:lnTo>
                    <a:pt x="5550067" y="1061998"/>
                  </a:lnTo>
                  <a:cubicBezTo>
                    <a:pt x="5550067" y="1061998"/>
                    <a:pt x="5547404" y="1079901"/>
                    <a:pt x="5550067" y="1078824"/>
                  </a:cubicBezTo>
                  <a:cubicBezTo>
                    <a:pt x="5552731" y="1077746"/>
                    <a:pt x="5623426" y="1078824"/>
                    <a:pt x="5623426" y="1078824"/>
                  </a:cubicBezTo>
                  <a:cubicBezTo>
                    <a:pt x="5623426" y="1078824"/>
                    <a:pt x="5609868" y="1084874"/>
                    <a:pt x="5623426" y="1084874"/>
                  </a:cubicBezTo>
                  <a:lnTo>
                    <a:pt x="5718695" y="1084874"/>
                  </a:lnTo>
                  <a:lnTo>
                    <a:pt x="5718695" y="1105264"/>
                  </a:lnTo>
                  <a:lnTo>
                    <a:pt x="5773048" y="1105264"/>
                  </a:lnTo>
                  <a:lnTo>
                    <a:pt x="5773048" y="1123167"/>
                  </a:lnTo>
                  <a:lnTo>
                    <a:pt x="5824738" y="1123167"/>
                  </a:lnTo>
                  <a:lnTo>
                    <a:pt x="5824738" y="1155658"/>
                  </a:lnTo>
                  <a:lnTo>
                    <a:pt x="5903544" y="1155658"/>
                  </a:lnTo>
                  <a:lnTo>
                    <a:pt x="5903544" y="1182098"/>
                  </a:lnTo>
                  <a:lnTo>
                    <a:pt x="5963345" y="1182098"/>
                  </a:lnTo>
                  <a:lnTo>
                    <a:pt x="5963345" y="1210942"/>
                  </a:lnTo>
                  <a:lnTo>
                    <a:pt x="6001476" y="1210942"/>
                  </a:lnTo>
                  <a:lnTo>
                    <a:pt x="6001476" y="1236056"/>
                  </a:lnTo>
                  <a:lnTo>
                    <a:pt x="6047719" y="1236056"/>
                  </a:lnTo>
                  <a:lnTo>
                    <a:pt x="6047719" y="1276835"/>
                  </a:lnTo>
                  <a:lnTo>
                    <a:pt x="6246368" y="1276835"/>
                  </a:lnTo>
                  <a:lnTo>
                    <a:pt x="6246368" y="1300788"/>
                  </a:lnTo>
                  <a:cubicBezTo>
                    <a:pt x="6246368" y="1300788"/>
                    <a:pt x="6281595" y="1297224"/>
                    <a:pt x="6281595" y="1300788"/>
                  </a:cubicBezTo>
                  <a:cubicBezTo>
                    <a:pt x="6281595" y="1304352"/>
                    <a:pt x="6278931" y="1321178"/>
                    <a:pt x="6281595" y="1321178"/>
                  </a:cubicBezTo>
                  <a:lnTo>
                    <a:pt x="6341395" y="1321178"/>
                  </a:lnTo>
                  <a:lnTo>
                    <a:pt x="6341395" y="1376296"/>
                  </a:lnTo>
                  <a:lnTo>
                    <a:pt x="6412090" y="1376296"/>
                  </a:lnTo>
                  <a:lnTo>
                    <a:pt x="6412090" y="1412351"/>
                  </a:lnTo>
                  <a:lnTo>
                    <a:pt x="6529028" y="1412351"/>
                  </a:lnTo>
                  <a:lnTo>
                    <a:pt x="6529028" y="1443515"/>
                  </a:lnTo>
                  <a:lnTo>
                    <a:pt x="6621392" y="1443515"/>
                  </a:lnTo>
                  <a:lnTo>
                    <a:pt x="6621392" y="1467469"/>
                  </a:lnTo>
                  <a:lnTo>
                    <a:pt x="6683977" y="1467469"/>
                  </a:lnTo>
                  <a:lnTo>
                    <a:pt x="6717993" y="1482471"/>
                  </a:lnTo>
                  <a:lnTo>
                    <a:pt x="6741114" y="1492749"/>
                  </a:lnTo>
                  <a:lnTo>
                    <a:pt x="6741114" y="1510652"/>
                  </a:lnTo>
                  <a:lnTo>
                    <a:pt x="6847157" y="1510652"/>
                  </a:lnTo>
                  <a:lnTo>
                    <a:pt x="6847157" y="1534605"/>
                  </a:lnTo>
                  <a:lnTo>
                    <a:pt x="6904295" y="1534605"/>
                  </a:lnTo>
                  <a:cubicBezTo>
                    <a:pt x="6904295" y="1534605"/>
                    <a:pt x="6906958" y="1557399"/>
                    <a:pt x="6904295" y="1557399"/>
                  </a:cubicBezTo>
                  <a:cubicBezTo>
                    <a:pt x="6901631" y="1557399"/>
                    <a:pt x="7007674" y="1557399"/>
                    <a:pt x="7007674" y="1557399"/>
                  </a:cubicBezTo>
                  <a:cubicBezTo>
                    <a:pt x="7007674" y="1557399"/>
                    <a:pt x="7013122" y="1575301"/>
                    <a:pt x="7007674" y="1575301"/>
                  </a:cubicBezTo>
                  <a:cubicBezTo>
                    <a:pt x="7002227" y="1575301"/>
                    <a:pt x="7064812" y="1570577"/>
                    <a:pt x="7064812" y="1575301"/>
                  </a:cubicBezTo>
                  <a:cubicBezTo>
                    <a:pt x="7064812" y="1580026"/>
                    <a:pt x="7072922" y="1604145"/>
                    <a:pt x="7064812" y="1604145"/>
                  </a:cubicBezTo>
                  <a:cubicBezTo>
                    <a:pt x="7056701" y="1604145"/>
                    <a:pt x="7124612" y="1604145"/>
                    <a:pt x="7124612" y="1604145"/>
                  </a:cubicBezTo>
                  <a:lnTo>
                    <a:pt x="7124612" y="1624535"/>
                  </a:lnTo>
                  <a:lnTo>
                    <a:pt x="7184413" y="1624535"/>
                  </a:lnTo>
                  <a:lnTo>
                    <a:pt x="7184413" y="1654539"/>
                  </a:lnTo>
                  <a:lnTo>
                    <a:pt x="7252324" y="1654539"/>
                  </a:lnTo>
                  <a:lnTo>
                    <a:pt x="7252324" y="1684543"/>
                  </a:lnTo>
                  <a:cubicBezTo>
                    <a:pt x="7252324" y="1684543"/>
                    <a:pt x="7271329" y="1678493"/>
                    <a:pt x="7271329" y="1684543"/>
                  </a:cubicBezTo>
                  <a:lnTo>
                    <a:pt x="7271329" y="1722836"/>
                  </a:lnTo>
                  <a:cubicBezTo>
                    <a:pt x="7271329" y="1722836"/>
                    <a:pt x="7336577" y="1716785"/>
                    <a:pt x="7336577" y="1722836"/>
                  </a:cubicBezTo>
                  <a:cubicBezTo>
                    <a:pt x="7336577" y="1728886"/>
                    <a:pt x="7342024" y="1743225"/>
                    <a:pt x="7336577" y="1743225"/>
                  </a:cubicBezTo>
                  <a:cubicBezTo>
                    <a:pt x="7331130" y="1743225"/>
                    <a:pt x="7388267" y="1743225"/>
                    <a:pt x="7388267" y="1743225"/>
                  </a:cubicBezTo>
                  <a:lnTo>
                    <a:pt x="7388267" y="1762455"/>
                  </a:lnTo>
                  <a:lnTo>
                    <a:pt x="7439957" y="1762455"/>
                  </a:lnTo>
                  <a:lnTo>
                    <a:pt x="7439957" y="1797183"/>
                  </a:lnTo>
                  <a:lnTo>
                    <a:pt x="7505205" y="1797183"/>
                  </a:lnTo>
                  <a:lnTo>
                    <a:pt x="7505205" y="1824784"/>
                  </a:lnTo>
                  <a:lnTo>
                    <a:pt x="7537889" y="1824784"/>
                  </a:lnTo>
                  <a:lnTo>
                    <a:pt x="7537889" y="1866723"/>
                  </a:lnTo>
                  <a:lnTo>
                    <a:pt x="7731091" y="1866723"/>
                  </a:lnTo>
                  <a:lnTo>
                    <a:pt x="7731091" y="1900291"/>
                  </a:lnTo>
                  <a:lnTo>
                    <a:pt x="7785444" y="1900291"/>
                  </a:lnTo>
                  <a:lnTo>
                    <a:pt x="7785444" y="1933860"/>
                  </a:lnTo>
                  <a:cubicBezTo>
                    <a:pt x="7785444" y="1935020"/>
                    <a:pt x="7820671" y="1933860"/>
                    <a:pt x="7820671" y="1933860"/>
                  </a:cubicBezTo>
                  <a:lnTo>
                    <a:pt x="7820671" y="1973478"/>
                  </a:lnTo>
                  <a:lnTo>
                    <a:pt x="7866913" y="1973478"/>
                  </a:lnTo>
                  <a:lnTo>
                    <a:pt x="7866913" y="2003482"/>
                  </a:lnTo>
                  <a:lnTo>
                    <a:pt x="7956735" y="2003482"/>
                  </a:lnTo>
                  <a:lnTo>
                    <a:pt x="7956735" y="2050312"/>
                  </a:lnTo>
                  <a:lnTo>
                    <a:pt x="8011088" y="2050312"/>
                  </a:lnTo>
                  <a:cubicBezTo>
                    <a:pt x="8011088" y="2050312"/>
                    <a:pt x="8015083" y="2107254"/>
                    <a:pt x="8011088" y="2105431"/>
                  </a:cubicBezTo>
                  <a:cubicBezTo>
                    <a:pt x="8007093" y="2103607"/>
                    <a:pt x="8098004" y="2105431"/>
                    <a:pt x="8098004" y="2105431"/>
                  </a:cubicBezTo>
                  <a:lnTo>
                    <a:pt x="8098004" y="2125820"/>
                  </a:lnTo>
                  <a:lnTo>
                    <a:pt x="8179716" y="2125820"/>
                  </a:lnTo>
                  <a:lnTo>
                    <a:pt x="8179716" y="2138999"/>
                  </a:lnTo>
                  <a:lnTo>
                    <a:pt x="8247627" y="2138999"/>
                  </a:lnTo>
                  <a:lnTo>
                    <a:pt x="8247627" y="2169003"/>
                  </a:lnTo>
                  <a:lnTo>
                    <a:pt x="8332001" y="2169003"/>
                  </a:lnTo>
                  <a:lnTo>
                    <a:pt x="8332001" y="2196603"/>
                  </a:lnTo>
                  <a:lnTo>
                    <a:pt x="8362022" y="2196603"/>
                  </a:lnTo>
                  <a:lnTo>
                    <a:pt x="8362022" y="2230171"/>
                  </a:lnTo>
                  <a:lnTo>
                    <a:pt x="8402696" y="2230171"/>
                  </a:lnTo>
                  <a:lnTo>
                    <a:pt x="8402696" y="2262662"/>
                  </a:lnTo>
                  <a:lnTo>
                    <a:pt x="8568661" y="2262662"/>
                  </a:lnTo>
                  <a:lnTo>
                    <a:pt x="8568661" y="2303441"/>
                  </a:lnTo>
                  <a:lnTo>
                    <a:pt x="8636572" y="2303441"/>
                  </a:lnTo>
                  <a:lnTo>
                    <a:pt x="8676156" y="2320930"/>
                  </a:lnTo>
                  <a:lnTo>
                    <a:pt x="8707389" y="2320930"/>
                  </a:lnTo>
                  <a:lnTo>
                    <a:pt x="8707389" y="2395940"/>
                  </a:lnTo>
                  <a:lnTo>
                    <a:pt x="8799752" y="2395940"/>
                  </a:lnTo>
                  <a:lnTo>
                    <a:pt x="8799752" y="2417490"/>
                  </a:lnTo>
                  <a:cubicBezTo>
                    <a:pt x="8799752" y="2417490"/>
                    <a:pt x="8892116" y="2416330"/>
                    <a:pt x="8892116" y="2417490"/>
                  </a:cubicBezTo>
                  <a:lnTo>
                    <a:pt x="8892116" y="2427105"/>
                  </a:lnTo>
                  <a:lnTo>
                    <a:pt x="8970922" y="2427105"/>
                  </a:lnTo>
                  <a:lnTo>
                    <a:pt x="8970922" y="2455949"/>
                  </a:lnTo>
                  <a:lnTo>
                    <a:pt x="9063286" y="2455949"/>
                  </a:lnTo>
                  <a:lnTo>
                    <a:pt x="9063286" y="2511067"/>
                  </a:lnTo>
                  <a:lnTo>
                    <a:pt x="9131197" y="2511067"/>
                  </a:lnTo>
                  <a:lnTo>
                    <a:pt x="9131197" y="2544635"/>
                  </a:lnTo>
                  <a:lnTo>
                    <a:pt x="9351273" y="2544635"/>
                  </a:lnTo>
                  <a:lnTo>
                    <a:pt x="9351273" y="2592542"/>
                  </a:lnTo>
                  <a:lnTo>
                    <a:pt x="9683081" y="2592542"/>
                  </a:lnTo>
                  <a:lnTo>
                    <a:pt x="9683081" y="2665729"/>
                  </a:lnTo>
                  <a:lnTo>
                    <a:pt x="9960535" y="2665729"/>
                  </a:lnTo>
                  <a:lnTo>
                    <a:pt x="9960535" y="2723914"/>
                  </a:lnTo>
                  <a:lnTo>
                    <a:pt x="10096479" y="2723914"/>
                  </a:lnTo>
                  <a:cubicBezTo>
                    <a:pt x="10096479" y="2723914"/>
                    <a:pt x="10078805" y="2835311"/>
                    <a:pt x="10101926" y="2834814"/>
                  </a:cubicBezTo>
                  <a:cubicBezTo>
                    <a:pt x="10186179" y="2833156"/>
                    <a:pt x="10338707" y="2900872"/>
                    <a:pt x="10338707" y="2900872"/>
                  </a:cubicBezTo>
                  <a:lnTo>
                    <a:pt x="10542561" y="2900872"/>
                  </a:lnTo>
                  <a:lnTo>
                    <a:pt x="10542561" y="2968092"/>
                  </a:lnTo>
                  <a:lnTo>
                    <a:pt x="10621367" y="2968092"/>
                  </a:lnTo>
                  <a:lnTo>
                    <a:pt x="10621367" y="3067719"/>
                  </a:lnTo>
                  <a:lnTo>
                    <a:pt x="12744165" y="3061668"/>
                  </a:lnTo>
                </a:path>
              </a:pathLst>
            </a:custGeom>
            <a:noFill/>
            <a:ln w="36305" cap="sq">
              <a:solidFill>
                <a:srgbClr val="57575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0" name="object 59">
            <a:extLst>
              <a:ext uri="{FF2B5EF4-FFF2-40B4-BE49-F238E27FC236}">
                <a16:creationId xmlns:a16="http://schemas.microsoft.com/office/drawing/2014/main" id="{8B84EEC9-F7F8-492E-A9D2-05B48A2291E9}"/>
              </a:ext>
            </a:extLst>
          </p:cNvPr>
          <p:cNvSpPr txBox="1"/>
          <p:nvPr/>
        </p:nvSpPr>
        <p:spPr>
          <a:xfrm>
            <a:off x="11499850" y="5600719"/>
            <a:ext cx="1439122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l-PL" sz="2000" dirty="0">
                <a:solidFill>
                  <a:srgbClr val="1D1D1B"/>
                </a:solidFill>
                <a:latin typeface="Arial Narrow"/>
                <a:cs typeface="Arial Narrow"/>
              </a:rPr>
              <a:t>mediana OS:</a:t>
            </a:r>
          </a:p>
        </p:txBody>
      </p:sp>
      <p:sp>
        <p:nvSpPr>
          <p:cNvPr id="87" name="object 33">
            <a:extLst>
              <a:ext uri="{FF2B5EF4-FFF2-40B4-BE49-F238E27FC236}">
                <a16:creationId xmlns:a16="http://schemas.microsoft.com/office/drawing/2014/main" id="{E1474793-C05B-D70D-191E-63336C3EC9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147050" y="273050"/>
            <a:ext cx="11288713" cy="202234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r">
              <a:spcBef>
                <a:spcPts val="110"/>
              </a:spcBef>
            </a:pPr>
            <a:r>
              <a:rPr spc="-215" dirty="0"/>
              <a:t>BADANIE</a:t>
            </a:r>
            <a:r>
              <a:rPr spc="-35" dirty="0"/>
              <a:t> </a:t>
            </a:r>
            <a:r>
              <a:rPr spc="-229" dirty="0"/>
              <a:t>SPARTAN</a:t>
            </a:r>
            <a:r>
              <a:rPr spc="-35" dirty="0"/>
              <a:t> </a:t>
            </a:r>
            <a:r>
              <a:rPr spc="-185" dirty="0"/>
              <a:t>–</a:t>
            </a:r>
            <a:r>
              <a:rPr spc="-40" dirty="0"/>
              <a:t> </a:t>
            </a:r>
            <a:r>
              <a:rPr spc="-229" dirty="0"/>
              <a:t>PRZEDŁUŻONA</a:t>
            </a:r>
            <a:r>
              <a:rPr spc="-35" dirty="0"/>
              <a:t> </a:t>
            </a:r>
            <a:r>
              <a:rPr spc="-204" dirty="0"/>
              <a:t>OBSERWACJA</a:t>
            </a:r>
            <a:br>
              <a:rPr lang="pl-PL" spc="-204" dirty="0"/>
            </a:br>
            <a:r>
              <a:rPr lang="pl-PL" sz="4350" b="1" spc="-235" dirty="0">
                <a:solidFill>
                  <a:srgbClr val="FFFFFF"/>
                </a:solidFill>
                <a:latin typeface="Arial Narrow"/>
                <a:cs typeface="Arial Narrow"/>
              </a:rPr>
              <a:t>TRWAJĄCA</a:t>
            </a:r>
            <a:r>
              <a:rPr lang="pl-PL" sz="4350" b="1" spc="-7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lang="pl-PL" sz="4350" b="1" spc="-150" dirty="0">
                <a:solidFill>
                  <a:srgbClr val="FFFFFF"/>
                </a:solidFill>
                <a:latin typeface="Arial Narrow"/>
                <a:cs typeface="Arial Narrow"/>
              </a:rPr>
              <a:t>4,3</a:t>
            </a:r>
            <a:r>
              <a:rPr lang="pl-PL" sz="4350" b="1" spc="-7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lang="pl-PL" sz="4350" b="1" spc="-150" dirty="0">
                <a:solidFill>
                  <a:srgbClr val="FFFFFF"/>
                </a:solidFill>
                <a:latin typeface="Arial Narrow"/>
                <a:cs typeface="Arial Narrow"/>
              </a:rPr>
              <a:t>ROKU</a:t>
            </a:r>
            <a:r>
              <a:rPr lang="pl-PL" sz="3825" b="1" spc="-225" baseline="31590" dirty="0">
                <a:solidFill>
                  <a:srgbClr val="FFFFFF"/>
                </a:solidFill>
                <a:latin typeface="Arial Narrow"/>
                <a:cs typeface="Arial Narrow"/>
              </a:rPr>
              <a:t>1,2</a:t>
            </a:r>
            <a:br>
              <a:rPr lang="pl-PL" sz="3825" baseline="31590" dirty="0">
                <a:latin typeface="Arial Narrow"/>
                <a:cs typeface="Arial Narrow"/>
              </a:rPr>
            </a:br>
            <a:endParaRPr spc="-204" dirty="0"/>
          </a:p>
        </p:txBody>
      </p:sp>
      <p:sp>
        <p:nvSpPr>
          <p:cNvPr id="8" name="object 35">
            <a:extLst>
              <a:ext uri="{FF2B5EF4-FFF2-40B4-BE49-F238E27FC236}">
                <a16:creationId xmlns:a16="http://schemas.microsoft.com/office/drawing/2014/main" id="{44A014B7-2978-071E-B0A9-6E45B2A80FE6}"/>
              </a:ext>
            </a:extLst>
          </p:cNvPr>
          <p:cNvSpPr txBox="1"/>
          <p:nvPr/>
        </p:nvSpPr>
        <p:spPr>
          <a:xfrm>
            <a:off x="509684" y="12474575"/>
            <a:ext cx="14853285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ADT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terapia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antyandrogenowa;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APA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apalutamid;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HR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hazard</a:t>
            </a:r>
            <a:r>
              <a:rPr sz="14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względny;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NHT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nowoczesne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terapie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hormonalne;</a:t>
            </a:r>
            <a:r>
              <a:rPr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nmCRPC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oporny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kastrację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rak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gruczołu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krokowego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bez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spc="-10" dirty="0" err="1">
                <a:solidFill>
                  <a:srgbClr val="050E4C"/>
                </a:solidFill>
                <a:latin typeface="Arial Narrow"/>
                <a:cs typeface="Arial Narrow"/>
              </a:rPr>
              <a:t>przerzutów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;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OS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przeżycie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całkowite;</a:t>
            </a:r>
            <a:b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</a:b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RWE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endParaRPr sz="1400" dirty="0">
              <a:latin typeface="Arial Narrow"/>
              <a:cs typeface="Arial Narrow"/>
            </a:endParaRPr>
          </a:p>
        </p:txBody>
      </p:sp>
      <p:sp>
        <p:nvSpPr>
          <p:cNvPr id="9" name="object 35">
            <a:extLst>
              <a:ext uri="{FF2B5EF4-FFF2-40B4-BE49-F238E27FC236}">
                <a16:creationId xmlns:a16="http://schemas.microsoft.com/office/drawing/2014/main" id="{91A6A3CD-BA30-1AB5-8F6C-0B20257FB9EF}"/>
              </a:ext>
            </a:extLst>
          </p:cNvPr>
          <p:cNvSpPr txBox="1"/>
          <p:nvPr/>
        </p:nvSpPr>
        <p:spPr>
          <a:xfrm>
            <a:off x="509684" y="13076111"/>
            <a:ext cx="14988104" cy="226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1.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Smith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MR, et al.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European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Urology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2020; DOI:10.1016/j.eururo.2020.08.011 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2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..Small EJ et al. na ASCO GU 2020. Poster 5516. </a:t>
            </a:r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BE2D4410-0905-7B1C-7685-0E5C5A3E96C2}"/>
              </a:ext>
            </a:extLst>
          </p:cNvPr>
          <p:cNvGrpSpPr/>
          <p:nvPr/>
        </p:nvGrpSpPr>
        <p:grpSpPr>
          <a:xfrm>
            <a:off x="17927601" y="9913114"/>
            <a:ext cx="2176780" cy="886460"/>
            <a:chOff x="17927601" y="9913114"/>
            <a:chExt cx="2176780" cy="886460"/>
          </a:xfrm>
        </p:grpSpPr>
        <p:sp>
          <p:nvSpPr>
            <p:cNvPr id="11" name="object 22">
              <a:extLst>
                <a:ext uri="{FF2B5EF4-FFF2-40B4-BE49-F238E27FC236}">
                  <a16:creationId xmlns:a16="http://schemas.microsoft.com/office/drawing/2014/main" id="{9CC7ABEE-F960-6C18-401A-6BBE1B851A0A}"/>
                </a:ext>
              </a:extLst>
            </p:cNvPr>
            <p:cNvSpPr/>
            <p:nvPr/>
          </p:nvSpPr>
          <p:spPr>
            <a:xfrm>
              <a:off x="17927601" y="9913114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23">
              <a:extLst>
                <a:ext uri="{FF2B5EF4-FFF2-40B4-BE49-F238E27FC236}">
                  <a16:creationId xmlns:a16="http://schemas.microsoft.com/office/drawing/2014/main" id="{2AC12BD3-BC7A-685E-3E25-11D58D840089}"/>
                </a:ext>
              </a:extLst>
            </p:cNvPr>
            <p:cNvSpPr txBox="1"/>
            <p:nvPr/>
          </p:nvSpPr>
          <p:spPr>
            <a:xfrm>
              <a:off x="18901276" y="10179561"/>
              <a:ext cx="903605" cy="26802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algn="r">
                <a:lnSpc>
                  <a:spcPts val="1955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SIL</a:t>
              </a:r>
              <a:endParaRPr sz="1750" dirty="0">
                <a:latin typeface="Arial Narrow"/>
                <a:cs typeface="Arial Narrow"/>
              </a:endParaRPr>
            </a:p>
          </p:txBody>
        </p:sp>
        <p:sp>
          <p:nvSpPr>
            <p:cNvPr id="16" name="object 24">
              <a:extLst>
                <a:ext uri="{FF2B5EF4-FFF2-40B4-BE49-F238E27FC236}">
                  <a16:creationId xmlns:a16="http://schemas.microsoft.com/office/drawing/2014/main" id="{50D4F0B4-F9D9-72AD-278C-5661C4174225}"/>
                </a:ext>
              </a:extLst>
            </p:cNvPr>
            <p:cNvSpPr/>
            <p:nvPr/>
          </p:nvSpPr>
          <p:spPr>
            <a:xfrm>
              <a:off x="17961013" y="10207879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7" name="Prostokąt 16">
            <a:hlinkClick r:id="rId18" action="ppaction://hlinksldjump"/>
            <a:extLst>
              <a:ext uri="{FF2B5EF4-FFF2-40B4-BE49-F238E27FC236}">
                <a16:creationId xmlns:a16="http://schemas.microsoft.com/office/drawing/2014/main" id="{E2A610E2-F473-0B2F-CB68-207E5C18AA73}"/>
              </a:ext>
            </a:extLst>
          </p:cNvPr>
          <p:cNvSpPr/>
          <p:nvPr/>
        </p:nvSpPr>
        <p:spPr>
          <a:xfrm>
            <a:off x="17961012" y="9919750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object 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641134"/>
            <a:ext cx="20073287" cy="329511"/>
          </a:xfrm>
          <a:prstGeom prst="rect">
            <a:avLst/>
          </a:prstGeom>
        </p:spPr>
      </p:pic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8738960" y="272426"/>
            <a:ext cx="10700385" cy="135293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r">
              <a:spcBef>
                <a:spcPts val="110"/>
              </a:spcBef>
            </a:pPr>
            <a:r>
              <a:rPr spc="-215" dirty="0"/>
              <a:t>BADANIE</a:t>
            </a:r>
            <a:r>
              <a:rPr spc="-35" dirty="0"/>
              <a:t> </a:t>
            </a:r>
            <a:r>
              <a:rPr spc="-229" dirty="0"/>
              <a:t>SPARTAN</a:t>
            </a:r>
            <a:r>
              <a:rPr spc="-35" dirty="0"/>
              <a:t> </a:t>
            </a:r>
            <a:r>
              <a:rPr spc="-185" dirty="0"/>
              <a:t>–</a:t>
            </a:r>
            <a:r>
              <a:rPr spc="-40" dirty="0"/>
              <a:t> </a:t>
            </a:r>
            <a:r>
              <a:rPr spc="-229" dirty="0"/>
              <a:t>PRZEDŁUŻONA</a:t>
            </a:r>
            <a:r>
              <a:rPr spc="-35" dirty="0"/>
              <a:t> </a:t>
            </a:r>
            <a:r>
              <a:rPr spc="-204" dirty="0"/>
              <a:t>OBSERWACJA</a:t>
            </a:r>
            <a:br>
              <a:rPr lang="pl-PL" spc="-204" dirty="0"/>
            </a:br>
            <a:r>
              <a:rPr lang="pl-PL" sz="4350" b="1" spc="-235" dirty="0">
                <a:solidFill>
                  <a:srgbClr val="FFFFFF"/>
                </a:solidFill>
                <a:latin typeface="Arial Narrow"/>
                <a:cs typeface="Arial Narrow"/>
              </a:rPr>
              <a:t>TRWAJĄCA</a:t>
            </a:r>
            <a:r>
              <a:rPr lang="pl-PL" sz="4350" b="1" spc="-7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lang="pl-PL" sz="4350" b="1" spc="-150" dirty="0">
                <a:solidFill>
                  <a:srgbClr val="FFFFFF"/>
                </a:solidFill>
                <a:latin typeface="Arial Narrow"/>
                <a:cs typeface="Arial Narrow"/>
              </a:rPr>
              <a:t>4,3</a:t>
            </a:r>
            <a:r>
              <a:rPr lang="pl-PL" sz="4350" b="1" spc="-7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lang="pl-PL" sz="4350" b="1" spc="-150" dirty="0">
                <a:solidFill>
                  <a:srgbClr val="FFFFFF"/>
                </a:solidFill>
                <a:latin typeface="Arial Narrow"/>
                <a:cs typeface="Arial Narrow"/>
              </a:rPr>
              <a:t>ROKU</a:t>
            </a:r>
            <a:r>
              <a:rPr lang="pl-PL" sz="3825" b="1" spc="-225" baseline="31590" dirty="0">
                <a:solidFill>
                  <a:srgbClr val="FFFFFF"/>
                </a:solidFill>
                <a:latin typeface="Arial Narrow"/>
                <a:cs typeface="Arial Narrow"/>
              </a:rPr>
              <a:t>1,2</a:t>
            </a:r>
            <a:endParaRPr spc="-204" dirty="0"/>
          </a:p>
        </p:txBody>
      </p:sp>
      <p:sp>
        <p:nvSpPr>
          <p:cNvPr id="35" name="object 35"/>
          <p:cNvSpPr/>
          <p:nvPr/>
        </p:nvSpPr>
        <p:spPr>
          <a:xfrm>
            <a:off x="0" y="9919750"/>
            <a:ext cx="13739494" cy="2159000"/>
          </a:xfrm>
          <a:custGeom>
            <a:avLst/>
            <a:gdLst/>
            <a:ahLst/>
            <a:cxnLst/>
            <a:rect l="l" t="t" r="r" b="b"/>
            <a:pathLst>
              <a:path w="13739494" h="2159000">
                <a:moveTo>
                  <a:pt x="13483470" y="0"/>
                </a:moveTo>
                <a:lnTo>
                  <a:pt x="0" y="0"/>
                </a:lnTo>
                <a:lnTo>
                  <a:pt x="0" y="2158464"/>
                </a:lnTo>
                <a:lnTo>
                  <a:pt x="13483470" y="2158464"/>
                </a:lnTo>
                <a:lnTo>
                  <a:pt x="13521236" y="2154550"/>
                </a:lnTo>
                <a:lnTo>
                  <a:pt x="13591210" y="2124909"/>
                </a:lnTo>
                <a:lnTo>
                  <a:pt x="13622627" y="2100300"/>
                </a:lnTo>
                <a:lnTo>
                  <a:pt x="13651138" y="2069909"/>
                </a:lnTo>
                <a:lnTo>
                  <a:pt x="13676347" y="2034296"/>
                </a:lnTo>
                <a:lnTo>
                  <a:pt x="13697859" y="1994019"/>
                </a:lnTo>
                <a:lnTo>
                  <a:pt x="13715279" y="1949637"/>
                </a:lnTo>
                <a:lnTo>
                  <a:pt x="13728211" y="1901708"/>
                </a:lnTo>
                <a:lnTo>
                  <a:pt x="13736260" y="1850790"/>
                </a:lnTo>
                <a:lnTo>
                  <a:pt x="13739031" y="1797442"/>
                </a:lnTo>
                <a:lnTo>
                  <a:pt x="13739031" y="361021"/>
                </a:lnTo>
                <a:lnTo>
                  <a:pt x="13736260" y="307672"/>
                </a:lnTo>
                <a:lnTo>
                  <a:pt x="13728211" y="256753"/>
                </a:lnTo>
                <a:lnTo>
                  <a:pt x="13715279" y="208823"/>
                </a:lnTo>
                <a:lnTo>
                  <a:pt x="13697859" y="164441"/>
                </a:lnTo>
                <a:lnTo>
                  <a:pt x="13676347" y="124164"/>
                </a:lnTo>
                <a:lnTo>
                  <a:pt x="13651138" y="88552"/>
                </a:lnTo>
                <a:lnTo>
                  <a:pt x="13622627" y="58162"/>
                </a:lnTo>
                <a:lnTo>
                  <a:pt x="13591210" y="33554"/>
                </a:lnTo>
                <a:lnTo>
                  <a:pt x="13557281" y="15285"/>
                </a:lnTo>
                <a:lnTo>
                  <a:pt x="13483470" y="0"/>
                </a:lnTo>
                <a:close/>
              </a:path>
            </a:pathLst>
          </a:custGeom>
          <a:solidFill>
            <a:srgbClr val="ADC32B">
              <a:alpha val="7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36"/>
          <p:cNvSpPr txBox="1"/>
          <p:nvPr/>
        </p:nvSpPr>
        <p:spPr>
          <a:xfrm>
            <a:off x="1094729" y="2282112"/>
            <a:ext cx="5984240" cy="53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Przeżycie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bez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 err="1">
                <a:solidFill>
                  <a:srgbClr val="050E4C"/>
                </a:solidFill>
                <a:latin typeface="Arial Narrow"/>
                <a:cs typeface="Arial Narrow"/>
              </a:rPr>
              <a:t>drugiej</a:t>
            </a:r>
            <a:r>
              <a:rPr lang="pl-PL" sz="3350" dirty="0">
                <a:solidFill>
                  <a:srgbClr val="050E4C"/>
                </a:solidFill>
                <a:latin typeface="Arial Narrow"/>
                <a:cs typeface="Arial Narrow"/>
              </a:rPr>
              <a:t> progresji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spc="-10" dirty="0">
                <a:solidFill>
                  <a:srgbClr val="050E4C"/>
                </a:solidFill>
                <a:latin typeface="Arial Narrow"/>
                <a:cs typeface="Arial Narrow"/>
              </a:rPr>
              <a:t>(PFS2)</a:t>
            </a:r>
            <a:endParaRPr sz="3350" dirty="0">
              <a:latin typeface="Arial Narrow"/>
              <a:cs typeface="Arial Narrow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4189426" y="11876077"/>
            <a:ext cx="1388110" cy="250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50" dirty="0">
                <a:solidFill>
                  <a:srgbClr val="050E4C"/>
                </a:solidFill>
                <a:latin typeface="Arial Narrow"/>
                <a:cs typeface="Arial Narrow"/>
              </a:rPr>
              <a:t>*</a:t>
            </a:r>
            <a:r>
              <a:rPr sz="1450" spc="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dirty="0">
                <a:solidFill>
                  <a:srgbClr val="050E4C"/>
                </a:solidFill>
                <a:latin typeface="Arial Narrow"/>
                <a:cs typeface="Arial Narrow"/>
              </a:rPr>
              <a:t>vs.</a:t>
            </a:r>
            <a:r>
              <a:rPr sz="1450" spc="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dirty="0">
                <a:solidFill>
                  <a:srgbClr val="050E4C"/>
                </a:solidFill>
                <a:latin typeface="Arial Narrow"/>
                <a:cs typeface="Arial Narrow"/>
              </a:rPr>
              <a:t>ADT</a:t>
            </a:r>
            <a:r>
              <a:rPr sz="1450" spc="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dirty="0">
                <a:solidFill>
                  <a:srgbClr val="050E4C"/>
                </a:solidFill>
                <a:latin typeface="Arial Narrow"/>
                <a:cs typeface="Arial Narrow"/>
              </a:rPr>
              <a:t>+</a:t>
            </a:r>
            <a:r>
              <a:rPr sz="1450" spc="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10" dirty="0">
                <a:solidFill>
                  <a:srgbClr val="050E4C"/>
                </a:solidFill>
                <a:latin typeface="Arial Narrow"/>
                <a:cs typeface="Arial Narrow"/>
              </a:rPr>
              <a:t>placebo</a:t>
            </a:r>
            <a:endParaRPr sz="1450" dirty="0">
              <a:latin typeface="Arial Narrow"/>
              <a:cs typeface="Arial Narrow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501282" y="9539921"/>
            <a:ext cx="152781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Czas</a:t>
            </a:r>
            <a:r>
              <a:rPr sz="20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(miesiące)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040633" y="3914184"/>
            <a:ext cx="281305" cy="177165"/>
          </a:xfrm>
          <a:custGeom>
            <a:avLst/>
            <a:gdLst/>
            <a:ahLst/>
            <a:cxnLst/>
            <a:rect l="l" t="t" r="r" b="b"/>
            <a:pathLst>
              <a:path w="281305" h="177164">
                <a:moveTo>
                  <a:pt x="239076" y="0"/>
                </a:moveTo>
                <a:lnTo>
                  <a:pt x="203042" y="17130"/>
                </a:lnTo>
                <a:lnTo>
                  <a:pt x="197292" y="40634"/>
                </a:lnTo>
                <a:lnTo>
                  <a:pt x="197292" y="136469"/>
                </a:lnTo>
                <a:lnTo>
                  <a:pt x="220516" y="174100"/>
                </a:lnTo>
                <a:lnTo>
                  <a:pt x="239076" y="176847"/>
                </a:lnTo>
                <a:lnTo>
                  <a:pt x="249059" y="176161"/>
                </a:lnTo>
                <a:lnTo>
                  <a:pt x="257668" y="174100"/>
                </a:lnTo>
                <a:lnTo>
                  <a:pt x="264904" y="170666"/>
                </a:lnTo>
                <a:lnTo>
                  <a:pt x="270766" y="165858"/>
                </a:lnTo>
                <a:lnTo>
                  <a:pt x="274845" y="160492"/>
                </a:lnTo>
                <a:lnTo>
                  <a:pt x="239204" y="160492"/>
                </a:lnTo>
                <a:lnTo>
                  <a:pt x="228806" y="158958"/>
                </a:lnTo>
                <a:lnTo>
                  <a:pt x="221379" y="154358"/>
                </a:lnTo>
                <a:lnTo>
                  <a:pt x="216923" y="146691"/>
                </a:lnTo>
                <a:lnTo>
                  <a:pt x="215508" y="136469"/>
                </a:lnTo>
                <a:lnTo>
                  <a:pt x="215472" y="40634"/>
                </a:lnTo>
                <a:lnTo>
                  <a:pt x="216923" y="30156"/>
                </a:lnTo>
                <a:lnTo>
                  <a:pt x="221379" y="22489"/>
                </a:lnTo>
                <a:lnTo>
                  <a:pt x="228806" y="17889"/>
                </a:lnTo>
                <a:lnTo>
                  <a:pt x="239204" y="16355"/>
                </a:lnTo>
                <a:lnTo>
                  <a:pt x="274711" y="16355"/>
                </a:lnTo>
                <a:lnTo>
                  <a:pt x="270766" y="11116"/>
                </a:lnTo>
                <a:lnTo>
                  <a:pt x="264904" y="6253"/>
                </a:lnTo>
                <a:lnTo>
                  <a:pt x="257668" y="2779"/>
                </a:lnTo>
                <a:lnTo>
                  <a:pt x="249059" y="694"/>
                </a:lnTo>
                <a:lnTo>
                  <a:pt x="239076" y="0"/>
                </a:lnTo>
                <a:close/>
              </a:path>
              <a:path w="281305" h="177164">
                <a:moveTo>
                  <a:pt x="274711" y="16355"/>
                </a:moveTo>
                <a:lnTo>
                  <a:pt x="239204" y="16355"/>
                </a:lnTo>
                <a:lnTo>
                  <a:pt x="249602" y="17889"/>
                </a:lnTo>
                <a:lnTo>
                  <a:pt x="257030" y="22489"/>
                </a:lnTo>
                <a:lnTo>
                  <a:pt x="261486" y="30156"/>
                </a:lnTo>
                <a:lnTo>
                  <a:pt x="262936" y="40634"/>
                </a:lnTo>
                <a:lnTo>
                  <a:pt x="262901" y="136469"/>
                </a:lnTo>
                <a:lnTo>
                  <a:pt x="261486" y="146691"/>
                </a:lnTo>
                <a:lnTo>
                  <a:pt x="257030" y="154358"/>
                </a:lnTo>
                <a:lnTo>
                  <a:pt x="249602" y="158958"/>
                </a:lnTo>
                <a:lnTo>
                  <a:pt x="239204" y="160492"/>
                </a:lnTo>
                <a:lnTo>
                  <a:pt x="274845" y="160492"/>
                </a:lnTo>
                <a:lnTo>
                  <a:pt x="275294" y="159901"/>
                </a:lnTo>
                <a:lnTo>
                  <a:pt x="278529" y="153016"/>
                </a:lnTo>
                <a:lnTo>
                  <a:pt x="280469" y="145206"/>
                </a:lnTo>
                <a:lnTo>
                  <a:pt x="281116" y="136469"/>
                </a:lnTo>
                <a:lnTo>
                  <a:pt x="281116" y="40634"/>
                </a:lnTo>
                <a:lnTo>
                  <a:pt x="280469" y="31889"/>
                </a:lnTo>
                <a:lnTo>
                  <a:pt x="278529" y="24054"/>
                </a:lnTo>
                <a:lnTo>
                  <a:pt x="275294" y="17130"/>
                </a:lnTo>
                <a:lnTo>
                  <a:pt x="274711" y="16355"/>
                </a:lnTo>
                <a:close/>
              </a:path>
              <a:path w="281305" h="177164">
                <a:moveTo>
                  <a:pt x="125096" y="0"/>
                </a:moveTo>
                <a:lnTo>
                  <a:pt x="89062" y="17130"/>
                </a:lnTo>
                <a:lnTo>
                  <a:pt x="83312" y="40634"/>
                </a:lnTo>
                <a:lnTo>
                  <a:pt x="83312" y="136469"/>
                </a:lnTo>
                <a:lnTo>
                  <a:pt x="106536" y="174100"/>
                </a:lnTo>
                <a:lnTo>
                  <a:pt x="125096" y="176847"/>
                </a:lnTo>
                <a:lnTo>
                  <a:pt x="135079" y="176161"/>
                </a:lnTo>
                <a:lnTo>
                  <a:pt x="143688" y="174100"/>
                </a:lnTo>
                <a:lnTo>
                  <a:pt x="150924" y="170666"/>
                </a:lnTo>
                <a:lnTo>
                  <a:pt x="156786" y="165858"/>
                </a:lnTo>
                <a:lnTo>
                  <a:pt x="160865" y="160492"/>
                </a:lnTo>
                <a:lnTo>
                  <a:pt x="125224" y="160492"/>
                </a:lnTo>
                <a:lnTo>
                  <a:pt x="114826" y="158958"/>
                </a:lnTo>
                <a:lnTo>
                  <a:pt x="107399" y="154358"/>
                </a:lnTo>
                <a:lnTo>
                  <a:pt x="102943" y="146691"/>
                </a:lnTo>
                <a:lnTo>
                  <a:pt x="101528" y="136469"/>
                </a:lnTo>
                <a:lnTo>
                  <a:pt x="101492" y="40634"/>
                </a:lnTo>
                <a:lnTo>
                  <a:pt x="102943" y="30156"/>
                </a:lnTo>
                <a:lnTo>
                  <a:pt x="107399" y="22489"/>
                </a:lnTo>
                <a:lnTo>
                  <a:pt x="114826" y="17889"/>
                </a:lnTo>
                <a:lnTo>
                  <a:pt x="125224" y="16355"/>
                </a:lnTo>
                <a:lnTo>
                  <a:pt x="160731" y="16355"/>
                </a:lnTo>
                <a:lnTo>
                  <a:pt x="156786" y="11116"/>
                </a:lnTo>
                <a:lnTo>
                  <a:pt x="150924" y="6253"/>
                </a:lnTo>
                <a:lnTo>
                  <a:pt x="143688" y="2779"/>
                </a:lnTo>
                <a:lnTo>
                  <a:pt x="135079" y="694"/>
                </a:lnTo>
                <a:lnTo>
                  <a:pt x="125096" y="0"/>
                </a:lnTo>
                <a:close/>
              </a:path>
              <a:path w="281305" h="177164">
                <a:moveTo>
                  <a:pt x="160731" y="16355"/>
                </a:moveTo>
                <a:lnTo>
                  <a:pt x="125224" y="16355"/>
                </a:lnTo>
                <a:lnTo>
                  <a:pt x="135622" y="17889"/>
                </a:lnTo>
                <a:lnTo>
                  <a:pt x="143050" y="22489"/>
                </a:lnTo>
                <a:lnTo>
                  <a:pt x="147506" y="30156"/>
                </a:lnTo>
                <a:lnTo>
                  <a:pt x="148956" y="40634"/>
                </a:lnTo>
                <a:lnTo>
                  <a:pt x="148921" y="136469"/>
                </a:lnTo>
                <a:lnTo>
                  <a:pt x="147506" y="146691"/>
                </a:lnTo>
                <a:lnTo>
                  <a:pt x="143050" y="154358"/>
                </a:lnTo>
                <a:lnTo>
                  <a:pt x="135622" y="158958"/>
                </a:lnTo>
                <a:lnTo>
                  <a:pt x="125224" y="160492"/>
                </a:lnTo>
                <a:lnTo>
                  <a:pt x="160865" y="160492"/>
                </a:lnTo>
                <a:lnTo>
                  <a:pt x="161314" y="159901"/>
                </a:lnTo>
                <a:lnTo>
                  <a:pt x="164549" y="153016"/>
                </a:lnTo>
                <a:lnTo>
                  <a:pt x="166489" y="145206"/>
                </a:lnTo>
                <a:lnTo>
                  <a:pt x="167136" y="136469"/>
                </a:lnTo>
                <a:lnTo>
                  <a:pt x="167136" y="40634"/>
                </a:lnTo>
                <a:lnTo>
                  <a:pt x="166489" y="31889"/>
                </a:lnTo>
                <a:lnTo>
                  <a:pt x="164549" y="24054"/>
                </a:lnTo>
                <a:lnTo>
                  <a:pt x="161314" y="17130"/>
                </a:lnTo>
                <a:lnTo>
                  <a:pt x="160731" y="16355"/>
                </a:lnTo>
                <a:close/>
              </a:path>
              <a:path w="281305" h="177164">
                <a:moveTo>
                  <a:pt x="50600" y="21211"/>
                </a:moveTo>
                <a:lnTo>
                  <a:pt x="32200" y="21211"/>
                </a:lnTo>
                <a:lnTo>
                  <a:pt x="32200" y="174292"/>
                </a:lnTo>
                <a:lnTo>
                  <a:pt x="50600" y="174292"/>
                </a:lnTo>
                <a:lnTo>
                  <a:pt x="50600" y="21211"/>
                </a:lnTo>
                <a:close/>
              </a:path>
              <a:path w="281305" h="177164">
                <a:moveTo>
                  <a:pt x="50600" y="2555"/>
                </a:moveTo>
                <a:lnTo>
                  <a:pt x="29900" y="2555"/>
                </a:lnTo>
                <a:lnTo>
                  <a:pt x="0" y="24278"/>
                </a:lnTo>
                <a:lnTo>
                  <a:pt x="0" y="44723"/>
                </a:lnTo>
                <a:lnTo>
                  <a:pt x="32200" y="21211"/>
                </a:lnTo>
                <a:lnTo>
                  <a:pt x="50600" y="21211"/>
                </a:lnTo>
                <a:lnTo>
                  <a:pt x="50600" y="2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40" name="object 4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21647" y="4901159"/>
            <a:ext cx="200103" cy="176847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27268" y="5888134"/>
            <a:ext cx="194481" cy="176847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21901" y="6875109"/>
            <a:ext cx="199848" cy="176847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31357" y="7862084"/>
            <a:ext cx="190392" cy="176847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237926" y="8849058"/>
            <a:ext cx="83823" cy="176847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52264" y="9213744"/>
            <a:ext cx="12875977" cy="176847"/>
          </a:xfrm>
          <a:prstGeom prst="rect">
            <a:avLst/>
          </a:prstGeom>
        </p:spPr>
      </p:pic>
      <p:sp>
        <p:nvSpPr>
          <p:cNvPr id="46" name="object 46"/>
          <p:cNvSpPr txBox="1"/>
          <p:nvPr/>
        </p:nvSpPr>
        <p:spPr>
          <a:xfrm>
            <a:off x="1117589" y="4838366"/>
            <a:ext cx="625475" cy="3355975"/>
          </a:xfrm>
          <a:prstGeom prst="rect">
            <a:avLst/>
          </a:prstGeom>
        </p:spPr>
        <p:txBody>
          <a:bodyPr vert="vert270" wrap="square" lIns="0" tIns="6985" rIns="0" bIns="0" rtlCol="0">
            <a:spAutoFit/>
          </a:bodyPr>
          <a:lstStyle/>
          <a:p>
            <a:pPr marL="233679" marR="5080" indent="-221615">
              <a:lnSpc>
                <a:spcPts val="2410"/>
              </a:lnSpc>
              <a:spcBef>
                <a:spcPts val="55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Pacjenci</a:t>
            </a:r>
            <a:r>
              <a:rPr sz="20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z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przeżyciem</a:t>
            </a:r>
            <a:r>
              <a:rPr sz="20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bez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progresji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podczas</a:t>
            </a:r>
            <a:r>
              <a:rPr sz="2000" spc="-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kolejnego</a:t>
            </a:r>
            <a:r>
              <a:rPr sz="2000" spc="-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leczenia</a:t>
            </a:r>
            <a:r>
              <a:rPr sz="2000" spc="-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050E4C"/>
                </a:solidFill>
                <a:latin typeface="Arial Narrow"/>
                <a:cs typeface="Arial Narrow"/>
              </a:rPr>
              <a:t>(%)</a:t>
            </a:r>
            <a:endParaRPr sz="2000" dirty="0">
              <a:latin typeface="Arial Narrow"/>
              <a:cs typeface="Arial Narrow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2557029" y="3709750"/>
            <a:ext cx="13795949" cy="5298837"/>
            <a:chOff x="2557029" y="3978575"/>
            <a:chExt cx="13795949" cy="5298837"/>
          </a:xfrm>
        </p:grpSpPr>
        <p:sp>
          <p:nvSpPr>
            <p:cNvPr id="48" name="object 48"/>
            <p:cNvSpPr/>
            <p:nvPr/>
          </p:nvSpPr>
          <p:spPr>
            <a:xfrm>
              <a:off x="2557029" y="6776799"/>
              <a:ext cx="13185140" cy="0"/>
            </a:xfrm>
            <a:custGeom>
              <a:avLst/>
              <a:gdLst/>
              <a:ahLst/>
              <a:cxnLst/>
              <a:rect l="l" t="t" r="r" b="b"/>
              <a:pathLst>
                <a:path w="13185140">
                  <a:moveTo>
                    <a:pt x="0" y="0"/>
                  </a:moveTo>
                  <a:lnTo>
                    <a:pt x="13184711" y="0"/>
                  </a:lnTo>
                </a:path>
              </a:pathLst>
            </a:custGeom>
            <a:ln w="10307">
              <a:solidFill>
                <a:srgbClr val="B9BBB9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9" name="object 49"/>
            <p:cNvSpPr/>
            <p:nvPr/>
          </p:nvSpPr>
          <p:spPr>
            <a:xfrm>
              <a:off x="2565548" y="4185347"/>
              <a:ext cx="13176250" cy="5092065"/>
            </a:xfrm>
            <a:custGeom>
              <a:avLst/>
              <a:gdLst/>
              <a:ahLst/>
              <a:cxnLst/>
              <a:rect l="l" t="t" r="r" b="b"/>
              <a:pathLst>
                <a:path w="13176250" h="5092065">
                  <a:moveTo>
                    <a:pt x="0" y="0"/>
                  </a:moveTo>
                  <a:lnTo>
                    <a:pt x="0" y="5091627"/>
                  </a:lnTo>
                  <a:lnTo>
                    <a:pt x="13176193" y="5091627"/>
                  </a:lnTo>
                </a:path>
              </a:pathLst>
            </a:custGeom>
            <a:ln w="17037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0" name="object 50"/>
            <p:cNvSpPr/>
            <p:nvPr/>
          </p:nvSpPr>
          <p:spPr>
            <a:xfrm>
              <a:off x="2577537" y="4363914"/>
              <a:ext cx="11691620" cy="4109085"/>
            </a:xfrm>
            <a:custGeom>
              <a:avLst/>
              <a:gdLst/>
              <a:ahLst/>
              <a:cxnLst/>
              <a:rect l="l" t="t" r="r" b="b"/>
              <a:pathLst>
                <a:path w="11691619" h="4109084">
                  <a:moveTo>
                    <a:pt x="11691590" y="4109039"/>
                  </a:moveTo>
                  <a:lnTo>
                    <a:pt x="11066123" y="4109039"/>
                  </a:lnTo>
                  <a:lnTo>
                    <a:pt x="11066123" y="3718261"/>
                  </a:lnTo>
                  <a:lnTo>
                    <a:pt x="10378400" y="3718261"/>
                  </a:lnTo>
                  <a:lnTo>
                    <a:pt x="10378400" y="3569593"/>
                  </a:lnTo>
                  <a:lnTo>
                    <a:pt x="10089140" y="3569593"/>
                  </a:lnTo>
                  <a:lnTo>
                    <a:pt x="10089140" y="3431539"/>
                  </a:lnTo>
                  <a:lnTo>
                    <a:pt x="9541210" y="3431539"/>
                  </a:lnTo>
                  <a:lnTo>
                    <a:pt x="9541210" y="3394372"/>
                  </a:lnTo>
                  <a:lnTo>
                    <a:pt x="9421778" y="3394372"/>
                  </a:lnTo>
                  <a:lnTo>
                    <a:pt x="9421778" y="3345961"/>
                  </a:lnTo>
                  <a:lnTo>
                    <a:pt x="9108699" y="3345961"/>
                  </a:lnTo>
                  <a:lnTo>
                    <a:pt x="9108699" y="3306349"/>
                  </a:lnTo>
                  <a:lnTo>
                    <a:pt x="9066608" y="3306349"/>
                  </a:lnTo>
                  <a:lnTo>
                    <a:pt x="9066608" y="3274736"/>
                  </a:lnTo>
                  <a:lnTo>
                    <a:pt x="8969555" y="3274736"/>
                  </a:lnTo>
                  <a:lnTo>
                    <a:pt x="8969555" y="3230311"/>
                  </a:lnTo>
                  <a:lnTo>
                    <a:pt x="8899982" y="3230311"/>
                  </a:lnTo>
                  <a:lnTo>
                    <a:pt x="8899982" y="3187982"/>
                  </a:lnTo>
                  <a:lnTo>
                    <a:pt x="8762457" y="3187982"/>
                  </a:lnTo>
                  <a:lnTo>
                    <a:pt x="8762457" y="3115224"/>
                  </a:lnTo>
                  <a:lnTo>
                    <a:pt x="8586904" y="3115224"/>
                  </a:lnTo>
                  <a:lnTo>
                    <a:pt x="8586904" y="3061079"/>
                  </a:lnTo>
                  <a:lnTo>
                    <a:pt x="8528406" y="3061079"/>
                  </a:lnTo>
                  <a:lnTo>
                    <a:pt x="8528406" y="3038496"/>
                  </a:lnTo>
                  <a:lnTo>
                    <a:pt x="8421667" y="3038496"/>
                  </a:lnTo>
                  <a:lnTo>
                    <a:pt x="8421667" y="3004106"/>
                  </a:lnTo>
                  <a:lnTo>
                    <a:pt x="8352095" y="3004106"/>
                  </a:lnTo>
                  <a:lnTo>
                    <a:pt x="8352095" y="2964426"/>
                  </a:lnTo>
                  <a:lnTo>
                    <a:pt x="8308615" y="2964426"/>
                  </a:lnTo>
                  <a:lnTo>
                    <a:pt x="8308615" y="2936646"/>
                  </a:lnTo>
                  <a:lnTo>
                    <a:pt x="8288720" y="2937631"/>
                  </a:lnTo>
                  <a:lnTo>
                    <a:pt x="8244951" y="2937522"/>
                  </a:lnTo>
                  <a:lnTo>
                    <a:pt x="8201182" y="2936975"/>
                  </a:lnTo>
                  <a:lnTo>
                    <a:pt x="8181286" y="2936646"/>
                  </a:lnTo>
                  <a:lnTo>
                    <a:pt x="8181286" y="2892997"/>
                  </a:lnTo>
                  <a:lnTo>
                    <a:pt x="8084037" y="2892997"/>
                  </a:lnTo>
                  <a:lnTo>
                    <a:pt x="8084037" y="2836117"/>
                  </a:lnTo>
                  <a:lnTo>
                    <a:pt x="8007164" y="2836117"/>
                  </a:lnTo>
                  <a:lnTo>
                    <a:pt x="8007164" y="2816269"/>
                  </a:lnTo>
                  <a:lnTo>
                    <a:pt x="7882485" y="2816269"/>
                  </a:lnTo>
                  <a:lnTo>
                    <a:pt x="7882485" y="2787169"/>
                  </a:lnTo>
                  <a:lnTo>
                    <a:pt x="7836433" y="2787169"/>
                  </a:lnTo>
                  <a:lnTo>
                    <a:pt x="7836433" y="2755846"/>
                  </a:lnTo>
                  <a:lnTo>
                    <a:pt x="7787817" y="2755846"/>
                  </a:lnTo>
                  <a:lnTo>
                    <a:pt x="7787817" y="2726320"/>
                  </a:lnTo>
                  <a:lnTo>
                    <a:pt x="7703013" y="2726320"/>
                  </a:lnTo>
                  <a:lnTo>
                    <a:pt x="7703013" y="2707800"/>
                  </a:lnTo>
                  <a:lnTo>
                    <a:pt x="7614819" y="2707800"/>
                  </a:lnTo>
                  <a:lnTo>
                    <a:pt x="7614819" y="2690601"/>
                  </a:lnTo>
                  <a:lnTo>
                    <a:pt x="7524368" y="2690601"/>
                  </a:lnTo>
                  <a:lnTo>
                    <a:pt x="7523491" y="2663618"/>
                  </a:lnTo>
                  <a:lnTo>
                    <a:pt x="7523199" y="2649761"/>
                  </a:lnTo>
                  <a:lnTo>
                    <a:pt x="7523491" y="2644656"/>
                  </a:lnTo>
                  <a:lnTo>
                    <a:pt x="7524368" y="2643927"/>
                  </a:lnTo>
                  <a:lnTo>
                    <a:pt x="7425994" y="2643927"/>
                  </a:lnTo>
                  <a:lnTo>
                    <a:pt x="7425994" y="2593054"/>
                  </a:lnTo>
                  <a:lnTo>
                    <a:pt x="7378076" y="2593054"/>
                  </a:lnTo>
                  <a:lnTo>
                    <a:pt x="7378076" y="2517314"/>
                  </a:lnTo>
                  <a:lnTo>
                    <a:pt x="6978039" y="2517314"/>
                  </a:lnTo>
                  <a:lnTo>
                    <a:pt x="6978039" y="2460264"/>
                  </a:lnTo>
                  <a:lnTo>
                    <a:pt x="6939807" y="2460264"/>
                  </a:lnTo>
                  <a:lnTo>
                    <a:pt x="6939807" y="2423395"/>
                  </a:lnTo>
                  <a:lnTo>
                    <a:pt x="6875355" y="2423395"/>
                  </a:lnTo>
                  <a:lnTo>
                    <a:pt x="6875355" y="2389568"/>
                  </a:lnTo>
                  <a:lnTo>
                    <a:pt x="6769076" y="2389568"/>
                  </a:lnTo>
                  <a:lnTo>
                    <a:pt x="6769076" y="2369157"/>
                  </a:lnTo>
                  <a:lnTo>
                    <a:pt x="6743230" y="2369157"/>
                  </a:lnTo>
                  <a:lnTo>
                    <a:pt x="6743230" y="2318343"/>
                  </a:lnTo>
                  <a:lnTo>
                    <a:pt x="6650351" y="2318343"/>
                  </a:lnTo>
                  <a:lnTo>
                    <a:pt x="6650351" y="2289788"/>
                  </a:lnTo>
                  <a:lnTo>
                    <a:pt x="6595388" y="2289788"/>
                  </a:lnTo>
                  <a:lnTo>
                    <a:pt x="6595388" y="2240849"/>
                  </a:lnTo>
                  <a:lnTo>
                    <a:pt x="6551900" y="2240849"/>
                  </a:lnTo>
                  <a:lnTo>
                    <a:pt x="6537188" y="2223632"/>
                  </a:lnTo>
                  <a:lnTo>
                    <a:pt x="6438849" y="2223632"/>
                  </a:lnTo>
                  <a:lnTo>
                    <a:pt x="6438849" y="2191900"/>
                  </a:lnTo>
                  <a:lnTo>
                    <a:pt x="6388571" y="2195178"/>
                  </a:lnTo>
                  <a:lnTo>
                    <a:pt x="6362752" y="2196270"/>
                  </a:lnTo>
                  <a:lnTo>
                    <a:pt x="6353240" y="2195178"/>
                  </a:lnTo>
                  <a:lnTo>
                    <a:pt x="6351881" y="2191900"/>
                  </a:lnTo>
                  <a:lnTo>
                    <a:pt x="6351881" y="2138991"/>
                  </a:lnTo>
                  <a:lnTo>
                    <a:pt x="6160552" y="2138991"/>
                  </a:lnTo>
                  <a:lnTo>
                    <a:pt x="6160552" y="2094515"/>
                  </a:lnTo>
                  <a:lnTo>
                    <a:pt x="6117072" y="2094515"/>
                  </a:lnTo>
                  <a:lnTo>
                    <a:pt x="6117072" y="2041102"/>
                  </a:lnTo>
                  <a:lnTo>
                    <a:pt x="6047500" y="2041102"/>
                  </a:lnTo>
                  <a:lnTo>
                    <a:pt x="6047500" y="2001414"/>
                  </a:lnTo>
                  <a:lnTo>
                    <a:pt x="6012650" y="2001414"/>
                  </a:lnTo>
                  <a:lnTo>
                    <a:pt x="6012650" y="1962245"/>
                  </a:lnTo>
                  <a:lnTo>
                    <a:pt x="5878098" y="1962245"/>
                  </a:lnTo>
                  <a:lnTo>
                    <a:pt x="5878098" y="1941894"/>
                  </a:lnTo>
                  <a:lnTo>
                    <a:pt x="5841919" y="1941894"/>
                  </a:lnTo>
                  <a:lnTo>
                    <a:pt x="5841919" y="1908824"/>
                  </a:lnTo>
                  <a:lnTo>
                    <a:pt x="5664398" y="1908824"/>
                  </a:lnTo>
                  <a:lnTo>
                    <a:pt x="5669041" y="1896586"/>
                  </a:lnTo>
                  <a:lnTo>
                    <a:pt x="5670589" y="1890301"/>
                  </a:lnTo>
                  <a:lnTo>
                    <a:pt x="5669041" y="1887986"/>
                  </a:lnTo>
                  <a:lnTo>
                    <a:pt x="5664398" y="1887655"/>
                  </a:lnTo>
                  <a:lnTo>
                    <a:pt x="5464831" y="1887655"/>
                  </a:lnTo>
                  <a:lnTo>
                    <a:pt x="5464831" y="1860498"/>
                  </a:lnTo>
                  <a:lnTo>
                    <a:pt x="5393035" y="1860498"/>
                  </a:lnTo>
                  <a:lnTo>
                    <a:pt x="5393035" y="1842677"/>
                  </a:lnTo>
                  <a:lnTo>
                    <a:pt x="5361380" y="1842677"/>
                  </a:lnTo>
                  <a:lnTo>
                    <a:pt x="5361380" y="1825477"/>
                  </a:lnTo>
                  <a:lnTo>
                    <a:pt x="5316989" y="1825477"/>
                  </a:lnTo>
                  <a:lnTo>
                    <a:pt x="5316989" y="1799453"/>
                  </a:lnTo>
                  <a:lnTo>
                    <a:pt x="5279967" y="1799453"/>
                  </a:lnTo>
                  <a:lnTo>
                    <a:pt x="5195231" y="1799453"/>
                  </a:lnTo>
                  <a:lnTo>
                    <a:pt x="5195231" y="1768930"/>
                  </a:lnTo>
                  <a:lnTo>
                    <a:pt x="5117149" y="1768930"/>
                  </a:lnTo>
                  <a:lnTo>
                    <a:pt x="5117149" y="1747438"/>
                  </a:lnTo>
                  <a:lnTo>
                    <a:pt x="5073482" y="1747438"/>
                  </a:lnTo>
                  <a:lnTo>
                    <a:pt x="5073482" y="1727598"/>
                  </a:lnTo>
                  <a:lnTo>
                    <a:pt x="4973558" y="1727598"/>
                  </a:lnTo>
                  <a:lnTo>
                    <a:pt x="4973558" y="1707885"/>
                  </a:lnTo>
                  <a:lnTo>
                    <a:pt x="4908245" y="1707885"/>
                  </a:lnTo>
                  <a:lnTo>
                    <a:pt x="4908245" y="1681299"/>
                  </a:lnTo>
                  <a:lnTo>
                    <a:pt x="4842396" y="1681299"/>
                  </a:lnTo>
                  <a:lnTo>
                    <a:pt x="4842396" y="1637640"/>
                  </a:lnTo>
                  <a:lnTo>
                    <a:pt x="4812580" y="1637640"/>
                  </a:lnTo>
                  <a:lnTo>
                    <a:pt x="4812580" y="1608540"/>
                  </a:lnTo>
                  <a:lnTo>
                    <a:pt x="4708976" y="1608540"/>
                  </a:lnTo>
                  <a:lnTo>
                    <a:pt x="4708976" y="1565444"/>
                  </a:lnTo>
                  <a:lnTo>
                    <a:pt x="4659227" y="1565444"/>
                  </a:lnTo>
                  <a:lnTo>
                    <a:pt x="4659227" y="1541081"/>
                  </a:lnTo>
                  <a:lnTo>
                    <a:pt x="4634352" y="1541081"/>
                  </a:lnTo>
                  <a:lnTo>
                    <a:pt x="4634352" y="1494220"/>
                  </a:lnTo>
                  <a:lnTo>
                    <a:pt x="4595166" y="1494220"/>
                  </a:lnTo>
                  <a:lnTo>
                    <a:pt x="4595166" y="1463697"/>
                  </a:lnTo>
                  <a:lnTo>
                    <a:pt x="4567643" y="1463697"/>
                  </a:lnTo>
                  <a:lnTo>
                    <a:pt x="4567643" y="1443184"/>
                  </a:lnTo>
                  <a:lnTo>
                    <a:pt x="4498675" y="1443184"/>
                  </a:lnTo>
                  <a:lnTo>
                    <a:pt x="4503098" y="1430188"/>
                  </a:lnTo>
                  <a:lnTo>
                    <a:pt x="4504572" y="1423514"/>
                  </a:lnTo>
                  <a:lnTo>
                    <a:pt x="4503098" y="1421055"/>
                  </a:lnTo>
                  <a:lnTo>
                    <a:pt x="4498675" y="1420703"/>
                  </a:lnTo>
                  <a:lnTo>
                    <a:pt x="4395148" y="1420703"/>
                  </a:lnTo>
                  <a:lnTo>
                    <a:pt x="4395148" y="1381015"/>
                  </a:lnTo>
                  <a:lnTo>
                    <a:pt x="4357333" y="1381015"/>
                  </a:lnTo>
                  <a:lnTo>
                    <a:pt x="4357333" y="1353235"/>
                  </a:lnTo>
                  <a:lnTo>
                    <a:pt x="4317764" y="1353235"/>
                  </a:lnTo>
                  <a:lnTo>
                    <a:pt x="4288076" y="1353235"/>
                  </a:lnTo>
                  <a:lnTo>
                    <a:pt x="4288076" y="1321486"/>
                  </a:lnTo>
                  <a:lnTo>
                    <a:pt x="4221213" y="1321486"/>
                  </a:lnTo>
                  <a:lnTo>
                    <a:pt x="4221213" y="1260211"/>
                  </a:lnTo>
                  <a:lnTo>
                    <a:pt x="4188868" y="1260211"/>
                  </a:lnTo>
                  <a:lnTo>
                    <a:pt x="4188868" y="1239860"/>
                  </a:lnTo>
                  <a:lnTo>
                    <a:pt x="4151641" y="1239860"/>
                  </a:lnTo>
                  <a:lnTo>
                    <a:pt x="4138599" y="1224595"/>
                  </a:lnTo>
                  <a:lnTo>
                    <a:pt x="4108162" y="1224595"/>
                  </a:lnTo>
                  <a:lnTo>
                    <a:pt x="4108162" y="1158464"/>
                  </a:lnTo>
                  <a:lnTo>
                    <a:pt x="4055448" y="1158464"/>
                  </a:lnTo>
                  <a:lnTo>
                    <a:pt x="4055448" y="1117762"/>
                  </a:lnTo>
                  <a:lnTo>
                    <a:pt x="3977706" y="1117762"/>
                  </a:lnTo>
                  <a:lnTo>
                    <a:pt x="3977706" y="1079419"/>
                  </a:lnTo>
                  <a:lnTo>
                    <a:pt x="3916832" y="1079419"/>
                  </a:lnTo>
                  <a:lnTo>
                    <a:pt x="3916832" y="1034441"/>
                  </a:lnTo>
                  <a:lnTo>
                    <a:pt x="3883583" y="1034441"/>
                  </a:lnTo>
                  <a:lnTo>
                    <a:pt x="3883583" y="965150"/>
                  </a:lnTo>
                  <a:lnTo>
                    <a:pt x="3690720" y="965150"/>
                  </a:lnTo>
                  <a:lnTo>
                    <a:pt x="3690720" y="932583"/>
                  </a:lnTo>
                  <a:lnTo>
                    <a:pt x="3534181" y="932583"/>
                  </a:lnTo>
                  <a:lnTo>
                    <a:pt x="3534181" y="902162"/>
                  </a:lnTo>
                  <a:lnTo>
                    <a:pt x="3492371" y="902162"/>
                  </a:lnTo>
                  <a:lnTo>
                    <a:pt x="3492371" y="871734"/>
                  </a:lnTo>
                  <a:lnTo>
                    <a:pt x="3460707" y="871734"/>
                  </a:lnTo>
                  <a:lnTo>
                    <a:pt x="3460707" y="839993"/>
                  </a:lnTo>
                  <a:lnTo>
                    <a:pt x="3421130" y="839993"/>
                  </a:lnTo>
                  <a:lnTo>
                    <a:pt x="3432860" y="826261"/>
                  </a:lnTo>
                  <a:lnTo>
                    <a:pt x="3281985" y="826261"/>
                  </a:lnTo>
                  <a:lnTo>
                    <a:pt x="3281985" y="761664"/>
                  </a:lnTo>
                  <a:lnTo>
                    <a:pt x="3253797" y="761664"/>
                  </a:lnTo>
                  <a:lnTo>
                    <a:pt x="3192735" y="761664"/>
                  </a:lnTo>
                  <a:lnTo>
                    <a:pt x="3190029" y="757986"/>
                  </a:lnTo>
                  <a:lnTo>
                    <a:pt x="3190330" y="749895"/>
                  </a:lnTo>
                  <a:lnTo>
                    <a:pt x="3191833" y="741804"/>
                  </a:lnTo>
                  <a:lnTo>
                    <a:pt x="3192735" y="738127"/>
                  </a:lnTo>
                  <a:lnTo>
                    <a:pt x="3169204" y="742061"/>
                  </a:lnTo>
                  <a:lnTo>
                    <a:pt x="3157121" y="743372"/>
                  </a:lnTo>
                  <a:lnTo>
                    <a:pt x="3152669" y="742061"/>
                  </a:lnTo>
                  <a:lnTo>
                    <a:pt x="3152033" y="738127"/>
                  </a:lnTo>
                  <a:lnTo>
                    <a:pt x="3152033" y="710347"/>
                  </a:lnTo>
                  <a:lnTo>
                    <a:pt x="3124040" y="710347"/>
                  </a:lnTo>
                  <a:lnTo>
                    <a:pt x="3124040" y="690507"/>
                  </a:lnTo>
                  <a:lnTo>
                    <a:pt x="3076276" y="690507"/>
                  </a:lnTo>
                  <a:lnTo>
                    <a:pt x="3076276" y="658758"/>
                  </a:lnTo>
                  <a:lnTo>
                    <a:pt x="3029781" y="658758"/>
                  </a:lnTo>
                  <a:lnTo>
                    <a:pt x="3029781" y="619223"/>
                  </a:lnTo>
                  <a:lnTo>
                    <a:pt x="2986958" y="619223"/>
                  </a:lnTo>
                  <a:lnTo>
                    <a:pt x="2973583" y="603574"/>
                  </a:lnTo>
                  <a:lnTo>
                    <a:pt x="2760190" y="603574"/>
                  </a:lnTo>
                  <a:lnTo>
                    <a:pt x="2760190" y="559549"/>
                  </a:lnTo>
                  <a:lnTo>
                    <a:pt x="2749320" y="558971"/>
                  </a:lnTo>
                  <a:lnTo>
                    <a:pt x="2725404" y="559035"/>
                  </a:lnTo>
                  <a:lnTo>
                    <a:pt x="2701489" y="559357"/>
                  </a:lnTo>
                  <a:lnTo>
                    <a:pt x="2690618" y="559549"/>
                  </a:lnTo>
                  <a:lnTo>
                    <a:pt x="2690618" y="533099"/>
                  </a:lnTo>
                  <a:lnTo>
                    <a:pt x="2651143" y="533099"/>
                  </a:lnTo>
                  <a:lnTo>
                    <a:pt x="2651143" y="496051"/>
                  </a:lnTo>
                  <a:lnTo>
                    <a:pt x="2578776" y="496051"/>
                  </a:lnTo>
                  <a:lnTo>
                    <a:pt x="2578776" y="476782"/>
                  </a:lnTo>
                  <a:lnTo>
                    <a:pt x="2360144" y="476782"/>
                  </a:lnTo>
                  <a:lnTo>
                    <a:pt x="2360144" y="433882"/>
                  </a:lnTo>
                  <a:lnTo>
                    <a:pt x="2316665" y="433882"/>
                  </a:lnTo>
                  <a:lnTo>
                    <a:pt x="2316665" y="419332"/>
                  </a:lnTo>
                  <a:lnTo>
                    <a:pt x="2106321" y="419332"/>
                  </a:lnTo>
                  <a:lnTo>
                    <a:pt x="2106321" y="373033"/>
                  </a:lnTo>
                  <a:lnTo>
                    <a:pt x="2041707" y="373033"/>
                  </a:lnTo>
                  <a:lnTo>
                    <a:pt x="2041707" y="334341"/>
                  </a:lnTo>
                  <a:lnTo>
                    <a:pt x="1994888" y="334341"/>
                  </a:lnTo>
                  <a:lnTo>
                    <a:pt x="1994888" y="292344"/>
                  </a:lnTo>
                  <a:lnTo>
                    <a:pt x="1953513" y="292344"/>
                  </a:lnTo>
                  <a:lnTo>
                    <a:pt x="1953513" y="273824"/>
                  </a:lnTo>
                  <a:lnTo>
                    <a:pt x="1881828" y="273824"/>
                  </a:lnTo>
                  <a:lnTo>
                    <a:pt x="1881828" y="255305"/>
                  </a:lnTo>
                  <a:lnTo>
                    <a:pt x="1809922" y="255305"/>
                  </a:lnTo>
                  <a:lnTo>
                    <a:pt x="1809922" y="238105"/>
                  </a:lnTo>
                  <a:lnTo>
                    <a:pt x="1725119" y="238105"/>
                  </a:lnTo>
                  <a:lnTo>
                    <a:pt x="1725119" y="212251"/>
                  </a:lnTo>
                  <a:lnTo>
                    <a:pt x="1623474" y="212251"/>
                  </a:lnTo>
                  <a:lnTo>
                    <a:pt x="1623474" y="181226"/>
                  </a:lnTo>
                  <a:lnTo>
                    <a:pt x="1503505" y="181226"/>
                  </a:lnTo>
                  <a:lnTo>
                    <a:pt x="1503505" y="157416"/>
                  </a:lnTo>
                  <a:lnTo>
                    <a:pt x="1407397" y="157416"/>
                  </a:lnTo>
                  <a:lnTo>
                    <a:pt x="1407397" y="134927"/>
                  </a:lnTo>
                  <a:lnTo>
                    <a:pt x="1307856" y="134927"/>
                  </a:lnTo>
                  <a:lnTo>
                    <a:pt x="1307856" y="100324"/>
                  </a:lnTo>
                  <a:lnTo>
                    <a:pt x="1212192" y="100324"/>
                  </a:lnTo>
                  <a:lnTo>
                    <a:pt x="1212192" y="62169"/>
                  </a:lnTo>
                  <a:lnTo>
                    <a:pt x="961819" y="62169"/>
                  </a:lnTo>
                  <a:lnTo>
                    <a:pt x="961819" y="29108"/>
                  </a:lnTo>
                  <a:lnTo>
                    <a:pt x="918944" y="29108"/>
                  </a:lnTo>
                  <a:lnTo>
                    <a:pt x="918944" y="0"/>
                  </a:lnTo>
                  <a:lnTo>
                    <a:pt x="0" y="0"/>
                  </a:lnTo>
                </a:path>
              </a:pathLst>
            </a:custGeom>
            <a:ln w="18212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1" name="object 51"/>
            <p:cNvSpPr/>
            <p:nvPr/>
          </p:nvSpPr>
          <p:spPr>
            <a:xfrm>
              <a:off x="2577733" y="4357565"/>
              <a:ext cx="12435205" cy="2860675"/>
            </a:xfrm>
            <a:custGeom>
              <a:avLst/>
              <a:gdLst/>
              <a:ahLst/>
              <a:cxnLst/>
              <a:rect l="l" t="t" r="r" b="b"/>
              <a:pathLst>
                <a:path w="12435205" h="2860675">
                  <a:moveTo>
                    <a:pt x="12434854" y="2860140"/>
                  </a:moveTo>
                  <a:lnTo>
                    <a:pt x="11155449" y="2860140"/>
                  </a:lnTo>
                  <a:lnTo>
                    <a:pt x="11155449" y="2763393"/>
                  </a:lnTo>
                  <a:lnTo>
                    <a:pt x="10421539" y="2763393"/>
                  </a:lnTo>
                  <a:lnTo>
                    <a:pt x="10421539" y="2729029"/>
                  </a:lnTo>
                  <a:lnTo>
                    <a:pt x="10360963" y="2726877"/>
                  </a:lnTo>
                  <a:lnTo>
                    <a:pt x="10329857" y="2726160"/>
                  </a:lnTo>
                  <a:lnTo>
                    <a:pt x="10318396" y="2726877"/>
                  </a:lnTo>
                  <a:lnTo>
                    <a:pt x="10316759" y="2729029"/>
                  </a:lnTo>
                  <a:lnTo>
                    <a:pt x="10316759" y="2696087"/>
                  </a:lnTo>
                  <a:lnTo>
                    <a:pt x="10178049" y="2696087"/>
                  </a:lnTo>
                  <a:lnTo>
                    <a:pt x="10178049" y="2649592"/>
                  </a:lnTo>
                  <a:lnTo>
                    <a:pt x="10108477" y="2649592"/>
                  </a:lnTo>
                  <a:lnTo>
                    <a:pt x="10108477" y="2610704"/>
                  </a:lnTo>
                  <a:lnTo>
                    <a:pt x="10038905" y="2610704"/>
                  </a:lnTo>
                  <a:lnTo>
                    <a:pt x="10038905" y="2569994"/>
                  </a:lnTo>
                  <a:lnTo>
                    <a:pt x="9934551" y="2569994"/>
                  </a:lnTo>
                  <a:lnTo>
                    <a:pt x="9934551" y="2559490"/>
                  </a:lnTo>
                  <a:lnTo>
                    <a:pt x="9869809" y="2559490"/>
                  </a:lnTo>
                  <a:lnTo>
                    <a:pt x="9869809" y="2541090"/>
                  </a:lnTo>
                  <a:lnTo>
                    <a:pt x="9731594" y="2541090"/>
                  </a:lnTo>
                  <a:lnTo>
                    <a:pt x="9731594" y="2519094"/>
                  </a:lnTo>
                  <a:lnTo>
                    <a:pt x="9628126" y="2519094"/>
                  </a:lnTo>
                  <a:lnTo>
                    <a:pt x="9628126" y="2491681"/>
                  </a:lnTo>
                  <a:lnTo>
                    <a:pt x="9471697" y="2491681"/>
                  </a:lnTo>
                  <a:lnTo>
                    <a:pt x="9471697" y="2467684"/>
                  </a:lnTo>
                  <a:lnTo>
                    <a:pt x="9393070" y="2467684"/>
                  </a:lnTo>
                  <a:lnTo>
                    <a:pt x="9393070" y="2447844"/>
                  </a:lnTo>
                  <a:lnTo>
                    <a:pt x="9334504" y="2447844"/>
                  </a:lnTo>
                  <a:lnTo>
                    <a:pt x="9334504" y="2407133"/>
                  </a:lnTo>
                  <a:lnTo>
                    <a:pt x="9238847" y="2407133"/>
                  </a:lnTo>
                  <a:lnTo>
                    <a:pt x="9238847" y="2376594"/>
                  </a:lnTo>
                  <a:lnTo>
                    <a:pt x="9155526" y="2376594"/>
                  </a:lnTo>
                  <a:lnTo>
                    <a:pt x="9157088" y="2362069"/>
                  </a:lnTo>
                  <a:lnTo>
                    <a:pt x="9157609" y="2354280"/>
                  </a:lnTo>
                  <a:lnTo>
                    <a:pt x="9157088" y="2350576"/>
                  </a:lnTo>
                  <a:lnTo>
                    <a:pt x="9155526" y="2348303"/>
                  </a:lnTo>
                  <a:lnTo>
                    <a:pt x="9146991" y="2346930"/>
                  </a:lnTo>
                  <a:lnTo>
                    <a:pt x="9130922" y="2347083"/>
                  </a:lnTo>
                  <a:lnTo>
                    <a:pt x="9115373" y="2347846"/>
                  </a:lnTo>
                  <a:lnTo>
                    <a:pt x="9108401" y="2348303"/>
                  </a:lnTo>
                  <a:lnTo>
                    <a:pt x="9108401" y="2326018"/>
                  </a:lnTo>
                  <a:lnTo>
                    <a:pt x="9038828" y="2326018"/>
                  </a:lnTo>
                  <a:lnTo>
                    <a:pt x="9038828" y="2283391"/>
                  </a:lnTo>
                  <a:lnTo>
                    <a:pt x="9019805" y="2284063"/>
                  </a:lnTo>
                  <a:lnTo>
                    <a:pt x="8977954" y="2283988"/>
                  </a:lnTo>
                  <a:lnTo>
                    <a:pt x="8936103" y="2283615"/>
                  </a:lnTo>
                  <a:lnTo>
                    <a:pt x="8917079" y="2283391"/>
                  </a:lnTo>
                  <a:lnTo>
                    <a:pt x="8917079" y="2213734"/>
                  </a:lnTo>
                  <a:lnTo>
                    <a:pt x="8879078" y="2213734"/>
                  </a:lnTo>
                  <a:lnTo>
                    <a:pt x="8879078" y="2193374"/>
                  </a:lnTo>
                  <a:lnTo>
                    <a:pt x="8831901" y="2193374"/>
                  </a:lnTo>
                  <a:lnTo>
                    <a:pt x="8831901" y="2171012"/>
                  </a:lnTo>
                  <a:lnTo>
                    <a:pt x="8795330" y="2171012"/>
                  </a:lnTo>
                  <a:lnTo>
                    <a:pt x="8795330" y="2147765"/>
                  </a:lnTo>
                  <a:lnTo>
                    <a:pt x="8743153" y="2147765"/>
                  </a:lnTo>
                  <a:lnTo>
                    <a:pt x="8743153" y="2111944"/>
                  </a:lnTo>
                  <a:lnTo>
                    <a:pt x="8694512" y="2111944"/>
                  </a:lnTo>
                  <a:lnTo>
                    <a:pt x="8694512" y="2080919"/>
                  </a:lnTo>
                  <a:lnTo>
                    <a:pt x="8661400" y="2080919"/>
                  </a:lnTo>
                  <a:lnTo>
                    <a:pt x="8661400" y="2061760"/>
                  </a:lnTo>
                  <a:lnTo>
                    <a:pt x="8586623" y="2061760"/>
                  </a:lnTo>
                  <a:lnTo>
                    <a:pt x="8487593" y="2061760"/>
                  </a:lnTo>
                  <a:lnTo>
                    <a:pt x="8487593" y="2040693"/>
                  </a:lnTo>
                  <a:lnTo>
                    <a:pt x="8404817" y="2040693"/>
                  </a:lnTo>
                  <a:lnTo>
                    <a:pt x="8404817" y="2009225"/>
                  </a:lnTo>
                  <a:lnTo>
                    <a:pt x="8195291" y="2009225"/>
                  </a:lnTo>
                  <a:lnTo>
                    <a:pt x="8195291" y="1980168"/>
                  </a:lnTo>
                  <a:lnTo>
                    <a:pt x="8151803" y="1980168"/>
                  </a:lnTo>
                  <a:lnTo>
                    <a:pt x="8151803" y="1918553"/>
                  </a:lnTo>
                  <a:lnTo>
                    <a:pt x="8047449" y="1918553"/>
                  </a:lnTo>
                  <a:lnTo>
                    <a:pt x="8047449" y="1902665"/>
                  </a:lnTo>
                  <a:lnTo>
                    <a:pt x="7803951" y="1902665"/>
                  </a:lnTo>
                  <a:lnTo>
                    <a:pt x="7803951" y="1879418"/>
                  </a:lnTo>
                  <a:lnTo>
                    <a:pt x="7664815" y="1879418"/>
                  </a:lnTo>
                  <a:lnTo>
                    <a:pt x="7664815" y="1858104"/>
                  </a:lnTo>
                  <a:lnTo>
                    <a:pt x="7633424" y="1858104"/>
                  </a:lnTo>
                  <a:lnTo>
                    <a:pt x="7633424" y="1816763"/>
                  </a:lnTo>
                  <a:lnTo>
                    <a:pt x="7595243" y="1816763"/>
                  </a:lnTo>
                  <a:lnTo>
                    <a:pt x="7595243" y="1800944"/>
                  </a:lnTo>
                  <a:lnTo>
                    <a:pt x="7525671" y="1800944"/>
                  </a:lnTo>
                  <a:lnTo>
                    <a:pt x="7525671" y="1768010"/>
                  </a:lnTo>
                  <a:lnTo>
                    <a:pt x="7489407" y="1768010"/>
                  </a:lnTo>
                  <a:lnTo>
                    <a:pt x="7489407" y="1749601"/>
                  </a:lnTo>
                  <a:lnTo>
                    <a:pt x="7421317" y="1749601"/>
                  </a:lnTo>
                  <a:lnTo>
                    <a:pt x="7421317" y="1734097"/>
                  </a:lnTo>
                  <a:lnTo>
                    <a:pt x="7390088" y="1734097"/>
                  </a:lnTo>
                  <a:lnTo>
                    <a:pt x="7390088" y="1715697"/>
                  </a:lnTo>
                  <a:lnTo>
                    <a:pt x="7360443" y="1715697"/>
                  </a:lnTo>
                  <a:lnTo>
                    <a:pt x="7360443" y="1694622"/>
                  </a:lnTo>
                  <a:lnTo>
                    <a:pt x="7280495" y="1694622"/>
                  </a:lnTo>
                  <a:lnTo>
                    <a:pt x="7280495" y="1676946"/>
                  </a:lnTo>
                  <a:lnTo>
                    <a:pt x="7219586" y="1676946"/>
                  </a:lnTo>
                  <a:lnTo>
                    <a:pt x="7219586" y="1653902"/>
                  </a:lnTo>
                  <a:lnTo>
                    <a:pt x="7143029" y="1653902"/>
                  </a:lnTo>
                  <a:lnTo>
                    <a:pt x="7143029" y="1635289"/>
                  </a:lnTo>
                  <a:lnTo>
                    <a:pt x="7116953" y="1635289"/>
                  </a:lnTo>
                  <a:lnTo>
                    <a:pt x="7116953" y="1613975"/>
                  </a:lnTo>
                  <a:lnTo>
                    <a:pt x="7044945" y="1613975"/>
                  </a:lnTo>
                  <a:lnTo>
                    <a:pt x="7044945" y="1596538"/>
                  </a:lnTo>
                  <a:lnTo>
                    <a:pt x="6969103" y="1596538"/>
                  </a:lnTo>
                  <a:lnTo>
                    <a:pt x="6969103" y="1579100"/>
                  </a:lnTo>
                  <a:lnTo>
                    <a:pt x="6832233" y="1579100"/>
                  </a:lnTo>
                  <a:lnTo>
                    <a:pt x="6832233" y="1552113"/>
                  </a:lnTo>
                  <a:lnTo>
                    <a:pt x="6803261" y="1552113"/>
                  </a:lnTo>
                  <a:lnTo>
                    <a:pt x="6803520" y="1547341"/>
                  </a:lnTo>
                  <a:lnTo>
                    <a:pt x="6803491" y="1536843"/>
                  </a:lnTo>
                  <a:lnTo>
                    <a:pt x="6803347" y="1526345"/>
                  </a:lnTo>
                  <a:lnTo>
                    <a:pt x="6803261" y="1521573"/>
                  </a:lnTo>
                  <a:lnTo>
                    <a:pt x="6743286" y="1527299"/>
                  </a:lnTo>
                  <a:lnTo>
                    <a:pt x="6712488" y="1529208"/>
                  </a:lnTo>
                  <a:lnTo>
                    <a:pt x="6701141" y="1527299"/>
                  </a:lnTo>
                  <a:lnTo>
                    <a:pt x="6699521" y="1521573"/>
                  </a:lnTo>
                  <a:lnTo>
                    <a:pt x="6699521" y="1491903"/>
                  </a:lnTo>
                  <a:lnTo>
                    <a:pt x="6669177" y="1491903"/>
                  </a:lnTo>
                  <a:lnTo>
                    <a:pt x="6669177" y="1470683"/>
                  </a:lnTo>
                  <a:lnTo>
                    <a:pt x="6633586" y="1470683"/>
                  </a:lnTo>
                  <a:lnTo>
                    <a:pt x="6633586" y="1450323"/>
                  </a:lnTo>
                  <a:lnTo>
                    <a:pt x="6563239" y="1450323"/>
                  </a:lnTo>
                  <a:lnTo>
                    <a:pt x="6563239" y="1429972"/>
                  </a:lnTo>
                  <a:lnTo>
                    <a:pt x="6528474" y="1429972"/>
                  </a:lnTo>
                  <a:lnTo>
                    <a:pt x="6528474" y="1409561"/>
                  </a:lnTo>
                  <a:lnTo>
                    <a:pt x="6481560" y="1415258"/>
                  </a:lnTo>
                  <a:lnTo>
                    <a:pt x="6457468" y="1417158"/>
                  </a:lnTo>
                  <a:lnTo>
                    <a:pt x="6448593" y="1415258"/>
                  </a:lnTo>
                  <a:lnTo>
                    <a:pt x="6447325" y="1409561"/>
                  </a:lnTo>
                  <a:lnTo>
                    <a:pt x="6447325" y="1368901"/>
                  </a:lnTo>
                  <a:lnTo>
                    <a:pt x="6293418" y="1368901"/>
                  </a:lnTo>
                  <a:lnTo>
                    <a:pt x="6293418" y="1350467"/>
                  </a:lnTo>
                  <a:lnTo>
                    <a:pt x="6247315" y="1350467"/>
                  </a:lnTo>
                  <a:lnTo>
                    <a:pt x="6247315" y="1331087"/>
                  </a:lnTo>
                  <a:lnTo>
                    <a:pt x="6220574" y="1331087"/>
                  </a:lnTo>
                  <a:lnTo>
                    <a:pt x="6220574" y="1315591"/>
                  </a:lnTo>
                  <a:lnTo>
                    <a:pt x="6184992" y="1315591"/>
                  </a:lnTo>
                  <a:lnTo>
                    <a:pt x="6184992" y="1293306"/>
                  </a:lnTo>
                  <a:lnTo>
                    <a:pt x="6151053" y="1293306"/>
                  </a:lnTo>
                  <a:lnTo>
                    <a:pt x="6151053" y="1265212"/>
                  </a:lnTo>
                  <a:lnTo>
                    <a:pt x="5951639" y="1265212"/>
                  </a:lnTo>
                  <a:lnTo>
                    <a:pt x="5951639" y="1226392"/>
                  </a:lnTo>
                  <a:lnTo>
                    <a:pt x="5909370" y="1226392"/>
                  </a:lnTo>
                  <a:lnTo>
                    <a:pt x="5845599" y="1226392"/>
                  </a:lnTo>
                  <a:lnTo>
                    <a:pt x="5845599" y="1185681"/>
                  </a:lnTo>
                  <a:lnTo>
                    <a:pt x="5699444" y="1185681"/>
                  </a:lnTo>
                  <a:lnTo>
                    <a:pt x="5699444" y="1158626"/>
                  </a:lnTo>
                  <a:lnTo>
                    <a:pt x="5560308" y="1158626"/>
                  </a:lnTo>
                  <a:lnTo>
                    <a:pt x="5560308" y="1123776"/>
                  </a:lnTo>
                  <a:lnTo>
                    <a:pt x="5545223" y="1123307"/>
                  </a:lnTo>
                  <a:lnTo>
                    <a:pt x="5537477" y="1123150"/>
                  </a:lnTo>
                  <a:lnTo>
                    <a:pt x="5534623" y="1123307"/>
                  </a:lnTo>
                  <a:lnTo>
                    <a:pt x="5534215" y="1123776"/>
                  </a:lnTo>
                  <a:lnTo>
                    <a:pt x="5534215" y="1124602"/>
                  </a:lnTo>
                  <a:lnTo>
                    <a:pt x="5521522" y="1108920"/>
                  </a:lnTo>
                  <a:lnTo>
                    <a:pt x="5429861" y="1108920"/>
                  </a:lnTo>
                  <a:lnTo>
                    <a:pt x="5429861" y="1083082"/>
                  </a:lnTo>
                  <a:lnTo>
                    <a:pt x="5325030" y="1083082"/>
                  </a:lnTo>
                  <a:lnTo>
                    <a:pt x="5325030" y="1057901"/>
                  </a:lnTo>
                  <a:lnTo>
                    <a:pt x="5221145" y="1057901"/>
                  </a:lnTo>
                  <a:lnTo>
                    <a:pt x="5221145" y="1030769"/>
                  </a:lnTo>
                  <a:lnTo>
                    <a:pt x="5186363" y="1030769"/>
                  </a:lnTo>
                  <a:lnTo>
                    <a:pt x="5186363" y="1012641"/>
                  </a:lnTo>
                  <a:lnTo>
                    <a:pt x="5153703" y="1012641"/>
                  </a:lnTo>
                  <a:lnTo>
                    <a:pt x="5153703" y="983303"/>
                  </a:lnTo>
                  <a:lnTo>
                    <a:pt x="5083347" y="983303"/>
                  </a:lnTo>
                  <a:lnTo>
                    <a:pt x="5083347" y="961751"/>
                  </a:lnTo>
                  <a:lnTo>
                    <a:pt x="4937677" y="961751"/>
                  </a:lnTo>
                  <a:lnTo>
                    <a:pt x="4937677" y="941391"/>
                  </a:lnTo>
                  <a:lnTo>
                    <a:pt x="4849943" y="941391"/>
                  </a:lnTo>
                  <a:lnTo>
                    <a:pt x="4849943" y="921031"/>
                  </a:lnTo>
                  <a:lnTo>
                    <a:pt x="4768939" y="921031"/>
                  </a:lnTo>
                  <a:lnTo>
                    <a:pt x="4768939" y="895586"/>
                  </a:lnTo>
                  <a:lnTo>
                    <a:pt x="4758068" y="897735"/>
                  </a:lnTo>
                  <a:lnTo>
                    <a:pt x="4734153" y="897496"/>
                  </a:lnTo>
                  <a:lnTo>
                    <a:pt x="4710238" y="896302"/>
                  </a:lnTo>
                  <a:lnTo>
                    <a:pt x="4699367" y="895586"/>
                  </a:lnTo>
                  <a:lnTo>
                    <a:pt x="4699367" y="869953"/>
                  </a:lnTo>
                  <a:lnTo>
                    <a:pt x="4560231" y="869953"/>
                  </a:lnTo>
                  <a:lnTo>
                    <a:pt x="4560231" y="839601"/>
                  </a:lnTo>
                  <a:lnTo>
                    <a:pt x="4464566" y="839601"/>
                  </a:lnTo>
                  <a:lnTo>
                    <a:pt x="4464566" y="798882"/>
                  </a:lnTo>
                  <a:lnTo>
                    <a:pt x="4429785" y="798882"/>
                  </a:lnTo>
                  <a:lnTo>
                    <a:pt x="4416743" y="783616"/>
                  </a:lnTo>
                  <a:lnTo>
                    <a:pt x="4359131" y="783616"/>
                  </a:lnTo>
                  <a:lnTo>
                    <a:pt x="4359131" y="737811"/>
                  </a:lnTo>
                  <a:lnTo>
                    <a:pt x="4264556" y="737811"/>
                  </a:lnTo>
                  <a:lnTo>
                    <a:pt x="4264556" y="707280"/>
                  </a:lnTo>
                  <a:lnTo>
                    <a:pt x="4202702" y="707280"/>
                  </a:lnTo>
                  <a:lnTo>
                    <a:pt x="4202702" y="676741"/>
                  </a:lnTo>
                  <a:lnTo>
                    <a:pt x="4088483" y="676741"/>
                  </a:lnTo>
                  <a:lnTo>
                    <a:pt x="4088483" y="656824"/>
                  </a:lnTo>
                  <a:lnTo>
                    <a:pt x="4012360" y="656824"/>
                  </a:lnTo>
                  <a:lnTo>
                    <a:pt x="4012360" y="625850"/>
                  </a:lnTo>
                  <a:lnTo>
                    <a:pt x="3873216" y="625850"/>
                  </a:lnTo>
                  <a:lnTo>
                    <a:pt x="3873216" y="599672"/>
                  </a:lnTo>
                  <a:lnTo>
                    <a:pt x="3718508" y="599672"/>
                  </a:lnTo>
                  <a:lnTo>
                    <a:pt x="3718508" y="574951"/>
                  </a:lnTo>
                  <a:lnTo>
                    <a:pt x="3670506" y="574951"/>
                  </a:lnTo>
                  <a:lnTo>
                    <a:pt x="3670506" y="555103"/>
                  </a:lnTo>
                  <a:lnTo>
                    <a:pt x="3507978" y="555103"/>
                  </a:lnTo>
                  <a:lnTo>
                    <a:pt x="3507978" y="527979"/>
                  </a:lnTo>
                  <a:lnTo>
                    <a:pt x="3429708" y="527979"/>
                  </a:lnTo>
                  <a:lnTo>
                    <a:pt x="3429708" y="504732"/>
                  </a:lnTo>
                  <a:lnTo>
                    <a:pt x="3301357" y="504732"/>
                  </a:lnTo>
                  <a:lnTo>
                    <a:pt x="3301357" y="478571"/>
                  </a:lnTo>
                  <a:lnTo>
                    <a:pt x="3232662" y="478571"/>
                  </a:lnTo>
                  <a:lnTo>
                    <a:pt x="3232662" y="451447"/>
                  </a:lnTo>
                  <a:lnTo>
                    <a:pt x="3123930" y="451447"/>
                  </a:lnTo>
                  <a:lnTo>
                    <a:pt x="3123930" y="434001"/>
                  </a:lnTo>
                  <a:lnTo>
                    <a:pt x="3058847" y="434001"/>
                  </a:lnTo>
                  <a:lnTo>
                    <a:pt x="3058847" y="391731"/>
                  </a:lnTo>
                  <a:lnTo>
                    <a:pt x="2952082" y="391731"/>
                  </a:lnTo>
                  <a:lnTo>
                    <a:pt x="2952082" y="371380"/>
                  </a:lnTo>
                  <a:lnTo>
                    <a:pt x="2912351" y="371380"/>
                  </a:lnTo>
                  <a:lnTo>
                    <a:pt x="2912351" y="348755"/>
                  </a:lnTo>
                  <a:lnTo>
                    <a:pt x="2812273" y="348755"/>
                  </a:lnTo>
                  <a:lnTo>
                    <a:pt x="2812273" y="321631"/>
                  </a:lnTo>
                  <a:lnTo>
                    <a:pt x="2795967" y="321146"/>
                  </a:lnTo>
                  <a:lnTo>
                    <a:pt x="2760092" y="321200"/>
                  </a:lnTo>
                  <a:lnTo>
                    <a:pt x="2724218" y="321469"/>
                  </a:lnTo>
                  <a:lnTo>
                    <a:pt x="2707911" y="321631"/>
                  </a:lnTo>
                  <a:lnTo>
                    <a:pt x="2707911" y="279770"/>
                  </a:lnTo>
                  <a:lnTo>
                    <a:pt x="2603557" y="279770"/>
                  </a:lnTo>
                  <a:lnTo>
                    <a:pt x="2603557" y="253814"/>
                  </a:lnTo>
                  <a:lnTo>
                    <a:pt x="2360059" y="253814"/>
                  </a:lnTo>
                  <a:lnTo>
                    <a:pt x="2360059" y="226690"/>
                  </a:lnTo>
                  <a:lnTo>
                    <a:pt x="2333975" y="226690"/>
                  </a:lnTo>
                  <a:lnTo>
                    <a:pt x="2333975" y="198340"/>
                  </a:lnTo>
                  <a:lnTo>
                    <a:pt x="2055686" y="198340"/>
                  </a:lnTo>
                  <a:lnTo>
                    <a:pt x="2055686" y="157621"/>
                  </a:lnTo>
                  <a:lnTo>
                    <a:pt x="1991975" y="157621"/>
                  </a:lnTo>
                  <a:lnTo>
                    <a:pt x="1991975" y="137270"/>
                  </a:lnTo>
                  <a:lnTo>
                    <a:pt x="1760020" y="137270"/>
                  </a:lnTo>
                  <a:lnTo>
                    <a:pt x="1760020" y="106730"/>
                  </a:lnTo>
                  <a:lnTo>
                    <a:pt x="1603480" y="106730"/>
                  </a:lnTo>
                  <a:lnTo>
                    <a:pt x="1603480" y="89122"/>
                  </a:lnTo>
                  <a:lnTo>
                    <a:pt x="1438252" y="89122"/>
                  </a:lnTo>
                  <a:lnTo>
                    <a:pt x="1438252" y="56180"/>
                  </a:lnTo>
                  <a:lnTo>
                    <a:pt x="1220847" y="56180"/>
                  </a:lnTo>
                  <a:lnTo>
                    <a:pt x="1220847" y="24218"/>
                  </a:lnTo>
                  <a:lnTo>
                    <a:pt x="1003441" y="24218"/>
                  </a:lnTo>
                  <a:lnTo>
                    <a:pt x="1003441" y="0"/>
                  </a:lnTo>
                  <a:lnTo>
                    <a:pt x="0" y="0"/>
                  </a:lnTo>
                </a:path>
              </a:pathLst>
            </a:custGeom>
            <a:ln w="18212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2" name="object 52"/>
            <p:cNvSpPr/>
            <p:nvPr/>
          </p:nvSpPr>
          <p:spPr>
            <a:xfrm>
              <a:off x="12969699" y="3978575"/>
              <a:ext cx="3383279" cy="2242185"/>
            </a:xfrm>
            <a:custGeom>
              <a:avLst/>
              <a:gdLst/>
              <a:ahLst/>
              <a:cxnLst/>
              <a:rect l="l" t="t" r="r" b="b"/>
              <a:pathLst>
                <a:path w="3383280" h="2242185">
                  <a:moveTo>
                    <a:pt x="255560" y="0"/>
                  </a:moveTo>
                  <a:lnTo>
                    <a:pt x="209622" y="4117"/>
                  </a:lnTo>
                  <a:lnTo>
                    <a:pt x="166385" y="15989"/>
                  </a:lnTo>
                  <a:lnTo>
                    <a:pt x="126572" y="34892"/>
                  </a:lnTo>
                  <a:lnTo>
                    <a:pt x="90904" y="60106"/>
                  </a:lnTo>
                  <a:lnTo>
                    <a:pt x="60103" y="90908"/>
                  </a:lnTo>
                  <a:lnTo>
                    <a:pt x="34890" y="126576"/>
                  </a:lnTo>
                  <a:lnTo>
                    <a:pt x="15988" y="166389"/>
                  </a:lnTo>
                  <a:lnTo>
                    <a:pt x="4117" y="209624"/>
                  </a:lnTo>
                  <a:lnTo>
                    <a:pt x="0" y="255560"/>
                  </a:lnTo>
                  <a:lnTo>
                    <a:pt x="0" y="1986455"/>
                  </a:lnTo>
                  <a:lnTo>
                    <a:pt x="4117" y="2032391"/>
                  </a:lnTo>
                  <a:lnTo>
                    <a:pt x="15988" y="2075626"/>
                  </a:lnTo>
                  <a:lnTo>
                    <a:pt x="34890" y="2115439"/>
                  </a:lnTo>
                  <a:lnTo>
                    <a:pt x="60103" y="2151108"/>
                  </a:lnTo>
                  <a:lnTo>
                    <a:pt x="90904" y="2181909"/>
                  </a:lnTo>
                  <a:lnTo>
                    <a:pt x="126572" y="2207123"/>
                  </a:lnTo>
                  <a:lnTo>
                    <a:pt x="166385" y="2226027"/>
                  </a:lnTo>
                  <a:lnTo>
                    <a:pt x="209622" y="2237898"/>
                  </a:lnTo>
                  <a:lnTo>
                    <a:pt x="255560" y="2242016"/>
                  </a:lnTo>
                  <a:lnTo>
                    <a:pt x="3127099" y="2242016"/>
                  </a:lnTo>
                  <a:lnTo>
                    <a:pt x="3173035" y="2237898"/>
                  </a:lnTo>
                  <a:lnTo>
                    <a:pt x="3216270" y="2226027"/>
                  </a:lnTo>
                  <a:lnTo>
                    <a:pt x="3256083" y="2207123"/>
                  </a:lnTo>
                  <a:lnTo>
                    <a:pt x="3291751" y="2181909"/>
                  </a:lnTo>
                  <a:lnTo>
                    <a:pt x="3322553" y="2151108"/>
                  </a:lnTo>
                  <a:lnTo>
                    <a:pt x="3347767" y="2115439"/>
                  </a:lnTo>
                  <a:lnTo>
                    <a:pt x="3366670" y="2075626"/>
                  </a:lnTo>
                  <a:lnTo>
                    <a:pt x="3378542" y="2032391"/>
                  </a:lnTo>
                  <a:lnTo>
                    <a:pt x="3382659" y="1986455"/>
                  </a:lnTo>
                  <a:lnTo>
                    <a:pt x="3382659" y="255560"/>
                  </a:lnTo>
                  <a:lnTo>
                    <a:pt x="3378542" y="209624"/>
                  </a:lnTo>
                  <a:lnTo>
                    <a:pt x="3366670" y="166389"/>
                  </a:lnTo>
                  <a:lnTo>
                    <a:pt x="3347767" y="126576"/>
                  </a:lnTo>
                  <a:lnTo>
                    <a:pt x="3322553" y="90908"/>
                  </a:lnTo>
                  <a:lnTo>
                    <a:pt x="3291751" y="60106"/>
                  </a:lnTo>
                  <a:lnTo>
                    <a:pt x="3256083" y="34892"/>
                  </a:lnTo>
                  <a:lnTo>
                    <a:pt x="3216270" y="15989"/>
                  </a:lnTo>
                  <a:lnTo>
                    <a:pt x="3173035" y="4117"/>
                  </a:lnTo>
                  <a:lnTo>
                    <a:pt x="3127099" y="0"/>
                  </a:lnTo>
                  <a:lnTo>
                    <a:pt x="255560" y="0"/>
                  </a:lnTo>
                  <a:close/>
                </a:path>
              </a:pathLst>
            </a:custGeom>
            <a:ln w="42593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3" name="object 53"/>
            <p:cNvSpPr/>
            <p:nvPr/>
          </p:nvSpPr>
          <p:spPr>
            <a:xfrm>
              <a:off x="13182667" y="4191543"/>
              <a:ext cx="2957195" cy="1816100"/>
            </a:xfrm>
            <a:custGeom>
              <a:avLst/>
              <a:gdLst/>
              <a:ahLst/>
              <a:cxnLst/>
              <a:rect l="l" t="t" r="r" b="b"/>
              <a:pathLst>
                <a:path w="2957194" h="1816100">
                  <a:moveTo>
                    <a:pt x="2786351" y="0"/>
                  </a:moveTo>
                  <a:lnTo>
                    <a:pt x="170373" y="0"/>
                  </a:lnTo>
                  <a:lnTo>
                    <a:pt x="125080" y="6085"/>
                  </a:lnTo>
                  <a:lnTo>
                    <a:pt x="84381" y="23260"/>
                  </a:lnTo>
                  <a:lnTo>
                    <a:pt x="49900" y="49900"/>
                  </a:lnTo>
                  <a:lnTo>
                    <a:pt x="23260" y="84381"/>
                  </a:lnTo>
                  <a:lnTo>
                    <a:pt x="6085" y="125080"/>
                  </a:lnTo>
                  <a:lnTo>
                    <a:pt x="0" y="170373"/>
                  </a:lnTo>
                  <a:lnTo>
                    <a:pt x="0" y="1645708"/>
                  </a:lnTo>
                  <a:lnTo>
                    <a:pt x="6085" y="1691000"/>
                  </a:lnTo>
                  <a:lnTo>
                    <a:pt x="23260" y="1731700"/>
                  </a:lnTo>
                  <a:lnTo>
                    <a:pt x="49900" y="1766181"/>
                  </a:lnTo>
                  <a:lnTo>
                    <a:pt x="84381" y="1792821"/>
                  </a:lnTo>
                  <a:lnTo>
                    <a:pt x="125080" y="1809996"/>
                  </a:lnTo>
                  <a:lnTo>
                    <a:pt x="170373" y="1816081"/>
                  </a:lnTo>
                  <a:lnTo>
                    <a:pt x="2786351" y="1816081"/>
                  </a:lnTo>
                  <a:lnTo>
                    <a:pt x="2831641" y="1809996"/>
                  </a:lnTo>
                  <a:lnTo>
                    <a:pt x="2872339" y="1792821"/>
                  </a:lnTo>
                  <a:lnTo>
                    <a:pt x="2906821" y="1766181"/>
                  </a:lnTo>
                  <a:lnTo>
                    <a:pt x="2933463" y="1731700"/>
                  </a:lnTo>
                  <a:lnTo>
                    <a:pt x="2950639" y="1691000"/>
                  </a:lnTo>
                  <a:lnTo>
                    <a:pt x="2956725" y="1645708"/>
                  </a:lnTo>
                  <a:lnTo>
                    <a:pt x="2956725" y="170373"/>
                  </a:lnTo>
                  <a:lnTo>
                    <a:pt x="2950639" y="125080"/>
                  </a:lnTo>
                  <a:lnTo>
                    <a:pt x="2933463" y="84381"/>
                  </a:lnTo>
                  <a:lnTo>
                    <a:pt x="2906821" y="49900"/>
                  </a:lnTo>
                  <a:lnTo>
                    <a:pt x="2872339" y="23260"/>
                  </a:lnTo>
                  <a:lnTo>
                    <a:pt x="2831641" y="6085"/>
                  </a:lnTo>
                  <a:lnTo>
                    <a:pt x="2786351" y="0"/>
                  </a:lnTo>
                  <a:close/>
                </a:path>
              </a:pathLst>
            </a:custGeom>
            <a:solidFill>
              <a:srgbClr val="C4D82E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14339523" y="3931963"/>
            <a:ext cx="1616710" cy="9455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0" b="1" spc="-10" dirty="0">
                <a:solidFill>
                  <a:srgbClr val="050E4C"/>
                </a:solidFill>
                <a:latin typeface="Arial Narrow"/>
                <a:cs typeface="Arial Narrow"/>
              </a:rPr>
              <a:t>+14,4</a:t>
            </a:r>
            <a:endParaRPr sz="6000" dirty="0">
              <a:latin typeface="Arial Narrow"/>
              <a:cs typeface="Arial Narrow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4620619" y="4698645"/>
            <a:ext cx="1501775" cy="53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50" b="1" spc="-10" dirty="0">
                <a:solidFill>
                  <a:srgbClr val="050E4C"/>
                </a:solidFill>
                <a:latin typeface="Arial Narrow"/>
                <a:cs typeface="Arial Narrow"/>
              </a:rPr>
              <a:t>miesiąca</a:t>
            </a:r>
            <a:endParaRPr sz="3350" dirty="0">
              <a:latin typeface="Arial Narrow"/>
              <a:cs typeface="Arial Narrow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4915946" y="5124580"/>
            <a:ext cx="1105535" cy="52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350" b="1" spc="-10" dirty="0">
                <a:solidFill>
                  <a:srgbClr val="050E4C"/>
                </a:solidFill>
                <a:latin typeface="Arial Narrow"/>
                <a:cs typeface="Arial Narrow"/>
              </a:rPr>
              <a:t>PFS2</a:t>
            </a:r>
            <a:r>
              <a:rPr lang="pl-PL" sz="2025" b="1" spc="-15" baseline="55555" dirty="0">
                <a:solidFill>
                  <a:srgbClr val="050E4C"/>
                </a:solidFill>
                <a:latin typeface="Arial Narrow"/>
                <a:cs typeface="Arial Narrow"/>
              </a:rPr>
              <a:t>2</a:t>
            </a:r>
            <a:endParaRPr sz="2025" baseline="55555" dirty="0">
              <a:latin typeface="Arial Narrow"/>
              <a:cs typeface="Arial Narrow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12788795" y="4224141"/>
            <a:ext cx="2092325" cy="1825625"/>
            <a:chOff x="12788795" y="4492966"/>
            <a:chExt cx="2092325" cy="1825625"/>
          </a:xfrm>
        </p:grpSpPr>
        <p:sp>
          <p:nvSpPr>
            <p:cNvPr id="58" name="object 58"/>
            <p:cNvSpPr/>
            <p:nvPr/>
          </p:nvSpPr>
          <p:spPr>
            <a:xfrm>
              <a:off x="13418336" y="4511063"/>
              <a:ext cx="1076960" cy="944244"/>
            </a:xfrm>
            <a:custGeom>
              <a:avLst/>
              <a:gdLst/>
              <a:ahLst/>
              <a:cxnLst/>
              <a:rect l="l" t="t" r="r" b="b"/>
              <a:pathLst>
                <a:path w="1076959" h="944245">
                  <a:moveTo>
                    <a:pt x="473581" y="0"/>
                  </a:moveTo>
                  <a:lnTo>
                    <a:pt x="407687" y="23263"/>
                  </a:lnTo>
                  <a:lnTo>
                    <a:pt x="362079" y="67208"/>
                  </a:lnTo>
                  <a:lnTo>
                    <a:pt x="340244" y="126492"/>
                  </a:lnTo>
                  <a:lnTo>
                    <a:pt x="339824" y="154435"/>
                  </a:lnTo>
                  <a:lnTo>
                    <a:pt x="345199" y="180650"/>
                  </a:lnTo>
                  <a:lnTo>
                    <a:pt x="371985" y="227396"/>
                  </a:lnTo>
                  <a:lnTo>
                    <a:pt x="405492" y="265775"/>
                  </a:lnTo>
                  <a:lnTo>
                    <a:pt x="439402" y="303806"/>
                  </a:lnTo>
                  <a:lnTo>
                    <a:pt x="507892" y="379276"/>
                  </a:lnTo>
                  <a:lnTo>
                    <a:pt x="545770" y="419459"/>
                  </a:lnTo>
                  <a:lnTo>
                    <a:pt x="584288" y="459053"/>
                  </a:lnTo>
                  <a:lnTo>
                    <a:pt x="597671" y="465745"/>
                  </a:lnTo>
                  <a:lnTo>
                    <a:pt x="604564" y="464140"/>
                  </a:lnTo>
                  <a:lnTo>
                    <a:pt x="725598" y="339693"/>
                  </a:lnTo>
                  <a:lnTo>
                    <a:pt x="760335" y="302420"/>
                  </a:lnTo>
                  <a:lnTo>
                    <a:pt x="795031" y="264031"/>
                  </a:lnTo>
                  <a:lnTo>
                    <a:pt x="828041" y="224236"/>
                  </a:lnTo>
                  <a:lnTo>
                    <a:pt x="849222" y="184707"/>
                  </a:lnTo>
                  <a:lnTo>
                    <a:pt x="856050" y="141578"/>
                  </a:lnTo>
                  <a:lnTo>
                    <a:pt x="848666" y="98607"/>
                  </a:lnTo>
                  <a:lnTo>
                    <a:pt x="827215" y="59553"/>
                  </a:lnTo>
                  <a:lnTo>
                    <a:pt x="826464" y="58760"/>
                  </a:lnTo>
                  <a:lnTo>
                    <a:pt x="597832" y="58760"/>
                  </a:lnTo>
                  <a:lnTo>
                    <a:pt x="593709" y="54970"/>
                  </a:lnTo>
                  <a:lnTo>
                    <a:pt x="590353" y="51392"/>
                  </a:lnTo>
                  <a:lnTo>
                    <a:pt x="586528" y="48427"/>
                  </a:lnTo>
                  <a:lnTo>
                    <a:pt x="575502" y="39414"/>
                  </a:lnTo>
                  <a:lnTo>
                    <a:pt x="564545" y="30228"/>
                  </a:lnTo>
                  <a:lnTo>
                    <a:pt x="553260" y="21714"/>
                  </a:lnTo>
                  <a:lnTo>
                    <a:pt x="541251" y="14719"/>
                  </a:lnTo>
                  <a:lnTo>
                    <a:pt x="507281" y="2846"/>
                  </a:lnTo>
                  <a:lnTo>
                    <a:pt x="473581" y="0"/>
                  </a:lnTo>
                  <a:close/>
                </a:path>
                <a:path w="1076959" h="944245">
                  <a:moveTo>
                    <a:pt x="709581" y="407"/>
                  </a:moveTo>
                  <a:lnTo>
                    <a:pt x="658473" y="12492"/>
                  </a:lnTo>
                  <a:lnTo>
                    <a:pt x="615083" y="42396"/>
                  </a:lnTo>
                  <a:lnTo>
                    <a:pt x="603881" y="53019"/>
                  </a:lnTo>
                  <a:lnTo>
                    <a:pt x="597832" y="58760"/>
                  </a:lnTo>
                  <a:lnTo>
                    <a:pt x="826464" y="58760"/>
                  </a:lnTo>
                  <a:lnTo>
                    <a:pt x="803182" y="34192"/>
                  </a:lnTo>
                  <a:lnTo>
                    <a:pt x="775774" y="15279"/>
                  </a:lnTo>
                  <a:lnTo>
                    <a:pt x="744678" y="3717"/>
                  </a:lnTo>
                  <a:lnTo>
                    <a:pt x="709581" y="407"/>
                  </a:lnTo>
                  <a:close/>
                </a:path>
                <a:path w="1076959" h="944245">
                  <a:moveTo>
                    <a:pt x="341699" y="537804"/>
                  </a:moveTo>
                  <a:lnTo>
                    <a:pt x="269648" y="547160"/>
                  </a:lnTo>
                  <a:lnTo>
                    <a:pt x="211157" y="562340"/>
                  </a:lnTo>
                  <a:lnTo>
                    <a:pt x="187036" y="570299"/>
                  </a:lnTo>
                  <a:lnTo>
                    <a:pt x="187036" y="849507"/>
                  </a:lnTo>
                  <a:lnTo>
                    <a:pt x="387380" y="910434"/>
                  </a:lnTo>
                  <a:lnTo>
                    <a:pt x="499942" y="939367"/>
                  </a:lnTo>
                  <a:lnTo>
                    <a:pt x="565925" y="944066"/>
                  </a:lnTo>
                  <a:lnTo>
                    <a:pt x="626532" y="932292"/>
                  </a:lnTo>
                  <a:lnTo>
                    <a:pt x="694055" y="910592"/>
                  </a:lnTo>
                  <a:lnTo>
                    <a:pt x="739573" y="893665"/>
                  </a:lnTo>
                  <a:lnTo>
                    <a:pt x="789950" y="874062"/>
                  </a:lnTo>
                  <a:lnTo>
                    <a:pt x="896334" y="830969"/>
                  </a:lnTo>
                  <a:lnTo>
                    <a:pt x="1031406" y="774253"/>
                  </a:lnTo>
                  <a:lnTo>
                    <a:pt x="494654" y="774253"/>
                  </a:lnTo>
                  <a:lnTo>
                    <a:pt x="749109" y="747503"/>
                  </a:lnTo>
                  <a:lnTo>
                    <a:pt x="760095" y="731210"/>
                  </a:lnTo>
                  <a:lnTo>
                    <a:pt x="765634" y="703778"/>
                  </a:lnTo>
                  <a:lnTo>
                    <a:pt x="760095" y="676341"/>
                  </a:lnTo>
                  <a:lnTo>
                    <a:pt x="744991" y="653938"/>
                  </a:lnTo>
                  <a:lnTo>
                    <a:pt x="722587" y="638833"/>
                  </a:lnTo>
                  <a:lnTo>
                    <a:pt x="695150" y="633295"/>
                  </a:lnTo>
                  <a:lnTo>
                    <a:pt x="615986" y="633295"/>
                  </a:lnTo>
                  <a:lnTo>
                    <a:pt x="569540" y="627333"/>
                  </a:lnTo>
                  <a:lnTo>
                    <a:pt x="527524" y="611970"/>
                  </a:lnTo>
                  <a:lnTo>
                    <a:pt x="487782" y="590990"/>
                  </a:lnTo>
                  <a:lnTo>
                    <a:pt x="448161" y="568178"/>
                  </a:lnTo>
                  <a:lnTo>
                    <a:pt x="406503" y="547316"/>
                  </a:lnTo>
                  <a:lnTo>
                    <a:pt x="341699" y="537804"/>
                  </a:lnTo>
                  <a:close/>
                </a:path>
                <a:path w="1076959" h="944245">
                  <a:moveTo>
                    <a:pt x="187036" y="513522"/>
                  </a:moveTo>
                  <a:lnTo>
                    <a:pt x="0" y="513522"/>
                  </a:lnTo>
                  <a:lnTo>
                    <a:pt x="0" y="920724"/>
                  </a:lnTo>
                  <a:lnTo>
                    <a:pt x="187036" y="920724"/>
                  </a:lnTo>
                  <a:lnTo>
                    <a:pt x="187036" y="513522"/>
                  </a:lnTo>
                  <a:close/>
                </a:path>
                <a:path w="1076959" h="944245">
                  <a:moveTo>
                    <a:pt x="749109" y="747503"/>
                  </a:moveTo>
                  <a:lnTo>
                    <a:pt x="494654" y="774253"/>
                  </a:lnTo>
                  <a:lnTo>
                    <a:pt x="695150" y="774253"/>
                  </a:lnTo>
                  <a:lnTo>
                    <a:pt x="722587" y="768715"/>
                  </a:lnTo>
                  <a:lnTo>
                    <a:pt x="744991" y="753612"/>
                  </a:lnTo>
                  <a:lnTo>
                    <a:pt x="749109" y="747503"/>
                  </a:lnTo>
                  <a:close/>
                </a:path>
                <a:path w="1076959" h="944245">
                  <a:moveTo>
                    <a:pt x="1010215" y="645877"/>
                  </a:moveTo>
                  <a:lnTo>
                    <a:pt x="985612" y="650818"/>
                  </a:lnTo>
                  <a:lnTo>
                    <a:pt x="750470" y="747360"/>
                  </a:lnTo>
                  <a:lnTo>
                    <a:pt x="749109" y="747503"/>
                  </a:lnTo>
                  <a:lnTo>
                    <a:pt x="744991" y="753612"/>
                  </a:lnTo>
                  <a:lnTo>
                    <a:pt x="722587" y="768715"/>
                  </a:lnTo>
                  <a:lnTo>
                    <a:pt x="695150" y="774253"/>
                  </a:lnTo>
                  <a:lnTo>
                    <a:pt x="1031406" y="774253"/>
                  </a:lnTo>
                  <a:lnTo>
                    <a:pt x="1036460" y="772107"/>
                  </a:lnTo>
                  <a:lnTo>
                    <a:pt x="1058527" y="756732"/>
                  </a:lnTo>
                  <a:lnTo>
                    <a:pt x="1072197" y="734733"/>
                  </a:lnTo>
                  <a:lnTo>
                    <a:pt x="1076335" y="709160"/>
                  </a:lnTo>
                  <a:lnTo>
                    <a:pt x="1069810" y="683061"/>
                  </a:lnTo>
                  <a:lnTo>
                    <a:pt x="1054800" y="662950"/>
                  </a:lnTo>
                  <a:lnTo>
                    <a:pt x="1034106" y="650238"/>
                  </a:lnTo>
                  <a:lnTo>
                    <a:pt x="1010215" y="6458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9" name="object 59"/>
            <p:cNvSpPr/>
            <p:nvPr/>
          </p:nvSpPr>
          <p:spPr>
            <a:xfrm>
              <a:off x="13418336" y="4511063"/>
              <a:ext cx="1076960" cy="944244"/>
            </a:xfrm>
            <a:custGeom>
              <a:avLst/>
              <a:gdLst/>
              <a:ahLst/>
              <a:cxnLst/>
              <a:rect l="l" t="t" r="r" b="b"/>
              <a:pathLst>
                <a:path w="1076959" h="944245">
                  <a:moveTo>
                    <a:pt x="597832" y="58760"/>
                  </a:moveTo>
                  <a:lnTo>
                    <a:pt x="603881" y="53019"/>
                  </a:lnTo>
                  <a:lnTo>
                    <a:pt x="609435" y="47660"/>
                  </a:lnTo>
                  <a:lnTo>
                    <a:pt x="615083" y="42396"/>
                  </a:lnTo>
                  <a:lnTo>
                    <a:pt x="635900" y="25501"/>
                  </a:lnTo>
                  <a:lnTo>
                    <a:pt x="658473" y="12492"/>
                  </a:lnTo>
                  <a:lnTo>
                    <a:pt x="682975" y="3938"/>
                  </a:lnTo>
                  <a:lnTo>
                    <a:pt x="709581" y="407"/>
                  </a:lnTo>
                  <a:lnTo>
                    <a:pt x="744678" y="3717"/>
                  </a:lnTo>
                  <a:lnTo>
                    <a:pt x="803182" y="34192"/>
                  </a:lnTo>
                  <a:lnTo>
                    <a:pt x="848666" y="98607"/>
                  </a:lnTo>
                  <a:lnTo>
                    <a:pt x="856050" y="141578"/>
                  </a:lnTo>
                  <a:lnTo>
                    <a:pt x="849222" y="184707"/>
                  </a:lnTo>
                  <a:lnTo>
                    <a:pt x="828041" y="224236"/>
                  </a:lnTo>
                  <a:lnTo>
                    <a:pt x="795031" y="264031"/>
                  </a:lnTo>
                  <a:lnTo>
                    <a:pt x="760335" y="302420"/>
                  </a:lnTo>
                  <a:lnTo>
                    <a:pt x="725598" y="339693"/>
                  </a:lnTo>
                  <a:lnTo>
                    <a:pt x="690661" y="376785"/>
                  </a:lnTo>
                  <a:lnTo>
                    <a:pt x="655628" y="413789"/>
                  </a:lnTo>
                  <a:lnTo>
                    <a:pt x="620603" y="450799"/>
                  </a:lnTo>
                  <a:lnTo>
                    <a:pt x="617758" y="453806"/>
                  </a:lnTo>
                  <a:lnTo>
                    <a:pt x="614648" y="456583"/>
                  </a:lnTo>
                  <a:lnTo>
                    <a:pt x="611565" y="459352"/>
                  </a:lnTo>
                  <a:lnTo>
                    <a:pt x="604564" y="464140"/>
                  </a:lnTo>
                  <a:lnTo>
                    <a:pt x="597671" y="465745"/>
                  </a:lnTo>
                  <a:lnTo>
                    <a:pt x="590905" y="464079"/>
                  </a:lnTo>
                  <a:lnTo>
                    <a:pt x="545770" y="419459"/>
                  </a:lnTo>
                  <a:lnTo>
                    <a:pt x="507892" y="379276"/>
                  </a:lnTo>
                  <a:lnTo>
                    <a:pt x="473580" y="341602"/>
                  </a:lnTo>
                  <a:lnTo>
                    <a:pt x="439402" y="303806"/>
                  </a:lnTo>
                  <a:lnTo>
                    <a:pt x="405492" y="265775"/>
                  </a:lnTo>
                  <a:lnTo>
                    <a:pt x="371985" y="227396"/>
                  </a:lnTo>
                  <a:lnTo>
                    <a:pt x="345199" y="180650"/>
                  </a:lnTo>
                  <a:lnTo>
                    <a:pt x="339824" y="154435"/>
                  </a:lnTo>
                  <a:lnTo>
                    <a:pt x="340244" y="126492"/>
                  </a:lnTo>
                  <a:lnTo>
                    <a:pt x="362079" y="67208"/>
                  </a:lnTo>
                  <a:lnTo>
                    <a:pt x="407687" y="23263"/>
                  </a:lnTo>
                  <a:lnTo>
                    <a:pt x="473581" y="0"/>
                  </a:lnTo>
                  <a:lnTo>
                    <a:pt x="507281" y="2846"/>
                  </a:lnTo>
                  <a:lnTo>
                    <a:pt x="541251" y="14719"/>
                  </a:lnTo>
                  <a:lnTo>
                    <a:pt x="553260" y="21714"/>
                  </a:lnTo>
                  <a:lnTo>
                    <a:pt x="564545" y="30228"/>
                  </a:lnTo>
                  <a:lnTo>
                    <a:pt x="575502" y="39414"/>
                  </a:lnTo>
                  <a:lnTo>
                    <a:pt x="586528" y="48427"/>
                  </a:lnTo>
                  <a:lnTo>
                    <a:pt x="590353" y="51392"/>
                  </a:lnTo>
                  <a:lnTo>
                    <a:pt x="593709" y="54970"/>
                  </a:lnTo>
                  <a:lnTo>
                    <a:pt x="597832" y="58760"/>
                  </a:lnTo>
                  <a:close/>
                </a:path>
                <a:path w="1076959" h="944245">
                  <a:moveTo>
                    <a:pt x="187036" y="920724"/>
                  </a:moveTo>
                  <a:lnTo>
                    <a:pt x="0" y="920724"/>
                  </a:lnTo>
                  <a:lnTo>
                    <a:pt x="0" y="513522"/>
                  </a:lnTo>
                  <a:lnTo>
                    <a:pt x="187036" y="513522"/>
                  </a:lnTo>
                  <a:lnTo>
                    <a:pt x="187036" y="581782"/>
                  </a:lnTo>
                  <a:lnTo>
                    <a:pt x="187036" y="920724"/>
                  </a:lnTo>
                  <a:close/>
                </a:path>
                <a:path w="1076959" h="944245">
                  <a:moveTo>
                    <a:pt x="494654" y="774253"/>
                  </a:moveTo>
                  <a:lnTo>
                    <a:pt x="615986" y="774253"/>
                  </a:lnTo>
                  <a:lnTo>
                    <a:pt x="695150" y="774253"/>
                  </a:lnTo>
                  <a:lnTo>
                    <a:pt x="722587" y="768715"/>
                  </a:lnTo>
                  <a:lnTo>
                    <a:pt x="744991" y="753611"/>
                  </a:lnTo>
                  <a:lnTo>
                    <a:pt x="760095" y="731210"/>
                  </a:lnTo>
                  <a:lnTo>
                    <a:pt x="765633" y="703778"/>
                  </a:lnTo>
                  <a:lnTo>
                    <a:pt x="760095" y="676341"/>
                  </a:lnTo>
                  <a:lnTo>
                    <a:pt x="744991" y="653938"/>
                  </a:lnTo>
                  <a:lnTo>
                    <a:pt x="722587" y="638833"/>
                  </a:lnTo>
                  <a:lnTo>
                    <a:pt x="695150" y="633295"/>
                  </a:lnTo>
                  <a:lnTo>
                    <a:pt x="615986" y="633295"/>
                  </a:lnTo>
                  <a:lnTo>
                    <a:pt x="569540" y="627333"/>
                  </a:lnTo>
                  <a:lnTo>
                    <a:pt x="527524" y="611970"/>
                  </a:lnTo>
                  <a:lnTo>
                    <a:pt x="487782" y="590990"/>
                  </a:lnTo>
                  <a:lnTo>
                    <a:pt x="448161" y="568178"/>
                  </a:lnTo>
                  <a:lnTo>
                    <a:pt x="406503" y="547316"/>
                  </a:lnTo>
                  <a:lnTo>
                    <a:pt x="341699" y="537804"/>
                  </a:lnTo>
                  <a:lnTo>
                    <a:pt x="269648" y="547160"/>
                  </a:lnTo>
                  <a:lnTo>
                    <a:pt x="211157" y="562340"/>
                  </a:lnTo>
                  <a:lnTo>
                    <a:pt x="187036" y="570299"/>
                  </a:lnTo>
                  <a:lnTo>
                    <a:pt x="187036" y="849507"/>
                  </a:lnTo>
                  <a:lnTo>
                    <a:pt x="387380" y="910434"/>
                  </a:lnTo>
                  <a:lnTo>
                    <a:pt x="499942" y="939367"/>
                  </a:lnTo>
                  <a:lnTo>
                    <a:pt x="565925" y="944066"/>
                  </a:lnTo>
                  <a:lnTo>
                    <a:pt x="626532" y="932292"/>
                  </a:lnTo>
                  <a:lnTo>
                    <a:pt x="694054" y="910592"/>
                  </a:lnTo>
                  <a:lnTo>
                    <a:pt x="739573" y="893664"/>
                  </a:lnTo>
                  <a:lnTo>
                    <a:pt x="789950" y="874062"/>
                  </a:lnTo>
                  <a:lnTo>
                    <a:pt x="842949" y="852819"/>
                  </a:lnTo>
                  <a:lnTo>
                    <a:pt x="896334" y="830969"/>
                  </a:lnTo>
                  <a:lnTo>
                    <a:pt x="947872" y="809544"/>
                  </a:lnTo>
                  <a:lnTo>
                    <a:pt x="995325" y="789579"/>
                  </a:lnTo>
                  <a:lnTo>
                    <a:pt x="1036460" y="772107"/>
                  </a:lnTo>
                  <a:lnTo>
                    <a:pt x="1072197" y="734733"/>
                  </a:lnTo>
                  <a:lnTo>
                    <a:pt x="1076335" y="709160"/>
                  </a:lnTo>
                  <a:lnTo>
                    <a:pt x="1069810" y="683061"/>
                  </a:lnTo>
                  <a:lnTo>
                    <a:pt x="1034106" y="650238"/>
                  </a:lnTo>
                  <a:lnTo>
                    <a:pt x="985612" y="650818"/>
                  </a:lnTo>
                  <a:lnTo>
                    <a:pt x="750470" y="747360"/>
                  </a:lnTo>
                </a:path>
              </a:pathLst>
            </a:custGeom>
            <a:ln w="36144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0" name="object 60"/>
            <p:cNvSpPr/>
            <p:nvPr/>
          </p:nvSpPr>
          <p:spPr>
            <a:xfrm>
              <a:off x="12788795" y="5764484"/>
              <a:ext cx="2092325" cy="553720"/>
            </a:xfrm>
            <a:custGeom>
              <a:avLst/>
              <a:gdLst/>
              <a:ahLst/>
              <a:cxnLst/>
              <a:rect l="l" t="t" r="r" b="b"/>
              <a:pathLst>
                <a:path w="2092325" h="553720">
                  <a:moveTo>
                    <a:pt x="2006559" y="0"/>
                  </a:moveTo>
                  <a:lnTo>
                    <a:pt x="85186" y="0"/>
                  </a:lnTo>
                  <a:lnTo>
                    <a:pt x="52027" y="6694"/>
                  </a:lnTo>
                  <a:lnTo>
                    <a:pt x="24950" y="24950"/>
                  </a:lnTo>
                  <a:lnTo>
                    <a:pt x="6694" y="52027"/>
                  </a:lnTo>
                  <a:lnTo>
                    <a:pt x="0" y="85186"/>
                  </a:lnTo>
                  <a:lnTo>
                    <a:pt x="0" y="468527"/>
                  </a:lnTo>
                  <a:lnTo>
                    <a:pt x="6694" y="501686"/>
                  </a:lnTo>
                  <a:lnTo>
                    <a:pt x="24950" y="528764"/>
                  </a:lnTo>
                  <a:lnTo>
                    <a:pt x="52027" y="547020"/>
                  </a:lnTo>
                  <a:lnTo>
                    <a:pt x="85186" y="553714"/>
                  </a:lnTo>
                  <a:lnTo>
                    <a:pt x="2006559" y="553714"/>
                  </a:lnTo>
                  <a:lnTo>
                    <a:pt x="2039718" y="547020"/>
                  </a:lnTo>
                  <a:lnTo>
                    <a:pt x="2066796" y="528764"/>
                  </a:lnTo>
                  <a:lnTo>
                    <a:pt x="2085052" y="501686"/>
                  </a:lnTo>
                  <a:lnTo>
                    <a:pt x="2091746" y="468527"/>
                  </a:lnTo>
                  <a:lnTo>
                    <a:pt x="2091746" y="85186"/>
                  </a:lnTo>
                  <a:lnTo>
                    <a:pt x="2085052" y="52027"/>
                  </a:lnTo>
                  <a:lnTo>
                    <a:pt x="2066796" y="24950"/>
                  </a:lnTo>
                  <a:lnTo>
                    <a:pt x="2039718" y="6694"/>
                  </a:lnTo>
                  <a:lnTo>
                    <a:pt x="20065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12744832" y="5592048"/>
            <a:ext cx="2028189" cy="403860"/>
          </a:xfrm>
          <a:prstGeom prst="rect">
            <a:avLst/>
          </a:prstGeom>
          <a:solidFill>
            <a:srgbClr val="482462"/>
          </a:solidFill>
        </p:spPr>
        <p:txBody>
          <a:bodyPr vert="horz" wrap="square" lIns="0" tIns="0" rIns="0" bIns="0" rtlCol="0">
            <a:spAutoFit/>
          </a:bodyPr>
          <a:lstStyle/>
          <a:p>
            <a:pPr marL="102235">
              <a:lnSpc>
                <a:spcPts val="3175"/>
              </a:lnSpc>
            </a:pPr>
            <a:r>
              <a:rPr sz="2800" dirty="0">
                <a:solidFill>
                  <a:srgbClr val="FFFFFF"/>
                </a:solidFill>
                <a:latin typeface="Arial Narrow"/>
                <a:cs typeface="Arial Narrow"/>
              </a:rPr>
              <a:t>55,6</a:t>
            </a:r>
            <a:r>
              <a:rPr sz="280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 Narrow"/>
                <a:cs typeface="Arial Narrow"/>
              </a:rPr>
              <a:t>miesiąca</a:t>
            </a:r>
            <a:endParaRPr sz="2800" dirty="0">
              <a:latin typeface="Arial Narrow"/>
              <a:cs typeface="Arial Narrow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1282129" y="5311516"/>
            <a:ext cx="514984" cy="3835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50" spc="-25" dirty="0">
                <a:solidFill>
                  <a:srgbClr val="482462"/>
                </a:solidFill>
                <a:latin typeface="Arial Narrow"/>
                <a:cs typeface="Arial Narrow"/>
              </a:rPr>
              <a:t>APA</a:t>
            </a:r>
            <a:endParaRPr sz="2350" dirty="0">
              <a:latin typeface="Arial Narrow"/>
              <a:cs typeface="Arial Narrow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1312458" y="5743759"/>
            <a:ext cx="1260475" cy="187325"/>
          </a:xfrm>
          <a:custGeom>
            <a:avLst/>
            <a:gdLst/>
            <a:ahLst/>
            <a:cxnLst/>
            <a:rect l="l" t="t" r="r" b="b"/>
            <a:pathLst>
              <a:path w="1260475" h="187325">
                <a:moveTo>
                  <a:pt x="1256216" y="163558"/>
                </a:moveTo>
                <a:lnTo>
                  <a:pt x="1241394" y="163558"/>
                </a:lnTo>
                <a:lnTo>
                  <a:pt x="1237688" y="167434"/>
                </a:lnTo>
                <a:lnTo>
                  <a:pt x="1237688" y="182938"/>
                </a:lnTo>
                <a:lnTo>
                  <a:pt x="1241394" y="186814"/>
                </a:lnTo>
                <a:lnTo>
                  <a:pt x="1256216" y="186814"/>
                </a:lnTo>
                <a:lnTo>
                  <a:pt x="1259922" y="182938"/>
                </a:lnTo>
                <a:lnTo>
                  <a:pt x="1259922" y="167434"/>
                </a:lnTo>
                <a:lnTo>
                  <a:pt x="1256216" y="163558"/>
                </a:lnTo>
                <a:close/>
              </a:path>
              <a:path w="1260475" h="187325">
                <a:moveTo>
                  <a:pt x="1256216" y="73857"/>
                </a:moveTo>
                <a:lnTo>
                  <a:pt x="1241394" y="73857"/>
                </a:lnTo>
                <a:lnTo>
                  <a:pt x="1237688" y="77775"/>
                </a:lnTo>
                <a:lnTo>
                  <a:pt x="1237688" y="93449"/>
                </a:lnTo>
                <a:lnTo>
                  <a:pt x="1241394" y="97368"/>
                </a:lnTo>
                <a:lnTo>
                  <a:pt x="1256216" y="97368"/>
                </a:lnTo>
                <a:lnTo>
                  <a:pt x="1259922" y="93449"/>
                </a:lnTo>
                <a:lnTo>
                  <a:pt x="1259922" y="77775"/>
                </a:lnTo>
                <a:lnTo>
                  <a:pt x="1256216" y="73857"/>
                </a:lnTo>
                <a:close/>
              </a:path>
              <a:path w="1260475" h="187325">
                <a:moveTo>
                  <a:pt x="1212020" y="29133"/>
                </a:moveTo>
                <a:lnTo>
                  <a:pt x="1182530" y="29133"/>
                </a:lnTo>
                <a:lnTo>
                  <a:pt x="1189983" y="30837"/>
                </a:lnTo>
                <a:lnTo>
                  <a:pt x="1197480" y="37652"/>
                </a:lnTo>
                <a:lnTo>
                  <a:pt x="1199354" y="42763"/>
                </a:lnTo>
                <a:lnTo>
                  <a:pt x="1199354" y="68660"/>
                </a:lnTo>
                <a:lnTo>
                  <a:pt x="1198417" y="74112"/>
                </a:lnTo>
                <a:lnTo>
                  <a:pt x="1194669" y="82290"/>
                </a:lnTo>
                <a:lnTo>
                  <a:pt x="1191091" y="86038"/>
                </a:lnTo>
                <a:lnTo>
                  <a:pt x="1185809" y="89446"/>
                </a:lnTo>
                <a:lnTo>
                  <a:pt x="1158800" y="108733"/>
                </a:lnTo>
                <a:lnTo>
                  <a:pt x="1138019" y="148225"/>
                </a:lnTo>
                <a:lnTo>
                  <a:pt x="1138019" y="185281"/>
                </a:lnTo>
                <a:lnTo>
                  <a:pt x="1218010" y="185281"/>
                </a:lnTo>
                <a:lnTo>
                  <a:pt x="1218010" y="168414"/>
                </a:lnTo>
                <a:lnTo>
                  <a:pt x="1156420" y="168414"/>
                </a:lnTo>
                <a:lnTo>
                  <a:pt x="1156420" y="141325"/>
                </a:lnTo>
                <a:lnTo>
                  <a:pt x="1157868" y="135447"/>
                </a:lnTo>
                <a:lnTo>
                  <a:pt x="1163661" y="127269"/>
                </a:lnTo>
                <a:lnTo>
                  <a:pt x="1169368" y="122328"/>
                </a:lnTo>
                <a:lnTo>
                  <a:pt x="1177887" y="116535"/>
                </a:lnTo>
                <a:lnTo>
                  <a:pt x="1197565" y="102479"/>
                </a:lnTo>
                <a:lnTo>
                  <a:pt x="1217404" y="68660"/>
                </a:lnTo>
                <a:lnTo>
                  <a:pt x="1217499" y="48556"/>
                </a:lnTo>
                <a:lnTo>
                  <a:pt x="1214672" y="32679"/>
                </a:lnTo>
                <a:lnTo>
                  <a:pt x="1212020" y="29133"/>
                </a:lnTo>
                <a:close/>
              </a:path>
              <a:path w="1260475" h="187325">
                <a:moveTo>
                  <a:pt x="1172264" y="12266"/>
                </a:moveTo>
                <a:lnTo>
                  <a:pt x="1163496" y="12554"/>
                </a:lnTo>
                <a:lnTo>
                  <a:pt x="1155334" y="13416"/>
                </a:lnTo>
                <a:lnTo>
                  <a:pt x="1147779" y="14854"/>
                </a:lnTo>
                <a:lnTo>
                  <a:pt x="1140831" y="16866"/>
                </a:lnTo>
                <a:lnTo>
                  <a:pt x="1140831" y="34500"/>
                </a:lnTo>
                <a:lnTo>
                  <a:pt x="1147914" y="32152"/>
                </a:lnTo>
                <a:lnTo>
                  <a:pt x="1155366" y="30475"/>
                </a:lnTo>
                <a:lnTo>
                  <a:pt x="1163184" y="29469"/>
                </a:lnTo>
                <a:lnTo>
                  <a:pt x="1171370" y="29133"/>
                </a:lnTo>
                <a:lnTo>
                  <a:pt x="1212020" y="29133"/>
                </a:lnTo>
                <a:lnTo>
                  <a:pt x="1206190" y="21339"/>
                </a:lnTo>
                <a:lnTo>
                  <a:pt x="1192054" y="14535"/>
                </a:lnTo>
                <a:lnTo>
                  <a:pt x="1172264" y="12266"/>
                </a:lnTo>
                <a:close/>
              </a:path>
              <a:path w="1260475" h="187325">
                <a:moveTo>
                  <a:pt x="1036306" y="164069"/>
                </a:moveTo>
                <a:lnTo>
                  <a:pt x="1036306" y="181448"/>
                </a:lnTo>
                <a:lnTo>
                  <a:pt x="1043534" y="183684"/>
                </a:lnTo>
                <a:lnTo>
                  <a:pt x="1051927" y="185281"/>
                </a:lnTo>
                <a:lnTo>
                  <a:pt x="1061487" y="186239"/>
                </a:lnTo>
                <a:lnTo>
                  <a:pt x="1072213" y="186559"/>
                </a:lnTo>
                <a:lnTo>
                  <a:pt x="1082858" y="185952"/>
                </a:lnTo>
                <a:lnTo>
                  <a:pt x="1113164" y="169692"/>
                </a:lnTo>
                <a:lnTo>
                  <a:pt x="1070551" y="169692"/>
                </a:lnTo>
                <a:lnTo>
                  <a:pt x="1061223" y="169340"/>
                </a:lnTo>
                <a:lnTo>
                  <a:pt x="1052407" y="168286"/>
                </a:lnTo>
                <a:lnTo>
                  <a:pt x="1044101" y="166529"/>
                </a:lnTo>
                <a:lnTo>
                  <a:pt x="1036306" y="164069"/>
                </a:lnTo>
                <a:close/>
              </a:path>
              <a:path w="1260475" h="187325">
                <a:moveTo>
                  <a:pt x="1077835" y="12266"/>
                </a:moveTo>
                <a:lnTo>
                  <a:pt x="1041354" y="27097"/>
                </a:lnTo>
                <a:lnTo>
                  <a:pt x="1035028" y="48300"/>
                </a:lnTo>
                <a:lnTo>
                  <a:pt x="1035028" y="63379"/>
                </a:lnTo>
                <a:lnTo>
                  <a:pt x="1057262" y="99157"/>
                </a:lnTo>
                <a:lnTo>
                  <a:pt x="1091933" y="118154"/>
                </a:lnTo>
                <a:lnTo>
                  <a:pt x="1095596" y="121220"/>
                </a:lnTo>
                <a:lnTo>
                  <a:pt x="1099685" y="127695"/>
                </a:lnTo>
                <a:lnTo>
                  <a:pt x="1100708" y="132124"/>
                </a:lnTo>
                <a:lnTo>
                  <a:pt x="1100708" y="148480"/>
                </a:lnTo>
                <a:lnTo>
                  <a:pt x="1098823" y="157760"/>
                </a:lnTo>
                <a:lnTo>
                  <a:pt x="1093168" y="164389"/>
                </a:lnTo>
                <a:lnTo>
                  <a:pt x="1083745" y="168366"/>
                </a:lnTo>
                <a:lnTo>
                  <a:pt x="1070551" y="169692"/>
                </a:lnTo>
                <a:lnTo>
                  <a:pt x="1113164" y="169692"/>
                </a:lnTo>
                <a:lnTo>
                  <a:pt x="1115849" y="165156"/>
                </a:lnTo>
                <a:lnTo>
                  <a:pt x="1118102" y="157824"/>
                </a:lnTo>
                <a:lnTo>
                  <a:pt x="1118852" y="149502"/>
                </a:lnTo>
                <a:lnTo>
                  <a:pt x="1118852" y="135702"/>
                </a:lnTo>
                <a:lnTo>
                  <a:pt x="1098152" y="101713"/>
                </a:lnTo>
                <a:lnTo>
                  <a:pt x="1063055" y="82034"/>
                </a:lnTo>
                <a:lnTo>
                  <a:pt x="1059179" y="78797"/>
                </a:lnTo>
                <a:lnTo>
                  <a:pt x="1054579" y="71982"/>
                </a:lnTo>
                <a:lnTo>
                  <a:pt x="1053429" y="67297"/>
                </a:lnTo>
                <a:lnTo>
                  <a:pt x="1053429" y="49067"/>
                </a:lnTo>
                <a:lnTo>
                  <a:pt x="1055074" y="40346"/>
                </a:lnTo>
                <a:lnTo>
                  <a:pt x="1060010" y="34117"/>
                </a:lnTo>
                <a:lnTo>
                  <a:pt x="1068235" y="30379"/>
                </a:lnTo>
                <a:lnTo>
                  <a:pt x="1079752" y="29133"/>
                </a:lnTo>
                <a:lnTo>
                  <a:pt x="1112208" y="29133"/>
                </a:lnTo>
                <a:lnTo>
                  <a:pt x="1112208" y="16611"/>
                </a:lnTo>
                <a:lnTo>
                  <a:pt x="1104789" y="14710"/>
                </a:lnTo>
                <a:lnTo>
                  <a:pt x="1096587" y="13353"/>
                </a:lnTo>
                <a:lnTo>
                  <a:pt x="1087602" y="12538"/>
                </a:lnTo>
                <a:lnTo>
                  <a:pt x="1077835" y="12266"/>
                </a:lnTo>
                <a:close/>
              </a:path>
              <a:path w="1260475" h="187325">
                <a:moveTo>
                  <a:pt x="1112208" y="29133"/>
                </a:moveTo>
                <a:lnTo>
                  <a:pt x="1079752" y="29133"/>
                </a:lnTo>
                <a:lnTo>
                  <a:pt x="1088968" y="29437"/>
                </a:lnTo>
                <a:lnTo>
                  <a:pt x="1097449" y="30347"/>
                </a:lnTo>
                <a:lnTo>
                  <a:pt x="1105196" y="31865"/>
                </a:lnTo>
                <a:lnTo>
                  <a:pt x="1112208" y="33989"/>
                </a:lnTo>
                <a:lnTo>
                  <a:pt x="1112208" y="29133"/>
                </a:lnTo>
                <a:close/>
              </a:path>
              <a:path w="1260475" h="187325">
                <a:moveTo>
                  <a:pt x="1023017" y="13544"/>
                </a:moveTo>
                <a:lnTo>
                  <a:pt x="950693" y="13544"/>
                </a:lnTo>
                <a:lnTo>
                  <a:pt x="950693" y="185281"/>
                </a:lnTo>
                <a:lnTo>
                  <a:pt x="968838" y="185281"/>
                </a:lnTo>
                <a:lnTo>
                  <a:pt x="968838" y="110402"/>
                </a:lnTo>
                <a:lnTo>
                  <a:pt x="1020206" y="110402"/>
                </a:lnTo>
                <a:lnTo>
                  <a:pt x="1020206" y="94046"/>
                </a:lnTo>
                <a:lnTo>
                  <a:pt x="968838" y="94046"/>
                </a:lnTo>
                <a:lnTo>
                  <a:pt x="968838" y="29645"/>
                </a:lnTo>
                <a:lnTo>
                  <a:pt x="1023017" y="29645"/>
                </a:lnTo>
                <a:lnTo>
                  <a:pt x="1023017" y="13544"/>
                </a:lnTo>
                <a:close/>
              </a:path>
              <a:path w="1260475" h="187325">
                <a:moveTo>
                  <a:pt x="880159" y="13544"/>
                </a:moveTo>
                <a:lnTo>
                  <a:pt x="838502" y="13544"/>
                </a:lnTo>
                <a:lnTo>
                  <a:pt x="838502" y="185281"/>
                </a:lnTo>
                <a:lnTo>
                  <a:pt x="856647" y="185281"/>
                </a:lnTo>
                <a:lnTo>
                  <a:pt x="856647" y="126246"/>
                </a:lnTo>
                <a:lnTo>
                  <a:pt x="880159" y="126246"/>
                </a:lnTo>
                <a:lnTo>
                  <a:pt x="915666" y="110250"/>
                </a:lnTo>
                <a:lnTo>
                  <a:pt x="856647" y="110146"/>
                </a:lnTo>
                <a:lnTo>
                  <a:pt x="856647" y="29645"/>
                </a:lnTo>
                <a:lnTo>
                  <a:pt x="915542" y="29645"/>
                </a:lnTo>
                <a:lnTo>
                  <a:pt x="910954" y="24022"/>
                </a:lnTo>
                <a:lnTo>
                  <a:pt x="905052" y="19438"/>
                </a:lnTo>
                <a:lnTo>
                  <a:pt x="897952" y="16164"/>
                </a:lnTo>
                <a:lnTo>
                  <a:pt x="889654" y="14199"/>
                </a:lnTo>
                <a:lnTo>
                  <a:pt x="880159" y="13544"/>
                </a:lnTo>
                <a:close/>
              </a:path>
              <a:path w="1260475" h="187325">
                <a:moveTo>
                  <a:pt x="915542" y="29645"/>
                </a:moveTo>
                <a:lnTo>
                  <a:pt x="879136" y="29645"/>
                </a:lnTo>
                <a:lnTo>
                  <a:pt x="889758" y="31114"/>
                </a:lnTo>
                <a:lnTo>
                  <a:pt x="897345" y="35522"/>
                </a:lnTo>
                <a:lnTo>
                  <a:pt x="901897" y="42870"/>
                </a:lnTo>
                <a:lnTo>
                  <a:pt x="903264" y="52134"/>
                </a:lnTo>
                <a:lnTo>
                  <a:pt x="903300" y="87657"/>
                </a:lnTo>
                <a:lnTo>
                  <a:pt x="901897" y="97065"/>
                </a:lnTo>
                <a:lnTo>
                  <a:pt x="897345" y="104332"/>
                </a:lnTo>
                <a:lnTo>
                  <a:pt x="889758" y="108693"/>
                </a:lnTo>
                <a:lnTo>
                  <a:pt x="879136" y="110146"/>
                </a:lnTo>
                <a:lnTo>
                  <a:pt x="915717" y="110146"/>
                </a:lnTo>
                <a:lnTo>
                  <a:pt x="918940" y="103661"/>
                </a:lnTo>
                <a:lnTo>
                  <a:pt x="920905" y="96130"/>
                </a:lnTo>
                <a:lnTo>
                  <a:pt x="921560" y="87657"/>
                </a:lnTo>
                <a:lnTo>
                  <a:pt x="921560" y="52134"/>
                </a:lnTo>
                <a:lnTo>
                  <a:pt x="920897" y="43764"/>
                </a:lnTo>
                <a:lnTo>
                  <a:pt x="918908" y="36289"/>
                </a:lnTo>
                <a:lnTo>
                  <a:pt x="915594" y="29708"/>
                </a:lnTo>
                <a:close/>
              </a:path>
              <a:path w="1260475" h="187325">
                <a:moveTo>
                  <a:pt x="750699" y="55456"/>
                </a:moveTo>
                <a:lnTo>
                  <a:pt x="721669" y="55456"/>
                </a:lnTo>
                <a:lnTo>
                  <a:pt x="729208" y="57075"/>
                </a:lnTo>
                <a:lnTo>
                  <a:pt x="736704" y="63549"/>
                </a:lnTo>
                <a:lnTo>
                  <a:pt x="738663" y="68660"/>
                </a:lnTo>
                <a:lnTo>
                  <a:pt x="738834" y="75645"/>
                </a:lnTo>
                <a:lnTo>
                  <a:pt x="738834" y="97879"/>
                </a:lnTo>
                <a:lnTo>
                  <a:pt x="703055" y="107846"/>
                </a:lnTo>
                <a:lnTo>
                  <a:pt x="689526" y="113309"/>
                </a:lnTo>
                <a:lnTo>
                  <a:pt x="679863" y="121007"/>
                </a:lnTo>
                <a:lnTo>
                  <a:pt x="674065" y="130942"/>
                </a:lnTo>
                <a:lnTo>
                  <a:pt x="672132" y="143113"/>
                </a:lnTo>
                <a:lnTo>
                  <a:pt x="672132" y="151291"/>
                </a:lnTo>
                <a:lnTo>
                  <a:pt x="674353" y="166609"/>
                </a:lnTo>
                <a:lnTo>
                  <a:pt x="681013" y="177550"/>
                </a:lnTo>
                <a:lnTo>
                  <a:pt x="692114" y="184115"/>
                </a:lnTo>
                <a:lnTo>
                  <a:pt x="707655" y="186303"/>
                </a:lnTo>
                <a:lnTo>
                  <a:pt x="716408" y="185584"/>
                </a:lnTo>
                <a:lnTo>
                  <a:pt x="724522" y="183428"/>
                </a:lnTo>
                <a:lnTo>
                  <a:pt x="731997" y="179834"/>
                </a:lnTo>
                <a:lnTo>
                  <a:pt x="738834" y="174803"/>
                </a:lnTo>
                <a:lnTo>
                  <a:pt x="756212" y="174803"/>
                </a:lnTo>
                <a:lnTo>
                  <a:pt x="756212" y="171481"/>
                </a:lnTo>
                <a:lnTo>
                  <a:pt x="703992" y="171481"/>
                </a:lnTo>
                <a:lnTo>
                  <a:pt x="697859" y="169862"/>
                </a:lnTo>
                <a:lnTo>
                  <a:pt x="691385" y="163388"/>
                </a:lnTo>
                <a:lnTo>
                  <a:pt x="689766" y="158362"/>
                </a:lnTo>
                <a:lnTo>
                  <a:pt x="689766" y="137917"/>
                </a:lnTo>
                <a:lnTo>
                  <a:pt x="691129" y="133317"/>
                </a:lnTo>
                <a:lnTo>
                  <a:pt x="696581" y="126843"/>
                </a:lnTo>
                <a:lnTo>
                  <a:pt x="701777" y="124117"/>
                </a:lnTo>
                <a:lnTo>
                  <a:pt x="738578" y="113724"/>
                </a:lnTo>
                <a:lnTo>
                  <a:pt x="756212" y="113724"/>
                </a:lnTo>
                <a:lnTo>
                  <a:pt x="756212" y="75645"/>
                </a:lnTo>
                <a:lnTo>
                  <a:pt x="753497" y="59433"/>
                </a:lnTo>
                <a:lnTo>
                  <a:pt x="750699" y="55456"/>
                </a:lnTo>
                <a:close/>
              </a:path>
              <a:path w="1260475" h="187325">
                <a:moveTo>
                  <a:pt x="756212" y="174803"/>
                </a:moveTo>
                <a:lnTo>
                  <a:pt x="738834" y="174803"/>
                </a:lnTo>
                <a:lnTo>
                  <a:pt x="738834" y="185281"/>
                </a:lnTo>
                <a:lnTo>
                  <a:pt x="756212" y="185281"/>
                </a:lnTo>
                <a:lnTo>
                  <a:pt x="756212" y="174803"/>
                </a:lnTo>
                <a:close/>
              </a:path>
              <a:path w="1260475" h="187325">
                <a:moveTo>
                  <a:pt x="756212" y="113724"/>
                </a:moveTo>
                <a:lnTo>
                  <a:pt x="738578" y="113724"/>
                </a:lnTo>
                <a:lnTo>
                  <a:pt x="738578" y="161514"/>
                </a:lnTo>
                <a:lnTo>
                  <a:pt x="732477" y="165874"/>
                </a:lnTo>
                <a:lnTo>
                  <a:pt x="726183" y="168989"/>
                </a:lnTo>
                <a:lnTo>
                  <a:pt x="719699" y="170858"/>
                </a:lnTo>
                <a:lnTo>
                  <a:pt x="713022" y="171481"/>
                </a:lnTo>
                <a:lnTo>
                  <a:pt x="756212" y="171481"/>
                </a:lnTo>
                <a:lnTo>
                  <a:pt x="756212" y="113724"/>
                </a:lnTo>
                <a:close/>
              </a:path>
              <a:path w="1260475" h="187325">
                <a:moveTo>
                  <a:pt x="712767" y="38589"/>
                </a:moveTo>
                <a:lnTo>
                  <a:pt x="703471" y="38893"/>
                </a:lnTo>
                <a:lnTo>
                  <a:pt x="694750" y="39803"/>
                </a:lnTo>
                <a:lnTo>
                  <a:pt x="686604" y="41320"/>
                </a:lnTo>
                <a:lnTo>
                  <a:pt x="679033" y="43445"/>
                </a:lnTo>
                <a:lnTo>
                  <a:pt x="679033" y="60567"/>
                </a:lnTo>
                <a:lnTo>
                  <a:pt x="686356" y="58331"/>
                </a:lnTo>
                <a:lnTo>
                  <a:pt x="694015" y="56734"/>
                </a:lnTo>
                <a:lnTo>
                  <a:pt x="702009" y="55776"/>
                </a:lnTo>
                <a:lnTo>
                  <a:pt x="710339" y="55456"/>
                </a:lnTo>
                <a:lnTo>
                  <a:pt x="750699" y="55456"/>
                </a:lnTo>
                <a:lnTo>
                  <a:pt x="745351" y="47853"/>
                </a:lnTo>
                <a:lnTo>
                  <a:pt x="731774" y="40905"/>
                </a:lnTo>
                <a:lnTo>
                  <a:pt x="712767" y="38589"/>
                </a:lnTo>
                <a:close/>
              </a:path>
              <a:path w="1260475" h="187325">
                <a:moveTo>
                  <a:pt x="583708" y="39867"/>
                </a:moveTo>
                <a:lnTo>
                  <a:pt x="566330" y="39867"/>
                </a:lnTo>
                <a:lnTo>
                  <a:pt x="566330" y="185281"/>
                </a:lnTo>
                <a:lnTo>
                  <a:pt x="584475" y="185281"/>
                </a:lnTo>
                <a:lnTo>
                  <a:pt x="584475" y="62867"/>
                </a:lnTo>
                <a:lnTo>
                  <a:pt x="591375" y="59960"/>
                </a:lnTo>
                <a:lnTo>
                  <a:pt x="598020" y="57884"/>
                </a:lnTo>
                <a:lnTo>
                  <a:pt x="604409" y="56638"/>
                </a:lnTo>
                <a:lnTo>
                  <a:pt x="610542" y="56223"/>
                </a:lnTo>
                <a:lnTo>
                  <a:pt x="644010" y="56223"/>
                </a:lnTo>
                <a:lnTo>
                  <a:pt x="642423" y="53036"/>
                </a:lnTo>
                <a:lnTo>
                  <a:pt x="638398" y="48173"/>
                </a:lnTo>
                <a:lnTo>
                  <a:pt x="636665" y="46512"/>
                </a:lnTo>
                <a:lnTo>
                  <a:pt x="583708" y="46512"/>
                </a:lnTo>
                <a:lnTo>
                  <a:pt x="583708" y="39867"/>
                </a:lnTo>
                <a:close/>
              </a:path>
              <a:path w="1260475" h="187325">
                <a:moveTo>
                  <a:pt x="644010" y="56223"/>
                </a:moveTo>
                <a:lnTo>
                  <a:pt x="610542" y="56223"/>
                </a:lnTo>
                <a:lnTo>
                  <a:pt x="618816" y="57389"/>
                </a:lnTo>
                <a:lnTo>
                  <a:pt x="624726" y="60887"/>
                </a:lnTo>
                <a:lnTo>
                  <a:pt x="628272" y="66717"/>
                </a:lnTo>
                <a:lnTo>
                  <a:pt x="629454" y="74879"/>
                </a:lnTo>
                <a:lnTo>
                  <a:pt x="629454" y="185281"/>
                </a:lnTo>
                <a:lnTo>
                  <a:pt x="647599" y="185281"/>
                </a:lnTo>
                <a:lnTo>
                  <a:pt x="647599" y="73090"/>
                </a:lnTo>
                <a:lnTo>
                  <a:pt x="647024" y="65495"/>
                </a:lnTo>
                <a:lnTo>
                  <a:pt x="645299" y="58810"/>
                </a:lnTo>
                <a:lnTo>
                  <a:pt x="644010" y="56223"/>
                </a:lnTo>
                <a:close/>
              </a:path>
              <a:path w="1260475" h="187325">
                <a:moveTo>
                  <a:pt x="624470" y="39356"/>
                </a:moveTo>
                <a:lnTo>
                  <a:pt x="615015" y="39356"/>
                </a:lnTo>
                <a:lnTo>
                  <a:pt x="607739" y="39803"/>
                </a:lnTo>
                <a:lnTo>
                  <a:pt x="600096" y="41145"/>
                </a:lnTo>
                <a:lnTo>
                  <a:pt x="592086" y="43381"/>
                </a:lnTo>
                <a:lnTo>
                  <a:pt x="583708" y="46512"/>
                </a:lnTo>
                <a:lnTo>
                  <a:pt x="636665" y="46512"/>
                </a:lnTo>
                <a:lnTo>
                  <a:pt x="632265" y="42295"/>
                </a:lnTo>
                <a:lnTo>
                  <a:pt x="624470" y="39356"/>
                </a:lnTo>
                <a:close/>
              </a:path>
              <a:path w="1260475" h="187325">
                <a:moveTo>
                  <a:pt x="526828" y="55456"/>
                </a:moveTo>
                <a:lnTo>
                  <a:pt x="497797" y="55456"/>
                </a:lnTo>
                <a:lnTo>
                  <a:pt x="505337" y="57075"/>
                </a:lnTo>
                <a:lnTo>
                  <a:pt x="512824" y="63549"/>
                </a:lnTo>
                <a:lnTo>
                  <a:pt x="514792" y="68660"/>
                </a:lnTo>
                <a:lnTo>
                  <a:pt x="514963" y="75645"/>
                </a:lnTo>
                <a:lnTo>
                  <a:pt x="514963" y="97879"/>
                </a:lnTo>
                <a:lnTo>
                  <a:pt x="479184" y="107846"/>
                </a:lnTo>
                <a:lnTo>
                  <a:pt x="465655" y="113309"/>
                </a:lnTo>
                <a:lnTo>
                  <a:pt x="455992" y="121007"/>
                </a:lnTo>
                <a:lnTo>
                  <a:pt x="450194" y="130942"/>
                </a:lnTo>
                <a:lnTo>
                  <a:pt x="448261" y="143113"/>
                </a:lnTo>
                <a:lnTo>
                  <a:pt x="448261" y="151291"/>
                </a:lnTo>
                <a:lnTo>
                  <a:pt x="450481" y="166609"/>
                </a:lnTo>
                <a:lnTo>
                  <a:pt x="457142" y="177550"/>
                </a:lnTo>
                <a:lnTo>
                  <a:pt x="468243" y="184115"/>
                </a:lnTo>
                <a:lnTo>
                  <a:pt x="483784" y="186303"/>
                </a:lnTo>
                <a:lnTo>
                  <a:pt x="492537" y="185584"/>
                </a:lnTo>
                <a:lnTo>
                  <a:pt x="500651" y="183428"/>
                </a:lnTo>
                <a:lnTo>
                  <a:pt x="508126" y="179834"/>
                </a:lnTo>
                <a:lnTo>
                  <a:pt x="514963" y="174803"/>
                </a:lnTo>
                <a:lnTo>
                  <a:pt x="532341" y="174803"/>
                </a:lnTo>
                <a:lnTo>
                  <a:pt x="532341" y="171481"/>
                </a:lnTo>
                <a:lnTo>
                  <a:pt x="480121" y="171481"/>
                </a:lnTo>
                <a:lnTo>
                  <a:pt x="473988" y="169862"/>
                </a:lnTo>
                <a:lnTo>
                  <a:pt x="467514" y="163388"/>
                </a:lnTo>
                <a:lnTo>
                  <a:pt x="465895" y="158362"/>
                </a:lnTo>
                <a:lnTo>
                  <a:pt x="465895" y="137917"/>
                </a:lnTo>
                <a:lnTo>
                  <a:pt x="467258" y="133317"/>
                </a:lnTo>
                <a:lnTo>
                  <a:pt x="472710" y="126843"/>
                </a:lnTo>
                <a:lnTo>
                  <a:pt x="477906" y="124117"/>
                </a:lnTo>
                <a:lnTo>
                  <a:pt x="514707" y="113724"/>
                </a:lnTo>
                <a:lnTo>
                  <a:pt x="532341" y="113724"/>
                </a:lnTo>
                <a:lnTo>
                  <a:pt x="532341" y="75645"/>
                </a:lnTo>
                <a:lnTo>
                  <a:pt x="529625" y="59433"/>
                </a:lnTo>
                <a:lnTo>
                  <a:pt x="526828" y="55456"/>
                </a:lnTo>
                <a:close/>
              </a:path>
              <a:path w="1260475" h="187325">
                <a:moveTo>
                  <a:pt x="532341" y="174803"/>
                </a:moveTo>
                <a:lnTo>
                  <a:pt x="514963" y="174803"/>
                </a:lnTo>
                <a:lnTo>
                  <a:pt x="514963" y="185281"/>
                </a:lnTo>
                <a:lnTo>
                  <a:pt x="532341" y="185281"/>
                </a:lnTo>
                <a:lnTo>
                  <a:pt x="532341" y="174803"/>
                </a:lnTo>
                <a:close/>
              </a:path>
              <a:path w="1260475" h="187325">
                <a:moveTo>
                  <a:pt x="532341" y="113724"/>
                </a:moveTo>
                <a:lnTo>
                  <a:pt x="514707" y="113724"/>
                </a:lnTo>
                <a:lnTo>
                  <a:pt x="514707" y="161514"/>
                </a:lnTo>
                <a:lnTo>
                  <a:pt x="508606" y="165874"/>
                </a:lnTo>
                <a:lnTo>
                  <a:pt x="502312" y="168989"/>
                </a:lnTo>
                <a:lnTo>
                  <a:pt x="495828" y="170858"/>
                </a:lnTo>
                <a:lnTo>
                  <a:pt x="489151" y="171481"/>
                </a:lnTo>
                <a:lnTo>
                  <a:pt x="532341" y="171481"/>
                </a:lnTo>
                <a:lnTo>
                  <a:pt x="532341" y="113724"/>
                </a:lnTo>
                <a:close/>
              </a:path>
              <a:path w="1260475" h="187325">
                <a:moveTo>
                  <a:pt x="488895" y="38589"/>
                </a:moveTo>
                <a:lnTo>
                  <a:pt x="479599" y="38893"/>
                </a:lnTo>
                <a:lnTo>
                  <a:pt x="470878" y="39803"/>
                </a:lnTo>
                <a:lnTo>
                  <a:pt x="462732" y="41320"/>
                </a:lnTo>
                <a:lnTo>
                  <a:pt x="455161" y="43445"/>
                </a:lnTo>
                <a:lnTo>
                  <a:pt x="455161" y="60567"/>
                </a:lnTo>
                <a:lnTo>
                  <a:pt x="462485" y="58331"/>
                </a:lnTo>
                <a:lnTo>
                  <a:pt x="470144" y="56734"/>
                </a:lnTo>
                <a:lnTo>
                  <a:pt x="478138" y="55776"/>
                </a:lnTo>
                <a:lnTo>
                  <a:pt x="486468" y="55456"/>
                </a:lnTo>
                <a:lnTo>
                  <a:pt x="526828" y="55456"/>
                </a:lnTo>
                <a:lnTo>
                  <a:pt x="521479" y="47853"/>
                </a:lnTo>
                <a:lnTo>
                  <a:pt x="507903" y="40905"/>
                </a:lnTo>
                <a:lnTo>
                  <a:pt x="488895" y="38589"/>
                </a:lnTo>
                <a:close/>
              </a:path>
              <a:path w="1260475" h="187325">
                <a:moveTo>
                  <a:pt x="422450" y="40889"/>
                </a:moveTo>
                <a:lnTo>
                  <a:pt x="404305" y="40889"/>
                </a:lnTo>
                <a:lnTo>
                  <a:pt x="404305" y="185281"/>
                </a:lnTo>
                <a:lnTo>
                  <a:pt x="422450" y="185281"/>
                </a:lnTo>
                <a:lnTo>
                  <a:pt x="422450" y="40889"/>
                </a:lnTo>
                <a:close/>
              </a:path>
              <a:path w="1260475" h="187325">
                <a:moveTo>
                  <a:pt x="420789" y="0"/>
                </a:moveTo>
                <a:lnTo>
                  <a:pt x="405966" y="0"/>
                </a:lnTo>
                <a:lnTo>
                  <a:pt x="402260" y="3918"/>
                </a:lnTo>
                <a:lnTo>
                  <a:pt x="402260" y="19592"/>
                </a:lnTo>
                <a:lnTo>
                  <a:pt x="405966" y="23511"/>
                </a:lnTo>
                <a:lnTo>
                  <a:pt x="420789" y="23511"/>
                </a:lnTo>
                <a:lnTo>
                  <a:pt x="424494" y="19592"/>
                </a:lnTo>
                <a:lnTo>
                  <a:pt x="424494" y="3918"/>
                </a:lnTo>
                <a:lnTo>
                  <a:pt x="420789" y="0"/>
                </a:lnTo>
                <a:close/>
              </a:path>
              <a:path w="1260475" h="187325">
                <a:moveTo>
                  <a:pt x="369038" y="1277"/>
                </a:moveTo>
                <a:lnTo>
                  <a:pt x="350893" y="1277"/>
                </a:lnTo>
                <a:lnTo>
                  <a:pt x="350893" y="39867"/>
                </a:lnTo>
                <a:lnTo>
                  <a:pt x="326870" y="39867"/>
                </a:lnTo>
                <a:lnTo>
                  <a:pt x="290197" y="62069"/>
                </a:lnTo>
                <a:lnTo>
                  <a:pt x="287514" y="78201"/>
                </a:lnTo>
                <a:lnTo>
                  <a:pt x="287514" y="149502"/>
                </a:lnTo>
                <a:lnTo>
                  <a:pt x="307665" y="183684"/>
                </a:lnTo>
                <a:lnTo>
                  <a:pt x="322781" y="186048"/>
                </a:lnTo>
                <a:lnTo>
                  <a:pt x="331057" y="185457"/>
                </a:lnTo>
                <a:lnTo>
                  <a:pt x="338495" y="183748"/>
                </a:lnTo>
                <a:lnTo>
                  <a:pt x="345301" y="180873"/>
                </a:lnTo>
                <a:lnTo>
                  <a:pt x="351404" y="176847"/>
                </a:lnTo>
                <a:lnTo>
                  <a:pt x="369038" y="176847"/>
                </a:lnTo>
                <a:lnTo>
                  <a:pt x="369038" y="169692"/>
                </a:lnTo>
                <a:lnTo>
                  <a:pt x="326359" y="169692"/>
                </a:lnTo>
                <a:lnTo>
                  <a:pt x="317302" y="168350"/>
                </a:lnTo>
                <a:lnTo>
                  <a:pt x="310834" y="164325"/>
                </a:lnTo>
                <a:lnTo>
                  <a:pt x="306952" y="157617"/>
                </a:lnTo>
                <a:lnTo>
                  <a:pt x="305658" y="148225"/>
                </a:lnTo>
                <a:lnTo>
                  <a:pt x="305699" y="78201"/>
                </a:lnTo>
                <a:lnTo>
                  <a:pt x="307175" y="68841"/>
                </a:lnTo>
                <a:lnTo>
                  <a:pt x="311725" y="61973"/>
                </a:lnTo>
                <a:lnTo>
                  <a:pt x="319311" y="57852"/>
                </a:lnTo>
                <a:lnTo>
                  <a:pt x="329937" y="56478"/>
                </a:lnTo>
                <a:lnTo>
                  <a:pt x="369038" y="56478"/>
                </a:lnTo>
                <a:lnTo>
                  <a:pt x="369038" y="1277"/>
                </a:lnTo>
                <a:close/>
              </a:path>
              <a:path w="1260475" h="187325">
                <a:moveTo>
                  <a:pt x="369038" y="176847"/>
                </a:moveTo>
                <a:lnTo>
                  <a:pt x="351404" y="176847"/>
                </a:lnTo>
                <a:lnTo>
                  <a:pt x="351404" y="185281"/>
                </a:lnTo>
                <a:lnTo>
                  <a:pt x="369038" y="185281"/>
                </a:lnTo>
                <a:lnTo>
                  <a:pt x="369038" y="176847"/>
                </a:lnTo>
                <a:close/>
              </a:path>
              <a:path w="1260475" h="187325">
                <a:moveTo>
                  <a:pt x="369038" y="56478"/>
                </a:moveTo>
                <a:lnTo>
                  <a:pt x="350893" y="56478"/>
                </a:lnTo>
                <a:lnTo>
                  <a:pt x="350893" y="161003"/>
                </a:lnTo>
                <a:lnTo>
                  <a:pt x="345909" y="164804"/>
                </a:lnTo>
                <a:lnTo>
                  <a:pt x="340159" y="167519"/>
                </a:lnTo>
                <a:lnTo>
                  <a:pt x="333642" y="169149"/>
                </a:lnTo>
                <a:lnTo>
                  <a:pt x="326359" y="169692"/>
                </a:lnTo>
                <a:lnTo>
                  <a:pt x="369038" y="169692"/>
                </a:lnTo>
                <a:lnTo>
                  <a:pt x="369038" y="56478"/>
                </a:lnTo>
                <a:close/>
              </a:path>
              <a:path w="1260475" h="187325">
                <a:moveTo>
                  <a:pt x="217746" y="37311"/>
                </a:moveTo>
                <a:lnTo>
                  <a:pt x="181911" y="54059"/>
                </a:lnTo>
                <a:lnTo>
                  <a:pt x="176089" y="77179"/>
                </a:lnTo>
                <a:lnTo>
                  <a:pt x="176089" y="148225"/>
                </a:lnTo>
                <a:lnTo>
                  <a:pt x="179091" y="164996"/>
                </a:lnTo>
                <a:lnTo>
                  <a:pt x="188097" y="176975"/>
                </a:lnTo>
                <a:lnTo>
                  <a:pt x="203111" y="184163"/>
                </a:lnTo>
                <a:lnTo>
                  <a:pt x="224135" y="186559"/>
                </a:lnTo>
                <a:lnTo>
                  <a:pt x="232647" y="186303"/>
                </a:lnTo>
                <a:lnTo>
                  <a:pt x="240551" y="185536"/>
                </a:lnTo>
                <a:lnTo>
                  <a:pt x="247850" y="184259"/>
                </a:lnTo>
                <a:lnTo>
                  <a:pt x="254546" y="182470"/>
                </a:lnTo>
                <a:lnTo>
                  <a:pt x="254546" y="170203"/>
                </a:lnTo>
                <a:lnTo>
                  <a:pt x="213307" y="170203"/>
                </a:lnTo>
                <a:lnTo>
                  <a:pt x="205896" y="168329"/>
                </a:lnTo>
                <a:lnTo>
                  <a:pt x="196355" y="160832"/>
                </a:lnTo>
                <a:lnTo>
                  <a:pt x="193979" y="155125"/>
                </a:lnTo>
                <a:lnTo>
                  <a:pt x="193979" y="121646"/>
                </a:lnTo>
                <a:lnTo>
                  <a:pt x="258891" y="121646"/>
                </a:lnTo>
                <a:lnTo>
                  <a:pt x="258891" y="106568"/>
                </a:lnTo>
                <a:lnTo>
                  <a:pt x="193979" y="106568"/>
                </a:lnTo>
                <a:lnTo>
                  <a:pt x="193979" y="77179"/>
                </a:lnTo>
                <a:lnTo>
                  <a:pt x="195464" y="66669"/>
                </a:lnTo>
                <a:lnTo>
                  <a:pt x="199920" y="59162"/>
                </a:lnTo>
                <a:lnTo>
                  <a:pt x="207348" y="54658"/>
                </a:lnTo>
                <a:lnTo>
                  <a:pt x="217746" y="53156"/>
                </a:lnTo>
                <a:lnTo>
                  <a:pt x="252532" y="53156"/>
                </a:lnTo>
                <a:lnTo>
                  <a:pt x="248796" y="48173"/>
                </a:lnTo>
                <a:lnTo>
                  <a:pt x="243065" y="43421"/>
                </a:lnTo>
                <a:lnTo>
                  <a:pt x="235980" y="40027"/>
                </a:lnTo>
                <a:lnTo>
                  <a:pt x="227540" y="37990"/>
                </a:lnTo>
                <a:lnTo>
                  <a:pt x="217746" y="37311"/>
                </a:lnTo>
                <a:close/>
              </a:path>
              <a:path w="1260475" h="187325">
                <a:moveTo>
                  <a:pt x="254546" y="165603"/>
                </a:moveTo>
                <a:lnTo>
                  <a:pt x="246559" y="167615"/>
                </a:lnTo>
                <a:lnTo>
                  <a:pt x="238698" y="169053"/>
                </a:lnTo>
                <a:lnTo>
                  <a:pt x="230967" y="169915"/>
                </a:lnTo>
                <a:lnTo>
                  <a:pt x="223368" y="170203"/>
                </a:lnTo>
                <a:lnTo>
                  <a:pt x="254546" y="170203"/>
                </a:lnTo>
                <a:lnTo>
                  <a:pt x="254546" y="165603"/>
                </a:lnTo>
                <a:close/>
              </a:path>
              <a:path w="1260475" h="187325">
                <a:moveTo>
                  <a:pt x="252532" y="53156"/>
                </a:moveTo>
                <a:lnTo>
                  <a:pt x="217746" y="53156"/>
                </a:lnTo>
                <a:lnTo>
                  <a:pt x="228144" y="54658"/>
                </a:lnTo>
                <a:lnTo>
                  <a:pt x="235571" y="59162"/>
                </a:lnTo>
                <a:lnTo>
                  <a:pt x="240027" y="66669"/>
                </a:lnTo>
                <a:lnTo>
                  <a:pt x="241513" y="77179"/>
                </a:lnTo>
                <a:lnTo>
                  <a:pt x="241513" y="106568"/>
                </a:lnTo>
                <a:lnTo>
                  <a:pt x="258891" y="106568"/>
                </a:lnTo>
                <a:lnTo>
                  <a:pt x="258891" y="77179"/>
                </a:lnTo>
                <a:lnTo>
                  <a:pt x="258259" y="68562"/>
                </a:lnTo>
                <a:lnTo>
                  <a:pt x="256364" y="60855"/>
                </a:lnTo>
                <a:lnTo>
                  <a:pt x="253209" y="54059"/>
                </a:lnTo>
                <a:lnTo>
                  <a:pt x="252532" y="53156"/>
                </a:lnTo>
                <a:close/>
              </a:path>
              <a:path w="1260475" h="187325">
                <a:moveTo>
                  <a:pt x="17378" y="39867"/>
                </a:moveTo>
                <a:lnTo>
                  <a:pt x="0" y="39867"/>
                </a:lnTo>
                <a:lnTo>
                  <a:pt x="0" y="185281"/>
                </a:lnTo>
                <a:lnTo>
                  <a:pt x="18144" y="185281"/>
                </a:lnTo>
                <a:lnTo>
                  <a:pt x="18144" y="62867"/>
                </a:lnTo>
                <a:lnTo>
                  <a:pt x="25044" y="59960"/>
                </a:lnTo>
                <a:lnTo>
                  <a:pt x="31689" y="57884"/>
                </a:lnTo>
                <a:lnTo>
                  <a:pt x="38078" y="56638"/>
                </a:lnTo>
                <a:lnTo>
                  <a:pt x="44211" y="56223"/>
                </a:lnTo>
                <a:lnTo>
                  <a:pt x="141058" y="56223"/>
                </a:lnTo>
                <a:lnTo>
                  <a:pt x="139472" y="53036"/>
                </a:lnTo>
                <a:lnTo>
                  <a:pt x="136821" y="49834"/>
                </a:lnTo>
                <a:lnTo>
                  <a:pt x="73857" y="49834"/>
                </a:lnTo>
                <a:lnTo>
                  <a:pt x="70152" y="46512"/>
                </a:lnTo>
                <a:lnTo>
                  <a:pt x="17378" y="46512"/>
                </a:lnTo>
                <a:lnTo>
                  <a:pt x="17378" y="39867"/>
                </a:lnTo>
                <a:close/>
              </a:path>
              <a:path w="1260475" h="187325">
                <a:moveTo>
                  <a:pt x="107591" y="56223"/>
                </a:moveTo>
                <a:lnTo>
                  <a:pt x="44211" y="56223"/>
                </a:lnTo>
                <a:lnTo>
                  <a:pt x="52485" y="57389"/>
                </a:lnTo>
                <a:lnTo>
                  <a:pt x="58395" y="60887"/>
                </a:lnTo>
                <a:lnTo>
                  <a:pt x="61941" y="66717"/>
                </a:lnTo>
                <a:lnTo>
                  <a:pt x="63123" y="74879"/>
                </a:lnTo>
                <a:lnTo>
                  <a:pt x="63123" y="185281"/>
                </a:lnTo>
                <a:lnTo>
                  <a:pt x="81268" y="185281"/>
                </a:lnTo>
                <a:lnTo>
                  <a:pt x="81268" y="70619"/>
                </a:lnTo>
                <a:lnTo>
                  <a:pt x="80842" y="67212"/>
                </a:lnTo>
                <a:lnTo>
                  <a:pt x="79990" y="64656"/>
                </a:lnTo>
                <a:lnTo>
                  <a:pt x="86890" y="60967"/>
                </a:lnTo>
                <a:lnTo>
                  <a:pt x="93790" y="58331"/>
                </a:lnTo>
                <a:lnTo>
                  <a:pt x="100690" y="56750"/>
                </a:lnTo>
                <a:lnTo>
                  <a:pt x="107591" y="56223"/>
                </a:lnTo>
                <a:close/>
              </a:path>
              <a:path w="1260475" h="187325">
                <a:moveTo>
                  <a:pt x="141058" y="56223"/>
                </a:moveTo>
                <a:lnTo>
                  <a:pt x="107591" y="56223"/>
                </a:lnTo>
                <a:lnTo>
                  <a:pt x="115752" y="57389"/>
                </a:lnTo>
                <a:lnTo>
                  <a:pt x="121582" y="60887"/>
                </a:lnTo>
                <a:lnTo>
                  <a:pt x="125080" y="66717"/>
                </a:lnTo>
                <a:lnTo>
                  <a:pt x="126246" y="74879"/>
                </a:lnTo>
                <a:lnTo>
                  <a:pt x="126246" y="185281"/>
                </a:lnTo>
                <a:lnTo>
                  <a:pt x="144647" y="185281"/>
                </a:lnTo>
                <a:lnTo>
                  <a:pt x="144647" y="73090"/>
                </a:lnTo>
                <a:lnTo>
                  <a:pt x="144072" y="65495"/>
                </a:lnTo>
                <a:lnTo>
                  <a:pt x="142347" y="58810"/>
                </a:lnTo>
                <a:lnTo>
                  <a:pt x="141058" y="56223"/>
                </a:lnTo>
                <a:close/>
              </a:path>
              <a:path w="1260475" h="187325">
                <a:moveTo>
                  <a:pt x="108868" y="39356"/>
                </a:moveTo>
                <a:lnTo>
                  <a:pt x="100163" y="40011"/>
                </a:lnTo>
                <a:lnTo>
                  <a:pt x="91426" y="41975"/>
                </a:lnTo>
                <a:lnTo>
                  <a:pt x="82657" y="45250"/>
                </a:lnTo>
                <a:lnTo>
                  <a:pt x="73857" y="49834"/>
                </a:lnTo>
                <a:lnTo>
                  <a:pt x="136821" y="49834"/>
                </a:lnTo>
                <a:lnTo>
                  <a:pt x="108868" y="39356"/>
                </a:lnTo>
                <a:close/>
              </a:path>
              <a:path w="1260475" h="187325">
                <a:moveTo>
                  <a:pt x="47278" y="39356"/>
                </a:moveTo>
                <a:lnTo>
                  <a:pt x="40618" y="39803"/>
                </a:lnTo>
                <a:lnTo>
                  <a:pt x="33414" y="41145"/>
                </a:lnTo>
                <a:lnTo>
                  <a:pt x="25667" y="43381"/>
                </a:lnTo>
                <a:lnTo>
                  <a:pt x="17378" y="46512"/>
                </a:lnTo>
                <a:lnTo>
                  <a:pt x="70152" y="46512"/>
                </a:lnTo>
                <a:lnTo>
                  <a:pt x="68745" y="45250"/>
                </a:lnTo>
                <a:lnTo>
                  <a:pt x="62612" y="41975"/>
                </a:lnTo>
                <a:lnTo>
                  <a:pt x="55456" y="40011"/>
                </a:lnTo>
                <a:lnTo>
                  <a:pt x="47278" y="393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4" name="object 64"/>
          <p:cNvSpPr txBox="1"/>
          <p:nvPr/>
        </p:nvSpPr>
        <p:spPr>
          <a:xfrm>
            <a:off x="2532024" y="10156525"/>
            <a:ext cx="10540365" cy="1558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SPARTAN</a:t>
            </a:r>
            <a:r>
              <a:rPr sz="335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to</a:t>
            </a:r>
            <a:r>
              <a:rPr sz="335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jedyne</a:t>
            </a:r>
            <a:r>
              <a:rPr sz="3350" b="1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badanie</a:t>
            </a:r>
            <a:r>
              <a:rPr sz="3350" b="1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dotyczące</a:t>
            </a:r>
            <a:r>
              <a:rPr sz="3350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pacjentów</a:t>
            </a:r>
            <a:r>
              <a:rPr sz="335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z</a:t>
            </a:r>
            <a:r>
              <a:rPr sz="3350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spc="-10" dirty="0">
                <a:solidFill>
                  <a:srgbClr val="FFFFFF"/>
                </a:solidFill>
                <a:latin typeface="Arial Narrow"/>
                <a:cs typeface="Arial Narrow"/>
              </a:rPr>
              <a:t>nmCRPC,</a:t>
            </a:r>
            <a:endParaRPr sz="3350" dirty="0">
              <a:latin typeface="Arial Narrow"/>
              <a:cs typeface="Arial Narrow"/>
            </a:endParaRPr>
          </a:p>
          <a:p>
            <a:pPr marL="38100" marR="30480">
              <a:lnSpc>
                <a:spcPct val="100000"/>
              </a:lnSpc>
              <a:spcBef>
                <a:spcPts val="5"/>
              </a:spcBef>
            </a:pP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w</a:t>
            </a:r>
            <a:r>
              <a:rPr sz="3350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którym</a:t>
            </a:r>
            <a:r>
              <a:rPr sz="335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przeprowadzono</a:t>
            </a:r>
            <a:r>
              <a:rPr sz="335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ocenę</a:t>
            </a:r>
            <a:r>
              <a:rPr sz="3350" b="1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skutków</a:t>
            </a:r>
            <a:r>
              <a:rPr sz="3350" b="1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kolejnych</a:t>
            </a:r>
            <a:r>
              <a:rPr sz="3350" b="1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linii</a:t>
            </a:r>
            <a:r>
              <a:rPr sz="3350" b="1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spc="-10" dirty="0">
                <a:solidFill>
                  <a:srgbClr val="FFFFFF"/>
                </a:solidFill>
                <a:latin typeface="Arial Narrow"/>
                <a:cs typeface="Arial Narrow"/>
              </a:rPr>
              <a:t>leczenia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i</a:t>
            </a:r>
            <a:r>
              <a:rPr sz="335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wykazano</a:t>
            </a:r>
            <a:r>
              <a:rPr sz="335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korzyści</a:t>
            </a:r>
            <a:r>
              <a:rPr sz="3350" b="1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wynikające</a:t>
            </a:r>
            <a:r>
              <a:rPr sz="3350" b="1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z</a:t>
            </a:r>
            <a:r>
              <a:rPr sz="3350" b="1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 err="1">
                <a:solidFill>
                  <a:srgbClr val="FFFFFF"/>
                </a:solidFill>
                <a:latin typeface="Arial Narrow"/>
                <a:cs typeface="Arial Narrow"/>
              </a:rPr>
              <a:t>wyboru</a:t>
            </a:r>
            <a:r>
              <a:rPr sz="3350" b="1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spc="-10" dirty="0" err="1">
                <a:solidFill>
                  <a:srgbClr val="FFFFFF"/>
                </a:solidFill>
                <a:latin typeface="Arial Narrow"/>
                <a:cs typeface="Arial Narrow"/>
              </a:rPr>
              <a:t>apalutamidu</a:t>
            </a:r>
            <a:r>
              <a:rPr lang="pl-PL" sz="2925" spc="-15" baseline="31339" dirty="0">
                <a:solidFill>
                  <a:srgbClr val="FFFFFF"/>
                </a:solidFill>
                <a:latin typeface="Arial Narrow"/>
                <a:cs typeface="Arial Narrow"/>
              </a:rPr>
              <a:t>2</a:t>
            </a:r>
            <a:endParaRPr sz="2925" baseline="31339" dirty="0">
              <a:latin typeface="Arial Narrow"/>
              <a:cs typeface="Arial Narrow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6009746" y="6375748"/>
            <a:ext cx="215444" cy="2658745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Na</a:t>
            </a:r>
            <a:r>
              <a:rPr sz="1400" spc="-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podstawie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pozycji</a:t>
            </a:r>
            <a:r>
              <a:rPr sz="1400" spc="-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piśmiennictwa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nr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lang="pl-PL" sz="1400" spc="-50" dirty="0">
                <a:solidFill>
                  <a:srgbClr val="1D1D1B"/>
                </a:solidFill>
                <a:latin typeface="Arial Narrow"/>
                <a:cs typeface="Arial Narrow"/>
              </a:rPr>
              <a:t>1</a:t>
            </a:r>
            <a:endParaRPr sz="1400" dirty="0">
              <a:latin typeface="Arial Narrow"/>
              <a:cs typeface="Arial Narrow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860492" y="8121127"/>
            <a:ext cx="2827655" cy="6388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HR =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0,55;</a:t>
            </a:r>
            <a:endParaRPr sz="20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95% CI:</a:t>
            </a:r>
            <a:r>
              <a:rPr sz="2000" spc="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0,46-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0,66; p</a:t>
            </a:r>
            <a:r>
              <a:rPr sz="2000" spc="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&lt;</a:t>
            </a:r>
            <a:r>
              <a:rPr sz="2000" spc="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0,0001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431969" y="7135175"/>
            <a:ext cx="2600325" cy="6388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9D9D9C"/>
                </a:solidFill>
                <a:latin typeface="Arial Narrow"/>
                <a:cs typeface="Arial Narrow"/>
              </a:rPr>
              <a:t>Placebo</a:t>
            </a:r>
            <a:r>
              <a:rPr sz="2000" spc="-15" dirty="0">
                <a:solidFill>
                  <a:srgbClr val="9D9D9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9D9D9C"/>
                </a:solidFill>
                <a:latin typeface="Arial Narrow"/>
                <a:cs typeface="Arial Narrow"/>
              </a:rPr>
              <a:t>+</a:t>
            </a:r>
            <a:r>
              <a:rPr sz="2000" spc="-15" dirty="0">
                <a:solidFill>
                  <a:srgbClr val="9D9D9C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9D9D9C"/>
                </a:solidFill>
                <a:latin typeface="Arial Narrow"/>
                <a:cs typeface="Arial Narrow"/>
              </a:rPr>
              <a:t>ADT</a:t>
            </a:r>
            <a:endParaRPr sz="20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mediana</a:t>
            </a:r>
            <a:r>
              <a:rPr sz="2000" spc="-2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OS:</a:t>
            </a:r>
            <a:r>
              <a:rPr sz="2000" spc="-2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41,2</a:t>
            </a:r>
            <a:r>
              <a:rPr sz="2000" spc="-1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miesiąca</a:t>
            </a:r>
            <a:endParaRPr sz="2000" dirty="0">
              <a:latin typeface="Arial Narrow"/>
              <a:cs typeface="Arial Narrow"/>
            </a:endParaRPr>
          </a:p>
        </p:txBody>
      </p:sp>
      <p:grpSp>
        <p:nvGrpSpPr>
          <p:cNvPr id="2" name="object 41">
            <a:extLst>
              <a:ext uri="{FF2B5EF4-FFF2-40B4-BE49-F238E27FC236}">
                <a16:creationId xmlns:a16="http://schemas.microsoft.com/office/drawing/2014/main" id="{06882ECA-F7E9-0E26-6E04-3ADC2003DE1C}"/>
              </a:ext>
            </a:extLst>
          </p:cNvPr>
          <p:cNvGrpSpPr/>
          <p:nvPr/>
        </p:nvGrpSpPr>
        <p:grpSpPr>
          <a:xfrm>
            <a:off x="17519926" y="5298113"/>
            <a:ext cx="2604135" cy="886460"/>
            <a:chOff x="17500065" y="5298113"/>
            <a:chExt cx="2604135" cy="886460"/>
          </a:xfrm>
        </p:grpSpPr>
        <p:sp>
          <p:nvSpPr>
            <p:cNvPr id="3" name="object 42">
              <a:extLst>
                <a:ext uri="{FF2B5EF4-FFF2-40B4-BE49-F238E27FC236}">
                  <a16:creationId xmlns:a16="http://schemas.microsoft.com/office/drawing/2014/main" id="{9724CF0D-4646-E43F-9F54-021C404DF2CE}"/>
                </a:ext>
              </a:extLst>
            </p:cNvPr>
            <p:cNvSpPr/>
            <p:nvPr/>
          </p:nvSpPr>
          <p:spPr>
            <a:xfrm>
              <a:off x="17500065" y="5298113"/>
              <a:ext cx="2604135" cy="886460"/>
            </a:xfrm>
            <a:custGeom>
              <a:avLst/>
              <a:gdLst/>
              <a:ahLst/>
              <a:cxnLst/>
              <a:rect l="l" t="t" r="r" b="b"/>
              <a:pathLst>
                <a:path w="2604134" h="886460">
                  <a:moveTo>
                    <a:pt x="2604033" y="0"/>
                  </a:moveTo>
                  <a:lnTo>
                    <a:pt x="438473" y="0"/>
                  </a:lnTo>
                  <a:lnTo>
                    <a:pt x="0" y="437502"/>
                  </a:lnTo>
                  <a:lnTo>
                    <a:pt x="427535" y="885943"/>
                  </a:lnTo>
                  <a:lnTo>
                    <a:pt x="2604033" y="885943"/>
                  </a:lnTo>
                  <a:lnTo>
                    <a:pt x="2604033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3">
              <a:extLst>
                <a:ext uri="{FF2B5EF4-FFF2-40B4-BE49-F238E27FC236}">
                  <a16:creationId xmlns:a16="http://schemas.microsoft.com/office/drawing/2014/main" id="{BABBD02A-5FF7-F8D4-263E-56FAD422E438}"/>
                </a:ext>
              </a:extLst>
            </p:cNvPr>
            <p:cNvSpPr/>
            <p:nvPr/>
          </p:nvSpPr>
          <p:spPr>
            <a:xfrm>
              <a:off x="17961011" y="55928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152970" y="0"/>
                  </a:moveTo>
                  <a:lnTo>
                    <a:pt x="0" y="148208"/>
                  </a:lnTo>
                  <a:lnTo>
                    <a:pt x="152970" y="296416"/>
                  </a:lnTo>
                </a:path>
              </a:pathLst>
            </a:custGeom>
            <a:ln w="851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5" name="Grupa 4">
            <a:extLst>
              <a:ext uri="{FF2B5EF4-FFF2-40B4-BE49-F238E27FC236}">
                <a16:creationId xmlns:a16="http://schemas.microsoft.com/office/drawing/2014/main" id="{83B63A13-F47D-452C-3CB4-83CC0D0E310E}"/>
              </a:ext>
            </a:extLst>
          </p:cNvPr>
          <p:cNvGrpSpPr/>
          <p:nvPr/>
        </p:nvGrpSpPr>
        <p:grpSpPr>
          <a:xfrm>
            <a:off x="17927602" y="8748513"/>
            <a:ext cx="2176780" cy="886460"/>
            <a:chOff x="17927602" y="8748513"/>
            <a:chExt cx="2176780" cy="886460"/>
          </a:xfrm>
        </p:grpSpPr>
        <p:sp>
          <p:nvSpPr>
            <p:cNvPr id="6" name="object 11">
              <a:extLst>
                <a:ext uri="{FF2B5EF4-FFF2-40B4-BE49-F238E27FC236}">
                  <a16:creationId xmlns:a16="http://schemas.microsoft.com/office/drawing/2014/main" id="{783504FA-E999-B7F7-B0A2-AABDB35EECD5}"/>
                </a:ext>
              </a:extLst>
            </p:cNvPr>
            <p:cNvSpPr/>
            <p:nvPr/>
          </p:nvSpPr>
          <p:spPr>
            <a:xfrm>
              <a:off x="17927602" y="87485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7D657839-2A18-CB3B-5A8F-0E2D9B2F9924}"/>
                </a:ext>
              </a:extLst>
            </p:cNvPr>
            <p:cNvSpPr/>
            <p:nvPr/>
          </p:nvSpPr>
          <p:spPr>
            <a:xfrm>
              <a:off x="17961014" y="90432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noFill/>
            <a:ln w="85186">
              <a:solidFill>
                <a:srgbClr val="00B0F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9" name="object 21">
              <a:extLst>
                <a:ext uri="{FF2B5EF4-FFF2-40B4-BE49-F238E27FC236}">
                  <a16:creationId xmlns:a16="http://schemas.microsoft.com/office/drawing/2014/main" id="{E40C5426-4DC4-7636-712F-D596AF628C40}"/>
                </a:ext>
              </a:extLst>
            </p:cNvPr>
            <p:cNvSpPr txBox="1"/>
            <p:nvPr/>
          </p:nvSpPr>
          <p:spPr>
            <a:xfrm>
              <a:off x="18098140" y="8805446"/>
              <a:ext cx="1707254" cy="743152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Przebieg </a:t>
              </a:r>
              <a:b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</a:b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choroby i ryzyko progresji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70" name="Grupa 69">
            <a:extLst>
              <a:ext uri="{FF2B5EF4-FFF2-40B4-BE49-F238E27FC236}">
                <a16:creationId xmlns:a16="http://schemas.microsoft.com/office/drawing/2014/main" id="{96D0AA30-B784-9608-51EF-8FD6B65FDEBF}"/>
              </a:ext>
            </a:extLst>
          </p:cNvPr>
          <p:cNvGrpSpPr/>
          <p:nvPr/>
        </p:nvGrpSpPr>
        <p:grpSpPr>
          <a:xfrm>
            <a:off x="17924183" y="4161273"/>
            <a:ext cx="2186305" cy="886460"/>
            <a:chOff x="17924183" y="4161273"/>
            <a:chExt cx="2186305" cy="886460"/>
          </a:xfrm>
        </p:grpSpPr>
        <p:grpSp>
          <p:nvGrpSpPr>
            <p:cNvPr id="71" name="object 45">
              <a:extLst>
                <a:ext uri="{FF2B5EF4-FFF2-40B4-BE49-F238E27FC236}">
                  <a16:creationId xmlns:a16="http://schemas.microsoft.com/office/drawing/2014/main" id="{B89C7749-C9F2-2202-DB15-CC0086A192BD}"/>
                </a:ext>
              </a:extLst>
            </p:cNvPr>
            <p:cNvGrpSpPr/>
            <p:nvPr/>
          </p:nvGrpSpPr>
          <p:grpSpPr>
            <a:xfrm>
              <a:off x="17924183" y="4161273"/>
              <a:ext cx="2186305" cy="886460"/>
              <a:chOff x="17918421" y="4161273"/>
              <a:chExt cx="2186305" cy="886460"/>
            </a:xfrm>
          </p:grpSpPr>
          <p:sp>
            <p:nvSpPr>
              <p:cNvPr id="73" name="object 46">
                <a:extLst>
                  <a:ext uri="{FF2B5EF4-FFF2-40B4-BE49-F238E27FC236}">
                    <a16:creationId xmlns:a16="http://schemas.microsoft.com/office/drawing/2014/main" id="{F1A24420-9D1A-BCB2-FA7B-5DFFFD962BD3}"/>
                  </a:ext>
                </a:extLst>
              </p:cNvPr>
              <p:cNvSpPr/>
              <p:nvPr/>
            </p:nvSpPr>
            <p:spPr>
              <a:xfrm>
                <a:off x="17927602" y="4161273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60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A68FB1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4" name="object 47">
                <a:extLst>
                  <a:ext uri="{FF2B5EF4-FFF2-40B4-BE49-F238E27FC236}">
                    <a16:creationId xmlns:a16="http://schemas.microsoft.com/office/drawing/2014/main" id="{802E449E-1071-AE1C-5591-20BBF28425EE}"/>
                  </a:ext>
                </a:extLst>
              </p:cNvPr>
              <p:cNvSpPr/>
              <p:nvPr/>
            </p:nvSpPr>
            <p:spPr>
              <a:xfrm>
                <a:off x="17961014" y="4456038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A68FB1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72" name="object 13">
              <a:extLst>
                <a:ext uri="{FF2B5EF4-FFF2-40B4-BE49-F238E27FC236}">
                  <a16:creationId xmlns:a16="http://schemas.microsoft.com/office/drawing/2014/main" id="{01DF45E3-E6AC-5BC1-BE5E-717A69C04BAF}"/>
                </a:ext>
              </a:extLst>
            </p:cNvPr>
            <p:cNvSpPr txBox="1"/>
            <p:nvPr/>
          </p:nvSpPr>
          <p:spPr>
            <a:xfrm>
              <a:off x="18749645" y="4199245"/>
              <a:ext cx="1056005" cy="774571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20320" marR="5080" indent="231775" algn="r">
                <a:lnSpc>
                  <a:spcPts val="1880"/>
                </a:lnSpc>
                <a:spcBef>
                  <a:spcPts val="340"/>
                </a:spcBef>
              </a:pPr>
              <a:r>
                <a:rPr sz="1750" spc="100" dirty="0">
                  <a:solidFill>
                    <a:srgbClr val="FFFFFF"/>
                  </a:solidFill>
                  <a:latin typeface="Arial Narrow"/>
                  <a:cs typeface="Arial Narrow"/>
                </a:rPr>
                <a:t>Wysokie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ryzyko</a:t>
              </a:r>
              <a:r>
                <a:rPr sz="1750" spc="8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przerzutów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75" name="Grupa 74">
            <a:extLst>
              <a:ext uri="{FF2B5EF4-FFF2-40B4-BE49-F238E27FC236}">
                <a16:creationId xmlns:a16="http://schemas.microsoft.com/office/drawing/2014/main" id="{8EEFD56E-EEF5-D12A-3878-BF7159841102}"/>
              </a:ext>
            </a:extLst>
          </p:cNvPr>
          <p:cNvGrpSpPr/>
          <p:nvPr/>
        </p:nvGrpSpPr>
        <p:grpSpPr>
          <a:xfrm>
            <a:off x="17918421" y="6457267"/>
            <a:ext cx="2186305" cy="886460"/>
            <a:chOff x="17918421" y="6457267"/>
            <a:chExt cx="2186305" cy="886460"/>
          </a:xfrm>
        </p:grpSpPr>
        <p:grpSp>
          <p:nvGrpSpPr>
            <p:cNvPr id="76" name="object 14">
              <a:extLst>
                <a:ext uri="{FF2B5EF4-FFF2-40B4-BE49-F238E27FC236}">
                  <a16:creationId xmlns:a16="http://schemas.microsoft.com/office/drawing/2014/main" id="{33904D26-7DCC-0FE5-C51F-A526A5307BB3}"/>
                </a:ext>
              </a:extLst>
            </p:cNvPr>
            <p:cNvGrpSpPr/>
            <p:nvPr/>
          </p:nvGrpSpPr>
          <p:grpSpPr>
            <a:xfrm>
              <a:off x="17918421" y="6457267"/>
              <a:ext cx="2186305" cy="886460"/>
              <a:chOff x="17918421" y="6457267"/>
              <a:chExt cx="2186305" cy="886460"/>
            </a:xfrm>
          </p:grpSpPr>
          <p:sp>
            <p:nvSpPr>
              <p:cNvPr id="78" name="object 15">
                <a:extLst>
                  <a:ext uri="{FF2B5EF4-FFF2-40B4-BE49-F238E27FC236}">
                    <a16:creationId xmlns:a16="http://schemas.microsoft.com/office/drawing/2014/main" id="{D87B7838-0FF3-ACC7-A329-B2112D3F0D8F}"/>
                  </a:ext>
                </a:extLst>
              </p:cNvPr>
              <p:cNvSpPr/>
              <p:nvPr/>
            </p:nvSpPr>
            <p:spPr>
              <a:xfrm>
                <a:off x="17927602" y="6457267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59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7798BC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9" name="object 16">
                <a:extLst>
                  <a:ext uri="{FF2B5EF4-FFF2-40B4-BE49-F238E27FC236}">
                    <a16:creationId xmlns:a16="http://schemas.microsoft.com/office/drawing/2014/main" id="{84408834-A02F-B211-DFA9-ECC620E61427}"/>
                  </a:ext>
                </a:extLst>
              </p:cNvPr>
              <p:cNvSpPr/>
              <p:nvPr/>
            </p:nvSpPr>
            <p:spPr>
              <a:xfrm>
                <a:off x="17961014" y="6752031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7798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77" name="object 20">
              <a:extLst>
                <a:ext uri="{FF2B5EF4-FFF2-40B4-BE49-F238E27FC236}">
                  <a16:creationId xmlns:a16="http://schemas.microsoft.com/office/drawing/2014/main" id="{290DC57B-D6F6-9D69-D78F-386F69E06E6C}"/>
                </a:ext>
              </a:extLst>
            </p:cNvPr>
            <p:cNvSpPr txBox="1"/>
            <p:nvPr/>
          </p:nvSpPr>
          <p:spPr>
            <a:xfrm>
              <a:off x="19113029" y="6635810"/>
              <a:ext cx="692150" cy="5302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ts val="1989"/>
                </a:lnSpc>
                <a:spcBef>
                  <a:spcPts val="90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Badania</a:t>
              </a:r>
              <a:endParaRPr sz="1750" dirty="0">
                <a:latin typeface="Arial Narrow"/>
                <a:cs typeface="Arial Narrow"/>
              </a:endParaRPr>
            </a:p>
            <a:p>
              <a:pPr marL="255270">
                <a:lnSpc>
                  <a:spcPts val="1989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RWE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84" name="Grupa 83">
            <a:extLst>
              <a:ext uri="{FF2B5EF4-FFF2-40B4-BE49-F238E27FC236}">
                <a16:creationId xmlns:a16="http://schemas.microsoft.com/office/drawing/2014/main" id="{2E45408C-2072-D4F0-7114-13A57438517E}"/>
              </a:ext>
            </a:extLst>
          </p:cNvPr>
          <p:cNvGrpSpPr/>
          <p:nvPr/>
        </p:nvGrpSpPr>
        <p:grpSpPr>
          <a:xfrm>
            <a:off x="17927602" y="7608459"/>
            <a:ext cx="2176780" cy="886460"/>
            <a:chOff x="17927602" y="7608459"/>
            <a:chExt cx="2176780" cy="886460"/>
          </a:xfrm>
        </p:grpSpPr>
        <p:sp>
          <p:nvSpPr>
            <p:cNvPr id="85" name="object 21">
              <a:extLst>
                <a:ext uri="{FF2B5EF4-FFF2-40B4-BE49-F238E27FC236}">
                  <a16:creationId xmlns:a16="http://schemas.microsoft.com/office/drawing/2014/main" id="{E0198267-834F-B046-0A47-9BF69BB0CBF0}"/>
                </a:ext>
              </a:extLst>
            </p:cNvPr>
            <p:cNvSpPr/>
            <p:nvPr/>
          </p:nvSpPr>
          <p:spPr>
            <a:xfrm>
              <a:off x="17927602" y="7608459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6" name="object 22">
              <a:extLst>
                <a:ext uri="{FF2B5EF4-FFF2-40B4-BE49-F238E27FC236}">
                  <a16:creationId xmlns:a16="http://schemas.microsoft.com/office/drawing/2014/main" id="{E4A7E4E6-82C9-1A1D-EA1D-CAB21F334C79}"/>
                </a:ext>
              </a:extLst>
            </p:cNvPr>
            <p:cNvSpPr/>
            <p:nvPr/>
          </p:nvSpPr>
          <p:spPr>
            <a:xfrm>
              <a:off x="17961014" y="7903223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7" name="object 23">
              <a:extLst>
                <a:ext uri="{FF2B5EF4-FFF2-40B4-BE49-F238E27FC236}">
                  <a16:creationId xmlns:a16="http://schemas.microsoft.com/office/drawing/2014/main" id="{481C345E-C607-B3A1-6CF7-A5A8D9BA8BB0}"/>
                </a:ext>
              </a:extLst>
            </p:cNvPr>
            <p:cNvSpPr txBox="1"/>
            <p:nvPr/>
          </p:nvSpPr>
          <p:spPr>
            <a:xfrm>
              <a:off x="18931558" y="7653897"/>
              <a:ext cx="873760" cy="751205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Tolerancja </a:t>
              </a:r>
              <a:r>
                <a:rPr sz="1750" dirty="0">
                  <a:solidFill>
                    <a:srgbClr val="FFFFFF"/>
                  </a:solidFill>
                  <a:latin typeface="Arial Narrow"/>
                  <a:cs typeface="Arial Narrow"/>
                </a:rPr>
                <a:t>i</a:t>
              </a:r>
              <a:r>
                <a:rPr sz="1750" spc="-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jakość</a:t>
              </a:r>
              <a:endParaRPr sz="1750" dirty="0">
                <a:latin typeface="Arial Narrow"/>
                <a:cs typeface="Arial Narrow"/>
              </a:endParaRPr>
            </a:p>
            <a:p>
              <a:pPr marR="5080" algn="r">
                <a:lnSpc>
                  <a:spcPts val="1800"/>
                </a:lnSpc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życia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88" name="object 13">
            <a:extLst>
              <a:ext uri="{FF2B5EF4-FFF2-40B4-BE49-F238E27FC236}">
                <a16:creationId xmlns:a16="http://schemas.microsoft.com/office/drawing/2014/main" id="{21C37E52-4E92-CB44-FA1A-9D9FE035F40F}"/>
              </a:ext>
            </a:extLst>
          </p:cNvPr>
          <p:cNvSpPr txBox="1"/>
          <p:nvPr/>
        </p:nvSpPr>
        <p:spPr>
          <a:xfrm>
            <a:off x="18749645" y="5451420"/>
            <a:ext cx="1056005" cy="53091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52705" marR="5080" indent="-40640" algn="r">
              <a:lnSpc>
                <a:spcPts val="1880"/>
              </a:lnSpc>
            </a:pPr>
            <a:r>
              <a:rPr sz="1750" spc="-10" dirty="0" err="1">
                <a:solidFill>
                  <a:srgbClr val="FFFFFF"/>
                </a:solidFill>
                <a:latin typeface="Arial Narrow"/>
                <a:cs typeface="Arial Narrow"/>
              </a:rPr>
              <a:t>Skuteczność</a:t>
            </a: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 apalutamidu</a:t>
            </a:r>
            <a:endParaRPr sz="1750" dirty="0">
              <a:latin typeface="Arial Narrow"/>
              <a:cs typeface="Arial Narrow"/>
            </a:endParaRPr>
          </a:p>
        </p:txBody>
      </p:sp>
      <p:sp>
        <p:nvSpPr>
          <p:cNvPr id="13" name="Prostokąt 12">
            <a:hlinkClick r:id="rId9" action="ppaction://hlinksldjump"/>
            <a:extLst>
              <a:ext uri="{FF2B5EF4-FFF2-40B4-BE49-F238E27FC236}">
                <a16:creationId xmlns:a16="http://schemas.microsoft.com/office/drawing/2014/main" id="{746C45C6-40F6-1517-D4D3-C20F461905CA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hlinkClick r:id="rId9" action="ppaction://hlinksldjump"/>
            <a:extLst>
              <a:ext uri="{FF2B5EF4-FFF2-40B4-BE49-F238E27FC236}">
                <a16:creationId xmlns:a16="http://schemas.microsoft.com/office/drawing/2014/main" id="{03475E6F-5479-66BA-1E84-C2F0AD11449D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>
            <a:hlinkClick r:id="rId10" action="ppaction://hlinksldjump"/>
            <a:extLst>
              <a:ext uri="{FF2B5EF4-FFF2-40B4-BE49-F238E27FC236}">
                <a16:creationId xmlns:a16="http://schemas.microsoft.com/office/drawing/2014/main" id="{7B39B97E-6E6A-0E97-9858-143D932B4A63}"/>
              </a:ext>
            </a:extLst>
          </p:cNvPr>
          <p:cNvSpPr/>
          <p:nvPr/>
        </p:nvSpPr>
        <p:spPr>
          <a:xfrm>
            <a:off x="17961013" y="5313862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hlinkClick r:id="rId11" action="ppaction://hlinksldjump"/>
            <a:extLst>
              <a:ext uri="{FF2B5EF4-FFF2-40B4-BE49-F238E27FC236}">
                <a16:creationId xmlns:a16="http://schemas.microsoft.com/office/drawing/2014/main" id="{82DA1F28-1F5C-4A37-459C-55CB732E6390}"/>
              </a:ext>
            </a:extLst>
          </p:cNvPr>
          <p:cNvSpPr/>
          <p:nvPr/>
        </p:nvSpPr>
        <p:spPr>
          <a:xfrm>
            <a:off x="17961013" y="6447641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hlinkClick r:id="rId12" action="ppaction://hlinksldjump"/>
            <a:extLst>
              <a:ext uri="{FF2B5EF4-FFF2-40B4-BE49-F238E27FC236}">
                <a16:creationId xmlns:a16="http://schemas.microsoft.com/office/drawing/2014/main" id="{D79A6E2F-51E0-1AA2-8DFF-E218F42A3233}"/>
              </a:ext>
            </a:extLst>
          </p:cNvPr>
          <p:cNvSpPr/>
          <p:nvPr/>
        </p:nvSpPr>
        <p:spPr>
          <a:xfrm>
            <a:off x="17981580" y="763278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>
            <a:hlinkClick r:id="rId13" action="ppaction://hlinksldjump"/>
            <a:extLst>
              <a:ext uri="{FF2B5EF4-FFF2-40B4-BE49-F238E27FC236}">
                <a16:creationId xmlns:a16="http://schemas.microsoft.com/office/drawing/2014/main" id="{ABD25144-5D28-700E-23B1-C2786974C9EB}"/>
              </a:ext>
            </a:extLst>
          </p:cNvPr>
          <p:cNvSpPr/>
          <p:nvPr/>
        </p:nvSpPr>
        <p:spPr>
          <a:xfrm>
            <a:off x="17946866" y="878521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9" name="Grafika 88" descr="Dom z wypełnieniem pełnym">
            <a:hlinkClick r:id="rId14" action="ppaction://hlinksldjump"/>
            <a:extLst>
              <a:ext uri="{FF2B5EF4-FFF2-40B4-BE49-F238E27FC236}">
                <a16:creationId xmlns:a16="http://schemas.microsoft.com/office/drawing/2014/main" id="{2F0027EB-FFF5-774B-0F23-750BA68ED9A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9026929" y="3093836"/>
            <a:ext cx="914400" cy="914400"/>
          </a:xfrm>
          <a:prstGeom prst="rect">
            <a:avLst/>
          </a:prstGeom>
        </p:spPr>
      </p:pic>
      <p:sp>
        <p:nvSpPr>
          <p:cNvPr id="7" name="object 35">
            <a:extLst>
              <a:ext uri="{FF2B5EF4-FFF2-40B4-BE49-F238E27FC236}">
                <a16:creationId xmlns:a16="http://schemas.microsoft.com/office/drawing/2014/main" id="{4FA308E6-E821-4118-2FCB-3EB98A38C7E4}"/>
              </a:ext>
            </a:extLst>
          </p:cNvPr>
          <p:cNvSpPr txBox="1"/>
          <p:nvPr/>
        </p:nvSpPr>
        <p:spPr>
          <a:xfrm>
            <a:off x="534916" y="13162952"/>
            <a:ext cx="14988104" cy="56015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1. 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Small EJ et al. na ASCO GU 2020. Poster 5516. 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2.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Smith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MR et al.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European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Urology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. 2021; 79: 150-158.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</a:p>
        </p:txBody>
      </p:sp>
      <p:sp>
        <p:nvSpPr>
          <p:cNvPr id="8" name="object 35">
            <a:extLst>
              <a:ext uri="{FF2B5EF4-FFF2-40B4-BE49-F238E27FC236}">
                <a16:creationId xmlns:a16="http://schemas.microsoft.com/office/drawing/2014/main" id="{BBC1C2A9-7B6B-869C-E1C0-3C92E250D56C}"/>
              </a:ext>
            </a:extLst>
          </p:cNvPr>
          <p:cNvSpPr txBox="1"/>
          <p:nvPr/>
        </p:nvSpPr>
        <p:spPr>
          <a:xfrm>
            <a:off x="534916" y="12550775"/>
            <a:ext cx="14853285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ADT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terapia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antyandrogenowa;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APA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apalutamid;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HR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hazard</a:t>
            </a:r>
            <a:r>
              <a:rPr sz="14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względny;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b="1" dirty="0" err="1">
                <a:solidFill>
                  <a:srgbClr val="050E4C"/>
                </a:solidFill>
                <a:latin typeface="Arial Narrow"/>
                <a:cs typeface="Arial Narrow"/>
              </a:rPr>
              <a:t>nmCRPC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oporny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kastrację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rak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gruczołu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krokowego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bez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spc="-10" dirty="0" err="1">
                <a:solidFill>
                  <a:srgbClr val="050E4C"/>
                </a:solidFill>
                <a:latin typeface="Arial Narrow"/>
                <a:cs typeface="Arial Narrow"/>
              </a:rPr>
              <a:t>przerzutów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;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OS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przeżycie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całkowite;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PFS2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przeżycie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bez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drugiej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progresji;</a:t>
            </a:r>
            <a:b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</a:b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RWE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endParaRPr sz="1400" dirty="0">
              <a:latin typeface="Arial Narrow"/>
              <a:cs typeface="Arial Narrow"/>
            </a:endParaRPr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id="{9D0ECC3B-F569-5D78-1F42-694BE8AC523D}"/>
              </a:ext>
            </a:extLst>
          </p:cNvPr>
          <p:cNvGrpSpPr/>
          <p:nvPr/>
        </p:nvGrpSpPr>
        <p:grpSpPr>
          <a:xfrm>
            <a:off x="17927601" y="9913114"/>
            <a:ext cx="2176780" cy="886460"/>
            <a:chOff x="17927601" y="9913114"/>
            <a:chExt cx="2176780" cy="886460"/>
          </a:xfrm>
        </p:grpSpPr>
        <p:sp>
          <p:nvSpPr>
            <p:cNvPr id="10" name="object 22">
              <a:extLst>
                <a:ext uri="{FF2B5EF4-FFF2-40B4-BE49-F238E27FC236}">
                  <a16:creationId xmlns:a16="http://schemas.microsoft.com/office/drawing/2014/main" id="{91CAAFFF-0F29-22D3-EE47-518A85D80ECE}"/>
                </a:ext>
              </a:extLst>
            </p:cNvPr>
            <p:cNvSpPr/>
            <p:nvPr/>
          </p:nvSpPr>
          <p:spPr>
            <a:xfrm>
              <a:off x="17927601" y="9913114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23">
              <a:extLst>
                <a:ext uri="{FF2B5EF4-FFF2-40B4-BE49-F238E27FC236}">
                  <a16:creationId xmlns:a16="http://schemas.microsoft.com/office/drawing/2014/main" id="{6C2584F8-FB52-E29C-A68A-F03C5C6A36E0}"/>
                </a:ext>
              </a:extLst>
            </p:cNvPr>
            <p:cNvSpPr txBox="1"/>
            <p:nvPr/>
          </p:nvSpPr>
          <p:spPr>
            <a:xfrm>
              <a:off x="18901276" y="10179561"/>
              <a:ext cx="903605" cy="26802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algn="r">
                <a:lnSpc>
                  <a:spcPts val="1955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SIL</a:t>
              </a:r>
              <a:endParaRPr sz="1750" dirty="0">
                <a:latin typeface="Arial Narrow"/>
                <a:cs typeface="Arial Narrow"/>
              </a:endParaRPr>
            </a:p>
          </p:txBody>
        </p:sp>
        <p:sp>
          <p:nvSpPr>
            <p:cNvPr id="12" name="object 24">
              <a:extLst>
                <a:ext uri="{FF2B5EF4-FFF2-40B4-BE49-F238E27FC236}">
                  <a16:creationId xmlns:a16="http://schemas.microsoft.com/office/drawing/2014/main" id="{C65B7FC8-32F9-7285-591D-A68435C6D4BB}"/>
                </a:ext>
              </a:extLst>
            </p:cNvPr>
            <p:cNvSpPr/>
            <p:nvPr/>
          </p:nvSpPr>
          <p:spPr>
            <a:xfrm>
              <a:off x="17961013" y="10207879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4" name="Prostokąt 13">
            <a:hlinkClick r:id="rId17" action="ppaction://hlinksldjump"/>
            <a:extLst>
              <a:ext uri="{FF2B5EF4-FFF2-40B4-BE49-F238E27FC236}">
                <a16:creationId xmlns:a16="http://schemas.microsoft.com/office/drawing/2014/main" id="{9E5BF33B-EBD8-7556-A14F-F48C08B6669C}"/>
              </a:ext>
            </a:extLst>
          </p:cNvPr>
          <p:cNvSpPr/>
          <p:nvPr/>
        </p:nvSpPr>
        <p:spPr>
          <a:xfrm>
            <a:off x="17961012" y="9919750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3641134"/>
            <a:ext cx="20073287" cy="329511"/>
          </a:xfrm>
          <a:prstGeom prst="rect">
            <a:avLst/>
          </a:prstGeom>
        </p:spPr>
      </p:pic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8680451" y="538045"/>
            <a:ext cx="10755878" cy="6835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635625" algn="l"/>
                <a:tab pos="6006465" algn="l"/>
              </a:tabLst>
            </a:pPr>
            <a:r>
              <a:rPr dirty="0"/>
              <a:t>METAANALIZA</a:t>
            </a:r>
            <a:r>
              <a:rPr spc="-15" dirty="0"/>
              <a:t> </a:t>
            </a:r>
            <a:r>
              <a:rPr spc="-10" dirty="0"/>
              <a:t>nmCRPC</a:t>
            </a:r>
            <a:r>
              <a:rPr dirty="0"/>
              <a:t>	</a:t>
            </a:r>
            <a:r>
              <a:rPr b="0" spc="-50" dirty="0">
                <a:latin typeface="Arial Narrow"/>
                <a:cs typeface="Arial Narrow"/>
              </a:rPr>
              <a:t>|</a:t>
            </a:r>
            <a:r>
              <a:rPr b="0" dirty="0">
                <a:latin typeface="Arial Narrow"/>
                <a:cs typeface="Arial Narrow"/>
              </a:rPr>
              <a:t>	</a:t>
            </a:r>
            <a:r>
              <a:rPr sz="3350" b="0" dirty="0">
                <a:latin typeface="Arial Narrow"/>
                <a:cs typeface="Arial Narrow"/>
              </a:rPr>
              <a:t>S.</a:t>
            </a:r>
            <a:r>
              <a:rPr sz="3350" b="0" spc="-60" dirty="0">
                <a:latin typeface="Arial Narrow"/>
                <a:cs typeface="Arial Narrow"/>
              </a:rPr>
              <a:t> </a:t>
            </a:r>
            <a:r>
              <a:rPr sz="3350" b="0" dirty="0">
                <a:latin typeface="Arial Narrow"/>
                <a:cs typeface="Arial Narrow"/>
              </a:rPr>
              <a:t>CHOWDHURY</a:t>
            </a:r>
            <a:r>
              <a:rPr sz="3350" b="0" spc="-60" dirty="0">
                <a:latin typeface="Arial Narrow"/>
                <a:cs typeface="Arial Narrow"/>
              </a:rPr>
              <a:t> </a:t>
            </a:r>
            <a:r>
              <a:rPr sz="3350" b="0" dirty="0">
                <a:latin typeface="Arial Narrow"/>
                <a:cs typeface="Arial Narrow"/>
              </a:rPr>
              <a:t>et</a:t>
            </a:r>
            <a:r>
              <a:rPr sz="3350" b="0" spc="-55" dirty="0">
                <a:latin typeface="Arial Narrow"/>
                <a:cs typeface="Arial Narrow"/>
              </a:rPr>
              <a:t> </a:t>
            </a:r>
            <a:r>
              <a:rPr sz="3350" b="0" dirty="0">
                <a:latin typeface="Arial Narrow"/>
                <a:cs typeface="Arial Narrow"/>
              </a:rPr>
              <a:t>al.</a:t>
            </a:r>
            <a:r>
              <a:rPr sz="3350" b="0" spc="-60" dirty="0">
                <a:latin typeface="Arial Narrow"/>
                <a:cs typeface="Arial Narrow"/>
              </a:rPr>
              <a:t> </a:t>
            </a:r>
            <a:r>
              <a:rPr sz="3350" b="0" spc="-20" dirty="0">
                <a:latin typeface="Arial Narrow"/>
                <a:cs typeface="Arial Narrow"/>
              </a:rPr>
              <a:t>2022</a:t>
            </a:r>
            <a:r>
              <a:rPr lang="pl-PL" sz="3350" b="0" spc="-20" baseline="30000" dirty="0">
                <a:latin typeface="Arial Narrow"/>
                <a:cs typeface="Arial Narrow"/>
              </a:rPr>
              <a:t>1</a:t>
            </a:r>
            <a:endParaRPr sz="3350" baseline="30000" dirty="0">
              <a:latin typeface="Arial Narrow"/>
              <a:cs typeface="Arial Narrow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571167" y="10001393"/>
            <a:ext cx="5622925" cy="1447165"/>
          </a:xfrm>
          <a:custGeom>
            <a:avLst/>
            <a:gdLst/>
            <a:ahLst/>
            <a:cxnLst/>
            <a:rect l="l" t="t" r="r" b="b"/>
            <a:pathLst>
              <a:path w="5622925" h="1447165">
                <a:moveTo>
                  <a:pt x="5366772" y="0"/>
                </a:moveTo>
                <a:lnTo>
                  <a:pt x="255560" y="0"/>
                </a:lnTo>
                <a:lnTo>
                  <a:pt x="209622" y="4117"/>
                </a:lnTo>
                <a:lnTo>
                  <a:pt x="166385" y="15989"/>
                </a:lnTo>
                <a:lnTo>
                  <a:pt x="126572" y="34892"/>
                </a:lnTo>
                <a:lnTo>
                  <a:pt x="90904" y="60106"/>
                </a:lnTo>
                <a:lnTo>
                  <a:pt x="60103" y="90908"/>
                </a:lnTo>
                <a:lnTo>
                  <a:pt x="34890" y="126576"/>
                </a:lnTo>
                <a:lnTo>
                  <a:pt x="15988" y="166389"/>
                </a:lnTo>
                <a:lnTo>
                  <a:pt x="4117" y="209624"/>
                </a:lnTo>
                <a:lnTo>
                  <a:pt x="0" y="255560"/>
                </a:lnTo>
                <a:lnTo>
                  <a:pt x="0" y="1191414"/>
                </a:lnTo>
                <a:lnTo>
                  <a:pt x="4117" y="1237353"/>
                </a:lnTo>
                <a:lnTo>
                  <a:pt x="15988" y="1280589"/>
                </a:lnTo>
                <a:lnTo>
                  <a:pt x="34890" y="1320403"/>
                </a:lnTo>
                <a:lnTo>
                  <a:pt x="60103" y="1356071"/>
                </a:lnTo>
                <a:lnTo>
                  <a:pt x="90904" y="1386872"/>
                </a:lnTo>
                <a:lnTo>
                  <a:pt x="126572" y="1412084"/>
                </a:lnTo>
                <a:lnTo>
                  <a:pt x="166385" y="1430987"/>
                </a:lnTo>
                <a:lnTo>
                  <a:pt x="209622" y="1442858"/>
                </a:lnTo>
                <a:lnTo>
                  <a:pt x="255560" y="1446975"/>
                </a:lnTo>
                <a:lnTo>
                  <a:pt x="5366772" y="1446975"/>
                </a:lnTo>
                <a:lnTo>
                  <a:pt x="5412710" y="1442858"/>
                </a:lnTo>
                <a:lnTo>
                  <a:pt x="5455947" y="1430987"/>
                </a:lnTo>
                <a:lnTo>
                  <a:pt x="5495760" y="1412084"/>
                </a:lnTo>
                <a:lnTo>
                  <a:pt x="5531428" y="1386872"/>
                </a:lnTo>
                <a:lnTo>
                  <a:pt x="5562229" y="1356071"/>
                </a:lnTo>
                <a:lnTo>
                  <a:pt x="5587442" y="1320403"/>
                </a:lnTo>
                <a:lnTo>
                  <a:pt x="5606345" y="1280589"/>
                </a:lnTo>
                <a:lnTo>
                  <a:pt x="5618215" y="1237353"/>
                </a:lnTo>
                <a:lnTo>
                  <a:pt x="5622333" y="1191414"/>
                </a:lnTo>
                <a:lnTo>
                  <a:pt x="5622333" y="255560"/>
                </a:lnTo>
                <a:lnTo>
                  <a:pt x="5618215" y="209624"/>
                </a:lnTo>
                <a:lnTo>
                  <a:pt x="5606345" y="166389"/>
                </a:lnTo>
                <a:lnTo>
                  <a:pt x="5587442" y="126576"/>
                </a:lnTo>
                <a:lnTo>
                  <a:pt x="5562229" y="90908"/>
                </a:lnTo>
                <a:lnTo>
                  <a:pt x="5531428" y="60106"/>
                </a:lnTo>
                <a:lnTo>
                  <a:pt x="5495760" y="34892"/>
                </a:lnTo>
                <a:lnTo>
                  <a:pt x="5455947" y="15989"/>
                </a:lnTo>
                <a:lnTo>
                  <a:pt x="5412710" y="4117"/>
                </a:lnTo>
                <a:lnTo>
                  <a:pt x="5366772" y="0"/>
                </a:lnTo>
                <a:close/>
              </a:path>
            </a:pathLst>
          </a:custGeom>
          <a:solidFill>
            <a:srgbClr val="9AB72D">
              <a:alpha val="7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34"/>
          <p:cNvSpPr/>
          <p:nvPr/>
        </p:nvSpPr>
        <p:spPr>
          <a:xfrm>
            <a:off x="11132447" y="10001393"/>
            <a:ext cx="5577205" cy="1447165"/>
          </a:xfrm>
          <a:custGeom>
            <a:avLst/>
            <a:gdLst/>
            <a:ahLst/>
            <a:cxnLst/>
            <a:rect l="l" t="t" r="r" b="b"/>
            <a:pathLst>
              <a:path w="5577205" h="1447165">
                <a:moveTo>
                  <a:pt x="5321367" y="0"/>
                </a:moveTo>
                <a:lnTo>
                  <a:pt x="255560" y="0"/>
                </a:lnTo>
                <a:lnTo>
                  <a:pt x="209624" y="4117"/>
                </a:lnTo>
                <a:lnTo>
                  <a:pt x="166389" y="15989"/>
                </a:lnTo>
                <a:lnTo>
                  <a:pt x="126576" y="34892"/>
                </a:lnTo>
                <a:lnTo>
                  <a:pt x="90908" y="60106"/>
                </a:lnTo>
                <a:lnTo>
                  <a:pt x="60106" y="90908"/>
                </a:lnTo>
                <a:lnTo>
                  <a:pt x="34892" y="126576"/>
                </a:lnTo>
                <a:lnTo>
                  <a:pt x="15989" y="166389"/>
                </a:lnTo>
                <a:lnTo>
                  <a:pt x="4117" y="209624"/>
                </a:lnTo>
                <a:lnTo>
                  <a:pt x="0" y="255560"/>
                </a:lnTo>
                <a:lnTo>
                  <a:pt x="0" y="1191414"/>
                </a:lnTo>
                <a:lnTo>
                  <a:pt x="4117" y="1237353"/>
                </a:lnTo>
                <a:lnTo>
                  <a:pt x="15989" y="1280589"/>
                </a:lnTo>
                <a:lnTo>
                  <a:pt x="34892" y="1320403"/>
                </a:lnTo>
                <a:lnTo>
                  <a:pt x="60106" y="1356071"/>
                </a:lnTo>
                <a:lnTo>
                  <a:pt x="90908" y="1386872"/>
                </a:lnTo>
                <a:lnTo>
                  <a:pt x="126576" y="1412084"/>
                </a:lnTo>
                <a:lnTo>
                  <a:pt x="166389" y="1430987"/>
                </a:lnTo>
                <a:lnTo>
                  <a:pt x="209624" y="1442858"/>
                </a:lnTo>
                <a:lnTo>
                  <a:pt x="255560" y="1446975"/>
                </a:lnTo>
                <a:lnTo>
                  <a:pt x="5321367" y="1446975"/>
                </a:lnTo>
                <a:lnTo>
                  <a:pt x="5367304" y="1442858"/>
                </a:lnTo>
                <a:lnTo>
                  <a:pt x="5410539" y="1430987"/>
                </a:lnTo>
                <a:lnTo>
                  <a:pt x="5450352" y="1412084"/>
                </a:lnTo>
                <a:lnTo>
                  <a:pt x="5486020" y="1386872"/>
                </a:lnTo>
                <a:lnTo>
                  <a:pt x="5516822" y="1356071"/>
                </a:lnTo>
                <a:lnTo>
                  <a:pt x="5542035" y="1320403"/>
                </a:lnTo>
                <a:lnTo>
                  <a:pt x="5560939" y="1280589"/>
                </a:lnTo>
                <a:lnTo>
                  <a:pt x="5572810" y="1237353"/>
                </a:lnTo>
                <a:lnTo>
                  <a:pt x="5576928" y="1191414"/>
                </a:lnTo>
                <a:lnTo>
                  <a:pt x="5576928" y="255560"/>
                </a:lnTo>
                <a:lnTo>
                  <a:pt x="5572810" y="209624"/>
                </a:lnTo>
                <a:lnTo>
                  <a:pt x="5560939" y="166389"/>
                </a:lnTo>
                <a:lnTo>
                  <a:pt x="5542035" y="126576"/>
                </a:lnTo>
                <a:lnTo>
                  <a:pt x="5516822" y="90908"/>
                </a:lnTo>
                <a:lnTo>
                  <a:pt x="5486020" y="60106"/>
                </a:lnTo>
                <a:lnTo>
                  <a:pt x="5450352" y="34892"/>
                </a:lnTo>
                <a:lnTo>
                  <a:pt x="5410539" y="15989"/>
                </a:lnTo>
                <a:lnTo>
                  <a:pt x="5367304" y="4117"/>
                </a:lnTo>
                <a:lnTo>
                  <a:pt x="5321367" y="0"/>
                </a:lnTo>
                <a:close/>
              </a:path>
            </a:pathLst>
          </a:custGeom>
          <a:solidFill>
            <a:srgbClr val="9AB72D">
              <a:alpha val="7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5" name="object 35"/>
          <p:cNvSpPr txBox="1"/>
          <p:nvPr/>
        </p:nvSpPr>
        <p:spPr>
          <a:xfrm>
            <a:off x="1071641" y="2348909"/>
            <a:ext cx="16857980" cy="16446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 marR="43180" indent="-635">
              <a:lnSpc>
                <a:spcPct val="100000"/>
              </a:lnSpc>
              <a:spcBef>
                <a:spcPts val="105"/>
              </a:spcBef>
              <a:spcAft>
                <a:spcPts val="600"/>
              </a:spcAft>
            </a:pPr>
            <a:r>
              <a:rPr sz="3350" dirty="0">
                <a:solidFill>
                  <a:srgbClr val="482462"/>
                </a:solidFill>
                <a:latin typeface="Arial Narrow"/>
                <a:cs typeface="Arial Narrow"/>
              </a:rPr>
              <a:t>W</a:t>
            </a:r>
            <a:r>
              <a:rPr sz="3350" spc="-4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482462"/>
                </a:solidFill>
                <a:latin typeface="Arial Narrow"/>
                <a:cs typeface="Arial Narrow"/>
              </a:rPr>
              <a:t>związku</a:t>
            </a:r>
            <a:r>
              <a:rPr sz="3350" spc="-3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482462"/>
                </a:solidFill>
                <a:latin typeface="Arial Narrow"/>
                <a:cs typeface="Arial Narrow"/>
              </a:rPr>
              <a:t>z</a:t>
            </a:r>
            <a:r>
              <a:rPr sz="3350" spc="-3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482462"/>
                </a:solidFill>
                <a:latin typeface="Arial Narrow"/>
                <a:cs typeface="Arial Narrow"/>
              </a:rPr>
              <a:t>brakiem</a:t>
            </a:r>
            <a:r>
              <a:rPr sz="3350" spc="-4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482462"/>
                </a:solidFill>
                <a:latin typeface="Arial Narrow"/>
                <a:cs typeface="Arial Narrow"/>
              </a:rPr>
              <a:t>dostępności</a:t>
            </a:r>
            <a:r>
              <a:rPr sz="3350" spc="-3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482462"/>
                </a:solidFill>
                <a:latin typeface="Arial Narrow"/>
                <a:cs typeface="Arial Narrow"/>
              </a:rPr>
              <a:t>bezpośrednich</a:t>
            </a:r>
            <a:r>
              <a:rPr sz="3350" spc="-3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482462"/>
                </a:solidFill>
                <a:latin typeface="Arial Narrow"/>
                <a:cs typeface="Arial Narrow"/>
              </a:rPr>
              <a:t>porównań</a:t>
            </a:r>
            <a:r>
              <a:rPr sz="3350" spc="-4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482462"/>
                </a:solidFill>
                <a:latin typeface="Arial Narrow"/>
                <a:cs typeface="Arial Narrow"/>
              </a:rPr>
              <a:t>typu</a:t>
            </a:r>
            <a:r>
              <a:rPr sz="3350" spc="-2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400" i="1" spc="-40" dirty="0">
                <a:solidFill>
                  <a:srgbClr val="482462"/>
                </a:solidFill>
                <a:latin typeface="Arial Narrow"/>
                <a:cs typeface="Arial Narrow"/>
              </a:rPr>
              <a:t>head-</a:t>
            </a:r>
            <a:r>
              <a:rPr sz="3400" i="1" spc="-35" dirty="0">
                <a:solidFill>
                  <a:srgbClr val="482462"/>
                </a:solidFill>
                <a:latin typeface="Arial Narrow"/>
                <a:cs typeface="Arial Narrow"/>
              </a:rPr>
              <a:t>to-</a:t>
            </a:r>
            <a:r>
              <a:rPr sz="3400" i="1" dirty="0">
                <a:solidFill>
                  <a:srgbClr val="482462"/>
                </a:solidFill>
                <a:latin typeface="Arial Narrow"/>
                <a:cs typeface="Arial Narrow"/>
              </a:rPr>
              <a:t>head</a:t>
            </a:r>
            <a:r>
              <a:rPr sz="3400" i="1" spc="-4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482462"/>
                </a:solidFill>
                <a:latin typeface="Arial Narrow"/>
                <a:cs typeface="Arial Narrow"/>
              </a:rPr>
              <a:t>przeprowadzono</a:t>
            </a:r>
            <a:r>
              <a:rPr sz="3350" spc="-4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spc="-10" dirty="0">
                <a:solidFill>
                  <a:srgbClr val="482462"/>
                </a:solidFill>
                <a:latin typeface="Arial Narrow"/>
                <a:cs typeface="Arial Narrow"/>
              </a:rPr>
              <a:t>porównanie </a:t>
            </a:r>
            <a:r>
              <a:rPr sz="3350" dirty="0">
                <a:solidFill>
                  <a:srgbClr val="482462"/>
                </a:solidFill>
                <a:latin typeface="Arial Narrow"/>
                <a:cs typeface="Arial Narrow"/>
              </a:rPr>
              <a:t>pośrednie</a:t>
            </a:r>
            <a:r>
              <a:rPr sz="3350" spc="-3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482462"/>
                </a:solidFill>
                <a:latin typeface="Arial Narrow"/>
                <a:cs typeface="Arial Narrow"/>
              </a:rPr>
              <a:t>(metodą</a:t>
            </a:r>
            <a:r>
              <a:rPr sz="3350" spc="-2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482462"/>
                </a:solidFill>
                <a:latin typeface="Arial Narrow"/>
                <a:cs typeface="Arial Narrow"/>
              </a:rPr>
              <a:t>MAIC)</a:t>
            </a:r>
            <a:r>
              <a:rPr sz="3350" spc="-3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482462"/>
                </a:solidFill>
                <a:latin typeface="Arial Narrow"/>
                <a:cs typeface="Arial Narrow"/>
              </a:rPr>
              <a:t>w</a:t>
            </a:r>
            <a:r>
              <a:rPr sz="3350" spc="-2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482462"/>
                </a:solidFill>
                <a:latin typeface="Arial Narrow"/>
                <a:cs typeface="Arial Narrow"/>
              </a:rPr>
              <a:t>celu</a:t>
            </a:r>
            <a:r>
              <a:rPr sz="3350" spc="-3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482462"/>
                </a:solidFill>
                <a:latin typeface="Arial Narrow"/>
                <a:cs typeface="Arial Narrow"/>
              </a:rPr>
              <a:t>analizy</a:t>
            </a:r>
            <a:r>
              <a:rPr sz="3350" spc="-2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482462"/>
                </a:solidFill>
                <a:latin typeface="Arial Narrow"/>
                <a:cs typeface="Arial Narrow"/>
              </a:rPr>
              <a:t>porównawczej</a:t>
            </a:r>
            <a:r>
              <a:rPr sz="3350" spc="-3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482462"/>
                </a:solidFill>
                <a:latin typeface="Arial Narrow"/>
                <a:cs typeface="Arial Narrow"/>
              </a:rPr>
              <a:t>skuteczności</a:t>
            </a:r>
            <a:r>
              <a:rPr sz="3350" spc="-2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482462"/>
                </a:solidFill>
                <a:latin typeface="Arial Narrow"/>
                <a:cs typeface="Arial Narrow"/>
              </a:rPr>
              <a:t>różnych</a:t>
            </a:r>
            <a:r>
              <a:rPr sz="3350" spc="-3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482462"/>
                </a:solidFill>
                <a:latin typeface="Arial Narrow"/>
                <a:cs typeface="Arial Narrow"/>
              </a:rPr>
              <a:t>NHT</a:t>
            </a:r>
            <a:r>
              <a:rPr sz="3350" spc="-2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482462"/>
                </a:solidFill>
                <a:latin typeface="Arial Narrow"/>
                <a:cs typeface="Arial Narrow"/>
              </a:rPr>
              <a:t>w</a:t>
            </a:r>
            <a:r>
              <a:rPr sz="3350" spc="-3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dirty="0" err="1">
                <a:solidFill>
                  <a:srgbClr val="482462"/>
                </a:solidFill>
                <a:latin typeface="Arial Narrow"/>
                <a:cs typeface="Arial Narrow"/>
              </a:rPr>
              <a:t>leczeniu</a:t>
            </a:r>
            <a:r>
              <a:rPr sz="3350" spc="-2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spc="-10" dirty="0" err="1">
                <a:solidFill>
                  <a:srgbClr val="482462"/>
                </a:solidFill>
                <a:latin typeface="Arial Narrow"/>
                <a:cs typeface="Arial Narrow"/>
              </a:rPr>
              <a:t>nmCRPC</a:t>
            </a:r>
            <a:r>
              <a:rPr sz="2925" spc="-15" baseline="31339" dirty="0" err="1">
                <a:solidFill>
                  <a:srgbClr val="482462"/>
                </a:solidFill>
                <a:latin typeface="Arial Narrow"/>
                <a:cs typeface="Arial Narrow"/>
              </a:rPr>
              <a:t>1</a:t>
            </a:r>
            <a:endParaRPr sz="3350" dirty="0">
              <a:latin typeface="Arial Narrow"/>
              <a:cs typeface="Arial Narrow"/>
            </a:endParaRPr>
          </a:p>
          <a:p>
            <a:pPr marL="93345">
              <a:lnSpc>
                <a:spcPct val="100000"/>
              </a:lnSpc>
              <a:tabLst>
                <a:tab pos="8423275" algn="l"/>
              </a:tabLst>
            </a:pPr>
            <a:r>
              <a:rPr sz="3350" b="1" dirty="0">
                <a:solidFill>
                  <a:srgbClr val="482462"/>
                </a:solidFill>
                <a:latin typeface="Arial Narrow"/>
                <a:cs typeface="Arial Narrow"/>
              </a:rPr>
              <a:t>Przeżycie</a:t>
            </a:r>
            <a:r>
              <a:rPr sz="3350" b="1" spc="-2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482462"/>
                </a:solidFill>
                <a:latin typeface="Arial Narrow"/>
                <a:cs typeface="Arial Narrow"/>
              </a:rPr>
              <a:t>bez</a:t>
            </a:r>
            <a:r>
              <a:rPr sz="3350" b="1" spc="-2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b="1" spc="-10" dirty="0">
                <a:solidFill>
                  <a:srgbClr val="482462"/>
                </a:solidFill>
                <a:latin typeface="Arial Narrow"/>
                <a:cs typeface="Arial Narrow"/>
              </a:rPr>
              <a:t>przerzutów*</a:t>
            </a:r>
            <a:r>
              <a:rPr sz="3350" b="1" dirty="0">
                <a:solidFill>
                  <a:srgbClr val="482462"/>
                </a:solidFill>
                <a:latin typeface="Arial Narrow"/>
                <a:cs typeface="Arial Narrow"/>
              </a:rPr>
              <a:t>	Przeżycie</a:t>
            </a:r>
            <a:r>
              <a:rPr sz="3350" b="1" spc="-2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482462"/>
                </a:solidFill>
                <a:latin typeface="Arial Narrow"/>
                <a:cs typeface="Arial Narrow"/>
              </a:rPr>
              <a:t>bez</a:t>
            </a:r>
            <a:r>
              <a:rPr sz="3350" b="1" spc="-2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b="1" spc="-10" dirty="0">
                <a:solidFill>
                  <a:srgbClr val="482462"/>
                </a:solidFill>
                <a:latin typeface="Arial Narrow"/>
                <a:cs typeface="Arial Narrow"/>
              </a:rPr>
              <a:t>progresji*</a:t>
            </a:r>
            <a:endParaRPr sz="3350" dirty="0">
              <a:latin typeface="Arial Narrow"/>
              <a:cs typeface="Arial Narrow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053659" y="10114672"/>
            <a:ext cx="4767580" cy="119443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8100" marR="30480" indent="-635">
              <a:lnSpc>
                <a:spcPct val="93300"/>
              </a:lnSpc>
              <a:spcBef>
                <a:spcPts val="470"/>
              </a:spcBef>
            </a:pPr>
            <a:r>
              <a:rPr sz="4700" b="1" dirty="0">
                <a:solidFill>
                  <a:srgbClr val="FFFFFF"/>
                </a:solidFill>
                <a:latin typeface="Arial Narrow"/>
                <a:cs typeface="Arial Narrow"/>
              </a:rPr>
              <a:t>98,3%</a:t>
            </a:r>
            <a:r>
              <a:rPr sz="470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Arial Narrow"/>
                <a:cs typeface="Arial Narrow"/>
              </a:rPr>
              <a:t>prawdopodobieństwa </a:t>
            </a:r>
            <a:r>
              <a:rPr sz="3200" dirty="0" err="1">
                <a:solidFill>
                  <a:srgbClr val="FFFFFF"/>
                </a:solidFill>
                <a:latin typeface="Arial Narrow"/>
                <a:cs typeface="Arial Narrow"/>
              </a:rPr>
              <a:t>przewagi</a:t>
            </a:r>
            <a:r>
              <a:rPr sz="32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Arial Narrow"/>
                <a:cs typeface="Arial Narrow"/>
              </a:rPr>
              <a:t>APA</a:t>
            </a:r>
            <a:r>
              <a:rPr sz="2775" spc="-15" baseline="31531" dirty="0">
                <a:solidFill>
                  <a:srgbClr val="FFFFFF"/>
                </a:solidFill>
                <a:latin typeface="Arial Narrow"/>
                <a:cs typeface="Arial Narrow"/>
              </a:rPr>
              <a:t>1</a:t>
            </a:r>
            <a:endParaRPr sz="2775" baseline="31531" dirty="0">
              <a:latin typeface="Arial Narrow"/>
              <a:cs typeface="Arial Narrow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602081" y="10114672"/>
            <a:ext cx="4767580" cy="119443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8100" marR="30480" indent="-635">
              <a:lnSpc>
                <a:spcPct val="93300"/>
              </a:lnSpc>
              <a:spcBef>
                <a:spcPts val="470"/>
              </a:spcBef>
            </a:pPr>
            <a:r>
              <a:rPr sz="4700" b="1" dirty="0">
                <a:solidFill>
                  <a:srgbClr val="FFFFFF"/>
                </a:solidFill>
                <a:latin typeface="Arial Narrow"/>
                <a:cs typeface="Arial Narrow"/>
              </a:rPr>
              <a:t>93,2%</a:t>
            </a:r>
            <a:r>
              <a:rPr sz="470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Arial Narrow"/>
                <a:cs typeface="Arial Narrow"/>
              </a:rPr>
              <a:t>prawdopodobieństwa </a:t>
            </a:r>
            <a:r>
              <a:rPr sz="3200" dirty="0" err="1">
                <a:solidFill>
                  <a:srgbClr val="FFFFFF"/>
                </a:solidFill>
                <a:latin typeface="Arial Narrow"/>
                <a:cs typeface="Arial Narrow"/>
              </a:rPr>
              <a:t>przewagi</a:t>
            </a:r>
            <a:r>
              <a:rPr sz="320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Arial Narrow"/>
                <a:cs typeface="Arial Narrow"/>
              </a:rPr>
              <a:t>APA</a:t>
            </a:r>
            <a:r>
              <a:rPr sz="2775" spc="-15" baseline="31531" dirty="0">
                <a:solidFill>
                  <a:srgbClr val="FFFFFF"/>
                </a:solidFill>
                <a:latin typeface="Arial Narrow"/>
                <a:cs typeface="Arial Narrow"/>
              </a:rPr>
              <a:t>1</a:t>
            </a:r>
            <a:endParaRPr sz="2775" baseline="31531" dirty="0">
              <a:latin typeface="Arial Narrow"/>
              <a:cs typeface="Arial Narrow"/>
            </a:endParaRPr>
          </a:p>
        </p:txBody>
      </p:sp>
      <p:pic>
        <p:nvPicPr>
          <p:cNvPr id="38" name="object 3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91853" y="4508114"/>
            <a:ext cx="230004" cy="206492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01052" y="5147271"/>
            <a:ext cx="222337" cy="205215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94152" y="5783872"/>
            <a:ext cx="227704" cy="206492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24308" y="6424307"/>
            <a:ext cx="199081" cy="203937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117408" y="7059630"/>
            <a:ext cx="204448" cy="206492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093641" y="7697510"/>
            <a:ext cx="229748" cy="206492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086740" y="8335390"/>
            <a:ext cx="235115" cy="206492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607643" y="4507603"/>
            <a:ext cx="230004" cy="206492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616842" y="5146760"/>
            <a:ext cx="222337" cy="205215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640097" y="6423796"/>
            <a:ext cx="199081" cy="203937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609941" y="5783362"/>
            <a:ext cx="227704" cy="206492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633196" y="7059120"/>
            <a:ext cx="204448" cy="206492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609429" y="7696999"/>
            <a:ext cx="229748" cy="206492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602529" y="8334879"/>
            <a:ext cx="235115" cy="206492"/>
          </a:xfrm>
          <a:prstGeom prst="rect">
            <a:avLst/>
          </a:prstGeom>
        </p:spPr>
      </p:pic>
      <p:sp>
        <p:nvSpPr>
          <p:cNvPr id="52" name="object 52"/>
          <p:cNvSpPr txBox="1"/>
          <p:nvPr/>
        </p:nvSpPr>
        <p:spPr>
          <a:xfrm>
            <a:off x="1424262" y="5341481"/>
            <a:ext cx="318770" cy="20288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85"/>
              </a:lnSpc>
            </a:pP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Prawdopodobieństwo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940052" y="5341481"/>
            <a:ext cx="318770" cy="20288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85"/>
              </a:lnSpc>
            </a:pP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Prawdopodobieństwo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54" name="object 5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586246" y="8762448"/>
            <a:ext cx="83823" cy="176847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102036" y="8762448"/>
            <a:ext cx="83823" cy="176847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817790" y="8762448"/>
            <a:ext cx="229748" cy="206492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2333580" y="8762448"/>
            <a:ext cx="229748" cy="206492"/>
          </a:xfrm>
          <a:prstGeom prst="rect">
            <a:avLst/>
          </a:prstGeom>
        </p:spPr>
      </p:pic>
      <p:sp>
        <p:nvSpPr>
          <p:cNvPr id="58" name="object 58"/>
          <p:cNvSpPr txBox="1"/>
          <p:nvPr/>
        </p:nvSpPr>
        <p:spPr>
          <a:xfrm>
            <a:off x="7561576" y="8668484"/>
            <a:ext cx="14224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50" dirty="0">
                <a:latin typeface="Arial Narrow"/>
                <a:cs typeface="Arial Narrow"/>
              </a:rPr>
              <a:t>2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6077367" y="8668484"/>
            <a:ext cx="14224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50" dirty="0">
                <a:latin typeface="Arial Narrow"/>
                <a:cs typeface="Arial Narrow"/>
              </a:rPr>
              <a:t>2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307012" y="8668484"/>
            <a:ext cx="3213735" cy="101091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116839" algn="ctr">
              <a:lnSpc>
                <a:spcPts val="2039"/>
              </a:lnSpc>
              <a:spcBef>
                <a:spcPts val="110"/>
              </a:spcBef>
            </a:pPr>
            <a:r>
              <a:rPr sz="2000" spc="-50" dirty="0">
                <a:latin typeface="Arial Narrow"/>
                <a:cs typeface="Arial Narrow"/>
              </a:rPr>
              <a:t>1</a:t>
            </a:r>
            <a:endParaRPr sz="2000" dirty="0">
              <a:latin typeface="Arial Narrow"/>
              <a:cs typeface="Arial Narrow"/>
            </a:endParaRPr>
          </a:p>
          <a:p>
            <a:pPr marR="102870" algn="ctr">
              <a:lnSpc>
                <a:spcPts val="2039"/>
              </a:lnSpc>
            </a:pPr>
            <a:r>
              <a:rPr sz="2000" spc="-25" dirty="0">
                <a:latin typeface="Arial Narrow"/>
                <a:cs typeface="Arial Narrow"/>
              </a:rPr>
              <a:t>HR</a:t>
            </a:r>
            <a:endParaRPr sz="20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  <a:tabLst>
                <a:tab pos="1605280" algn="l"/>
              </a:tabLst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Przewaga</a:t>
            </a:r>
            <a:r>
              <a:rPr sz="2000" spc="-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050E4C"/>
                </a:solidFill>
                <a:latin typeface="Arial Narrow"/>
                <a:cs typeface="Arial Narrow"/>
              </a:rPr>
              <a:t>APA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	Przewaga</a:t>
            </a:r>
            <a:r>
              <a:rPr sz="2000" spc="-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DARO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2822802" y="8668484"/>
            <a:ext cx="3213735" cy="101091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116839" algn="ctr">
              <a:lnSpc>
                <a:spcPts val="2039"/>
              </a:lnSpc>
              <a:spcBef>
                <a:spcPts val="110"/>
              </a:spcBef>
            </a:pPr>
            <a:r>
              <a:rPr sz="2000" spc="-50" dirty="0">
                <a:latin typeface="Arial Narrow"/>
                <a:cs typeface="Arial Narrow"/>
              </a:rPr>
              <a:t>1</a:t>
            </a:r>
            <a:endParaRPr sz="2000" dirty="0">
              <a:latin typeface="Arial Narrow"/>
              <a:cs typeface="Arial Narrow"/>
            </a:endParaRPr>
          </a:p>
          <a:p>
            <a:pPr marR="102870" algn="ctr">
              <a:lnSpc>
                <a:spcPts val="2039"/>
              </a:lnSpc>
            </a:pPr>
            <a:r>
              <a:rPr sz="2000" spc="-25" dirty="0">
                <a:latin typeface="Arial Narrow"/>
                <a:cs typeface="Arial Narrow"/>
              </a:rPr>
              <a:t>HR</a:t>
            </a:r>
            <a:endParaRPr sz="20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  <a:tabLst>
                <a:tab pos="1605280" algn="l"/>
              </a:tabLst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Przewaga</a:t>
            </a:r>
            <a:r>
              <a:rPr sz="2000" spc="-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050E4C"/>
                </a:solidFill>
                <a:latin typeface="Arial Narrow"/>
                <a:cs typeface="Arial Narrow"/>
              </a:rPr>
              <a:t>APA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	Przewaga</a:t>
            </a:r>
            <a:r>
              <a:rPr sz="2000" spc="-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DARO</a:t>
            </a:r>
            <a:endParaRPr sz="2000" dirty="0">
              <a:latin typeface="Arial Narrow"/>
              <a:cs typeface="Arial Narrow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2557029" y="4331490"/>
            <a:ext cx="5553710" cy="4173220"/>
            <a:chOff x="2557029" y="4936323"/>
            <a:chExt cx="5553710" cy="4173220"/>
          </a:xfrm>
        </p:grpSpPr>
        <p:sp>
          <p:nvSpPr>
            <p:cNvPr id="63" name="object 63"/>
            <p:cNvSpPr/>
            <p:nvPr/>
          </p:nvSpPr>
          <p:spPr>
            <a:xfrm>
              <a:off x="3503155" y="5915046"/>
              <a:ext cx="2311400" cy="3181985"/>
            </a:xfrm>
            <a:custGeom>
              <a:avLst/>
              <a:gdLst/>
              <a:ahLst/>
              <a:cxnLst/>
              <a:rect l="l" t="t" r="r" b="b"/>
              <a:pathLst>
                <a:path w="2311400" h="3181984">
                  <a:moveTo>
                    <a:pt x="1361712" y="0"/>
                  </a:moveTo>
                  <a:lnTo>
                    <a:pt x="1233191" y="25686"/>
                  </a:lnTo>
                  <a:lnTo>
                    <a:pt x="1137633" y="205495"/>
                  </a:lnTo>
                  <a:lnTo>
                    <a:pt x="1027593" y="693546"/>
                  </a:lnTo>
                  <a:lnTo>
                    <a:pt x="855625" y="1643961"/>
                  </a:lnTo>
                  <a:lnTo>
                    <a:pt x="829515" y="1753900"/>
                  </a:lnTo>
                  <a:lnTo>
                    <a:pt x="803092" y="1858484"/>
                  </a:lnTo>
                  <a:lnTo>
                    <a:pt x="776400" y="1957846"/>
                  </a:lnTo>
                  <a:lnTo>
                    <a:pt x="749484" y="2052119"/>
                  </a:lnTo>
                  <a:lnTo>
                    <a:pt x="722387" y="2141437"/>
                  </a:lnTo>
                  <a:lnTo>
                    <a:pt x="695155" y="2225932"/>
                  </a:lnTo>
                  <a:lnTo>
                    <a:pt x="667833" y="2305739"/>
                  </a:lnTo>
                  <a:lnTo>
                    <a:pt x="640464" y="2380990"/>
                  </a:lnTo>
                  <a:lnTo>
                    <a:pt x="613093" y="2451819"/>
                  </a:lnTo>
                  <a:lnTo>
                    <a:pt x="585764" y="2518359"/>
                  </a:lnTo>
                  <a:lnTo>
                    <a:pt x="558523" y="2580743"/>
                  </a:lnTo>
                  <a:lnTo>
                    <a:pt x="531413" y="2639106"/>
                  </a:lnTo>
                  <a:lnTo>
                    <a:pt x="504479" y="2693579"/>
                  </a:lnTo>
                  <a:lnTo>
                    <a:pt x="477766" y="2744297"/>
                  </a:lnTo>
                  <a:lnTo>
                    <a:pt x="451318" y="2791393"/>
                  </a:lnTo>
                  <a:lnTo>
                    <a:pt x="425179" y="2835000"/>
                  </a:lnTo>
                  <a:lnTo>
                    <a:pt x="399395" y="2875251"/>
                  </a:lnTo>
                  <a:lnTo>
                    <a:pt x="374009" y="2912280"/>
                  </a:lnTo>
                  <a:lnTo>
                    <a:pt x="349066" y="2946221"/>
                  </a:lnTo>
                  <a:lnTo>
                    <a:pt x="324610" y="2977205"/>
                  </a:lnTo>
                  <a:lnTo>
                    <a:pt x="277340" y="3030841"/>
                  </a:lnTo>
                  <a:lnTo>
                    <a:pt x="232554" y="3074254"/>
                  </a:lnTo>
                  <a:lnTo>
                    <a:pt x="190608" y="3108512"/>
                  </a:lnTo>
                  <a:lnTo>
                    <a:pt x="151858" y="3134680"/>
                  </a:lnTo>
                  <a:lnTo>
                    <a:pt x="116660" y="3153826"/>
                  </a:lnTo>
                  <a:lnTo>
                    <a:pt x="71302" y="3171710"/>
                  </a:lnTo>
                  <a:lnTo>
                    <a:pt x="26579" y="3180931"/>
                  </a:lnTo>
                  <a:lnTo>
                    <a:pt x="11770" y="3181674"/>
                  </a:lnTo>
                  <a:lnTo>
                    <a:pt x="6410" y="3181545"/>
                  </a:lnTo>
                  <a:lnTo>
                    <a:pt x="0" y="3180954"/>
                  </a:lnTo>
                  <a:lnTo>
                    <a:pt x="2311290" y="3181167"/>
                  </a:lnTo>
                  <a:lnTo>
                    <a:pt x="2309594" y="2887442"/>
                  </a:lnTo>
                  <a:lnTo>
                    <a:pt x="2284759" y="2852121"/>
                  </a:lnTo>
                  <a:lnTo>
                    <a:pt x="2261229" y="2815084"/>
                  </a:lnTo>
                  <a:lnTo>
                    <a:pt x="2238898" y="2776377"/>
                  </a:lnTo>
                  <a:lnTo>
                    <a:pt x="2217658" y="2736044"/>
                  </a:lnTo>
                  <a:lnTo>
                    <a:pt x="2197400" y="2694130"/>
                  </a:lnTo>
                  <a:lnTo>
                    <a:pt x="2178016" y="2650681"/>
                  </a:lnTo>
                  <a:lnTo>
                    <a:pt x="2159399" y="2605741"/>
                  </a:lnTo>
                  <a:lnTo>
                    <a:pt x="2141441" y="2559356"/>
                  </a:lnTo>
                  <a:lnTo>
                    <a:pt x="2124034" y="2511570"/>
                  </a:lnTo>
                  <a:lnTo>
                    <a:pt x="2107069" y="2462429"/>
                  </a:lnTo>
                  <a:lnTo>
                    <a:pt x="2090440" y="2411979"/>
                  </a:lnTo>
                  <a:lnTo>
                    <a:pt x="2074037" y="2360263"/>
                  </a:lnTo>
                  <a:lnTo>
                    <a:pt x="2057753" y="2307326"/>
                  </a:lnTo>
                  <a:lnTo>
                    <a:pt x="2041480" y="2253215"/>
                  </a:lnTo>
                  <a:lnTo>
                    <a:pt x="1974341" y="2025922"/>
                  </a:lnTo>
                  <a:lnTo>
                    <a:pt x="1954106" y="1952543"/>
                  </a:lnTo>
                  <a:lnTo>
                    <a:pt x="1944092" y="1912318"/>
                  </a:lnTo>
                  <a:lnTo>
                    <a:pt x="1934129" y="1869923"/>
                  </a:lnTo>
                  <a:lnTo>
                    <a:pt x="1924203" y="1825501"/>
                  </a:lnTo>
                  <a:lnTo>
                    <a:pt x="1914301" y="1779192"/>
                  </a:lnTo>
                  <a:lnTo>
                    <a:pt x="1904409" y="1731138"/>
                  </a:lnTo>
                  <a:lnTo>
                    <a:pt x="1894515" y="1681481"/>
                  </a:lnTo>
                  <a:lnTo>
                    <a:pt x="1884603" y="1630361"/>
                  </a:lnTo>
                  <a:lnTo>
                    <a:pt x="1874661" y="1577919"/>
                  </a:lnTo>
                  <a:lnTo>
                    <a:pt x="1854632" y="1469638"/>
                  </a:lnTo>
                  <a:lnTo>
                    <a:pt x="1803080" y="1185702"/>
                  </a:lnTo>
                  <a:lnTo>
                    <a:pt x="1781583" y="1069802"/>
                  </a:lnTo>
                  <a:lnTo>
                    <a:pt x="1770593" y="1011919"/>
                  </a:lnTo>
                  <a:lnTo>
                    <a:pt x="1759423" y="954269"/>
                  </a:lnTo>
                  <a:lnTo>
                    <a:pt x="1748061" y="896993"/>
                  </a:lnTo>
                  <a:lnTo>
                    <a:pt x="1736492" y="840233"/>
                  </a:lnTo>
                  <a:lnTo>
                    <a:pt x="1724703" y="784129"/>
                  </a:lnTo>
                  <a:lnTo>
                    <a:pt x="1712681" y="728824"/>
                  </a:lnTo>
                  <a:lnTo>
                    <a:pt x="1700412" y="674458"/>
                  </a:lnTo>
                  <a:lnTo>
                    <a:pt x="1687882" y="621173"/>
                  </a:lnTo>
                  <a:lnTo>
                    <a:pt x="1675078" y="569109"/>
                  </a:lnTo>
                  <a:lnTo>
                    <a:pt x="1661987" y="518409"/>
                  </a:lnTo>
                  <a:lnTo>
                    <a:pt x="1648594" y="469214"/>
                  </a:lnTo>
                  <a:lnTo>
                    <a:pt x="1634887" y="421664"/>
                  </a:lnTo>
                  <a:lnTo>
                    <a:pt x="1620851" y="375901"/>
                  </a:lnTo>
                  <a:lnTo>
                    <a:pt x="1606473" y="332067"/>
                  </a:lnTo>
                  <a:lnTo>
                    <a:pt x="1591740" y="290303"/>
                  </a:lnTo>
                  <a:lnTo>
                    <a:pt x="1576638" y="250750"/>
                  </a:lnTo>
                  <a:lnTo>
                    <a:pt x="1561154" y="213549"/>
                  </a:lnTo>
                  <a:lnTo>
                    <a:pt x="1545274" y="178841"/>
                  </a:lnTo>
                  <a:lnTo>
                    <a:pt x="1512271" y="117472"/>
                  </a:lnTo>
                  <a:lnTo>
                    <a:pt x="1477522" y="67774"/>
                  </a:lnTo>
                  <a:lnTo>
                    <a:pt x="1440918" y="30875"/>
                  </a:lnTo>
                  <a:lnTo>
                    <a:pt x="1402350" y="7907"/>
                  </a:lnTo>
                  <a:lnTo>
                    <a:pt x="1382297" y="2000"/>
                  </a:lnTo>
                  <a:lnTo>
                    <a:pt x="1361712" y="0"/>
                  </a:lnTo>
                  <a:close/>
                </a:path>
              </a:pathLst>
            </a:custGeom>
            <a:solidFill>
              <a:srgbClr val="BFA9C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4" name="object 64"/>
            <p:cNvSpPr/>
            <p:nvPr/>
          </p:nvSpPr>
          <p:spPr>
            <a:xfrm>
              <a:off x="3502630" y="5917859"/>
              <a:ext cx="2922270" cy="3176270"/>
            </a:xfrm>
            <a:custGeom>
              <a:avLst/>
              <a:gdLst/>
              <a:ahLst/>
              <a:cxnLst/>
              <a:rect l="l" t="t" r="r" b="b"/>
              <a:pathLst>
                <a:path w="2922270" h="3176270">
                  <a:moveTo>
                    <a:pt x="0" y="3175331"/>
                  </a:moveTo>
                  <a:lnTo>
                    <a:pt x="2472" y="3175638"/>
                  </a:lnTo>
                  <a:lnTo>
                    <a:pt x="6412" y="3175922"/>
                  </a:lnTo>
                  <a:lnTo>
                    <a:pt x="11773" y="3176050"/>
                  </a:lnTo>
                  <a:lnTo>
                    <a:pt x="18513" y="3175890"/>
                  </a:lnTo>
                  <a:lnTo>
                    <a:pt x="58358" y="3169703"/>
                  </a:lnTo>
                  <a:lnTo>
                    <a:pt x="100528" y="3155511"/>
                  </a:lnTo>
                  <a:lnTo>
                    <a:pt x="151894" y="3129140"/>
                  </a:lnTo>
                  <a:lnTo>
                    <a:pt x="190653" y="3103018"/>
                  </a:lnTo>
                  <a:lnTo>
                    <a:pt x="232608" y="3068821"/>
                  </a:lnTo>
                  <a:lnTo>
                    <a:pt x="277405" y="3025485"/>
                  </a:lnTo>
                  <a:lnTo>
                    <a:pt x="324686" y="2971944"/>
                  </a:lnTo>
                  <a:lnTo>
                    <a:pt x="349147" y="2941014"/>
                  </a:lnTo>
                  <a:lnTo>
                    <a:pt x="374096" y="2907134"/>
                  </a:lnTo>
                  <a:lnTo>
                    <a:pt x="399488" y="2870170"/>
                  </a:lnTo>
                  <a:lnTo>
                    <a:pt x="425278" y="2829990"/>
                  </a:lnTo>
                  <a:lnTo>
                    <a:pt x="451423" y="2786460"/>
                  </a:lnTo>
                  <a:lnTo>
                    <a:pt x="477878" y="2739448"/>
                  </a:lnTo>
                  <a:lnTo>
                    <a:pt x="504597" y="2688820"/>
                  </a:lnTo>
                  <a:lnTo>
                    <a:pt x="531537" y="2634442"/>
                  </a:lnTo>
                  <a:lnTo>
                    <a:pt x="558654" y="2576183"/>
                  </a:lnTo>
                  <a:lnTo>
                    <a:pt x="585902" y="2513909"/>
                  </a:lnTo>
                  <a:lnTo>
                    <a:pt x="613237" y="2447486"/>
                  </a:lnTo>
                  <a:lnTo>
                    <a:pt x="640614" y="2376783"/>
                  </a:lnTo>
                  <a:lnTo>
                    <a:pt x="667990" y="2301665"/>
                  </a:lnTo>
                  <a:lnTo>
                    <a:pt x="695320" y="2221999"/>
                  </a:lnTo>
                  <a:lnTo>
                    <a:pt x="722558" y="2137653"/>
                  </a:lnTo>
                  <a:lnTo>
                    <a:pt x="749661" y="2048493"/>
                  </a:lnTo>
                  <a:lnTo>
                    <a:pt x="776584" y="1954387"/>
                  </a:lnTo>
                  <a:lnTo>
                    <a:pt x="803283" y="1855201"/>
                  </a:lnTo>
                  <a:lnTo>
                    <a:pt x="829713" y="1750801"/>
                  </a:lnTo>
                  <a:lnTo>
                    <a:pt x="855829" y="1641056"/>
                  </a:lnTo>
                  <a:lnTo>
                    <a:pt x="1027837" y="692320"/>
                  </a:lnTo>
                  <a:lnTo>
                    <a:pt x="1137902" y="205132"/>
                  </a:lnTo>
                  <a:lnTo>
                    <a:pt x="1233480" y="25641"/>
                  </a:lnTo>
                  <a:lnTo>
                    <a:pt x="1362027" y="0"/>
                  </a:lnTo>
                  <a:lnTo>
                    <a:pt x="1382617" y="1996"/>
                  </a:lnTo>
                  <a:lnTo>
                    <a:pt x="1422216" y="17548"/>
                  </a:lnTo>
                  <a:lnTo>
                    <a:pt x="1459797" y="47569"/>
                  </a:lnTo>
                  <a:lnTo>
                    <a:pt x="1495468" y="90932"/>
                  </a:lnTo>
                  <a:lnTo>
                    <a:pt x="1529339" y="146509"/>
                  </a:lnTo>
                  <a:lnTo>
                    <a:pt x="1561517" y="213170"/>
                  </a:lnTo>
                  <a:lnTo>
                    <a:pt x="1577005" y="250306"/>
                  </a:lnTo>
                  <a:lnTo>
                    <a:pt x="1592110" y="289789"/>
                  </a:lnTo>
                  <a:lnTo>
                    <a:pt x="1606847" y="331479"/>
                  </a:lnTo>
                  <a:lnTo>
                    <a:pt x="1621228" y="375236"/>
                  </a:lnTo>
                  <a:lnTo>
                    <a:pt x="1635267" y="420917"/>
                  </a:lnTo>
                  <a:lnTo>
                    <a:pt x="1648978" y="468383"/>
                  </a:lnTo>
                  <a:lnTo>
                    <a:pt x="1662374" y="517491"/>
                  </a:lnTo>
                  <a:lnTo>
                    <a:pt x="1675468" y="568102"/>
                  </a:lnTo>
                  <a:lnTo>
                    <a:pt x="1688275" y="620073"/>
                  </a:lnTo>
                  <a:lnTo>
                    <a:pt x="1700808" y="673264"/>
                  </a:lnTo>
                  <a:lnTo>
                    <a:pt x="1713080" y="727534"/>
                  </a:lnTo>
                  <a:lnTo>
                    <a:pt x="1725105" y="782741"/>
                  </a:lnTo>
                  <a:lnTo>
                    <a:pt x="1736897" y="838746"/>
                  </a:lnTo>
                  <a:lnTo>
                    <a:pt x="1748469" y="895406"/>
                  </a:lnTo>
                  <a:lnTo>
                    <a:pt x="1759834" y="952580"/>
                  </a:lnTo>
                  <a:lnTo>
                    <a:pt x="1771006" y="1010128"/>
                  </a:lnTo>
                  <a:lnTo>
                    <a:pt x="1781999" y="1067909"/>
                  </a:lnTo>
                  <a:lnTo>
                    <a:pt x="1792826" y="1125781"/>
                  </a:lnTo>
                  <a:lnTo>
                    <a:pt x="1803501" y="1183604"/>
                  </a:lnTo>
                  <a:lnTo>
                    <a:pt x="1814037" y="1241236"/>
                  </a:lnTo>
                  <a:lnTo>
                    <a:pt x="1824448" y="1298537"/>
                  </a:lnTo>
                  <a:lnTo>
                    <a:pt x="1834747" y="1355365"/>
                  </a:lnTo>
                  <a:lnTo>
                    <a:pt x="1844948" y="1411579"/>
                  </a:lnTo>
                  <a:lnTo>
                    <a:pt x="1855065" y="1467038"/>
                  </a:lnTo>
                  <a:lnTo>
                    <a:pt x="1865110" y="1521602"/>
                  </a:lnTo>
                  <a:lnTo>
                    <a:pt x="1875099" y="1575129"/>
                  </a:lnTo>
                  <a:lnTo>
                    <a:pt x="1885043" y="1627478"/>
                  </a:lnTo>
                  <a:lnTo>
                    <a:pt x="1894957" y="1678508"/>
                  </a:lnTo>
                  <a:lnTo>
                    <a:pt x="1904854" y="1728078"/>
                  </a:lnTo>
                  <a:lnTo>
                    <a:pt x="1914748" y="1776047"/>
                  </a:lnTo>
                  <a:lnTo>
                    <a:pt x="1924652" y="1822275"/>
                  </a:lnTo>
                  <a:lnTo>
                    <a:pt x="1934580" y="1866619"/>
                  </a:lnTo>
                  <a:lnTo>
                    <a:pt x="1944546" y="1908939"/>
                  </a:lnTo>
                  <a:lnTo>
                    <a:pt x="1954562" y="1949094"/>
                  </a:lnTo>
                  <a:lnTo>
                    <a:pt x="1964643" y="1986943"/>
                  </a:lnTo>
                  <a:lnTo>
                    <a:pt x="1990762" y="2076032"/>
                  </a:lnTo>
                  <a:lnTo>
                    <a:pt x="2006358" y="2128881"/>
                  </a:lnTo>
                  <a:lnTo>
                    <a:pt x="2021674" y="2180855"/>
                  </a:lnTo>
                  <a:lnTo>
                    <a:pt x="2036795" y="2231920"/>
                  </a:lnTo>
                  <a:lnTo>
                    <a:pt x="2051805" y="2282040"/>
                  </a:lnTo>
                  <a:lnTo>
                    <a:pt x="2066788" y="2331181"/>
                  </a:lnTo>
                  <a:lnTo>
                    <a:pt x="2081828" y="2379306"/>
                  </a:lnTo>
                  <a:lnTo>
                    <a:pt x="2097010" y="2426382"/>
                  </a:lnTo>
                  <a:lnTo>
                    <a:pt x="2112419" y="2472373"/>
                  </a:lnTo>
                  <a:lnTo>
                    <a:pt x="2128137" y="2517243"/>
                  </a:lnTo>
                  <a:lnTo>
                    <a:pt x="2144251" y="2560958"/>
                  </a:lnTo>
                  <a:lnTo>
                    <a:pt x="2160844" y="2603482"/>
                  </a:lnTo>
                  <a:lnTo>
                    <a:pt x="2178001" y="2644780"/>
                  </a:lnTo>
                  <a:lnTo>
                    <a:pt x="2195805" y="2684818"/>
                  </a:lnTo>
                  <a:lnTo>
                    <a:pt x="2214342" y="2723560"/>
                  </a:lnTo>
                  <a:lnTo>
                    <a:pt x="2233695" y="2760970"/>
                  </a:lnTo>
                  <a:lnTo>
                    <a:pt x="2253949" y="2797015"/>
                  </a:lnTo>
                  <a:lnTo>
                    <a:pt x="2275188" y="2831658"/>
                  </a:lnTo>
                  <a:lnTo>
                    <a:pt x="2297497" y="2864864"/>
                  </a:lnTo>
                  <a:lnTo>
                    <a:pt x="2320960" y="2896599"/>
                  </a:lnTo>
                  <a:lnTo>
                    <a:pt x="2345661" y="2926827"/>
                  </a:lnTo>
                  <a:lnTo>
                    <a:pt x="2371685" y="2955514"/>
                  </a:lnTo>
                  <a:lnTo>
                    <a:pt x="2399116" y="2982623"/>
                  </a:lnTo>
                  <a:lnTo>
                    <a:pt x="2428038" y="3008120"/>
                  </a:lnTo>
                  <a:lnTo>
                    <a:pt x="2458535" y="3031969"/>
                  </a:lnTo>
                  <a:lnTo>
                    <a:pt x="2490693" y="3054137"/>
                  </a:lnTo>
                  <a:lnTo>
                    <a:pt x="2524595" y="3074586"/>
                  </a:lnTo>
                  <a:lnTo>
                    <a:pt x="2560325" y="3093283"/>
                  </a:lnTo>
                  <a:lnTo>
                    <a:pt x="2597969" y="3110192"/>
                  </a:lnTo>
                  <a:lnTo>
                    <a:pt x="2637610" y="3125278"/>
                  </a:lnTo>
                  <a:lnTo>
                    <a:pt x="2679332" y="3138506"/>
                  </a:lnTo>
                  <a:lnTo>
                    <a:pt x="2723221" y="3149841"/>
                  </a:lnTo>
                  <a:lnTo>
                    <a:pt x="2769360" y="3159247"/>
                  </a:lnTo>
                  <a:lnTo>
                    <a:pt x="2817833" y="3166690"/>
                  </a:lnTo>
                  <a:lnTo>
                    <a:pt x="2868726" y="3172134"/>
                  </a:lnTo>
                  <a:lnTo>
                    <a:pt x="2922122" y="3175544"/>
                  </a:lnTo>
                </a:path>
              </a:pathLst>
            </a:custGeom>
            <a:ln w="30633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5" name="object 65"/>
            <p:cNvSpPr/>
            <p:nvPr/>
          </p:nvSpPr>
          <p:spPr>
            <a:xfrm>
              <a:off x="3478284" y="8218807"/>
              <a:ext cx="699770" cy="821690"/>
            </a:xfrm>
            <a:custGeom>
              <a:avLst/>
              <a:gdLst/>
              <a:ahLst/>
              <a:cxnLst/>
              <a:rect l="l" t="t" r="r" b="b"/>
              <a:pathLst>
                <a:path w="699770" h="821690">
                  <a:moveTo>
                    <a:pt x="0" y="821380"/>
                  </a:moveTo>
                  <a:lnTo>
                    <a:pt x="56680" y="800779"/>
                  </a:lnTo>
                  <a:lnTo>
                    <a:pt x="118274" y="773468"/>
                  </a:lnTo>
                  <a:lnTo>
                    <a:pt x="183478" y="738508"/>
                  </a:lnTo>
                  <a:lnTo>
                    <a:pt x="217027" y="717867"/>
                  </a:lnTo>
                  <a:lnTo>
                    <a:pt x="250990" y="694962"/>
                  </a:lnTo>
                  <a:lnTo>
                    <a:pt x="285204" y="669676"/>
                  </a:lnTo>
                  <a:lnTo>
                    <a:pt x="319507" y="641892"/>
                  </a:lnTo>
                  <a:lnTo>
                    <a:pt x="353736" y="611492"/>
                  </a:lnTo>
                  <a:lnTo>
                    <a:pt x="387728" y="578359"/>
                  </a:lnTo>
                  <a:lnTo>
                    <a:pt x="421320" y="542377"/>
                  </a:lnTo>
                  <a:lnTo>
                    <a:pt x="454350" y="503426"/>
                  </a:lnTo>
                  <a:lnTo>
                    <a:pt x="486654" y="461392"/>
                  </a:lnTo>
                  <a:lnTo>
                    <a:pt x="518070" y="416155"/>
                  </a:lnTo>
                  <a:lnTo>
                    <a:pt x="548435" y="367599"/>
                  </a:lnTo>
                  <a:lnTo>
                    <a:pt x="577586" y="315607"/>
                  </a:lnTo>
                  <a:lnTo>
                    <a:pt x="605360" y="260062"/>
                  </a:lnTo>
                  <a:lnTo>
                    <a:pt x="631595" y="200846"/>
                  </a:lnTo>
                  <a:lnTo>
                    <a:pt x="656128" y="137841"/>
                  </a:lnTo>
                  <a:lnTo>
                    <a:pt x="678795" y="70932"/>
                  </a:lnTo>
                  <a:lnTo>
                    <a:pt x="699435" y="0"/>
                  </a:lnTo>
                </a:path>
              </a:pathLst>
            </a:custGeom>
            <a:ln w="30556">
              <a:solidFill>
                <a:srgbClr val="B9BBB9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6" name="object 66"/>
            <p:cNvSpPr/>
            <p:nvPr/>
          </p:nvSpPr>
          <p:spPr>
            <a:xfrm>
              <a:off x="4207438" y="5451538"/>
              <a:ext cx="528955" cy="2642870"/>
            </a:xfrm>
            <a:custGeom>
              <a:avLst/>
              <a:gdLst/>
              <a:ahLst/>
              <a:cxnLst/>
              <a:rect l="l" t="t" r="r" b="b"/>
              <a:pathLst>
                <a:path w="528954" h="2642870">
                  <a:moveTo>
                    <a:pt x="0" y="2642368"/>
                  </a:moveTo>
                  <a:lnTo>
                    <a:pt x="10042" y="2595257"/>
                  </a:lnTo>
                  <a:lnTo>
                    <a:pt x="19921" y="2546720"/>
                  </a:lnTo>
                  <a:lnTo>
                    <a:pt x="29648" y="2496837"/>
                  </a:lnTo>
                  <a:lnTo>
                    <a:pt x="39228" y="2445686"/>
                  </a:lnTo>
                  <a:lnTo>
                    <a:pt x="48672" y="2393346"/>
                  </a:lnTo>
                  <a:lnTo>
                    <a:pt x="57987" y="2339896"/>
                  </a:lnTo>
                  <a:lnTo>
                    <a:pt x="67181" y="2285414"/>
                  </a:lnTo>
                  <a:lnTo>
                    <a:pt x="76262" y="2229980"/>
                  </a:lnTo>
                  <a:lnTo>
                    <a:pt x="85240" y="2173671"/>
                  </a:lnTo>
                  <a:lnTo>
                    <a:pt x="94122" y="2116567"/>
                  </a:lnTo>
                  <a:lnTo>
                    <a:pt x="102916" y="2058746"/>
                  </a:lnTo>
                  <a:lnTo>
                    <a:pt x="111631" y="2000287"/>
                  </a:lnTo>
                  <a:lnTo>
                    <a:pt x="120275" y="1941269"/>
                  </a:lnTo>
                  <a:lnTo>
                    <a:pt x="128857" y="1881770"/>
                  </a:lnTo>
                  <a:lnTo>
                    <a:pt x="137384" y="1821869"/>
                  </a:lnTo>
                  <a:lnTo>
                    <a:pt x="145864" y="1761645"/>
                  </a:lnTo>
                  <a:lnTo>
                    <a:pt x="154307" y="1701177"/>
                  </a:lnTo>
                  <a:lnTo>
                    <a:pt x="162721" y="1640543"/>
                  </a:lnTo>
                  <a:lnTo>
                    <a:pt x="171113" y="1579822"/>
                  </a:lnTo>
                  <a:lnTo>
                    <a:pt x="179492" y="1519093"/>
                  </a:lnTo>
                  <a:lnTo>
                    <a:pt x="187866" y="1458434"/>
                  </a:lnTo>
                  <a:lnTo>
                    <a:pt x="196244" y="1397925"/>
                  </a:lnTo>
                  <a:lnTo>
                    <a:pt x="204634" y="1337643"/>
                  </a:lnTo>
                  <a:lnTo>
                    <a:pt x="213044" y="1277668"/>
                  </a:lnTo>
                  <a:lnTo>
                    <a:pt x="221482" y="1218078"/>
                  </a:lnTo>
                  <a:lnTo>
                    <a:pt x="229956" y="1158953"/>
                  </a:lnTo>
                  <a:lnTo>
                    <a:pt x="238476" y="1100370"/>
                  </a:lnTo>
                  <a:lnTo>
                    <a:pt x="247049" y="1042408"/>
                  </a:lnTo>
                  <a:lnTo>
                    <a:pt x="255683" y="985147"/>
                  </a:lnTo>
                  <a:lnTo>
                    <a:pt x="264388" y="928665"/>
                  </a:lnTo>
                  <a:lnTo>
                    <a:pt x="273170" y="873040"/>
                  </a:lnTo>
                  <a:lnTo>
                    <a:pt x="282038" y="818351"/>
                  </a:lnTo>
                  <a:lnTo>
                    <a:pt x="291001" y="764678"/>
                  </a:lnTo>
                  <a:lnTo>
                    <a:pt x="300067" y="712099"/>
                  </a:lnTo>
                  <a:lnTo>
                    <a:pt x="309244" y="660691"/>
                  </a:lnTo>
                  <a:lnTo>
                    <a:pt x="318541" y="610536"/>
                  </a:lnTo>
                  <a:lnTo>
                    <a:pt x="327965" y="561710"/>
                  </a:lnTo>
                  <a:lnTo>
                    <a:pt x="337525" y="514292"/>
                  </a:lnTo>
                  <a:lnTo>
                    <a:pt x="347229" y="468363"/>
                  </a:lnTo>
                  <a:lnTo>
                    <a:pt x="357086" y="423999"/>
                  </a:lnTo>
                  <a:lnTo>
                    <a:pt x="367104" y="381280"/>
                  </a:lnTo>
                  <a:lnTo>
                    <a:pt x="377291" y="340284"/>
                  </a:lnTo>
                  <a:lnTo>
                    <a:pt x="387655" y="301091"/>
                  </a:lnTo>
                  <a:lnTo>
                    <a:pt x="398205" y="263779"/>
                  </a:lnTo>
                  <a:lnTo>
                    <a:pt x="419895" y="195112"/>
                  </a:lnTo>
                  <a:lnTo>
                    <a:pt x="442427" y="134913"/>
                  </a:lnTo>
                  <a:lnTo>
                    <a:pt x="465866" y="83813"/>
                  </a:lnTo>
                  <a:lnTo>
                    <a:pt x="490281" y="42441"/>
                  </a:lnTo>
                  <a:lnTo>
                    <a:pt x="515735" y="11426"/>
                  </a:lnTo>
                  <a:lnTo>
                    <a:pt x="528874" y="0"/>
                  </a:lnTo>
                </a:path>
              </a:pathLst>
            </a:custGeom>
            <a:ln w="30556">
              <a:solidFill>
                <a:srgbClr val="B9BBB9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7" name="object 67"/>
            <p:cNvSpPr/>
            <p:nvPr/>
          </p:nvSpPr>
          <p:spPr>
            <a:xfrm>
              <a:off x="4849844" y="5465486"/>
              <a:ext cx="415290" cy="2032635"/>
            </a:xfrm>
            <a:custGeom>
              <a:avLst/>
              <a:gdLst/>
              <a:ahLst/>
              <a:cxnLst/>
              <a:rect l="l" t="t" r="r" b="b"/>
              <a:pathLst>
                <a:path w="415289" h="2032634">
                  <a:moveTo>
                    <a:pt x="0" y="0"/>
                  </a:moveTo>
                  <a:lnTo>
                    <a:pt x="32833" y="39130"/>
                  </a:lnTo>
                  <a:lnTo>
                    <a:pt x="64308" y="92243"/>
                  </a:lnTo>
                  <a:lnTo>
                    <a:pt x="94433" y="158039"/>
                  </a:lnTo>
                  <a:lnTo>
                    <a:pt x="108991" y="195289"/>
                  </a:lnTo>
                  <a:lnTo>
                    <a:pt x="123216" y="235223"/>
                  </a:lnTo>
                  <a:lnTo>
                    <a:pt x="137106" y="277679"/>
                  </a:lnTo>
                  <a:lnTo>
                    <a:pt x="150664" y="322496"/>
                  </a:lnTo>
                  <a:lnTo>
                    <a:pt x="163891" y="369512"/>
                  </a:lnTo>
                  <a:lnTo>
                    <a:pt x="176787" y="418563"/>
                  </a:lnTo>
                  <a:lnTo>
                    <a:pt x="189353" y="469488"/>
                  </a:lnTo>
                  <a:lnTo>
                    <a:pt x="201591" y="522125"/>
                  </a:lnTo>
                  <a:lnTo>
                    <a:pt x="213501" y="576311"/>
                  </a:lnTo>
                  <a:lnTo>
                    <a:pt x="225085" y="631885"/>
                  </a:lnTo>
                  <a:lnTo>
                    <a:pt x="236343" y="688684"/>
                  </a:lnTo>
                  <a:lnTo>
                    <a:pt x="247277" y="746547"/>
                  </a:lnTo>
                  <a:lnTo>
                    <a:pt x="257887" y="805310"/>
                  </a:lnTo>
                  <a:lnTo>
                    <a:pt x="268175" y="864812"/>
                  </a:lnTo>
                  <a:lnTo>
                    <a:pt x="278141" y="924891"/>
                  </a:lnTo>
                  <a:lnTo>
                    <a:pt x="287787" y="985385"/>
                  </a:lnTo>
                  <a:lnTo>
                    <a:pt x="297112" y="1046131"/>
                  </a:lnTo>
                  <a:lnTo>
                    <a:pt x="306120" y="1106967"/>
                  </a:lnTo>
                  <a:lnTo>
                    <a:pt x="314810" y="1167732"/>
                  </a:lnTo>
                  <a:lnTo>
                    <a:pt x="323183" y="1228263"/>
                  </a:lnTo>
                  <a:lnTo>
                    <a:pt x="331241" y="1288397"/>
                  </a:lnTo>
                  <a:lnTo>
                    <a:pt x="338984" y="1347973"/>
                  </a:lnTo>
                  <a:lnTo>
                    <a:pt x="346414" y="1406829"/>
                  </a:lnTo>
                  <a:lnTo>
                    <a:pt x="353531" y="1464802"/>
                  </a:lnTo>
                  <a:lnTo>
                    <a:pt x="360336" y="1521730"/>
                  </a:lnTo>
                  <a:lnTo>
                    <a:pt x="366831" y="1577452"/>
                  </a:lnTo>
                  <a:lnTo>
                    <a:pt x="373016" y="1631804"/>
                  </a:lnTo>
                  <a:lnTo>
                    <a:pt x="378893" y="1684626"/>
                  </a:lnTo>
                  <a:lnTo>
                    <a:pt x="384462" y="1735754"/>
                  </a:lnTo>
                  <a:lnTo>
                    <a:pt x="389725" y="1785026"/>
                  </a:lnTo>
                  <a:lnTo>
                    <a:pt x="394682" y="1832282"/>
                  </a:lnTo>
                  <a:lnTo>
                    <a:pt x="399335" y="1877357"/>
                  </a:lnTo>
                  <a:lnTo>
                    <a:pt x="403684" y="1920090"/>
                  </a:lnTo>
                  <a:lnTo>
                    <a:pt x="407730" y="1960320"/>
                  </a:lnTo>
                  <a:lnTo>
                    <a:pt x="411475" y="1997883"/>
                  </a:lnTo>
                  <a:lnTo>
                    <a:pt x="414919" y="2032618"/>
                  </a:lnTo>
                </a:path>
              </a:pathLst>
            </a:custGeom>
            <a:ln w="30556">
              <a:solidFill>
                <a:srgbClr val="B9BBB9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8" name="object 68"/>
            <p:cNvSpPr/>
            <p:nvPr/>
          </p:nvSpPr>
          <p:spPr>
            <a:xfrm>
              <a:off x="5277183" y="7624088"/>
              <a:ext cx="841375" cy="1440180"/>
            </a:xfrm>
            <a:custGeom>
              <a:avLst/>
              <a:gdLst/>
              <a:ahLst/>
              <a:cxnLst/>
              <a:rect l="l" t="t" r="r" b="b"/>
              <a:pathLst>
                <a:path w="841375" h="1440179">
                  <a:moveTo>
                    <a:pt x="0" y="0"/>
                  </a:moveTo>
                  <a:lnTo>
                    <a:pt x="7203" y="71202"/>
                  </a:lnTo>
                  <a:lnTo>
                    <a:pt x="15653" y="147774"/>
                  </a:lnTo>
                  <a:lnTo>
                    <a:pt x="20472" y="187799"/>
                  </a:lnTo>
                  <a:lnTo>
                    <a:pt x="25753" y="228836"/>
                  </a:lnTo>
                  <a:lnTo>
                    <a:pt x="31549" y="270775"/>
                  </a:lnTo>
                  <a:lnTo>
                    <a:pt x="37908" y="313506"/>
                  </a:lnTo>
                  <a:lnTo>
                    <a:pt x="44882" y="356919"/>
                  </a:lnTo>
                  <a:lnTo>
                    <a:pt x="52521" y="400904"/>
                  </a:lnTo>
                  <a:lnTo>
                    <a:pt x="60875" y="445351"/>
                  </a:lnTo>
                  <a:lnTo>
                    <a:pt x="69996" y="490149"/>
                  </a:lnTo>
                  <a:lnTo>
                    <a:pt x="79933" y="535188"/>
                  </a:lnTo>
                  <a:lnTo>
                    <a:pt x="90737" y="580359"/>
                  </a:lnTo>
                  <a:lnTo>
                    <a:pt x="102458" y="625550"/>
                  </a:lnTo>
                  <a:lnTo>
                    <a:pt x="115148" y="670653"/>
                  </a:lnTo>
                  <a:lnTo>
                    <a:pt x="128856" y="715557"/>
                  </a:lnTo>
                  <a:lnTo>
                    <a:pt x="143633" y="760151"/>
                  </a:lnTo>
                  <a:lnTo>
                    <a:pt x="159529" y="804326"/>
                  </a:lnTo>
                  <a:lnTo>
                    <a:pt x="176595" y="847972"/>
                  </a:lnTo>
                  <a:lnTo>
                    <a:pt x="194882" y="890978"/>
                  </a:lnTo>
                  <a:lnTo>
                    <a:pt x="214439" y="933234"/>
                  </a:lnTo>
                  <a:lnTo>
                    <a:pt x="235318" y="974631"/>
                  </a:lnTo>
                  <a:lnTo>
                    <a:pt x="257569" y="1015057"/>
                  </a:lnTo>
                  <a:lnTo>
                    <a:pt x="281242" y="1054404"/>
                  </a:lnTo>
                  <a:lnTo>
                    <a:pt x="306388" y="1092560"/>
                  </a:lnTo>
                  <a:lnTo>
                    <a:pt x="333058" y="1129416"/>
                  </a:lnTo>
                  <a:lnTo>
                    <a:pt x="361301" y="1164862"/>
                  </a:lnTo>
                  <a:lnTo>
                    <a:pt x="391168" y="1198787"/>
                  </a:lnTo>
                  <a:lnTo>
                    <a:pt x="422711" y="1231081"/>
                  </a:lnTo>
                  <a:lnTo>
                    <a:pt x="455978" y="1261634"/>
                  </a:lnTo>
                  <a:lnTo>
                    <a:pt x="491022" y="1290337"/>
                  </a:lnTo>
                  <a:lnTo>
                    <a:pt x="527891" y="1317078"/>
                  </a:lnTo>
                  <a:lnTo>
                    <a:pt x="566638" y="1341749"/>
                  </a:lnTo>
                  <a:lnTo>
                    <a:pt x="607312" y="1364238"/>
                  </a:lnTo>
                  <a:lnTo>
                    <a:pt x="649963" y="1384435"/>
                  </a:lnTo>
                  <a:lnTo>
                    <a:pt x="694643" y="1402231"/>
                  </a:lnTo>
                  <a:lnTo>
                    <a:pt x="741401" y="1417516"/>
                  </a:lnTo>
                  <a:lnTo>
                    <a:pt x="790289" y="1430178"/>
                  </a:lnTo>
                  <a:lnTo>
                    <a:pt x="841356" y="1440109"/>
                  </a:lnTo>
                </a:path>
              </a:pathLst>
            </a:custGeom>
            <a:ln w="30556">
              <a:solidFill>
                <a:srgbClr val="B9BBB9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9" name="object 69"/>
            <p:cNvSpPr/>
            <p:nvPr/>
          </p:nvSpPr>
          <p:spPr>
            <a:xfrm>
              <a:off x="3402589" y="5434295"/>
              <a:ext cx="2766695" cy="3637279"/>
            </a:xfrm>
            <a:custGeom>
              <a:avLst/>
              <a:gdLst/>
              <a:ahLst/>
              <a:cxnLst/>
              <a:rect l="l" t="t" r="r" b="b"/>
              <a:pathLst>
                <a:path w="2766695" h="3637279">
                  <a:moveTo>
                    <a:pt x="0" y="3626890"/>
                  </a:moveTo>
                  <a:lnTo>
                    <a:pt x="6120" y="3625471"/>
                  </a:lnTo>
                  <a:lnTo>
                    <a:pt x="12403" y="3623962"/>
                  </a:lnTo>
                  <a:lnTo>
                    <a:pt x="18845" y="3622359"/>
                  </a:lnTo>
                  <a:lnTo>
                    <a:pt x="25445" y="3620663"/>
                  </a:lnTo>
                </a:path>
                <a:path w="2766695" h="3637279">
                  <a:moveTo>
                    <a:pt x="781734" y="2759168"/>
                  </a:moveTo>
                  <a:lnTo>
                    <a:pt x="791837" y="2717358"/>
                  </a:lnTo>
                  <a:lnTo>
                    <a:pt x="793754" y="2709053"/>
                  </a:lnTo>
                </a:path>
                <a:path w="2766695" h="3637279">
                  <a:moveTo>
                    <a:pt x="1355672" y="4744"/>
                  </a:moveTo>
                  <a:lnTo>
                    <a:pt x="1363765" y="1610"/>
                  </a:lnTo>
                  <a:lnTo>
                    <a:pt x="1372011" y="0"/>
                  </a:lnTo>
                  <a:lnTo>
                    <a:pt x="1380419" y="0"/>
                  </a:lnTo>
                  <a:lnTo>
                    <a:pt x="1388767" y="0"/>
                  </a:lnTo>
                  <a:lnTo>
                    <a:pt x="1397013" y="1422"/>
                  </a:lnTo>
                  <a:lnTo>
                    <a:pt x="1405148" y="4199"/>
                  </a:lnTo>
                </a:path>
                <a:path w="2766695" h="3637279">
                  <a:moveTo>
                    <a:pt x="1864663" y="2088884"/>
                  </a:moveTo>
                  <a:lnTo>
                    <a:pt x="1865524" y="2097624"/>
                  </a:lnTo>
                  <a:lnTo>
                    <a:pt x="1866359" y="2105989"/>
                  </a:lnTo>
                  <a:lnTo>
                    <a:pt x="1867151" y="2113954"/>
                  </a:lnTo>
                  <a:lnTo>
                    <a:pt x="1867767" y="2120163"/>
                  </a:lnTo>
                  <a:lnTo>
                    <a:pt x="1868389" y="2126446"/>
                  </a:lnTo>
                  <a:lnTo>
                    <a:pt x="1869016" y="2132804"/>
                  </a:lnTo>
                  <a:lnTo>
                    <a:pt x="1869647" y="2139238"/>
                  </a:lnTo>
                </a:path>
                <a:path w="2766695" h="3637279">
                  <a:moveTo>
                    <a:pt x="2741066" y="3633637"/>
                  </a:moveTo>
                  <a:lnTo>
                    <a:pt x="2749397" y="3634761"/>
                  </a:lnTo>
                  <a:lnTo>
                    <a:pt x="2757796" y="3635775"/>
                  </a:lnTo>
                  <a:lnTo>
                    <a:pt x="2766281" y="3636678"/>
                  </a:lnTo>
                </a:path>
              </a:pathLst>
            </a:custGeom>
            <a:ln w="30556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0" name="object 70"/>
            <p:cNvSpPr/>
            <p:nvPr/>
          </p:nvSpPr>
          <p:spPr>
            <a:xfrm>
              <a:off x="2565548" y="4944841"/>
              <a:ext cx="5536565" cy="4156075"/>
            </a:xfrm>
            <a:custGeom>
              <a:avLst/>
              <a:gdLst/>
              <a:ahLst/>
              <a:cxnLst/>
              <a:rect l="l" t="t" r="r" b="b"/>
              <a:pathLst>
                <a:path w="5536565" h="4156075">
                  <a:moveTo>
                    <a:pt x="0" y="0"/>
                  </a:moveTo>
                  <a:lnTo>
                    <a:pt x="0" y="4155866"/>
                  </a:lnTo>
                  <a:lnTo>
                    <a:pt x="5536055" y="4155866"/>
                  </a:lnTo>
                </a:path>
              </a:pathLst>
            </a:custGeom>
            <a:ln w="17037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1" name="object 71"/>
          <p:cNvSpPr/>
          <p:nvPr/>
        </p:nvSpPr>
        <p:spPr>
          <a:xfrm>
            <a:off x="5814448" y="4340003"/>
            <a:ext cx="0" cy="4134485"/>
          </a:xfrm>
          <a:custGeom>
            <a:avLst/>
            <a:gdLst/>
            <a:ahLst/>
            <a:cxnLst/>
            <a:rect l="l" t="t" r="r" b="b"/>
            <a:pathLst>
              <a:path h="4134484">
                <a:moveTo>
                  <a:pt x="0" y="4134152"/>
                </a:moveTo>
                <a:lnTo>
                  <a:pt x="0" y="0"/>
                </a:lnTo>
              </a:path>
            </a:pathLst>
          </a:custGeom>
          <a:ln w="11866">
            <a:solidFill>
              <a:srgbClr val="B9BBB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2" name="object 72"/>
          <p:cNvSpPr/>
          <p:nvPr/>
        </p:nvSpPr>
        <p:spPr>
          <a:xfrm>
            <a:off x="5814448" y="9322870"/>
            <a:ext cx="0" cy="421640"/>
          </a:xfrm>
          <a:custGeom>
            <a:avLst/>
            <a:gdLst/>
            <a:ahLst/>
            <a:cxnLst/>
            <a:rect l="l" t="t" r="r" b="b"/>
            <a:pathLst>
              <a:path h="421640">
                <a:moveTo>
                  <a:pt x="0" y="421359"/>
                </a:moveTo>
                <a:lnTo>
                  <a:pt x="0" y="0"/>
                </a:lnTo>
              </a:path>
            </a:pathLst>
          </a:custGeom>
          <a:ln w="11866">
            <a:solidFill>
              <a:srgbClr val="B9BBB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3" name="object 73"/>
          <p:cNvSpPr/>
          <p:nvPr/>
        </p:nvSpPr>
        <p:spPr>
          <a:xfrm>
            <a:off x="14330323" y="9322870"/>
            <a:ext cx="0" cy="421640"/>
          </a:xfrm>
          <a:custGeom>
            <a:avLst/>
            <a:gdLst/>
            <a:ahLst/>
            <a:cxnLst/>
            <a:rect l="l" t="t" r="r" b="b"/>
            <a:pathLst>
              <a:path h="421640">
                <a:moveTo>
                  <a:pt x="0" y="421359"/>
                </a:moveTo>
                <a:lnTo>
                  <a:pt x="0" y="0"/>
                </a:lnTo>
              </a:path>
            </a:pathLst>
          </a:custGeom>
          <a:ln w="11866">
            <a:solidFill>
              <a:srgbClr val="B9BBB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74" name="object 74"/>
          <p:cNvGrpSpPr/>
          <p:nvPr/>
        </p:nvGrpSpPr>
        <p:grpSpPr>
          <a:xfrm>
            <a:off x="11072903" y="4331490"/>
            <a:ext cx="5553710" cy="4173854"/>
            <a:chOff x="11072903" y="4936323"/>
            <a:chExt cx="5553710" cy="4173854"/>
          </a:xfrm>
        </p:grpSpPr>
        <p:sp>
          <p:nvSpPr>
            <p:cNvPr id="75" name="object 75"/>
            <p:cNvSpPr/>
            <p:nvPr/>
          </p:nvSpPr>
          <p:spPr>
            <a:xfrm>
              <a:off x="12040003" y="5697970"/>
              <a:ext cx="2315845" cy="3399790"/>
            </a:xfrm>
            <a:custGeom>
              <a:avLst/>
              <a:gdLst/>
              <a:ahLst/>
              <a:cxnLst/>
              <a:rect l="l" t="t" r="r" b="b"/>
              <a:pathLst>
                <a:path w="2315844" h="3399790">
                  <a:moveTo>
                    <a:pt x="1508593" y="0"/>
                  </a:moveTo>
                  <a:lnTo>
                    <a:pt x="1379633" y="27716"/>
                  </a:lnTo>
                  <a:lnTo>
                    <a:pt x="1276371" y="221735"/>
                  </a:lnTo>
                  <a:lnTo>
                    <a:pt x="1144557" y="748355"/>
                  </a:lnTo>
                  <a:lnTo>
                    <a:pt x="929944" y="1773880"/>
                  </a:lnTo>
                  <a:lnTo>
                    <a:pt x="916238" y="1859787"/>
                  </a:lnTo>
                  <a:lnTo>
                    <a:pt x="901412" y="1942617"/>
                  </a:lnTo>
                  <a:lnTo>
                    <a:pt x="885525" y="2022426"/>
                  </a:lnTo>
                  <a:lnTo>
                    <a:pt x="868632" y="2099269"/>
                  </a:lnTo>
                  <a:lnTo>
                    <a:pt x="850793" y="2173202"/>
                  </a:lnTo>
                  <a:lnTo>
                    <a:pt x="832064" y="2244282"/>
                  </a:lnTo>
                  <a:lnTo>
                    <a:pt x="812504" y="2312564"/>
                  </a:lnTo>
                  <a:lnTo>
                    <a:pt x="792168" y="2378106"/>
                  </a:lnTo>
                  <a:lnTo>
                    <a:pt x="771116" y="2440962"/>
                  </a:lnTo>
                  <a:lnTo>
                    <a:pt x="749404" y="2501189"/>
                  </a:lnTo>
                  <a:lnTo>
                    <a:pt x="727090" y="2558842"/>
                  </a:lnTo>
                  <a:lnTo>
                    <a:pt x="704232" y="2613979"/>
                  </a:lnTo>
                  <a:lnTo>
                    <a:pt x="680886" y="2666655"/>
                  </a:lnTo>
                  <a:lnTo>
                    <a:pt x="657110" y="2716925"/>
                  </a:lnTo>
                  <a:lnTo>
                    <a:pt x="632963" y="2764847"/>
                  </a:lnTo>
                  <a:lnTo>
                    <a:pt x="608501" y="2810476"/>
                  </a:lnTo>
                  <a:lnTo>
                    <a:pt x="583781" y="2853868"/>
                  </a:lnTo>
                  <a:lnTo>
                    <a:pt x="558862" y="2895080"/>
                  </a:lnTo>
                  <a:lnTo>
                    <a:pt x="533801" y="2934166"/>
                  </a:lnTo>
                  <a:lnTo>
                    <a:pt x="508655" y="2971184"/>
                  </a:lnTo>
                  <a:lnTo>
                    <a:pt x="483482" y="3006190"/>
                  </a:lnTo>
                  <a:lnTo>
                    <a:pt x="458339" y="3039239"/>
                  </a:lnTo>
                  <a:lnTo>
                    <a:pt x="433284" y="3070388"/>
                  </a:lnTo>
                  <a:lnTo>
                    <a:pt x="408374" y="3099692"/>
                  </a:lnTo>
                  <a:lnTo>
                    <a:pt x="359219" y="3152992"/>
                  </a:lnTo>
                  <a:lnTo>
                    <a:pt x="311335" y="3199587"/>
                  </a:lnTo>
                  <a:lnTo>
                    <a:pt x="265182" y="3239926"/>
                  </a:lnTo>
                  <a:lnTo>
                    <a:pt x="221219" y="3274456"/>
                  </a:lnTo>
                  <a:lnTo>
                    <a:pt x="179906" y="3303628"/>
                  </a:lnTo>
                  <a:lnTo>
                    <a:pt x="141704" y="3327888"/>
                  </a:lnTo>
                  <a:lnTo>
                    <a:pt x="107071" y="3347686"/>
                  </a:lnTo>
                  <a:lnTo>
                    <a:pt x="62822" y="3369997"/>
                  </a:lnTo>
                  <a:lnTo>
                    <a:pt x="3554" y="3395437"/>
                  </a:lnTo>
                  <a:lnTo>
                    <a:pt x="957" y="3396851"/>
                  </a:lnTo>
                  <a:lnTo>
                    <a:pt x="0" y="3397878"/>
                  </a:lnTo>
                  <a:lnTo>
                    <a:pt x="739" y="3398574"/>
                  </a:lnTo>
                  <a:lnTo>
                    <a:pt x="3234" y="3398996"/>
                  </a:lnTo>
                  <a:lnTo>
                    <a:pt x="7540" y="3399199"/>
                  </a:lnTo>
                  <a:lnTo>
                    <a:pt x="58270" y="3398896"/>
                  </a:lnTo>
                  <a:lnTo>
                    <a:pt x="2315662" y="3399109"/>
                  </a:lnTo>
                  <a:lnTo>
                    <a:pt x="2315662" y="2374847"/>
                  </a:lnTo>
                  <a:lnTo>
                    <a:pt x="2302381" y="2337733"/>
                  </a:lnTo>
                  <a:lnTo>
                    <a:pt x="2287389" y="2298861"/>
                  </a:lnTo>
                  <a:lnTo>
                    <a:pt x="2272575" y="2259644"/>
                  </a:lnTo>
                  <a:lnTo>
                    <a:pt x="2259831" y="2221494"/>
                  </a:lnTo>
                  <a:lnTo>
                    <a:pt x="2240641" y="2153674"/>
                  </a:lnTo>
                  <a:lnTo>
                    <a:pt x="2230676" y="2116085"/>
                  </a:lnTo>
                  <a:lnTo>
                    <a:pt x="2220467" y="2076214"/>
                  </a:lnTo>
                  <a:lnTo>
                    <a:pt x="2210017" y="2034191"/>
                  </a:lnTo>
                  <a:lnTo>
                    <a:pt x="2199328" y="1990144"/>
                  </a:lnTo>
                  <a:lnTo>
                    <a:pt x="2188403" y="1944201"/>
                  </a:lnTo>
                  <a:lnTo>
                    <a:pt x="2177243" y="1896492"/>
                  </a:lnTo>
                  <a:lnTo>
                    <a:pt x="2154229" y="1796289"/>
                  </a:lnTo>
                  <a:lnTo>
                    <a:pt x="2092758" y="1523875"/>
                  </a:lnTo>
                  <a:lnTo>
                    <a:pt x="2053267" y="1350552"/>
                  </a:lnTo>
                  <a:lnTo>
                    <a:pt x="2025891" y="1233035"/>
                  </a:lnTo>
                  <a:lnTo>
                    <a:pt x="2011896" y="1174071"/>
                  </a:lnTo>
                  <a:lnTo>
                    <a:pt x="1997699" y="1115143"/>
                  </a:lnTo>
                  <a:lnTo>
                    <a:pt x="1983303" y="1056379"/>
                  </a:lnTo>
                  <a:lnTo>
                    <a:pt x="1968709" y="997907"/>
                  </a:lnTo>
                  <a:lnTo>
                    <a:pt x="1953920" y="939856"/>
                  </a:lnTo>
                  <a:lnTo>
                    <a:pt x="1938939" y="882356"/>
                  </a:lnTo>
                  <a:lnTo>
                    <a:pt x="1923768" y="825534"/>
                  </a:lnTo>
                  <a:lnTo>
                    <a:pt x="1908408" y="769519"/>
                  </a:lnTo>
                  <a:lnTo>
                    <a:pt x="1892863" y="714440"/>
                  </a:lnTo>
                  <a:lnTo>
                    <a:pt x="1877134" y="660426"/>
                  </a:lnTo>
                  <a:lnTo>
                    <a:pt x="1861225" y="607606"/>
                  </a:lnTo>
                  <a:lnTo>
                    <a:pt x="1845137" y="556107"/>
                  </a:lnTo>
                  <a:lnTo>
                    <a:pt x="1828872" y="506060"/>
                  </a:lnTo>
                  <a:lnTo>
                    <a:pt x="1812434" y="457591"/>
                  </a:lnTo>
                  <a:lnTo>
                    <a:pt x="1795823" y="410831"/>
                  </a:lnTo>
                  <a:lnTo>
                    <a:pt x="1779043" y="365908"/>
                  </a:lnTo>
                  <a:lnTo>
                    <a:pt x="1762097" y="322951"/>
                  </a:lnTo>
                  <a:lnTo>
                    <a:pt x="1744985" y="282088"/>
                  </a:lnTo>
                  <a:lnTo>
                    <a:pt x="1727711" y="243447"/>
                  </a:lnTo>
                  <a:lnTo>
                    <a:pt x="1710277" y="207159"/>
                  </a:lnTo>
                  <a:lnTo>
                    <a:pt x="1692685" y="173350"/>
                  </a:lnTo>
                  <a:lnTo>
                    <a:pt x="1657036" y="113689"/>
                  </a:lnTo>
                  <a:lnTo>
                    <a:pt x="1620784" y="65494"/>
                  </a:lnTo>
                  <a:lnTo>
                    <a:pt x="1583948" y="29795"/>
                  </a:lnTo>
                  <a:lnTo>
                    <a:pt x="1546544" y="7620"/>
                  </a:lnTo>
                  <a:lnTo>
                    <a:pt x="1527636" y="1926"/>
                  </a:lnTo>
                  <a:lnTo>
                    <a:pt x="1508593" y="0"/>
                  </a:lnTo>
                  <a:close/>
                </a:path>
              </a:pathLst>
            </a:custGeom>
            <a:solidFill>
              <a:srgbClr val="BFA9C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6" name="object 76"/>
            <p:cNvSpPr/>
            <p:nvPr/>
          </p:nvSpPr>
          <p:spPr>
            <a:xfrm>
              <a:off x="12039782" y="5700502"/>
              <a:ext cx="3366770" cy="3394710"/>
            </a:xfrm>
            <a:custGeom>
              <a:avLst/>
              <a:gdLst/>
              <a:ahLst/>
              <a:cxnLst/>
              <a:rect l="l" t="t" r="r" b="b"/>
              <a:pathLst>
                <a:path w="3366769" h="3394709">
                  <a:moveTo>
                    <a:pt x="58243" y="3393827"/>
                  </a:moveTo>
                  <a:lnTo>
                    <a:pt x="43780" y="3393878"/>
                  </a:lnTo>
                  <a:lnTo>
                    <a:pt x="31491" y="3393992"/>
                  </a:lnTo>
                  <a:lnTo>
                    <a:pt x="21314" y="3394109"/>
                  </a:lnTo>
                  <a:lnTo>
                    <a:pt x="13189" y="3394171"/>
                  </a:lnTo>
                  <a:lnTo>
                    <a:pt x="7056" y="3394119"/>
                  </a:lnTo>
                  <a:lnTo>
                    <a:pt x="2854" y="3393894"/>
                  </a:lnTo>
                  <a:lnTo>
                    <a:pt x="522" y="3393437"/>
                  </a:lnTo>
                  <a:lnTo>
                    <a:pt x="0" y="3392688"/>
                  </a:lnTo>
                  <a:lnTo>
                    <a:pt x="1227" y="3391589"/>
                  </a:lnTo>
                  <a:lnTo>
                    <a:pt x="4142" y="3390082"/>
                  </a:lnTo>
                  <a:lnTo>
                    <a:pt x="8686" y="3388106"/>
                  </a:lnTo>
                  <a:lnTo>
                    <a:pt x="14797" y="3385603"/>
                  </a:lnTo>
                  <a:lnTo>
                    <a:pt x="22416" y="3382514"/>
                  </a:lnTo>
                  <a:lnTo>
                    <a:pt x="31480" y="3378780"/>
                  </a:lnTo>
                  <a:lnTo>
                    <a:pt x="66746" y="3363119"/>
                  </a:lnTo>
                  <a:lnTo>
                    <a:pt x="112849" y="3339530"/>
                  </a:lnTo>
                  <a:lnTo>
                    <a:pt x="148797" y="3318613"/>
                  </a:lnTo>
                  <a:lnTo>
                    <a:pt x="188350" y="3292993"/>
                  </a:lnTo>
                  <a:lnTo>
                    <a:pt x="231024" y="3262199"/>
                  </a:lnTo>
                  <a:lnTo>
                    <a:pt x="276333" y="3225758"/>
                  </a:lnTo>
                  <a:lnTo>
                    <a:pt x="323793" y="3183198"/>
                  </a:lnTo>
                  <a:lnTo>
                    <a:pt x="372920" y="3134049"/>
                  </a:lnTo>
                  <a:lnTo>
                    <a:pt x="423229" y="3077837"/>
                  </a:lnTo>
                  <a:lnTo>
                    <a:pt x="448676" y="3046936"/>
                  </a:lnTo>
                  <a:lnTo>
                    <a:pt x="474236" y="3014092"/>
                  </a:lnTo>
                  <a:lnTo>
                    <a:pt x="499849" y="2979247"/>
                  </a:lnTo>
                  <a:lnTo>
                    <a:pt x="525456" y="2942342"/>
                  </a:lnTo>
                  <a:lnTo>
                    <a:pt x="550994" y="2903317"/>
                  </a:lnTo>
                  <a:lnTo>
                    <a:pt x="576404" y="2862114"/>
                  </a:lnTo>
                  <a:lnTo>
                    <a:pt x="601624" y="2818674"/>
                  </a:lnTo>
                  <a:lnTo>
                    <a:pt x="626595" y="2772937"/>
                  </a:lnTo>
                  <a:lnTo>
                    <a:pt x="651256" y="2724845"/>
                  </a:lnTo>
                  <a:lnTo>
                    <a:pt x="675546" y="2674339"/>
                  </a:lnTo>
                  <a:lnTo>
                    <a:pt x="699405" y="2621360"/>
                  </a:lnTo>
                  <a:lnTo>
                    <a:pt x="722772" y="2565849"/>
                  </a:lnTo>
                  <a:lnTo>
                    <a:pt x="745587" y="2507747"/>
                  </a:lnTo>
                  <a:lnTo>
                    <a:pt x="767788" y="2446994"/>
                  </a:lnTo>
                  <a:lnTo>
                    <a:pt x="789316" y="2383533"/>
                  </a:lnTo>
                  <a:lnTo>
                    <a:pt x="810109" y="2317303"/>
                  </a:lnTo>
                  <a:lnTo>
                    <a:pt x="830108" y="2248247"/>
                  </a:lnTo>
                  <a:lnTo>
                    <a:pt x="849252" y="2176305"/>
                  </a:lnTo>
                  <a:lnTo>
                    <a:pt x="867479" y="2101417"/>
                  </a:lnTo>
                  <a:lnTo>
                    <a:pt x="884731" y="2023526"/>
                  </a:lnTo>
                  <a:lnTo>
                    <a:pt x="900945" y="1942572"/>
                  </a:lnTo>
                  <a:lnTo>
                    <a:pt x="916061" y="1858496"/>
                  </a:lnTo>
                  <a:lnTo>
                    <a:pt x="930020" y="1771239"/>
                  </a:lnTo>
                  <a:lnTo>
                    <a:pt x="1144662" y="747241"/>
                  </a:lnTo>
                  <a:lnTo>
                    <a:pt x="1276494" y="221404"/>
                  </a:lnTo>
                  <a:lnTo>
                    <a:pt x="1379770" y="27675"/>
                  </a:lnTo>
                  <a:lnTo>
                    <a:pt x="1508745" y="0"/>
                  </a:lnTo>
                  <a:lnTo>
                    <a:pt x="1527791" y="1923"/>
                  </a:lnTo>
                  <a:lnTo>
                    <a:pt x="1565475" y="16927"/>
                  </a:lnTo>
                  <a:lnTo>
                    <a:pt x="1602602" y="45950"/>
                  </a:lnTo>
                  <a:lnTo>
                    <a:pt x="1639153" y="87963"/>
                  </a:lnTo>
                  <a:lnTo>
                    <a:pt x="1675110" y="141939"/>
                  </a:lnTo>
                  <a:lnTo>
                    <a:pt x="1710454" y="206850"/>
                  </a:lnTo>
                  <a:lnTo>
                    <a:pt x="1727890" y="243085"/>
                  </a:lnTo>
                  <a:lnTo>
                    <a:pt x="1745167" y="281668"/>
                  </a:lnTo>
                  <a:lnTo>
                    <a:pt x="1762280" y="322470"/>
                  </a:lnTo>
                  <a:lnTo>
                    <a:pt x="1779229" y="365364"/>
                  </a:lnTo>
                  <a:lnTo>
                    <a:pt x="1796011" y="410220"/>
                  </a:lnTo>
                  <a:lnTo>
                    <a:pt x="1812623" y="456911"/>
                  </a:lnTo>
                  <a:lnTo>
                    <a:pt x="1829064" y="505307"/>
                  </a:lnTo>
                  <a:lnTo>
                    <a:pt x="1845330" y="555280"/>
                  </a:lnTo>
                  <a:lnTo>
                    <a:pt x="1861420" y="606702"/>
                  </a:lnTo>
                  <a:lnTo>
                    <a:pt x="1877332" y="659444"/>
                  </a:lnTo>
                  <a:lnTo>
                    <a:pt x="1893062" y="713377"/>
                  </a:lnTo>
                  <a:lnTo>
                    <a:pt x="1908609" y="768374"/>
                  </a:lnTo>
                  <a:lnTo>
                    <a:pt x="1923970" y="824305"/>
                  </a:lnTo>
                  <a:lnTo>
                    <a:pt x="1939143" y="881043"/>
                  </a:lnTo>
                  <a:lnTo>
                    <a:pt x="1954126" y="938458"/>
                  </a:lnTo>
                  <a:lnTo>
                    <a:pt x="1968917" y="996422"/>
                  </a:lnTo>
                  <a:lnTo>
                    <a:pt x="1983512" y="1054807"/>
                  </a:lnTo>
                  <a:lnTo>
                    <a:pt x="1997911" y="1113484"/>
                  </a:lnTo>
                  <a:lnTo>
                    <a:pt x="2012109" y="1172325"/>
                  </a:lnTo>
                  <a:lnTo>
                    <a:pt x="2026106" y="1231200"/>
                  </a:lnTo>
                  <a:lnTo>
                    <a:pt x="2039899" y="1289982"/>
                  </a:lnTo>
                  <a:lnTo>
                    <a:pt x="2053485" y="1348543"/>
                  </a:lnTo>
                  <a:lnTo>
                    <a:pt x="2066862" y="1406753"/>
                  </a:lnTo>
                  <a:lnTo>
                    <a:pt x="2080028" y="1464484"/>
                  </a:lnTo>
                  <a:lnTo>
                    <a:pt x="2092980" y="1521607"/>
                  </a:lnTo>
                  <a:lnTo>
                    <a:pt x="2105717" y="1577995"/>
                  </a:lnTo>
                  <a:lnTo>
                    <a:pt x="2118236" y="1633518"/>
                  </a:lnTo>
                  <a:lnTo>
                    <a:pt x="2130534" y="1688048"/>
                  </a:lnTo>
                  <a:lnTo>
                    <a:pt x="2142610" y="1741457"/>
                  </a:lnTo>
                  <a:lnTo>
                    <a:pt x="2154460" y="1793616"/>
                  </a:lnTo>
                  <a:lnTo>
                    <a:pt x="2166083" y="1844397"/>
                  </a:lnTo>
                  <a:lnTo>
                    <a:pt x="2177476" y="1893670"/>
                  </a:lnTo>
                  <a:lnTo>
                    <a:pt x="2188638" y="1941309"/>
                  </a:lnTo>
                  <a:lnTo>
                    <a:pt x="2199565" y="1987183"/>
                  </a:lnTo>
                  <a:lnTo>
                    <a:pt x="2210255" y="2031164"/>
                  </a:lnTo>
                  <a:lnTo>
                    <a:pt x="2220707" y="2073125"/>
                  </a:lnTo>
                  <a:lnTo>
                    <a:pt x="2230917" y="2112937"/>
                  </a:lnTo>
                  <a:lnTo>
                    <a:pt x="2240883" y="2150470"/>
                  </a:lnTo>
                  <a:lnTo>
                    <a:pt x="2260076" y="2218189"/>
                  </a:lnTo>
                  <a:lnTo>
                    <a:pt x="2275874" y="2270212"/>
                  </a:lnTo>
                  <a:lnTo>
                    <a:pt x="2292011" y="2321567"/>
                  </a:lnTo>
                  <a:lnTo>
                    <a:pt x="2308524" y="2372213"/>
                  </a:lnTo>
                  <a:lnTo>
                    <a:pt x="2325453" y="2422112"/>
                  </a:lnTo>
                  <a:lnTo>
                    <a:pt x="2342835" y="2471225"/>
                  </a:lnTo>
                  <a:lnTo>
                    <a:pt x="2360709" y="2519513"/>
                  </a:lnTo>
                  <a:lnTo>
                    <a:pt x="2379112" y="2566937"/>
                  </a:lnTo>
                  <a:lnTo>
                    <a:pt x="2398083" y="2613457"/>
                  </a:lnTo>
                  <a:lnTo>
                    <a:pt x="2417660" y="2659034"/>
                  </a:lnTo>
                  <a:lnTo>
                    <a:pt x="2437881" y="2703631"/>
                  </a:lnTo>
                  <a:lnTo>
                    <a:pt x="2458784" y="2747206"/>
                  </a:lnTo>
                  <a:lnTo>
                    <a:pt x="2480408" y="2789722"/>
                  </a:lnTo>
                  <a:lnTo>
                    <a:pt x="2502790" y="2831140"/>
                  </a:lnTo>
                  <a:lnTo>
                    <a:pt x="2525970" y="2871420"/>
                  </a:lnTo>
                  <a:lnTo>
                    <a:pt x="2549984" y="2910523"/>
                  </a:lnTo>
                  <a:lnTo>
                    <a:pt x="2574871" y="2948410"/>
                  </a:lnTo>
                  <a:lnTo>
                    <a:pt x="2600669" y="2985043"/>
                  </a:lnTo>
                  <a:lnTo>
                    <a:pt x="2627417" y="3020381"/>
                  </a:lnTo>
                  <a:lnTo>
                    <a:pt x="2655152" y="3054387"/>
                  </a:lnTo>
                  <a:lnTo>
                    <a:pt x="2683913" y="3087021"/>
                  </a:lnTo>
                  <a:lnTo>
                    <a:pt x="2713738" y="3118244"/>
                  </a:lnTo>
                  <a:lnTo>
                    <a:pt x="2744665" y="3148016"/>
                  </a:lnTo>
                  <a:lnTo>
                    <a:pt x="2776732" y="3176300"/>
                  </a:lnTo>
                  <a:lnTo>
                    <a:pt x="2809977" y="3203055"/>
                  </a:lnTo>
                  <a:lnTo>
                    <a:pt x="2844439" y="3228243"/>
                  </a:lnTo>
                  <a:lnTo>
                    <a:pt x="2880155" y="3251825"/>
                  </a:lnTo>
                  <a:lnTo>
                    <a:pt x="2917165" y="3273761"/>
                  </a:lnTo>
                  <a:lnTo>
                    <a:pt x="2955505" y="3294013"/>
                  </a:lnTo>
                  <a:lnTo>
                    <a:pt x="2995214" y="3312542"/>
                  </a:lnTo>
                  <a:lnTo>
                    <a:pt x="3036331" y="3329308"/>
                  </a:lnTo>
                  <a:lnTo>
                    <a:pt x="3078893" y="3344272"/>
                  </a:lnTo>
                  <a:lnTo>
                    <a:pt x="3122938" y="3357396"/>
                  </a:lnTo>
                  <a:lnTo>
                    <a:pt x="3168506" y="3368641"/>
                  </a:lnTo>
                  <a:lnTo>
                    <a:pt x="3215633" y="3377966"/>
                  </a:lnTo>
                  <a:lnTo>
                    <a:pt x="3264358" y="3385334"/>
                  </a:lnTo>
                  <a:lnTo>
                    <a:pt x="3314720" y="3390705"/>
                  </a:lnTo>
                  <a:lnTo>
                    <a:pt x="3366756" y="3394040"/>
                  </a:lnTo>
                </a:path>
              </a:pathLst>
            </a:custGeom>
            <a:ln w="29943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7" name="object 77"/>
            <p:cNvSpPr/>
            <p:nvPr/>
          </p:nvSpPr>
          <p:spPr>
            <a:xfrm>
              <a:off x="12029826" y="8199019"/>
              <a:ext cx="755015" cy="842644"/>
            </a:xfrm>
            <a:custGeom>
              <a:avLst/>
              <a:gdLst/>
              <a:ahLst/>
              <a:cxnLst/>
              <a:rect l="l" t="t" r="r" b="b"/>
              <a:pathLst>
                <a:path w="755015" h="842645">
                  <a:moveTo>
                    <a:pt x="0" y="842225"/>
                  </a:moveTo>
                  <a:lnTo>
                    <a:pt x="55506" y="822967"/>
                  </a:lnTo>
                  <a:lnTo>
                    <a:pt x="116049" y="797923"/>
                  </a:lnTo>
                  <a:lnTo>
                    <a:pt x="180433" y="766356"/>
                  </a:lnTo>
                  <a:lnTo>
                    <a:pt x="247459" y="727527"/>
                  </a:lnTo>
                  <a:lnTo>
                    <a:pt x="281589" y="705159"/>
                  </a:lnTo>
                  <a:lnTo>
                    <a:pt x="315930" y="680699"/>
                  </a:lnTo>
                  <a:lnTo>
                    <a:pt x="350333" y="654054"/>
                  </a:lnTo>
                  <a:lnTo>
                    <a:pt x="384649" y="625133"/>
                  </a:lnTo>
                  <a:lnTo>
                    <a:pt x="418727" y="593842"/>
                  </a:lnTo>
                  <a:lnTo>
                    <a:pt x="452418" y="560091"/>
                  </a:lnTo>
                  <a:lnTo>
                    <a:pt x="485572" y="523786"/>
                  </a:lnTo>
                  <a:lnTo>
                    <a:pt x="518040" y="484835"/>
                  </a:lnTo>
                  <a:lnTo>
                    <a:pt x="549672" y="443146"/>
                  </a:lnTo>
                  <a:lnTo>
                    <a:pt x="580317" y="398628"/>
                  </a:lnTo>
                  <a:lnTo>
                    <a:pt x="609828" y="351186"/>
                  </a:lnTo>
                  <a:lnTo>
                    <a:pt x="638053" y="300730"/>
                  </a:lnTo>
                  <a:lnTo>
                    <a:pt x="664843" y="247167"/>
                  </a:lnTo>
                  <a:lnTo>
                    <a:pt x="690049" y="190405"/>
                  </a:lnTo>
                  <a:lnTo>
                    <a:pt x="713520" y="130351"/>
                  </a:lnTo>
                  <a:lnTo>
                    <a:pt x="735107" y="66913"/>
                  </a:lnTo>
                  <a:lnTo>
                    <a:pt x="754661" y="0"/>
                  </a:lnTo>
                </a:path>
              </a:pathLst>
            </a:custGeom>
            <a:ln w="29866">
              <a:solidFill>
                <a:srgbClr val="B9BBB9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8" name="object 78"/>
            <p:cNvSpPr/>
            <p:nvPr/>
          </p:nvSpPr>
          <p:spPr>
            <a:xfrm>
              <a:off x="12813820" y="5255363"/>
              <a:ext cx="603250" cy="2821940"/>
            </a:xfrm>
            <a:custGeom>
              <a:avLst/>
              <a:gdLst/>
              <a:ahLst/>
              <a:cxnLst/>
              <a:rect l="l" t="t" r="r" b="b"/>
              <a:pathLst>
                <a:path w="603250" h="2821940">
                  <a:moveTo>
                    <a:pt x="0" y="2821414"/>
                  </a:moveTo>
                  <a:lnTo>
                    <a:pt x="10039" y="2776156"/>
                  </a:lnTo>
                  <a:lnTo>
                    <a:pt x="20151" y="2729325"/>
                  </a:lnTo>
                  <a:lnTo>
                    <a:pt x="30331" y="2680997"/>
                  </a:lnTo>
                  <a:lnTo>
                    <a:pt x="40578" y="2631252"/>
                  </a:lnTo>
                  <a:lnTo>
                    <a:pt x="50887" y="2580166"/>
                  </a:lnTo>
                  <a:lnTo>
                    <a:pt x="61258" y="2527817"/>
                  </a:lnTo>
                  <a:lnTo>
                    <a:pt x="71685" y="2474282"/>
                  </a:lnTo>
                  <a:lnTo>
                    <a:pt x="82167" y="2419640"/>
                  </a:lnTo>
                  <a:lnTo>
                    <a:pt x="92702" y="2363966"/>
                  </a:lnTo>
                  <a:lnTo>
                    <a:pt x="103284" y="2307341"/>
                  </a:lnTo>
                  <a:lnTo>
                    <a:pt x="113913" y="2249839"/>
                  </a:lnTo>
                  <a:lnTo>
                    <a:pt x="124585" y="2191540"/>
                  </a:lnTo>
                  <a:lnTo>
                    <a:pt x="135298" y="2132521"/>
                  </a:lnTo>
                  <a:lnTo>
                    <a:pt x="146047" y="2072859"/>
                  </a:lnTo>
                  <a:lnTo>
                    <a:pt x="156832" y="2012632"/>
                  </a:lnTo>
                  <a:lnTo>
                    <a:pt x="167647" y="1951918"/>
                  </a:lnTo>
                  <a:lnTo>
                    <a:pt x="178492" y="1890794"/>
                  </a:lnTo>
                  <a:lnTo>
                    <a:pt x="189363" y="1829337"/>
                  </a:lnTo>
                  <a:lnTo>
                    <a:pt x="200256" y="1767625"/>
                  </a:lnTo>
                  <a:lnTo>
                    <a:pt x="211170" y="1705736"/>
                  </a:lnTo>
                  <a:lnTo>
                    <a:pt x="222101" y="1643747"/>
                  </a:lnTo>
                  <a:lnTo>
                    <a:pt x="233046" y="1581737"/>
                  </a:lnTo>
                  <a:lnTo>
                    <a:pt x="244003" y="1519781"/>
                  </a:lnTo>
                  <a:lnTo>
                    <a:pt x="254969" y="1457958"/>
                  </a:lnTo>
                  <a:lnTo>
                    <a:pt x="265940" y="1396346"/>
                  </a:lnTo>
                  <a:lnTo>
                    <a:pt x="276915" y="1335022"/>
                  </a:lnTo>
                  <a:lnTo>
                    <a:pt x="287889" y="1274064"/>
                  </a:lnTo>
                  <a:lnTo>
                    <a:pt x="298861" y="1213549"/>
                  </a:lnTo>
                  <a:lnTo>
                    <a:pt x="309827" y="1153554"/>
                  </a:lnTo>
                  <a:lnTo>
                    <a:pt x="320784" y="1094158"/>
                  </a:lnTo>
                  <a:lnTo>
                    <a:pt x="331730" y="1035437"/>
                  </a:lnTo>
                  <a:lnTo>
                    <a:pt x="342661" y="977470"/>
                  </a:lnTo>
                  <a:lnTo>
                    <a:pt x="353576" y="920334"/>
                  </a:lnTo>
                  <a:lnTo>
                    <a:pt x="364470" y="864107"/>
                  </a:lnTo>
                  <a:lnTo>
                    <a:pt x="375342" y="808865"/>
                  </a:lnTo>
                  <a:lnTo>
                    <a:pt x="386187" y="754687"/>
                  </a:lnTo>
                  <a:lnTo>
                    <a:pt x="397004" y="701650"/>
                  </a:lnTo>
                  <a:lnTo>
                    <a:pt x="407790" y="649832"/>
                  </a:lnTo>
                  <a:lnTo>
                    <a:pt x="418541" y="599311"/>
                  </a:lnTo>
                  <a:lnTo>
                    <a:pt x="429254" y="550163"/>
                  </a:lnTo>
                  <a:lnTo>
                    <a:pt x="439928" y="502466"/>
                  </a:lnTo>
                  <a:lnTo>
                    <a:pt x="450559" y="456299"/>
                  </a:lnTo>
                  <a:lnTo>
                    <a:pt x="461143" y="411738"/>
                  </a:lnTo>
                  <a:lnTo>
                    <a:pt x="471679" y="368861"/>
                  </a:lnTo>
                  <a:lnTo>
                    <a:pt x="482163" y="327745"/>
                  </a:lnTo>
                  <a:lnTo>
                    <a:pt x="492593" y="288469"/>
                  </a:lnTo>
                  <a:lnTo>
                    <a:pt x="502966" y="251110"/>
                  </a:lnTo>
                  <a:lnTo>
                    <a:pt x="523527" y="182452"/>
                  </a:lnTo>
                  <a:lnTo>
                    <a:pt x="543824" y="122391"/>
                  </a:lnTo>
                  <a:lnTo>
                    <a:pt x="563834" y="71548"/>
                  </a:lnTo>
                  <a:lnTo>
                    <a:pt x="583534" y="30544"/>
                  </a:lnTo>
                  <a:lnTo>
                    <a:pt x="593260" y="13926"/>
                  </a:lnTo>
                  <a:lnTo>
                    <a:pt x="602901" y="0"/>
                  </a:lnTo>
                </a:path>
              </a:pathLst>
            </a:custGeom>
            <a:ln w="29866">
              <a:solidFill>
                <a:srgbClr val="B9BBB9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9" name="object 79"/>
            <p:cNvSpPr/>
            <p:nvPr/>
          </p:nvSpPr>
          <p:spPr>
            <a:xfrm>
              <a:off x="13516994" y="5272686"/>
              <a:ext cx="533400" cy="2172335"/>
            </a:xfrm>
            <a:custGeom>
              <a:avLst/>
              <a:gdLst/>
              <a:ahLst/>
              <a:cxnLst/>
              <a:rect l="l" t="t" r="r" b="b"/>
              <a:pathLst>
                <a:path w="533400" h="2172334">
                  <a:moveTo>
                    <a:pt x="0" y="0"/>
                  </a:moveTo>
                  <a:lnTo>
                    <a:pt x="26829" y="42908"/>
                  </a:lnTo>
                  <a:lnTo>
                    <a:pt x="54457" y="98466"/>
                  </a:lnTo>
                  <a:lnTo>
                    <a:pt x="82726" y="165550"/>
                  </a:lnTo>
                  <a:lnTo>
                    <a:pt x="97051" y="203065"/>
                  </a:lnTo>
                  <a:lnTo>
                    <a:pt x="111476" y="243042"/>
                  </a:lnTo>
                  <a:lnTo>
                    <a:pt x="125981" y="285339"/>
                  </a:lnTo>
                  <a:lnTo>
                    <a:pt x="140546" y="329819"/>
                  </a:lnTo>
                  <a:lnTo>
                    <a:pt x="155152" y="376339"/>
                  </a:lnTo>
                  <a:lnTo>
                    <a:pt x="169778" y="424761"/>
                  </a:lnTo>
                  <a:lnTo>
                    <a:pt x="184404" y="474944"/>
                  </a:lnTo>
                  <a:lnTo>
                    <a:pt x="199011" y="526747"/>
                  </a:lnTo>
                  <a:lnTo>
                    <a:pt x="213579" y="580032"/>
                  </a:lnTo>
                  <a:lnTo>
                    <a:pt x="228087" y="634658"/>
                  </a:lnTo>
                  <a:lnTo>
                    <a:pt x="242516" y="690484"/>
                  </a:lnTo>
                  <a:lnTo>
                    <a:pt x="256846" y="747370"/>
                  </a:lnTo>
                  <a:lnTo>
                    <a:pt x="271056" y="805177"/>
                  </a:lnTo>
                  <a:lnTo>
                    <a:pt x="285127" y="863765"/>
                  </a:lnTo>
                  <a:lnTo>
                    <a:pt x="299039" y="922993"/>
                  </a:lnTo>
                  <a:lnTo>
                    <a:pt x="312772" y="982721"/>
                  </a:lnTo>
                  <a:lnTo>
                    <a:pt x="326306" y="1042809"/>
                  </a:lnTo>
                  <a:lnTo>
                    <a:pt x="339621" y="1103117"/>
                  </a:lnTo>
                  <a:lnTo>
                    <a:pt x="352697" y="1163505"/>
                  </a:lnTo>
                  <a:lnTo>
                    <a:pt x="365514" y="1223833"/>
                  </a:lnTo>
                  <a:lnTo>
                    <a:pt x="378053" y="1283960"/>
                  </a:lnTo>
                  <a:lnTo>
                    <a:pt x="390292" y="1343747"/>
                  </a:lnTo>
                  <a:lnTo>
                    <a:pt x="402213" y="1403054"/>
                  </a:lnTo>
                  <a:lnTo>
                    <a:pt x="413796" y="1461740"/>
                  </a:lnTo>
                  <a:lnTo>
                    <a:pt x="425019" y="1519665"/>
                  </a:lnTo>
                  <a:lnTo>
                    <a:pt x="435865" y="1576690"/>
                  </a:lnTo>
                  <a:lnTo>
                    <a:pt x="446311" y="1632673"/>
                  </a:lnTo>
                  <a:lnTo>
                    <a:pt x="456339" y="1687476"/>
                  </a:lnTo>
                  <a:lnTo>
                    <a:pt x="465929" y="1740957"/>
                  </a:lnTo>
                  <a:lnTo>
                    <a:pt x="475061" y="1792977"/>
                  </a:lnTo>
                  <a:lnTo>
                    <a:pt x="483714" y="1843396"/>
                  </a:lnTo>
                  <a:lnTo>
                    <a:pt x="491869" y="1892074"/>
                  </a:lnTo>
                  <a:lnTo>
                    <a:pt x="499506" y="1938870"/>
                  </a:lnTo>
                  <a:lnTo>
                    <a:pt x="506605" y="1983645"/>
                  </a:lnTo>
                  <a:lnTo>
                    <a:pt x="513146" y="2026258"/>
                  </a:lnTo>
                  <a:lnTo>
                    <a:pt x="519108" y="2066569"/>
                  </a:lnTo>
                  <a:lnTo>
                    <a:pt x="524473" y="2104438"/>
                  </a:lnTo>
                  <a:lnTo>
                    <a:pt x="529220" y="2139725"/>
                  </a:lnTo>
                  <a:lnTo>
                    <a:pt x="533329" y="2172290"/>
                  </a:lnTo>
                </a:path>
              </a:pathLst>
            </a:custGeom>
            <a:ln w="29866">
              <a:solidFill>
                <a:srgbClr val="B9BBB9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0" name="object 80"/>
            <p:cNvSpPr/>
            <p:nvPr/>
          </p:nvSpPr>
          <p:spPr>
            <a:xfrm>
              <a:off x="14063734" y="7571587"/>
              <a:ext cx="1120775" cy="1513205"/>
            </a:xfrm>
            <a:custGeom>
              <a:avLst/>
              <a:gdLst/>
              <a:ahLst/>
              <a:cxnLst/>
              <a:rect l="l" t="t" r="r" b="b"/>
              <a:pathLst>
                <a:path w="1120775" h="1513204">
                  <a:moveTo>
                    <a:pt x="0" y="0"/>
                  </a:moveTo>
                  <a:lnTo>
                    <a:pt x="6900" y="62386"/>
                  </a:lnTo>
                  <a:lnTo>
                    <a:pt x="15198" y="130097"/>
                  </a:lnTo>
                  <a:lnTo>
                    <a:pt x="25173" y="202416"/>
                  </a:lnTo>
                  <a:lnTo>
                    <a:pt x="37107" y="278624"/>
                  </a:lnTo>
                  <a:lnTo>
                    <a:pt x="43896" y="317961"/>
                  </a:lnTo>
                  <a:lnTo>
                    <a:pt x="51281" y="358002"/>
                  </a:lnTo>
                  <a:lnTo>
                    <a:pt x="59296" y="398655"/>
                  </a:lnTo>
                  <a:lnTo>
                    <a:pt x="67977" y="439832"/>
                  </a:lnTo>
                  <a:lnTo>
                    <a:pt x="77358" y="481442"/>
                  </a:lnTo>
                  <a:lnTo>
                    <a:pt x="87475" y="523395"/>
                  </a:lnTo>
                  <a:lnTo>
                    <a:pt x="98363" y="565603"/>
                  </a:lnTo>
                  <a:lnTo>
                    <a:pt x="110058" y="607974"/>
                  </a:lnTo>
                  <a:lnTo>
                    <a:pt x="122593" y="650420"/>
                  </a:lnTo>
                  <a:lnTo>
                    <a:pt x="136005" y="692850"/>
                  </a:lnTo>
                  <a:lnTo>
                    <a:pt x="150329" y="735175"/>
                  </a:lnTo>
                  <a:lnTo>
                    <a:pt x="165599" y="777305"/>
                  </a:lnTo>
                  <a:lnTo>
                    <a:pt x="181852" y="819149"/>
                  </a:lnTo>
                  <a:lnTo>
                    <a:pt x="199121" y="860619"/>
                  </a:lnTo>
                  <a:lnTo>
                    <a:pt x="217443" y="901625"/>
                  </a:lnTo>
                  <a:lnTo>
                    <a:pt x="236852" y="942076"/>
                  </a:lnTo>
                  <a:lnTo>
                    <a:pt x="257384" y="981883"/>
                  </a:lnTo>
                  <a:lnTo>
                    <a:pt x="279073" y="1020956"/>
                  </a:lnTo>
                  <a:lnTo>
                    <a:pt x="301955" y="1059205"/>
                  </a:lnTo>
                  <a:lnTo>
                    <a:pt x="326065" y="1096540"/>
                  </a:lnTo>
                  <a:lnTo>
                    <a:pt x="351439" y="1132873"/>
                  </a:lnTo>
                  <a:lnTo>
                    <a:pt x="378110" y="1168112"/>
                  </a:lnTo>
                  <a:lnTo>
                    <a:pt x="406115" y="1202168"/>
                  </a:lnTo>
                  <a:lnTo>
                    <a:pt x="435489" y="1234952"/>
                  </a:lnTo>
                  <a:lnTo>
                    <a:pt x="466267" y="1266373"/>
                  </a:lnTo>
                  <a:lnTo>
                    <a:pt x="498483" y="1296341"/>
                  </a:lnTo>
                  <a:lnTo>
                    <a:pt x="532174" y="1324768"/>
                  </a:lnTo>
                  <a:lnTo>
                    <a:pt x="567374" y="1351562"/>
                  </a:lnTo>
                  <a:lnTo>
                    <a:pt x="604118" y="1376635"/>
                  </a:lnTo>
                  <a:lnTo>
                    <a:pt x="642442" y="1399897"/>
                  </a:lnTo>
                  <a:lnTo>
                    <a:pt x="682381" y="1421257"/>
                  </a:lnTo>
                  <a:lnTo>
                    <a:pt x="723969" y="1440626"/>
                  </a:lnTo>
                  <a:lnTo>
                    <a:pt x="767243" y="1457914"/>
                  </a:lnTo>
                  <a:lnTo>
                    <a:pt x="812237" y="1473031"/>
                  </a:lnTo>
                  <a:lnTo>
                    <a:pt x="858986" y="1485888"/>
                  </a:lnTo>
                  <a:lnTo>
                    <a:pt x="907525" y="1496395"/>
                  </a:lnTo>
                  <a:lnTo>
                    <a:pt x="957891" y="1504462"/>
                  </a:lnTo>
                  <a:lnTo>
                    <a:pt x="1010117" y="1509998"/>
                  </a:lnTo>
                  <a:lnTo>
                    <a:pt x="1064239" y="1512915"/>
                  </a:lnTo>
                  <a:lnTo>
                    <a:pt x="1120292" y="1513123"/>
                  </a:lnTo>
                </a:path>
              </a:pathLst>
            </a:custGeom>
            <a:ln w="29866">
              <a:solidFill>
                <a:srgbClr val="B9BBB9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1" name="object 81"/>
            <p:cNvSpPr/>
            <p:nvPr/>
          </p:nvSpPr>
          <p:spPr>
            <a:xfrm>
              <a:off x="11957101" y="5228011"/>
              <a:ext cx="3277870" cy="3856354"/>
            </a:xfrm>
            <a:custGeom>
              <a:avLst/>
              <a:gdLst/>
              <a:ahLst/>
              <a:cxnLst/>
              <a:rect l="l" t="t" r="r" b="b"/>
              <a:pathLst>
                <a:path w="3277869" h="3856354">
                  <a:moveTo>
                    <a:pt x="0" y="3833247"/>
                  </a:moveTo>
                  <a:lnTo>
                    <a:pt x="7726" y="3831441"/>
                  </a:lnTo>
                  <a:lnTo>
                    <a:pt x="15878" y="3829430"/>
                  </a:lnTo>
                  <a:lnTo>
                    <a:pt x="24406" y="3827198"/>
                  </a:lnTo>
                </a:path>
                <a:path w="3277869" h="3856354">
                  <a:moveTo>
                    <a:pt x="833740" y="2946673"/>
                  </a:moveTo>
                  <a:lnTo>
                    <a:pt x="835785" y="2938606"/>
                  </a:lnTo>
                  <a:lnTo>
                    <a:pt x="837787" y="2930462"/>
                  </a:lnTo>
                  <a:lnTo>
                    <a:pt x="839738" y="2922250"/>
                  </a:lnTo>
                  <a:lnTo>
                    <a:pt x="841654" y="2914191"/>
                  </a:lnTo>
                  <a:lnTo>
                    <a:pt x="843571" y="2906030"/>
                  </a:lnTo>
                  <a:lnTo>
                    <a:pt x="845496" y="2897776"/>
                  </a:lnTo>
                </a:path>
                <a:path w="3277869" h="3856354">
                  <a:moveTo>
                    <a:pt x="1476910" y="9191"/>
                  </a:moveTo>
                  <a:lnTo>
                    <a:pt x="1484636" y="3126"/>
                  </a:lnTo>
                  <a:lnTo>
                    <a:pt x="1492277" y="0"/>
                  </a:lnTo>
                  <a:lnTo>
                    <a:pt x="1499808" y="0"/>
                  </a:lnTo>
                  <a:lnTo>
                    <a:pt x="1505733" y="508"/>
                  </a:lnTo>
                  <a:lnTo>
                    <a:pt x="1511739" y="2021"/>
                  </a:lnTo>
                  <a:lnTo>
                    <a:pt x="1517824" y="4521"/>
                  </a:lnTo>
                  <a:lnTo>
                    <a:pt x="1523984" y="7990"/>
                  </a:lnTo>
                </a:path>
                <a:path w="3277869" h="3856354">
                  <a:moveTo>
                    <a:pt x="2096227" y="2242595"/>
                  </a:moveTo>
                  <a:lnTo>
                    <a:pt x="2100588" y="2284737"/>
                  </a:lnTo>
                  <a:lnTo>
                    <a:pt x="2101457" y="2293375"/>
                  </a:lnTo>
                </a:path>
                <a:path w="3277869" h="3856354">
                  <a:moveTo>
                    <a:pt x="3252144" y="3855915"/>
                  </a:moveTo>
                  <a:lnTo>
                    <a:pt x="3260484" y="3855566"/>
                  </a:lnTo>
                  <a:lnTo>
                    <a:pt x="3268884" y="3855131"/>
                  </a:lnTo>
                  <a:lnTo>
                    <a:pt x="3277351" y="3854603"/>
                  </a:lnTo>
                </a:path>
              </a:pathLst>
            </a:custGeom>
            <a:ln w="29866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2" name="object 82"/>
            <p:cNvSpPr/>
            <p:nvPr/>
          </p:nvSpPr>
          <p:spPr>
            <a:xfrm>
              <a:off x="14355686" y="5130153"/>
              <a:ext cx="0" cy="3966845"/>
            </a:xfrm>
            <a:custGeom>
              <a:avLst/>
              <a:gdLst/>
              <a:ahLst/>
              <a:cxnLst/>
              <a:rect l="l" t="t" r="r" b="b"/>
              <a:pathLst>
                <a:path h="3966845">
                  <a:moveTo>
                    <a:pt x="0" y="3966377"/>
                  </a:moveTo>
                  <a:lnTo>
                    <a:pt x="0" y="0"/>
                  </a:lnTo>
                </a:path>
              </a:pathLst>
            </a:custGeom>
            <a:ln w="11593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3" name="object 83"/>
            <p:cNvSpPr/>
            <p:nvPr/>
          </p:nvSpPr>
          <p:spPr>
            <a:xfrm>
              <a:off x="11081421" y="4944841"/>
              <a:ext cx="5536565" cy="4156075"/>
            </a:xfrm>
            <a:custGeom>
              <a:avLst/>
              <a:gdLst/>
              <a:ahLst/>
              <a:cxnLst/>
              <a:rect l="l" t="t" r="r" b="b"/>
              <a:pathLst>
                <a:path w="5536565" h="4156075">
                  <a:moveTo>
                    <a:pt x="0" y="0"/>
                  </a:moveTo>
                  <a:lnTo>
                    <a:pt x="0" y="4155866"/>
                  </a:lnTo>
                  <a:lnTo>
                    <a:pt x="5536055" y="4155866"/>
                  </a:lnTo>
                </a:path>
              </a:pathLst>
            </a:custGeom>
            <a:ln w="17037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4" name="object 84"/>
          <p:cNvSpPr txBox="1"/>
          <p:nvPr/>
        </p:nvSpPr>
        <p:spPr>
          <a:xfrm>
            <a:off x="481132" y="11882161"/>
            <a:ext cx="15667355" cy="70612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 algn="just">
              <a:lnSpc>
                <a:spcPct val="104099"/>
              </a:lnSpc>
              <a:spcBef>
                <a:spcPts val="25"/>
              </a:spcBef>
            </a:pPr>
            <a:r>
              <a:rPr sz="1450" spc="-65" dirty="0">
                <a:solidFill>
                  <a:srgbClr val="050E4C"/>
                </a:solidFill>
                <a:latin typeface="Arial Narrow"/>
                <a:cs typeface="Arial Narrow"/>
              </a:rPr>
              <a:t>*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70" dirty="0">
                <a:solidFill>
                  <a:srgbClr val="050E4C"/>
                </a:solidFill>
                <a:latin typeface="Arial Narrow"/>
                <a:cs typeface="Arial Narrow"/>
              </a:rPr>
              <a:t>Grafiki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0" dirty="0">
                <a:solidFill>
                  <a:srgbClr val="050E4C"/>
                </a:solidFill>
                <a:latin typeface="Arial Narrow"/>
                <a:cs typeface="Arial Narrow"/>
              </a:rPr>
              <a:t>prezentujące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0" dirty="0">
                <a:solidFill>
                  <a:srgbClr val="050E4C"/>
                </a:solidFill>
                <a:latin typeface="Arial Narrow"/>
                <a:cs typeface="Arial Narrow"/>
              </a:rPr>
              <a:t>rozkład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i="1" spc="-15" dirty="0">
                <a:solidFill>
                  <a:srgbClr val="050E4C"/>
                </a:solidFill>
                <a:latin typeface="Arial Narrow"/>
                <a:cs typeface="Arial Narrow"/>
              </a:rPr>
              <a:t>a</a:t>
            </a:r>
            <a:r>
              <a:rPr sz="1450" i="1" spc="-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i="1" spc="-15" dirty="0">
                <a:solidFill>
                  <a:srgbClr val="050E4C"/>
                </a:solidFill>
                <a:latin typeface="Arial Narrow"/>
                <a:cs typeface="Arial Narrow"/>
              </a:rPr>
              <a:t>posteriori</a:t>
            </a:r>
            <a:r>
              <a:rPr sz="1450" i="1" spc="-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0" dirty="0">
                <a:solidFill>
                  <a:srgbClr val="050E4C"/>
                </a:solidFill>
                <a:latin typeface="Arial Narrow"/>
                <a:cs typeface="Arial Narrow"/>
              </a:rPr>
              <a:t>wartości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5" dirty="0">
                <a:solidFill>
                  <a:srgbClr val="050E4C"/>
                </a:solidFill>
                <a:latin typeface="Arial Narrow"/>
                <a:cs typeface="Arial Narrow"/>
              </a:rPr>
              <a:t>hazardu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90" dirty="0">
                <a:solidFill>
                  <a:srgbClr val="050E4C"/>
                </a:solidFill>
                <a:latin typeface="Arial Narrow"/>
                <a:cs typeface="Arial Narrow"/>
              </a:rPr>
              <a:t>względnego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114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0" dirty="0">
                <a:solidFill>
                  <a:srgbClr val="050E4C"/>
                </a:solidFill>
                <a:latin typeface="Arial Narrow"/>
                <a:cs typeface="Arial Narrow"/>
              </a:rPr>
              <a:t>pierwszej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70" dirty="0">
                <a:solidFill>
                  <a:srgbClr val="050E4C"/>
                </a:solidFill>
                <a:latin typeface="Arial Narrow"/>
                <a:cs typeface="Arial Narrow"/>
              </a:rPr>
              <a:t>analizie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5" dirty="0">
                <a:solidFill>
                  <a:srgbClr val="050E4C"/>
                </a:solidFill>
                <a:latin typeface="Arial Narrow"/>
                <a:cs typeface="Arial Narrow"/>
              </a:rPr>
              <a:t>śródokresowej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114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5" dirty="0">
                <a:solidFill>
                  <a:srgbClr val="050E4C"/>
                </a:solidFill>
                <a:latin typeface="Arial Narrow"/>
                <a:cs typeface="Arial Narrow"/>
              </a:rPr>
              <a:t>badaniu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130" dirty="0">
                <a:solidFill>
                  <a:srgbClr val="050E4C"/>
                </a:solidFill>
                <a:latin typeface="Arial Narrow"/>
                <a:cs typeface="Arial Narrow"/>
              </a:rPr>
              <a:t>SPARTAN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114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5" dirty="0">
                <a:solidFill>
                  <a:srgbClr val="050E4C"/>
                </a:solidFill>
                <a:latin typeface="Arial Narrow"/>
                <a:cs typeface="Arial Narrow"/>
              </a:rPr>
              <a:t>porównaniu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0" dirty="0">
                <a:solidFill>
                  <a:srgbClr val="050E4C"/>
                </a:solidFill>
                <a:latin typeface="Arial Narrow"/>
                <a:cs typeface="Arial Narrow"/>
              </a:rPr>
              <a:t>z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90" dirty="0">
                <a:solidFill>
                  <a:srgbClr val="050E4C"/>
                </a:solidFill>
                <a:latin typeface="Arial Narrow"/>
                <a:cs typeface="Arial Narrow"/>
              </a:rPr>
              <a:t>badaniem</a:t>
            </a:r>
            <a:r>
              <a:rPr sz="1450" spc="-10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5" dirty="0">
                <a:solidFill>
                  <a:srgbClr val="050E4C"/>
                </a:solidFill>
                <a:latin typeface="Arial Narrow"/>
                <a:cs typeface="Arial Narrow"/>
              </a:rPr>
              <a:t>ARAMIS.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114" dirty="0">
                <a:solidFill>
                  <a:srgbClr val="050E4C"/>
                </a:solidFill>
                <a:latin typeface="Arial Narrow"/>
                <a:cs typeface="Arial Narrow"/>
              </a:rPr>
              <a:t>HR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0" dirty="0">
                <a:solidFill>
                  <a:srgbClr val="050E4C"/>
                </a:solidFill>
                <a:latin typeface="Arial Narrow"/>
                <a:cs typeface="Arial Narrow"/>
              </a:rPr>
              <a:t>mniejszy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70" dirty="0">
                <a:solidFill>
                  <a:srgbClr val="050E4C"/>
                </a:solidFill>
                <a:latin typeface="Arial Narrow"/>
                <a:cs typeface="Arial Narrow"/>
              </a:rPr>
              <a:t>niż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90" dirty="0">
                <a:solidFill>
                  <a:srgbClr val="050E4C"/>
                </a:solidFill>
                <a:latin typeface="Arial Narrow"/>
                <a:cs typeface="Arial Narrow"/>
              </a:rPr>
              <a:t>1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5" dirty="0">
                <a:solidFill>
                  <a:srgbClr val="050E4C"/>
                </a:solidFill>
                <a:latin typeface="Arial Narrow"/>
                <a:cs typeface="Arial Narrow"/>
              </a:rPr>
              <a:t>wskazuje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9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90" dirty="0">
                <a:solidFill>
                  <a:srgbClr val="050E4C"/>
                </a:solidFill>
                <a:latin typeface="Arial Narrow"/>
                <a:cs typeface="Arial Narrow"/>
              </a:rPr>
              <a:t>przewagę</a:t>
            </a:r>
            <a:r>
              <a:rPr sz="1450" spc="-10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125" dirty="0">
                <a:solidFill>
                  <a:srgbClr val="050E4C"/>
                </a:solidFill>
                <a:latin typeface="Arial Narrow"/>
                <a:cs typeface="Arial Narrow"/>
              </a:rPr>
              <a:t>APA</a:t>
            </a:r>
            <a:r>
              <a:rPr sz="1450" spc="-10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95" dirty="0">
                <a:solidFill>
                  <a:srgbClr val="050E4C"/>
                </a:solidFill>
                <a:latin typeface="Arial Narrow"/>
                <a:cs typeface="Arial Narrow"/>
              </a:rPr>
              <a:t>+</a:t>
            </a:r>
            <a:r>
              <a:rPr sz="1450" spc="-10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120" dirty="0">
                <a:solidFill>
                  <a:srgbClr val="050E4C"/>
                </a:solidFill>
                <a:latin typeface="Arial Narrow"/>
                <a:cs typeface="Arial Narrow"/>
              </a:rPr>
              <a:t>ADT,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90" dirty="0">
                <a:solidFill>
                  <a:srgbClr val="050E4C"/>
                </a:solidFill>
                <a:latin typeface="Arial Narrow"/>
                <a:cs typeface="Arial Narrow"/>
              </a:rPr>
              <a:t>a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5" dirty="0">
                <a:solidFill>
                  <a:srgbClr val="050E4C"/>
                </a:solidFill>
                <a:latin typeface="Arial Narrow"/>
                <a:cs typeface="Arial Narrow"/>
              </a:rPr>
              <a:t>wartość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5" dirty="0">
                <a:solidFill>
                  <a:srgbClr val="050E4C"/>
                </a:solidFill>
                <a:latin typeface="Arial Narrow"/>
                <a:cs typeface="Arial Narrow"/>
              </a:rPr>
              <a:t>większa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70" dirty="0">
                <a:solidFill>
                  <a:srgbClr val="050E4C"/>
                </a:solidFill>
                <a:latin typeface="Arial Narrow"/>
                <a:cs typeface="Arial Narrow"/>
              </a:rPr>
              <a:t>niż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90" dirty="0">
                <a:solidFill>
                  <a:srgbClr val="050E4C"/>
                </a:solidFill>
                <a:latin typeface="Arial Narrow"/>
                <a:cs typeface="Arial Narrow"/>
              </a:rPr>
              <a:t>1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5" dirty="0">
                <a:solidFill>
                  <a:srgbClr val="050E4C"/>
                </a:solidFill>
                <a:latin typeface="Arial Narrow"/>
                <a:cs typeface="Arial Narrow"/>
              </a:rPr>
              <a:t>wskazuje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90" dirty="0" err="1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0" dirty="0" err="1">
                <a:solidFill>
                  <a:srgbClr val="050E4C"/>
                </a:solidFill>
                <a:latin typeface="Arial Narrow"/>
                <a:cs typeface="Arial Narrow"/>
              </a:rPr>
              <a:t>przew</a:t>
            </a:r>
            <a:r>
              <a:rPr sz="1450" spc="-90" dirty="0" err="1">
                <a:solidFill>
                  <a:srgbClr val="050E4C"/>
                </a:solidFill>
                <a:latin typeface="Arial Narrow"/>
                <a:cs typeface="Arial Narrow"/>
              </a:rPr>
              <a:t>agę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120" dirty="0">
                <a:solidFill>
                  <a:srgbClr val="050E4C"/>
                </a:solidFill>
                <a:latin typeface="Arial Narrow"/>
                <a:cs typeface="Arial Narrow"/>
              </a:rPr>
              <a:t>DARO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95" dirty="0">
                <a:solidFill>
                  <a:srgbClr val="050E4C"/>
                </a:solidFill>
                <a:latin typeface="Arial Narrow"/>
                <a:cs typeface="Arial Narrow"/>
              </a:rPr>
              <a:t>+</a:t>
            </a:r>
            <a:r>
              <a:rPr sz="1450" spc="-10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120" dirty="0">
                <a:solidFill>
                  <a:srgbClr val="050E4C"/>
                </a:solidFill>
                <a:latin typeface="Arial Narrow"/>
                <a:cs typeface="Arial Narrow"/>
              </a:rPr>
              <a:t>ADT.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5" dirty="0">
                <a:solidFill>
                  <a:srgbClr val="050E4C"/>
                </a:solidFill>
                <a:latin typeface="Arial Narrow"/>
                <a:cs typeface="Arial Narrow"/>
              </a:rPr>
              <a:t>Krzywe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55" dirty="0">
                <a:solidFill>
                  <a:srgbClr val="050E4C"/>
                </a:solidFill>
                <a:latin typeface="Arial Narrow"/>
                <a:cs typeface="Arial Narrow"/>
              </a:rPr>
              <a:t>linią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70" dirty="0">
                <a:solidFill>
                  <a:srgbClr val="050E4C"/>
                </a:solidFill>
                <a:latin typeface="Arial Narrow"/>
                <a:cs typeface="Arial Narrow"/>
              </a:rPr>
              <a:t>ciągłą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75" dirty="0">
                <a:solidFill>
                  <a:srgbClr val="050E4C"/>
                </a:solidFill>
                <a:latin typeface="Arial Narrow"/>
                <a:cs typeface="Arial Narrow"/>
              </a:rPr>
              <a:t>reprezentują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0" dirty="0">
                <a:solidFill>
                  <a:srgbClr val="050E4C"/>
                </a:solidFill>
                <a:latin typeface="Arial Narrow"/>
                <a:cs typeface="Arial Narrow"/>
              </a:rPr>
              <a:t>porównanie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75" dirty="0">
                <a:solidFill>
                  <a:srgbClr val="050E4C"/>
                </a:solidFill>
                <a:latin typeface="Arial Narrow"/>
                <a:cs typeface="Arial Narrow"/>
              </a:rPr>
              <a:t>pośrednie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5" dirty="0">
                <a:solidFill>
                  <a:srgbClr val="050E4C"/>
                </a:solidFill>
                <a:latin typeface="Arial Narrow"/>
                <a:cs typeface="Arial Narrow"/>
              </a:rPr>
              <a:t>po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5" dirty="0">
                <a:solidFill>
                  <a:srgbClr val="050E4C"/>
                </a:solidFill>
                <a:latin typeface="Arial Narrow"/>
                <a:cs typeface="Arial Narrow"/>
              </a:rPr>
              <a:t>dopasowaniu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75" dirty="0">
                <a:solidFill>
                  <a:srgbClr val="050E4C"/>
                </a:solidFill>
                <a:latin typeface="Arial Narrow"/>
                <a:cs typeface="Arial Narrow"/>
              </a:rPr>
              <a:t>indywidualnych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5" dirty="0">
                <a:solidFill>
                  <a:srgbClr val="050E4C"/>
                </a:solidFill>
                <a:latin typeface="Arial Narrow"/>
                <a:cs typeface="Arial Narrow"/>
              </a:rPr>
              <a:t>danych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75" dirty="0">
                <a:solidFill>
                  <a:srgbClr val="050E4C"/>
                </a:solidFill>
                <a:latin typeface="Arial Narrow"/>
                <a:cs typeface="Arial Narrow"/>
              </a:rPr>
              <a:t>z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5" dirty="0">
                <a:solidFill>
                  <a:srgbClr val="050E4C"/>
                </a:solidFill>
                <a:latin typeface="Arial Narrow"/>
                <a:cs typeface="Arial Narrow"/>
              </a:rPr>
              <a:t>poziomu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75" dirty="0">
                <a:solidFill>
                  <a:srgbClr val="050E4C"/>
                </a:solidFill>
                <a:latin typeface="Arial Narrow"/>
                <a:cs typeface="Arial Narrow"/>
              </a:rPr>
              <a:t>pacjenta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70" dirty="0">
                <a:solidFill>
                  <a:srgbClr val="050E4C"/>
                </a:solidFill>
                <a:latin typeface="Arial Narrow"/>
                <a:cs typeface="Arial Narrow"/>
              </a:rPr>
              <a:t>dla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0" dirty="0">
                <a:solidFill>
                  <a:srgbClr val="050E4C"/>
                </a:solidFill>
                <a:latin typeface="Arial Narrow"/>
                <a:cs typeface="Arial Narrow"/>
              </a:rPr>
              <a:t>badania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110" dirty="0">
                <a:solidFill>
                  <a:srgbClr val="050E4C"/>
                </a:solidFill>
                <a:latin typeface="Arial Narrow"/>
                <a:cs typeface="Arial Narrow"/>
              </a:rPr>
              <a:t>SPARTAN,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75" dirty="0">
                <a:solidFill>
                  <a:srgbClr val="050E4C"/>
                </a:solidFill>
                <a:latin typeface="Arial Narrow"/>
                <a:cs typeface="Arial Narrow"/>
              </a:rPr>
              <a:t>z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0" dirty="0">
                <a:solidFill>
                  <a:srgbClr val="050E4C"/>
                </a:solidFill>
                <a:latin typeface="Arial Narrow"/>
                <a:cs typeface="Arial Narrow"/>
              </a:rPr>
              <a:t>użyciem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5" dirty="0">
                <a:solidFill>
                  <a:srgbClr val="050E4C"/>
                </a:solidFill>
                <a:latin typeface="Arial Narrow"/>
                <a:cs typeface="Arial Narrow"/>
              </a:rPr>
              <a:t>zagregowanych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5" dirty="0">
                <a:solidFill>
                  <a:srgbClr val="050E4C"/>
                </a:solidFill>
                <a:latin typeface="Arial Narrow"/>
                <a:cs typeface="Arial Narrow"/>
              </a:rPr>
              <a:t>danych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75" dirty="0">
                <a:solidFill>
                  <a:srgbClr val="050E4C"/>
                </a:solidFill>
                <a:latin typeface="Arial Narrow"/>
                <a:cs typeface="Arial Narrow"/>
              </a:rPr>
              <a:t>z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0" dirty="0">
                <a:solidFill>
                  <a:srgbClr val="050E4C"/>
                </a:solidFill>
                <a:latin typeface="Arial Narrow"/>
                <a:cs typeface="Arial Narrow"/>
              </a:rPr>
              <a:t>badania</a:t>
            </a:r>
            <a:r>
              <a:rPr sz="1450" spc="-9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0" dirty="0">
                <a:solidFill>
                  <a:srgbClr val="050E4C"/>
                </a:solidFill>
                <a:latin typeface="Arial Narrow"/>
                <a:cs typeface="Arial Narrow"/>
              </a:rPr>
              <a:t>ARAMIS.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5" dirty="0">
                <a:solidFill>
                  <a:srgbClr val="050E4C"/>
                </a:solidFill>
                <a:latin typeface="Arial Narrow"/>
                <a:cs typeface="Arial Narrow"/>
              </a:rPr>
              <a:t>Krzywe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55" dirty="0">
                <a:solidFill>
                  <a:srgbClr val="050E4C"/>
                </a:solidFill>
                <a:latin typeface="Arial Narrow"/>
                <a:cs typeface="Arial Narrow"/>
              </a:rPr>
              <a:t>linią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0" dirty="0">
                <a:solidFill>
                  <a:srgbClr val="050E4C"/>
                </a:solidFill>
                <a:latin typeface="Arial Narrow"/>
                <a:cs typeface="Arial Narrow"/>
              </a:rPr>
              <a:t>przerywaną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75" dirty="0">
                <a:solidFill>
                  <a:srgbClr val="050E4C"/>
                </a:solidFill>
                <a:latin typeface="Arial Narrow"/>
                <a:cs typeface="Arial Narrow"/>
              </a:rPr>
              <a:t>reprezentują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75" dirty="0" err="1">
                <a:solidFill>
                  <a:srgbClr val="050E4C"/>
                </a:solidFill>
                <a:latin typeface="Arial Narrow"/>
                <a:cs typeface="Arial Narrow"/>
              </a:rPr>
              <a:t>oryginalne</a:t>
            </a:r>
            <a:r>
              <a:rPr sz="145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5" dirty="0" err="1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br>
              <a:rPr lang="pl-PL" sz="1450" spc="-85" dirty="0">
                <a:solidFill>
                  <a:srgbClr val="050E4C"/>
                </a:solidFill>
                <a:latin typeface="Arial Narrow"/>
                <a:cs typeface="Arial Narrow"/>
              </a:rPr>
            </a:br>
            <a:r>
              <a:rPr sz="1450" spc="-75" dirty="0">
                <a:solidFill>
                  <a:srgbClr val="050E4C"/>
                </a:solidFill>
                <a:latin typeface="Arial Narrow"/>
                <a:cs typeface="Arial Narrow"/>
              </a:rPr>
              <a:t>z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0" dirty="0">
                <a:solidFill>
                  <a:srgbClr val="050E4C"/>
                </a:solidFill>
                <a:latin typeface="Arial Narrow"/>
                <a:cs typeface="Arial Narrow"/>
              </a:rPr>
              <a:t>badania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120" dirty="0">
                <a:solidFill>
                  <a:srgbClr val="050E4C"/>
                </a:solidFill>
                <a:latin typeface="Arial Narrow"/>
                <a:cs typeface="Arial Narrow"/>
              </a:rPr>
              <a:t>SPARTAN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105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0" dirty="0">
                <a:solidFill>
                  <a:srgbClr val="050E4C"/>
                </a:solidFill>
                <a:latin typeface="Arial Narrow"/>
                <a:cs typeface="Arial Narrow"/>
              </a:rPr>
              <a:t>porównaniu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75" dirty="0">
                <a:solidFill>
                  <a:srgbClr val="050E4C"/>
                </a:solidFill>
                <a:latin typeface="Arial Narrow"/>
                <a:cs typeface="Arial Narrow"/>
              </a:rPr>
              <a:t>z</a:t>
            </a:r>
            <a:r>
              <a:rPr sz="145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5" dirty="0">
                <a:solidFill>
                  <a:srgbClr val="050E4C"/>
                </a:solidFill>
                <a:latin typeface="Arial Narrow"/>
                <a:cs typeface="Arial Narrow"/>
              </a:rPr>
              <a:t>badaniem</a:t>
            </a:r>
            <a:r>
              <a:rPr sz="1450" spc="-9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50" spc="-80" dirty="0">
                <a:solidFill>
                  <a:srgbClr val="050E4C"/>
                </a:solidFill>
                <a:latin typeface="Arial Narrow"/>
                <a:cs typeface="Arial Narrow"/>
              </a:rPr>
              <a:t>ARAMIS.</a:t>
            </a:r>
            <a:endParaRPr sz="1450" dirty="0">
              <a:latin typeface="Arial Narrow"/>
              <a:cs typeface="Arial Narrow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6322061" y="4321175"/>
            <a:ext cx="1854835" cy="9455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HR =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0,70;</a:t>
            </a:r>
            <a:endParaRPr sz="20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95%</a:t>
            </a:r>
            <a:r>
              <a:rPr sz="2000" spc="1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CI:</a:t>
            </a:r>
            <a:r>
              <a:rPr sz="2000" spc="2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0,51-0,98;</a:t>
            </a:r>
            <a:endParaRPr sz="20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P (HR &lt; 1) =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98,3%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4855741" y="4321175"/>
            <a:ext cx="1854835" cy="9455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HR =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0,79;</a:t>
            </a:r>
            <a:endParaRPr sz="20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95%</a:t>
            </a:r>
            <a:r>
              <a:rPr sz="2000" spc="1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CI:</a:t>
            </a:r>
            <a:r>
              <a:rPr sz="2000" spc="2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0,59-1,08;</a:t>
            </a:r>
            <a:endParaRPr sz="20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solidFill>
                  <a:srgbClr val="1D1D1B"/>
                </a:solidFill>
                <a:latin typeface="Arial Narrow"/>
                <a:cs typeface="Arial Narrow"/>
              </a:rPr>
              <a:t>P (HR &lt; 1) = </a:t>
            </a:r>
            <a:r>
              <a:rPr sz="2000" spc="-10" dirty="0">
                <a:solidFill>
                  <a:srgbClr val="1D1D1B"/>
                </a:solidFill>
                <a:latin typeface="Arial Narrow"/>
                <a:cs typeface="Arial Narrow"/>
              </a:rPr>
              <a:t>93,2%</a:t>
            </a:r>
            <a:endParaRPr sz="2000" dirty="0">
              <a:latin typeface="Arial Narrow"/>
              <a:cs typeface="Arial Narrow"/>
            </a:endParaRPr>
          </a:p>
        </p:txBody>
      </p:sp>
      <p:grpSp>
        <p:nvGrpSpPr>
          <p:cNvPr id="2" name="object 41">
            <a:extLst>
              <a:ext uri="{FF2B5EF4-FFF2-40B4-BE49-F238E27FC236}">
                <a16:creationId xmlns:a16="http://schemas.microsoft.com/office/drawing/2014/main" id="{D1FFF987-0C54-34D1-47D7-7645E5A4A0F8}"/>
              </a:ext>
            </a:extLst>
          </p:cNvPr>
          <p:cNvGrpSpPr/>
          <p:nvPr/>
        </p:nvGrpSpPr>
        <p:grpSpPr>
          <a:xfrm>
            <a:off x="17519926" y="5298113"/>
            <a:ext cx="2604135" cy="886460"/>
            <a:chOff x="17500065" y="5298113"/>
            <a:chExt cx="2604135" cy="886460"/>
          </a:xfrm>
        </p:grpSpPr>
        <p:sp>
          <p:nvSpPr>
            <p:cNvPr id="3" name="object 42">
              <a:extLst>
                <a:ext uri="{FF2B5EF4-FFF2-40B4-BE49-F238E27FC236}">
                  <a16:creationId xmlns:a16="http://schemas.microsoft.com/office/drawing/2014/main" id="{D6319AF2-5E76-39CC-4261-5DBF0DAE973A}"/>
                </a:ext>
              </a:extLst>
            </p:cNvPr>
            <p:cNvSpPr/>
            <p:nvPr/>
          </p:nvSpPr>
          <p:spPr>
            <a:xfrm>
              <a:off x="17500065" y="5298113"/>
              <a:ext cx="2604135" cy="886460"/>
            </a:xfrm>
            <a:custGeom>
              <a:avLst/>
              <a:gdLst/>
              <a:ahLst/>
              <a:cxnLst/>
              <a:rect l="l" t="t" r="r" b="b"/>
              <a:pathLst>
                <a:path w="2604134" h="886460">
                  <a:moveTo>
                    <a:pt x="2604033" y="0"/>
                  </a:moveTo>
                  <a:lnTo>
                    <a:pt x="438473" y="0"/>
                  </a:lnTo>
                  <a:lnTo>
                    <a:pt x="0" y="437502"/>
                  </a:lnTo>
                  <a:lnTo>
                    <a:pt x="427535" y="885943"/>
                  </a:lnTo>
                  <a:lnTo>
                    <a:pt x="2604033" y="885943"/>
                  </a:lnTo>
                  <a:lnTo>
                    <a:pt x="2604033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3">
              <a:extLst>
                <a:ext uri="{FF2B5EF4-FFF2-40B4-BE49-F238E27FC236}">
                  <a16:creationId xmlns:a16="http://schemas.microsoft.com/office/drawing/2014/main" id="{02C9B250-9A06-26F0-4141-4C276DEDCEB8}"/>
                </a:ext>
              </a:extLst>
            </p:cNvPr>
            <p:cNvSpPr/>
            <p:nvPr/>
          </p:nvSpPr>
          <p:spPr>
            <a:xfrm>
              <a:off x="17961011" y="55928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152970" y="0"/>
                  </a:moveTo>
                  <a:lnTo>
                    <a:pt x="0" y="148208"/>
                  </a:lnTo>
                  <a:lnTo>
                    <a:pt x="152970" y="296416"/>
                  </a:lnTo>
                </a:path>
              </a:pathLst>
            </a:custGeom>
            <a:ln w="851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5" name="Grupa 4">
            <a:extLst>
              <a:ext uri="{FF2B5EF4-FFF2-40B4-BE49-F238E27FC236}">
                <a16:creationId xmlns:a16="http://schemas.microsoft.com/office/drawing/2014/main" id="{03012D1F-2A22-A14F-68A8-0B0B5D9C434C}"/>
              </a:ext>
            </a:extLst>
          </p:cNvPr>
          <p:cNvGrpSpPr/>
          <p:nvPr/>
        </p:nvGrpSpPr>
        <p:grpSpPr>
          <a:xfrm>
            <a:off x="17927602" y="8748513"/>
            <a:ext cx="2176780" cy="886460"/>
            <a:chOff x="17927602" y="8748513"/>
            <a:chExt cx="2176780" cy="886460"/>
          </a:xfrm>
        </p:grpSpPr>
        <p:sp>
          <p:nvSpPr>
            <p:cNvPr id="6" name="object 11">
              <a:extLst>
                <a:ext uri="{FF2B5EF4-FFF2-40B4-BE49-F238E27FC236}">
                  <a16:creationId xmlns:a16="http://schemas.microsoft.com/office/drawing/2014/main" id="{9D5590B4-FABA-AA73-A413-BF9AD502A5EE}"/>
                </a:ext>
              </a:extLst>
            </p:cNvPr>
            <p:cNvSpPr/>
            <p:nvPr/>
          </p:nvSpPr>
          <p:spPr>
            <a:xfrm>
              <a:off x="17927602" y="87485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7" name="object 12">
              <a:extLst>
                <a:ext uri="{FF2B5EF4-FFF2-40B4-BE49-F238E27FC236}">
                  <a16:creationId xmlns:a16="http://schemas.microsoft.com/office/drawing/2014/main" id="{C565EB23-E1EE-588D-5707-C960548E1A79}"/>
                </a:ext>
              </a:extLst>
            </p:cNvPr>
            <p:cNvSpPr/>
            <p:nvPr/>
          </p:nvSpPr>
          <p:spPr>
            <a:xfrm>
              <a:off x="17961014" y="90432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noFill/>
            <a:ln w="85186">
              <a:solidFill>
                <a:srgbClr val="00B0F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8" name="object 21">
              <a:extLst>
                <a:ext uri="{FF2B5EF4-FFF2-40B4-BE49-F238E27FC236}">
                  <a16:creationId xmlns:a16="http://schemas.microsoft.com/office/drawing/2014/main" id="{C7A7EEA8-E2EA-9216-1EAF-CA856F9B68E3}"/>
                </a:ext>
              </a:extLst>
            </p:cNvPr>
            <p:cNvSpPr txBox="1"/>
            <p:nvPr/>
          </p:nvSpPr>
          <p:spPr>
            <a:xfrm>
              <a:off x="18098140" y="8805446"/>
              <a:ext cx="1707254" cy="743152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Przebieg </a:t>
              </a:r>
              <a:b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</a:b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choroby i ryzyko progresji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89" name="Grupa 88">
            <a:extLst>
              <a:ext uri="{FF2B5EF4-FFF2-40B4-BE49-F238E27FC236}">
                <a16:creationId xmlns:a16="http://schemas.microsoft.com/office/drawing/2014/main" id="{1CDA5F9F-CBB7-52A7-247B-D251018BCF37}"/>
              </a:ext>
            </a:extLst>
          </p:cNvPr>
          <p:cNvGrpSpPr/>
          <p:nvPr/>
        </p:nvGrpSpPr>
        <p:grpSpPr>
          <a:xfrm>
            <a:off x="17924183" y="4161273"/>
            <a:ext cx="2186305" cy="886460"/>
            <a:chOff x="17924183" y="4161273"/>
            <a:chExt cx="2186305" cy="886460"/>
          </a:xfrm>
        </p:grpSpPr>
        <p:grpSp>
          <p:nvGrpSpPr>
            <p:cNvPr id="90" name="object 45">
              <a:extLst>
                <a:ext uri="{FF2B5EF4-FFF2-40B4-BE49-F238E27FC236}">
                  <a16:creationId xmlns:a16="http://schemas.microsoft.com/office/drawing/2014/main" id="{48F645D0-DE4A-793F-C938-4001A38F8234}"/>
                </a:ext>
              </a:extLst>
            </p:cNvPr>
            <p:cNvGrpSpPr/>
            <p:nvPr/>
          </p:nvGrpSpPr>
          <p:grpSpPr>
            <a:xfrm>
              <a:off x="17924183" y="4161273"/>
              <a:ext cx="2186305" cy="886460"/>
              <a:chOff x="17918421" y="4161273"/>
              <a:chExt cx="2186305" cy="886460"/>
            </a:xfrm>
          </p:grpSpPr>
          <p:sp>
            <p:nvSpPr>
              <p:cNvPr id="92" name="object 46">
                <a:extLst>
                  <a:ext uri="{FF2B5EF4-FFF2-40B4-BE49-F238E27FC236}">
                    <a16:creationId xmlns:a16="http://schemas.microsoft.com/office/drawing/2014/main" id="{B7D40388-D9AB-146E-D906-A55FA5575420}"/>
                  </a:ext>
                </a:extLst>
              </p:cNvPr>
              <p:cNvSpPr/>
              <p:nvPr/>
            </p:nvSpPr>
            <p:spPr>
              <a:xfrm>
                <a:off x="17927602" y="4161273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60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A68FB1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3" name="object 47">
                <a:extLst>
                  <a:ext uri="{FF2B5EF4-FFF2-40B4-BE49-F238E27FC236}">
                    <a16:creationId xmlns:a16="http://schemas.microsoft.com/office/drawing/2014/main" id="{1CCB95B5-B3CE-F99B-4499-56133424CB17}"/>
                  </a:ext>
                </a:extLst>
              </p:cNvPr>
              <p:cNvSpPr/>
              <p:nvPr/>
            </p:nvSpPr>
            <p:spPr>
              <a:xfrm>
                <a:off x="17961014" y="4456038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A68FB1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91" name="object 13">
              <a:extLst>
                <a:ext uri="{FF2B5EF4-FFF2-40B4-BE49-F238E27FC236}">
                  <a16:creationId xmlns:a16="http://schemas.microsoft.com/office/drawing/2014/main" id="{E11B4D55-C67E-FEA4-4876-6014ED6C7484}"/>
                </a:ext>
              </a:extLst>
            </p:cNvPr>
            <p:cNvSpPr txBox="1"/>
            <p:nvPr/>
          </p:nvSpPr>
          <p:spPr>
            <a:xfrm>
              <a:off x="18749645" y="4199245"/>
              <a:ext cx="1056005" cy="774571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20320" marR="5080" indent="231775" algn="r">
                <a:lnSpc>
                  <a:spcPts val="1880"/>
                </a:lnSpc>
                <a:spcBef>
                  <a:spcPts val="340"/>
                </a:spcBef>
              </a:pPr>
              <a:r>
                <a:rPr sz="1750" spc="100" dirty="0">
                  <a:solidFill>
                    <a:srgbClr val="FFFFFF"/>
                  </a:solidFill>
                  <a:latin typeface="Arial Narrow"/>
                  <a:cs typeface="Arial Narrow"/>
                </a:rPr>
                <a:t>Wysokie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ryzyko</a:t>
              </a:r>
              <a:r>
                <a:rPr sz="1750" spc="8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przerzutów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94" name="Grupa 93">
            <a:extLst>
              <a:ext uri="{FF2B5EF4-FFF2-40B4-BE49-F238E27FC236}">
                <a16:creationId xmlns:a16="http://schemas.microsoft.com/office/drawing/2014/main" id="{43911F8D-44DD-B18D-ACAE-52D257DFF4B4}"/>
              </a:ext>
            </a:extLst>
          </p:cNvPr>
          <p:cNvGrpSpPr/>
          <p:nvPr/>
        </p:nvGrpSpPr>
        <p:grpSpPr>
          <a:xfrm>
            <a:off x="17918421" y="6457267"/>
            <a:ext cx="2186305" cy="886460"/>
            <a:chOff x="17918421" y="6457267"/>
            <a:chExt cx="2186305" cy="886460"/>
          </a:xfrm>
        </p:grpSpPr>
        <p:grpSp>
          <p:nvGrpSpPr>
            <p:cNvPr id="95" name="object 14">
              <a:extLst>
                <a:ext uri="{FF2B5EF4-FFF2-40B4-BE49-F238E27FC236}">
                  <a16:creationId xmlns:a16="http://schemas.microsoft.com/office/drawing/2014/main" id="{1F8DD6A0-E998-2B5A-62CB-06AD82E2462D}"/>
                </a:ext>
              </a:extLst>
            </p:cNvPr>
            <p:cNvGrpSpPr/>
            <p:nvPr/>
          </p:nvGrpSpPr>
          <p:grpSpPr>
            <a:xfrm>
              <a:off x="17918421" y="6457267"/>
              <a:ext cx="2186305" cy="886460"/>
              <a:chOff x="17918421" y="6457267"/>
              <a:chExt cx="2186305" cy="886460"/>
            </a:xfrm>
          </p:grpSpPr>
          <p:sp>
            <p:nvSpPr>
              <p:cNvPr id="97" name="object 15">
                <a:extLst>
                  <a:ext uri="{FF2B5EF4-FFF2-40B4-BE49-F238E27FC236}">
                    <a16:creationId xmlns:a16="http://schemas.microsoft.com/office/drawing/2014/main" id="{31C1AFC8-1C15-A2E6-D681-401E6180F2CD}"/>
                  </a:ext>
                </a:extLst>
              </p:cNvPr>
              <p:cNvSpPr/>
              <p:nvPr/>
            </p:nvSpPr>
            <p:spPr>
              <a:xfrm>
                <a:off x="17927602" y="6457267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59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7798BC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8" name="object 16">
                <a:extLst>
                  <a:ext uri="{FF2B5EF4-FFF2-40B4-BE49-F238E27FC236}">
                    <a16:creationId xmlns:a16="http://schemas.microsoft.com/office/drawing/2014/main" id="{293FEABB-96AB-7559-7996-8D6FC69612A2}"/>
                  </a:ext>
                </a:extLst>
              </p:cNvPr>
              <p:cNvSpPr/>
              <p:nvPr/>
            </p:nvSpPr>
            <p:spPr>
              <a:xfrm>
                <a:off x="17961014" y="6752031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7798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96" name="object 20">
              <a:extLst>
                <a:ext uri="{FF2B5EF4-FFF2-40B4-BE49-F238E27FC236}">
                  <a16:creationId xmlns:a16="http://schemas.microsoft.com/office/drawing/2014/main" id="{00C5E2E3-6902-8E69-87EA-AE1E9949FE35}"/>
                </a:ext>
              </a:extLst>
            </p:cNvPr>
            <p:cNvSpPr txBox="1"/>
            <p:nvPr/>
          </p:nvSpPr>
          <p:spPr>
            <a:xfrm>
              <a:off x="19113029" y="6635810"/>
              <a:ext cx="692150" cy="5302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ts val="1989"/>
                </a:lnSpc>
                <a:spcBef>
                  <a:spcPts val="90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Badania</a:t>
              </a:r>
              <a:endParaRPr sz="1750" dirty="0">
                <a:latin typeface="Arial Narrow"/>
                <a:cs typeface="Arial Narrow"/>
              </a:endParaRPr>
            </a:p>
            <a:p>
              <a:pPr marL="255270">
                <a:lnSpc>
                  <a:spcPts val="1989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RWE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103" name="Grupa 102">
            <a:extLst>
              <a:ext uri="{FF2B5EF4-FFF2-40B4-BE49-F238E27FC236}">
                <a16:creationId xmlns:a16="http://schemas.microsoft.com/office/drawing/2014/main" id="{74825E7D-3E92-A854-658B-F501FECC5B5F}"/>
              </a:ext>
            </a:extLst>
          </p:cNvPr>
          <p:cNvGrpSpPr/>
          <p:nvPr/>
        </p:nvGrpSpPr>
        <p:grpSpPr>
          <a:xfrm>
            <a:off x="17927602" y="7608459"/>
            <a:ext cx="2176780" cy="886460"/>
            <a:chOff x="17927602" y="7608459"/>
            <a:chExt cx="2176780" cy="886460"/>
          </a:xfrm>
        </p:grpSpPr>
        <p:sp>
          <p:nvSpPr>
            <p:cNvPr id="104" name="object 21">
              <a:extLst>
                <a:ext uri="{FF2B5EF4-FFF2-40B4-BE49-F238E27FC236}">
                  <a16:creationId xmlns:a16="http://schemas.microsoft.com/office/drawing/2014/main" id="{0C7423B2-6B2D-15DA-E5A2-8B39B94DE039}"/>
                </a:ext>
              </a:extLst>
            </p:cNvPr>
            <p:cNvSpPr/>
            <p:nvPr/>
          </p:nvSpPr>
          <p:spPr>
            <a:xfrm>
              <a:off x="17927602" y="7608459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5" name="object 22">
              <a:extLst>
                <a:ext uri="{FF2B5EF4-FFF2-40B4-BE49-F238E27FC236}">
                  <a16:creationId xmlns:a16="http://schemas.microsoft.com/office/drawing/2014/main" id="{01D30A56-22EB-AB2F-7495-4D4F9F0D0B8F}"/>
                </a:ext>
              </a:extLst>
            </p:cNvPr>
            <p:cNvSpPr/>
            <p:nvPr/>
          </p:nvSpPr>
          <p:spPr>
            <a:xfrm>
              <a:off x="17961014" y="7903223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6" name="object 23">
              <a:extLst>
                <a:ext uri="{FF2B5EF4-FFF2-40B4-BE49-F238E27FC236}">
                  <a16:creationId xmlns:a16="http://schemas.microsoft.com/office/drawing/2014/main" id="{3DD3105B-0D9D-0B63-5ADD-9EF77C613D3F}"/>
                </a:ext>
              </a:extLst>
            </p:cNvPr>
            <p:cNvSpPr txBox="1"/>
            <p:nvPr/>
          </p:nvSpPr>
          <p:spPr>
            <a:xfrm>
              <a:off x="18931558" y="7653897"/>
              <a:ext cx="873760" cy="751205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Tolerancja </a:t>
              </a:r>
              <a:r>
                <a:rPr sz="1750" dirty="0">
                  <a:solidFill>
                    <a:srgbClr val="FFFFFF"/>
                  </a:solidFill>
                  <a:latin typeface="Arial Narrow"/>
                  <a:cs typeface="Arial Narrow"/>
                </a:rPr>
                <a:t>i</a:t>
              </a:r>
              <a:r>
                <a:rPr sz="1750" spc="-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jakość</a:t>
              </a:r>
              <a:endParaRPr sz="1750" dirty="0">
                <a:latin typeface="Arial Narrow"/>
                <a:cs typeface="Arial Narrow"/>
              </a:endParaRPr>
            </a:p>
            <a:p>
              <a:pPr marR="5080" algn="r">
                <a:lnSpc>
                  <a:spcPts val="1800"/>
                </a:lnSpc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życia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107" name="object 13">
            <a:extLst>
              <a:ext uri="{FF2B5EF4-FFF2-40B4-BE49-F238E27FC236}">
                <a16:creationId xmlns:a16="http://schemas.microsoft.com/office/drawing/2014/main" id="{86076EDA-19AF-B1F0-59EE-1D4FD651FDD0}"/>
              </a:ext>
            </a:extLst>
          </p:cNvPr>
          <p:cNvSpPr txBox="1"/>
          <p:nvPr/>
        </p:nvSpPr>
        <p:spPr>
          <a:xfrm>
            <a:off x="18749645" y="5451420"/>
            <a:ext cx="1056005" cy="53091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52705" marR="5080" indent="-40640" algn="r">
              <a:lnSpc>
                <a:spcPts val="1880"/>
              </a:lnSpc>
            </a:pPr>
            <a:r>
              <a:rPr sz="1750" spc="-10" dirty="0" err="1">
                <a:solidFill>
                  <a:srgbClr val="FFFFFF"/>
                </a:solidFill>
                <a:latin typeface="Arial Narrow"/>
                <a:cs typeface="Arial Narrow"/>
              </a:rPr>
              <a:t>Skuteczność</a:t>
            </a: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 apalutamidu</a:t>
            </a:r>
            <a:endParaRPr sz="1750" dirty="0">
              <a:latin typeface="Arial Narrow"/>
              <a:cs typeface="Arial Narrow"/>
            </a:endParaRPr>
          </a:p>
        </p:txBody>
      </p:sp>
      <p:sp>
        <p:nvSpPr>
          <p:cNvPr id="13" name="Prostokąt 12">
            <a:hlinkClick r:id="rId17" action="ppaction://hlinksldjump"/>
            <a:extLst>
              <a:ext uri="{FF2B5EF4-FFF2-40B4-BE49-F238E27FC236}">
                <a16:creationId xmlns:a16="http://schemas.microsoft.com/office/drawing/2014/main" id="{4DB88852-DB3F-956C-9D5D-F6B9EF54262B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hlinkClick r:id="rId17" action="ppaction://hlinksldjump"/>
            <a:extLst>
              <a:ext uri="{FF2B5EF4-FFF2-40B4-BE49-F238E27FC236}">
                <a16:creationId xmlns:a16="http://schemas.microsoft.com/office/drawing/2014/main" id="{ECF13022-5058-5F57-B24C-B25453B02687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>
            <a:hlinkClick r:id="rId18" action="ppaction://hlinksldjump"/>
            <a:extLst>
              <a:ext uri="{FF2B5EF4-FFF2-40B4-BE49-F238E27FC236}">
                <a16:creationId xmlns:a16="http://schemas.microsoft.com/office/drawing/2014/main" id="{A9437036-0FD6-0790-C92A-ECFDA0C90515}"/>
              </a:ext>
            </a:extLst>
          </p:cNvPr>
          <p:cNvSpPr/>
          <p:nvPr/>
        </p:nvSpPr>
        <p:spPr>
          <a:xfrm>
            <a:off x="17961013" y="5313862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hlinkClick r:id="rId19" action="ppaction://hlinksldjump"/>
            <a:extLst>
              <a:ext uri="{FF2B5EF4-FFF2-40B4-BE49-F238E27FC236}">
                <a16:creationId xmlns:a16="http://schemas.microsoft.com/office/drawing/2014/main" id="{EB7DA607-FD59-975F-FCF9-7967E32CBE89}"/>
              </a:ext>
            </a:extLst>
          </p:cNvPr>
          <p:cNvSpPr/>
          <p:nvPr/>
        </p:nvSpPr>
        <p:spPr>
          <a:xfrm>
            <a:off x="17961013" y="6447641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hlinkClick r:id="rId20" action="ppaction://hlinksldjump"/>
            <a:extLst>
              <a:ext uri="{FF2B5EF4-FFF2-40B4-BE49-F238E27FC236}">
                <a16:creationId xmlns:a16="http://schemas.microsoft.com/office/drawing/2014/main" id="{070CA967-DC6F-52D9-F219-4176FF9A5498}"/>
              </a:ext>
            </a:extLst>
          </p:cNvPr>
          <p:cNvSpPr/>
          <p:nvPr/>
        </p:nvSpPr>
        <p:spPr>
          <a:xfrm>
            <a:off x="17981580" y="763278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>
            <a:hlinkClick r:id="rId21" action="ppaction://hlinksldjump"/>
            <a:extLst>
              <a:ext uri="{FF2B5EF4-FFF2-40B4-BE49-F238E27FC236}">
                <a16:creationId xmlns:a16="http://schemas.microsoft.com/office/drawing/2014/main" id="{B6329FA9-2856-FDDB-AE5C-DBF9D5C9E617}"/>
              </a:ext>
            </a:extLst>
          </p:cNvPr>
          <p:cNvSpPr/>
          <p:nvPr/>
        </p:nvSpPr>
        <p:spPr>
          <a:xfrm>
            <a:off x="17946866" y="878521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9" name="Grafika 108" descr="Dom z wypełnieniem pełnym">
            <a:hlinkClick r:id="rId22" action="ppaction://hlinksldjump"/>
            <a:extLst>
              <a:ext uri="{FF2B5EF4-FFF2-40B4-BE49-F238E27FC236}">
                <a16:creationId xmlns:a16="http://schemas.microsoft.com/office/drawing/2014/main" id="{B98EC6AA-06B6-584E-F657-8F636A28624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9026929" y="3093836"/>
            <a:ext cx="914400" cy="914400"/>
          </a:xfrm>
          <a:prstGeom prst="rect">
            <a:avLst/>
          </a:prstGeom>
        </p:spPr>
      </p:pic>
      <p:sp>
        <p:nvSpPr>
          <p:cNvPr id="7" name="object 35">
            <a:extLst>
              <a:ext uri="{FF2B5EF4-FFF2-40B4-BE49-F238E27FC236}">
                <a16:creationId xmlns:a16="http://schemas.microsoft.com/office/drawing/2014/main" id="{1EF4C6E3-3FF4-E4C7-D1B4-6BD172773080}"/>
              </a:ext>
            </a:extLst>
          </p:cNvPr>
          <p:cNvSpPr txBox="1"/>
          <p:nvPr/>
        </p:nvSpPr>
        <p:spPr>
          <a:xfrm>
            <a:off x="463876" y="12693255"/>
            <a:ext cx="14853285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ADT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terapia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antyandrogenowa;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APA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apalutamid;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HR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hazard</a:t>
            </a:r>
            <a:r>
              <a:rPr sz="14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 err="1">
                <a:solidFill>
                  <a:srgbClr val="050E4C"/>
                </a:solidFill>
                <a:latin typeface="Arial Narrow"/>
                <a:cs typeface="Arial Narrow"/>
              </a:rPr>
              <a:t>względny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;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 MAIC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porównanie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pośrednie;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NHT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nowoczesne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terapie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hormonalne;</a:t>
            </a:r>
            <a:r>
              <a:rPr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050E4C"/>
                </a:solidFill>
                <a:latin typeface="Arial Narrow"/>
                <a:cs typeface="Arial Narrow"/>
              </a:rPr>
              <a:t>nmCRPC</a:t>
            </a:r>
            <a:r>
              <a:rPr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oporny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kastrację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rak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gruczołu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krokowego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050E4C"/>
                </a:solidFill>
                <a:latin typeface="Arial Narrow"/>
                <a:cs typeface="Arial Narrow"/>
              </a:rPr>
              <a:t>bez</a:t>
            </a:r>
            <a:r>
              <a:rPr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400" spc="-10" dirty="0" err="1">
                <a:solidFill>
                  <a:srgbClr val="050E4C"/>
                </a:solidFill>
                <a:latin typeface="Arial Narrow"/>
                <a:cs typeface="Arial Narrow"/>
              </a:rPr>
              <a:t>przerzutów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;</a:t>
            </a:r>
            <a:b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</a:b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RWE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</a:t>
            </a:r>
            <a:endParaRPr lang="pl-PL" sz="1400" dirty="0">
              <a:latin typeface="Arial Narrow"/>
              <a:cs typeface="Arial Narrow"/>
            </a:endParaRPr>
          </a:p>
        </p:txBody>
      </p:sp>
      <p:sp>
        <p:nvSpPr>
          <p:cNvPr id="8" name="object 35">
            <a:extLst>
              <a:ext uri="{FF2B5EF4-FFF2-40B4-BE49-F238E27FC236}">
                <a16:creationId xmlns:a16="http://schemas.microsoft.com/office/drawing/2014/main" id="{247BF883-3F78-0D12-19F1-DB3CBBF7966C}"/>
              </a:ext>
            </a:extLst>
          </p:cNvPr>
          <p:cNvSpPr txBox="1"/>
          <p:nvPr/>
        </p:nvSpPr>
        <p:spPr>
          <a:xfrm>
            <a:off x="481132" y="13209191"/>
            <a:ext cx="14988104" cy="56015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dirty="0">
                <a:solidFill>
                  <a:srgbClr val="050E4C"/>
                </a:solidFill>
                <a:latin typeface="Arial Narrow"/>
              </a:rPr>
              <a:t>1. </a:t>
            </a:r>
            <a:r>
              <a:rPr lang="pl-PL" sz="1400" dirty="0" err="1">
                <a:solidFill>
                  <a:srgbClr val="050E4C"/>
                </a:solidFill>
                <a:latin typeface="Arial Narrow"/>
              </a:rPr>
              <a:t>Chowdhury</a:t>
            </a:r>
            <a:r>
              <a:rPr lang="pl-PL" sz="1400" dirty="0">
                <a:solidFill>
                  <a:srgbClr val="050E4C"/>
                </a:solidFill>
                <a:latin typeface="Arial Narrow"/>
              </a:rPr>
              <a:t> S et al. </a:t>
            </a:r>
            <a:r>
              <a:rPr lang="pl-PL" sz="1400" dirty="0" err="1">
                <a:solidFill>
                  <a:srgbClr val="050E4C"/>
                </a:solidFill>
                <a:latin typeface="Arial Narrow"/>
              </a:rPr>
              <a:t>Adv</a:t>
            </a:r>
            <a:r>
              <a:rPr lang="pl-PL" sz="1400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dirty="0" err="1">
                <a:solidFill>
                  <a:srgbClr val="050E4C"/>
                </a:solidFill>
                <a:latin typeface="Arial Narrow"/>
              </a:rPr>
              <a:t>Ther</a:t>
            </a:r>
            <a:r>
              <a:rPr lang="pl-PL" sz="1400" dirty="0">
                <a:solidFill>
                  <a:srgbClr val="050E4C"/>
                </a:solidFill>
                <a:latin typeface="Arial Narrow"/>
              </a:rPr>
              <a:t>. 2022; 39: 518-531.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pl-PL" sz="1400" spc="-25" dirty="0">
              <a:solidFill>
                <a:srgbClr val="050E4C"/>
              </a:solidFill>
              <a:latin typeface="Arial Narrow"/>
            </a:endParaRPr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id="{2A389C94-EB0D-FA22-3D5B-01C43DF7B479}"/>
              </a:ext>
            </a:extLst>
          </p:cNvPr>
          <p:cNvGrpSpPr/>
          <p:nvPr/>
        </p:nvGrpSpPr>
        <p:grpSpPr>
          <a:xfrm>
            <a:off x="17927601" y="9913114"/>
            <a:ext cx="2176780" cy="886460"/>
            <a:chOff x="17927601" y="9913114"/>
            <a:chExt cx="2176780" cy="886460"/>
          </a:xfrm>
        </p:grpSpPr>
        <p:sp>
          <p:nvSpPr>
            <p:cNvPr id="10" name="object 22">
              <a:extLst>
                <a:ext uri="{FF2B5EF4-FFF2-40B4-BE49-F238E27FC236}">
                  <a16:creationId xmlns:a16="http://schemas.microsoft.com/office/drawing/2014/main" id="{0D4CDFFA-B526-0E77-4609-13ECCB703812}"/>
                </a:ext>
              </a:extLst>
            </p:cNvPr>
            <p:cNvSpPr/>
            <p:nvPr/>
          </p:nvSpPr>
          <p:spPr>
            <a:xfrm>
              <a:off x="17927601" y="9913114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23">
              <a:extLst>
                <a:ext uri="{FF2B5EF4-FFF2-40B4-BE49-F238E27FC236}">
                  <a16:creationId xmlns:a16="http://schemas.microsoft.com/office/drawing/2014/main" id="{1E70958C-A565-4D28-14B5-9F614D49FF55}"/>
                </a:ext>
              </a:extLst>
            </p:cNvPr>
            <p:cNvSpPr txBox="1"/>
            <p:nvPr/>
          </p:nvSpPr>
          <p:spPr>
            <a:xfrm>
              <a:off x="18901276" y="10179561"/>
              <a:ext cx="903605" cy="26802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algn="r">
                <a:lnSpc>
                  <a:spcPts val="1955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SIL</a:t>
              </a:r>
              <a:endParaRPr sz="1750" dirty="0">
                <a:latin typeface="Arial Narrow"/>
                <a:cs typeface="Arial Narrow"/>
              </a:endParaRPr>
            </a:p>
          </p:txBody>
        </p:sp>
        <p:sp>
          <p:nvSpPr>
            <p:cNvPr id="12" name="object 24">
              <a:extLst>
                <a:ext uri="{FF2B5EF4-FFF2-40B4-BE49-F238E27FC236}">
                  <a16:creationId xmlns:a16="http://schemas.microsoft.com/office/drawing/2014/main" id="{D4C84A51-B2C0-90AA-2DBB-DC52DF0B3F58}"/>
                </a:ext>
              </a:extLst>
            </p:cNvPr>
            <p:cNvSpPr/>
            <p:nvPr/>
          </p:nvSpPr>
          <p:spPr>
            <a:xfrm>
              <a:off x="17961013" y="10207879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4" name="Prostokąt 13">
            <a:hlinkClick r:id="rId25" action="ppaction://hlinksldjump"/>
            <a:extLst>
              <a:ext uri="{FF2B5EF4-FFF2-40B4-BE49-F238E27FC236}">
                <a16:creationId xmlns:a16="http://schemas.microsoft.com/office/drawing/2014/main" id="{3A939071-F5BC-EEAC-19B4-38A3E07F7D89}"/>
              </a:ext>
            </a:extLst>
          </p:cNvPr>
          <p:cNvSpPr/>
          <p:nvPr/>
        </p:nvSpPr>
        <p:spPr>
          <a:xfrm>
            <a:off x="17961012" y="9919750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7937765" y="5298113"/>
            <a:ext cx="2186305" cy="886460"/>
            <a:chOff x="17918421" y="5298113"/>
            <a:chExt cx="2186305" cy="886460"/>
          </a:xfrm>
        </p:grpSpPr>
        <p:sp>
          <p:nvSpPr>
            <p:cNvPr id="4" name="object 4"/>
            <p:cNvSpPr/>
            <p:nvPr/>
          </p:nvSpPr>
          <p:spPr>
            <a:xfrm>
              <a:off x="17927602" y="52981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7961014" y="55928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9" name="object 9"/>
          <p:cNvSpPr/>
          <p:nvPr/>
        </p:nvSpPr>
        <p:spPr>
          <a:xfrm>
            <a:off x="0" y="1894534"/>
            <a:ext cx="20104100" cy="43180"/>
          </a:xfrm>
          <a:custGeom>
            <a:avLst/>
            <a:gdLst/>
            <a:ahLst/>
            <a:cxnLst/>
            <a:rect l="l" t="t" r="r" b="b"/>
            <a:pathLst>
              <a:path w="20104100" h="43180">
                <a:moveTo>
                  <a:pt x="0" y="0"/>
                </a:moveTo>
                <a:lnTo>
                  <a:pt x="0" y="42593"/>
                </a:lnTo>
                <a:lnTo>
                  <a:pt x="20104100" y="42593"/>
                </a:lnTo>
                <a:lnTo>
                  <a:pt x="201041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58EB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6" name="object 16"/>
          <p:cNvGrpSpPr/>
          <p:nvPr/>
        </p:nvGrpSpPr>
        <p:grpSpPr>
          <a:xfrm>
            <a:off x="17519591" y="6457266"/>
            <a:ext cx="2604135" cy="886460"/>
            <a:chOff x="17500065" y="6457266"/>
            <a:chExt cx="2604135" cy="886460"/>
          </a:xfrm>
        </p:grpSpPr>
        <p:sp>
          <p:nvSpPr>
            <p:cNvPr id="17" name="object 17"/>
            <p:cNvSpPr/>
            <p:nvPr/>
          </p:nvSpPr>
          <p:spPr>
            <a:xfrm>
              <a:off x="17500065" y="6457266"/>
              <a:ext cx="2604135" cy="886460"/>
            </a:xfrm>
            <a:custGeom>
              <a:avLst/>
              <a:gdLst/>
              <a:ahLst/>
              <a:cxnLst/>
              <a:rect l="l" t="t" r="r" b="b"/>
              <a:pathLst>
                <a:path w="2604134" h="886459">
                  <a:moveTo>
                    <a:pt x="2604033" y="0"/>
                  </a:moveTo>
                  <a:lnTo>
                    <a:pt x="438473" y="0"/>
                  </a:lnTo>
                  <a:lnTo>
                    <a:pt x="0" y="437502"/>
                  </a:lnTo>
                  <a:lnTo>
                    <a:pt x="427535" y="885943"/>
                  </a:lnTo>
                  <a:lnTo>
                    <a:pt x="2604033" y="885943"/>
                  </a:lnTo>
                  <a:lnTo>
                    <a:pt x="2604033" y="0"/>
                  </a:lnTo>
                  <a:close/>
                </a:path>
              </a:pathLst>
            </a:custGeom>
            <a:solidFill>
              <a:srgbClr val="7798B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8"/>
            <p:cNvSpPr/>
            <p:nvPr/>
          </p:nvSpPr>
          <p:spPr>
            <a:xfrm>
              <a:off x="17961011" y="6752030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152970" y="0"/>
                  </a:moveTo>
                  <a:lnTo>
                    <a:pt x="0" y="148208"/>
                  </a:lnTo>
                  <a:lnTo>
                    <a:pt x="152970" y="296416"/>
                  </a:lnTo>
                </a:path>
              </a:pathLst>
            </a:custGeom>
            <a:ln w="851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31" name="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641134"/>
            <a:ext cx="20073287" cy="329511"/>
          </a:xfrm>
          <a:prstGeom prst="rect">
            <a:avLst/>
          </a:prstGeom>
        </p:spPr>
      </p:pic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9462319" y="272426"/>
            <a:ext cx="9973367" cy="1000496"/>
          </a:xfrm>
          <a:prstGeom prst="rect">
            <a:avLst/>
          </a:prstGeom>
        </p:spPr>
        <p:txBody>
          <a:bodyPr vert="horz" wrap="square" lIns="0" tIns="327880" rIns="0" bIns="0" rtlCol="0">
            <a:spAutoFit/>
          </a:bodyPr>
          <a:lstStyle/>
          <a:p>
            <a:pPr marL="74549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RZECZYWISTA</a:t>
            </a:r>
            <a:r>
              <a:rPr spc="-5" dirty="0"/>
              <a:t> </a:t>
            </a:r>
            <a:r>
              <a:rPr dirty="0"/>
              <a:t>PRAKTYKA</a:t>
            </a:r>
            <a:r>
              <a:rPr spc="-5" dirty="0"/>
              <a:t> </a:t>
            </a:r>
            <a:r>
              <a:rPr spc="-10" dirty="0"/>
              <a:t>KLINICZNA</a:t>
            </a:r>
            <a:r>
              <a:rPr lang="pl-PL" spc="-10" baseline="30000" dirty="0"/>
              <a:t>1</a:t>
            </a:r>
            <a:endParaRPr spc="-10" baseline="30000" dirty="0"/>
          </a:p>
        </p:txBody>
      </p:sp>
      <p:sp>
        <p:nvSpPr>
          <p:cNvPr id="50" name="object 50"/>
          <p:cNvSpPr/>
          <p:nvPr/>
        </p:nvSpPr>
        <p:spPr>
          <a:xfrm>
            <a:off x="0" y="10950575"/>
            <a:ext cx="15018844" cy="1527921"/>
          </a:xfrm>
          <a:custGeom>
            <a:avLst/>
            <a:gdLst>
              <a:gd name="connsiteX0" fmla="*/ 15279388 w 15534948"/>
              <a:gd name="connsiteY0" fmla="*/ 0 h 1527920"/>
              <a:gd name="connsiteX1" fmla="*/ 516104 w 15534948"/>
              <a:gd name="connsiteY1" fmla="*/ 0 h 1527920"/>
              <a:gd name="connsiteX2" fmla="*/ 0 w 15534948"/>
              <a:gd name="connsiteY2" fmla="*/ 16933 h 1527920"/>
              <a:gd name="connsiteX3" fmla="*/ 516104 w 15534948"/>
              <a:gd name="connsiteY3" fmla="*/ 1527920 h 1527920"/>
              <a:gd name="connsiteX4" fmla="*/ 15279388 w 15534948"/>
              <a:gd name="connsiteY4" fmla="*/ 1527920 h 1527920"/>
              <a:gd name="connsiteX5" fmla="*/ 15325326 w 15534948"/>
              <a:gd name="connsiteY5" fmla="*/ 1523802 h 1527920"/>
              <a:gd name="connsiteX6" fmla="*/ 15368563 w 15534948"/>
              <a:gd name="connsiteY6" fmla="*/ 1511931 h 1527920"/>
              <a:gd name="connsiteX7" fmla="*/ 15408376 w 15534948"/>
              <a:gd name="connsiteY7" fmla="*/ 1493027 h 1527920"/>
              <a:gd name="connsiteX8" fmla="*/ 15444044 w 15534948"/>
              <a:gd name="connsiteY8" fmla="*/ 1467813 h 1527920"/>
              <a:gd name="connsiteX9" fmla="*/ 15474845 w 15534948"/>
              <a:gd name="connsiteY9" fmla="*/ 1437012 h 1527920"/>
              <a:gd name="connsiteX10" fmla="*/ 15500058 w 15534948"/>
              <a:gd name="connsiteY10" fmla="*/ 1401343 h 1527920"/>
              <a:gd name="connsiteX11" fmla="*/ 15518960 w 15534948"/>
              <a:gd name="connsiteY11" fmla="*/ 1361531 h 1527920"/>
              <a:gd name="connsiteX12" fmla="*/ 15530831 w 15534948"/>
              <a:gd name="connsiteY12" fmla="*/ 1318295 h 1527920"/>
              <a:gd name="connsiteX13" fmla="*/ 15534948 w 15534948"/>
              <a:gd name="connsiteY13" fmla="*/ 1272359 h 1527920"/>
              <a:gd name="connsiteX14" fmla="*/ 15534948 w 15534948"/>
              <a:gd name="connsiteY14" fmla="*/ 255560 h 1527920"/>
              <a:gd name="connsiteX15" fmla="*/ 15530831 w 15534948"/>
              <a:gd name="connsiteY15" fmla="*/ 209624 h 1527920"/>
              <a:gd name="connsiteX16" fmla="*/ 15518960 w 15534948"/>
              <a:gd name="connsiteY16" fmla="*/ 166389 h 1527920"/>
              <a:gd name="connsiteX17" fmla="*/ 15500058 w 15534948"/>
              <a:gd name="connsiteY17" fmla="*/ 126576 h 1527920"/>
              <a:gd name="connsiteX18" fmla="*/ 15474845 w 15534948"/>
              <a:gd name="connsiteY18" fmla="*/ 90908 h 1527920"/>
              <a:gd name="connsiteX19" fmla="*/ 15444044 w 15534948"/>
              <a:gd name="connsiteY19" fmla="*/ 60106 h 1527920"/>
              <a:gd name="connsiteX20" fmla="*/ 15408376 w 15534948"/>
              <a:gd name="connsiteY20" fmla="*/ 34892 h 1527920"/>
              <a:gd name="connsiteX21" fmla="*/ 15368563 w 15534948"/>
              <a:gd name="connsiteY21" fmla="*/ 15989 h 1527920"/>
              <a:gd name="connsiteX22" fmla="*/ 15325326 w 15534948"/>
              <a:gd name="connsiteY22" fmla="*/ 4117 h 1527920"/>
              <a:gd name="connsiteX23" fmla="*/ 15279388 w 15534948"/>
              <a:gd name="connsiteY23" fmla="*/ 0 h 1527920"/>
              <a:gd name="connsiteX0" fmla="*/ 14763284 w 15018844"/>
              <a:gd name="connsiteY0" fmla="*/ 0 h 1527920"/>
              <a:gd name="connsiteX1" fmla="*/ 0 w 15018844"/>
              <a:gd name="connsiteY1" fmla="*/ 0 h 1527920"/>
              <a:gd name="connsiteX2" fmla="*/ 0 w 15018844"/>
              <a:gd name="connsiteY2" fmla="*/ 1527920 h 1527920"/>
              <a:gd name="connsiteX3" fmla="*/ 14763284 w 15018844"/>
              <a:gd name="connsiteY3" fmla="*/ 1527920 h 1527920"/>
              <a:gd name="connsiteX4" fmla="*/ 14809222 w 15018844"/>
              <a:gd name="connsiteY4" fmla="*/ 1523802 h 1527920"/>
              <a:gd name="connsiteX5" fmla="*/ 14852459 w 15018844"/>
              <a:gd name="connsiteY5" fmla="*/ 1511931 h 1527920"/>
              <a:gd name="connsiteX6" fmla="*/ 14892272 w 15018844"/>
              <a:gd name="connsiteY6" fmla="*/ 1493027 h 1527920"/>
              <a:gd name="connsiteX7" fmla="*/ 14927940 w 15018844"/>
              <a:gd name="connsiteY7" fmla="*/ 1467813 h 1527920"/>
              <a:gd name="connsiteX8" fmla="*/ 14958741 w 15018844"/>
              <a:gd name="connsiteY8" fmla="*/ 1437012 h 1527920"/>
              <a:gd name="connsiteX9" fmla="*/ 14983954 w 15018844"/>
              <a:gd name="connsiteY9" fmla="*/ 1401343 h 1527920"/>
              <a:gd name="connsiteX10" fmla="*/ 15002856 w 15018844"/>
              <a:gd name="connsiteY10" fmla="*/ 1361531 h 1527920"/>
              <a:gd name="connsiteX11" fmla="*/ 15014727 w 15018844"/>
              <a:gd name="connsiteY11" fmla="*/ 1318295 h 1527920"/>
              <a:gd name="connsiteX12" fmla="*/ 15018844 w 15018844"/>
              <a:gd name="connsiteY12" fmla="*/ 1272359 h 1527920"/>
              <a:gd name="connsiteX13" fmla="*/ 15018844 w 15018844"/>
              <a:gd name="connsiteY13" fmla="*/ 255560 h 1527920"/>
              <a:gd name="connsiteX14" fmla="*/ 15014727 w 15018844"/>
              <a:gd name="connsiteY14" fmla="*/ 209624 h 1527920"/>
              <a:gd name="connsiteX15" fmla="*/ 15002856 w 15018844"/>
              <a:gd name="connsiteY15" fmla="*/ 166389 h 1527920"/>
              <a:gd name="connsiteX16" fmla="*/ 14983954 w 15018844"/>
              <a:gd name="connsiteY16" fmla="*/ 126576 h 1527920"/>
              <a:gd name="connsiteX17" fmla="*/ 14958741 w 15018844"/>
              <a:gd name="connsiteY17" fmla="*/ 90908 h 1527920"/>
              <a:gd name="connsiteX18" fmla="*/ 14927940 w 15018844"/>
              <a:gd name="connsiteY18" fmla="*/ 60106 h 1527920"/>
              <a:gd name="connsiteX19" fmla="*/ 14892272 w 15018844"/>
              <a:gd name="connsiteY19" fmla="*/ 34892 h 1527920"/>
              <a:gd name="connsiteX20" fmla="*/ 14852459 w 15018844"/>
              <a:gd name="connsiteY20" fmla="*/ 15989 h 1527920"/>
              <a:gd name="connsiteX21" fmla="*/ 14809222 w 15018844"/>
              <a:gd name="connsiteY21" fmla="*/ 4117 h 1527920"/>
              <a:gd name="connsiteX22" fmla="*/ 14763284 w 15018844"/>
              <a:gd name="connsiteY22" fmla="*/ 0 h 152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18844" h="1527920">
                <a:moveTo>
                  <a:pt x="14763284" y="0"/>
                </a:moveTo>
                <a:lnTo>
                  <a:pt x="0" y="0"/>
                </a:lnTo>
                <a:lnTo>
                  <a:pt x="0" y="1527920"/>
                </a:lnTo>
                <a:lnTo>
                  <a:pt x="14763284" y="1527920"/>
                </a:lnTo>
                <a:lnTo>
                  <a:pt x="14809222" y="1523802"/>
                </a:lnTo>
                <a:lnTo>
                  <a:pt x="14852459" y="1511931"/>
                </a:lnTo>
                <a:lnTo>
                  <a:pt x="14892272" y="1493027"/>
                </a:lnTo>
                <a:lnTo>
                  <a:pt x="14927940" y="1467813"/>
                </a:lnTo>
                <a:lnTo>
                  <a:pt x="14958741" y="1437012"/>
                </a:lnTo>
                <a:lnTo>
                  <a:pt x="14983954" y="1401343"/>
                </a:lnTo>
                <a:lnTo>
                  <a:pt x="15002856" y="1361531"/>
                </a:lnTo>
                <a:lnTo>
                  <a:pt x="15014727" y="1318295"/>
                </a:lnTo>
                <a:lnTo>
                  <a:pt x="15018844" y="1272359"/>
                </a:lnTo>
                <a:lnTo>
                  <a:pt x="15018844" y="255560"/>
                </a:lnTo>
                <a:lnTo>
                  <a:pt x="15014727" y="209624"/>
                </a:lnTo>
                <a:lnTo>
                  <a:pt x="15002856" y="166389"/>
                </a:lnTo>
                <a:lnTo>
                  <a:pt x="14983954" y="126576"/>
                </a:lnTo>
                <a:lnTo>
                  <a:pt x="14958741" y="90908"/>
                </a:lnTo>
                <a:lnTo>
                  <a:pt x="14927940" y="60106"/>
                </a:lnTo>
                <a:lnTo>
                  <a:pt x="14892272" y="34892"/>
                </a:lnTo>
                <a:lnTo>
                  <a:pt x="14852459" y="15989"/>
                </a:lnTo>
                <a:lnTo>
                  <a:pt x="14809222" y="4117"/>
                </a:lnTo>
                <a:lnTo>
                  <a:pt x="14763284" y="0"/>
                </a:lnTo>
                <a:close/>
              </a:path>
            </a:pathLst>
          </a:custGeom>
          <a:solidFill>
            <a:srgbClr val="ADC32B">
              <a:alpha val="7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1" name="object 5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22005" y="7243840"/>
            <a:ext cx="199848" cy="176847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31461" y="8230815"/>
            <a:ext cx="190392" cy="176847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38030" y="9217790"/>
            <a:ext cx="83823" cy="176847"/>
          </a:xfrm>
          <a:prstGeom prst="rect">
            <a:avLst/>
          </a:prstGeom>
        </p:spPr>
      </p:pic>
      <p:grpSp>
        <p:nvGrpSpPr>
          <p:cNvPr id="54" name="object 54"/>
          <p:cNvGrpSpPr/>
          <p:nvPr/>
        </p:nvGrpSpPr>
        <p:grpSpPr>
          <a:xfrm>
            <a:off x="2040737" y="4282915"/>
            <a:ext cx="11103610" cy="5083810"/>
            <a:chOff x="2040737" y="4282915"/>
            <a:chExt cx="11103610" cy="5083810"/>
          </a:xfrm>
        </p:grpSpPr>
        <p:sp>
          <p:nvSpPr>
            <p:cNvPr id="55" name="object 55"/>
            <p:cNvSpPr/>
            <p:nvPr/>
          </p:nvSpPr>
          <p:spPr>
            <a:xfrm>
              <a:off x="2040737" y="4282915"/>
              <a:ext cx="281305" cy="177165"/>
            </a:xfrm>
            <a:custGeom>
              <a:avLst/>
              <a:gdLst/>
              <a:ahLst/>
              <a:cxnLst/>
              <a:rect l="l" t="t" r="r" b="b"/>
              <a:pathLst>
                <a:path w="281305" h="177164">
                  <a:moveTo>
                    <a:pt x="239076" y="0"/>
                  </a:moveTo>
                  <a:lnTo>
                    <a:pt x="203042" y="17130"/>
                  </a:lnTo>
                  <a:lnTo>
                    <a:pt x="197292" y="40634"/>
                  </a:lnTo>
                  <a:lnTo>
                    <a:pt x="197292" y="136469"/>
                  </a:lnTo>
                  <a:lnTo>
                    <a:pt x="220516" y="174100"/>
                  </a:lnTo>
                  <a:lnTo>
                    <a:pt x="239076" y="176847"/>
                  </a:lnTo>
                  <a:lnTo>
                    <a:pt x="249059" y="176161"/>
                  </a:lnTo>
                  <a:lnTo>
                    <a:pt x="257668" y="174100"/>
                  </a:lnTo>
                  <a:lnTo>
                    <a:pt x="264904" y="170666"/>
                  </a:lnTo>
                  <a:lnTo>
                    <a:pt x="270766" y="165858"/>
                  </a:lnTo>
                  <a:lnTo>
                    <a:pt x="274845" y="160492"/>
                  </a:lnTo>
                  <a:lnTo>
                    <a:pt x="239204" y="160492"/>
                  </a:lnTo>
                  <a:lnTo>
                    <a:pt x="228806" y="158958"/>
                  </a:lnTo>
                  <a:lnTo>
                    <a:pt x="221379" y="154358"/>
                  </a:lnTo>
                  <a:lnTo>
                    <a:pt x="216923" y="146691"/>
                  </a:lnTo>
                  <a:lnTo>
                    <a:pt x="215508" y="136469"/>
                  </a:lnTo>
                  <a:lnTo>
                    <a:pt x="215472" y="40634"/>
                  </a:lnTo>
                  <a:lnTo>
                    <a:pt x="216923" y="30156"/>
                  </a:lnTo>
                  <a:lnTo>
                    <a:pt x="221379" y="22489"/>
                  </a:lnTo>
                  <a:lnTo>
                    <a:pt x="228806" y="17889"/>
                  </a:lnTo>
                  <a:lnTo>
                    <a:pt x="239204" y="16355"/>
                  </a:lnTo>
                  <a:lnTo>
                    <a:pt x="274711" y="16355"/>
                  </a:lnTo>
                  <a:lnTo>
                    <a:pt x="270766" y="11116"/>
                  </a:lnTo>
                  <a:lnTo>
                    <a:pt x="264904" y="6253"/>
                  </a:lnTo>
                  <a:lnTo>
                    <a:pt x="257668" y="2779"/>
                  </a:lnTo>
                  <a:lnTo>
                    <a:pt x="249059" y="694"/>
                  </a:lnTo>
                  <a:lnTo>
                    <a:pt x="239076" y="0"/>
                  </a:lnTo>
                  <a:close/>
                </a:path>
                <a:path w="281305" h="177164">
                  <a:moveTo>
                    <a:pt x="274711" y="16355"/>
                  </a:moveTo>
                  <a:lnTo>
                    <a:pt x="239204" y="16355"/>
                  </a:lnTo>
                  <a:lnTo>
                    <a:pt x="249602" y="17889"/>
                  </a:lnTo>
                  <a:lnTo>
                    <a:pt x="257030" y="22489"/>
                  </a:lnTo>
                  <a:lnTo>
                    <a:pt x="261486" y="30156"/>
                  </a:lnTo>
                  <a:lnTo>
                    <a:pt x="262936" y="40634"/>
                  </a:lnTo>
                  <a:lnTo>
                    <a:pt x="262901" y="136469"/>
                  </a:lnTo>
                  <a:lnTo>
                    <a:pt x="261486" y="146691"/>
                  </a:lnTo>
                  <a:lnTo>
                    <a:pt x="257030" y="154358"/>
                  </a:lnTo>
                  <a:lnTo>
                    <a:pt x="249602" y="158958"/>
                  </a:lnTo>
                  <a:lnTo>
                    <a:pt x="239204" y="160492"/>
                  </a:lnTo>
                  <a:lnTo>
                    <a:pt x="274845" y="160492"/>
                  </a:lnTo>
                  <a:lnTo>
                    <a:pt x="275294" y="159901"/>
                  </a:lnTo>
                  <a:lnTo>
                    <a:pt x="278529" y="153016"/>
                  </a:lnTo>
                  <a:lnTo>
                    <a:pt x="280469" y="145206"/>
                  </a:lnTo>
                  <a:lnTo>
                    <a:pt x="281116" y="136469"/>
                  </a:lnTo>
                  <a:lnTo>
                    <a:pt x="281116" y="40634"/>
                  </a:lnTo>
                  <a:lnTo>
                    <a:pt x="280469" y="31889"/>
                  </a:lnTo>
                  <a:lnTo>
                    <a:pt x="278529" y="24054"/>
                  </a:lnTo>
                  <a:lnTo>
                    <a:pt x="275294" y="17130"/>
                  </a:lnTo>
                  <a:lnTo>
                    <a:pt x="274711" y="16355"/>
                  </a:lnTo>
                  <a:close/>
                </a:path>
                <a:path w="281305" h="177164">
                  <a:moveTo>
                    <a:pt x="125096" y="0"/>
                  </a:moveTo>
                  <a:lnTo>
                    <a:pt x="89062" y="17130"/>
                  </a:lnTo>
                  <a:lnTo>
                    <a:pt x="83312" y="40634"/>
                  </a:lnTo>
                  <a:lnTo>
                    <a:pt x="83312" y="136469"/>
                  </a:lnTo>
                  <a:lnTo>
                    <a:pt x="106536" y="174100"/>
                  </a:lnTo>
                  <a:lnTo>
                    <a:pt x="125096" y="176847"/>
                  </a:lnTo>
                  <a:lnTo>
                    <a:pt x="135079" y="176161"/>
                  </a:lnTo>
                  <a:lnTo>
                    <a:pt x="143688" y="174100"/>
                  </a:lnTo>
                  <a:lnTo>
                    <a:pt x="150924" y="170666"/>
                  </a:lnTo>
                  <a:lnTo>
                    <a:pt x="156786" y="165858"/>
                  </a:lnTo>
                  <a:lnTo>
                    <a:pt x="160865" y="160492"/>
                  </a:lnTo>
                  <a:lnTo>
                    <a:pt x="125224" y="160492"/>
                  </a:lnTo>
                  <a:lnTo>
                    <a:pt x="114826" y="158958"/>
                  </a:lnTo>
                  <a:lnTo>
                    <a:pt x="107399" y="154358"/>
                  </a:lnTo>
                  <a:lnTo>
                    <a:pt x="102943" y="146691"/>
                  </a:lnTo>
                  <a:lnTo>
                    <a:pt x="101528" y="136469"/>
                  </a:lnTo>
                  <a:lnTo>
                    <a:pt x="101492" y="40634"/>
                  </a:lnTo>
                  <a:lnTo>
                    <a:pt x="102943" y="30156"/>
                  </a:lnTo>
                  <a:lnTo>
                    <a:pt x="107399" y="22489"/>
                  </a:lnTo>
                  <a:lnTo>
                    <a:pt x="114826" y="17889"/>
                  </a:lnTo>
                  <a:lnTo>
                    <a:pt x="125224" y="16355"/>
                  </a:lnTo>
                  <a:lnTo>
                    <a:pt x="160731" y="16355"/>
                  </a:lnTo>
                  <a:lnTo>
                    <a:pt x="156786" y="11116"/>
                  </a:lnTo>
                  <a:lnTo>
                    <a:pt x="150924" y="6253"/>
                  </a:lnTo>
                  <a:lnTo>
                    <a:pt x="143688" y="2779"/>
                  </a:lnTo>
                  <a:lnTo>
                    <a:pt x="135079" y="694"/>
                  </a:lnTo>
                  <a:lnTo>
                    <a:pt x="125096" y="0"/>
                  </a:lnTo>
                  <a:close/>
                </a:path>
                <a:path w="281305" h="177164">
                  <a:moveTo>
                    <a:pt x="160731" y="16355"/>
                  </a:moveTo>
                  <a:lnTo>
                    <a:pt x="125224" y="16355"/>
                  </a:lnTo>
                  <a:lnTo>
                    <a:pt x="135622" y="17889"/>
                  </a:lnTo>
                  <a:lnTo>
                    <a:pt x="143050" y="22489"/>
                  </a:lnTo>
                  <a:lnTo>
                    <a:pt x="147506" y="30156"/>
                  </a:lnTo>
                  <a:lnTo>
                    <a:pt x="148956" y="40634"/>
                  </a:lnTo>
                  <a:lnTo>
                    <a:pt x="148921" y="136469"/>
                  </a:lnTo>
                  <a:lnTo>
                    <a:pt x="147506" y="146691"/>
                  </a:lnTo>
                  <a:lnTo>
                    <a:pt x="143050" y="154358"/>
                  </a:lnTo>
                  <a:lnTo>
                    <a:pt x="135622" y="158958"/>
                  </a:lnTo>
                  <a:lnTo>
                    <a:pt x="125224" y="160492"/>
                  </a:lnTo>
                  <a:lnTo>
                    <a:pt x="160865" y="160492"/>
                  </a:lnTo>
                  <a:lnTo>
                    <a:pt x="161314" y="159901"/>
                  </a:lnTo>
                  <a:lnTo>
                    <a:pt x="164549" y="153016"/>
                  </a:lnTo>
                  <a:lnTo>
                    <a:pt x="166489" y="145206"/>
                  </a:lnTo>
                  <a:lnTo>
                    <a:pt x="167136" y="136469"/>
                  </a:lnTo>
                  <a:lnTo>
                    <a:pt x="167136" y="40634"/>
                  </a:lnTo>
                  <a:lnTo>
                    <a:pt x="166489" y="31889"/>
                  </a:lnTo>
                  <a:lnTo>
                    <a:pt x="164549" y="24054"/>
                  </a:lnTo>
                  <a:lnTo>
                    <a:pt x="161314" y="17130"/>
                  </a:lnTo>
                  <a:lnTo>
                    <a:pt x="160731" y="16355"/>
                  </a:lnTo>
                  <a:close/>
                </a:path>
                <a:path w="281305" h="177164">
                  <a:moveTo>
                    <a:pt x="50600" y="21211"/>
                  </a:moveTo>
                  <a:lnTo>
                    <a:pt x="32200" y="21211"/>
                  </a:lnTo>
                  <a:lnTo>
                    <a:pt x="32200" y="174292"/>
                  </a:lnTo>
                  <a:lnTo>
                    <a:pt x="50600" y="174292"/>
                  </a:lnTo>
                  <a:lnTo>
                    <a:pt x="50600" y="21211"/>
                  </a:lnTo>
                  <a:close/>
                </a:path>
                <a:path w="281305" h="177164">
                  <a:moveTo>
                    <a:pt x="50600" y="2555"/>
                  </a:moveTo>
                  <a:lnTo>
                    <a:pt x="29900" y="2555"/>
                  </a:lnTo>
                  <a:lnTo>
                    <a:pt x="0" y="24278"/>
                  </a:lnTo>
                  <a:lnTo>
                    <a:pt x="0" y="44723"/>
                  </a:lnTo>
                  <a:lnTo>
                    <a:pt x="32200" y="21211"/>
                  </a:lnTo>
                  <a:lnTo>
                    <a:pt x="50600" y="21211"/>
                  </a:lnTo>
                  <a:lnTo>
                    <a:pt x="50600" y="25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6" name="object 5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21751" y="5269891"/>
              <a:ext cx="200103" cy="17684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27372" y="6256866"/>
              <a:ext cx="194481" cy="176847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3254133" y="4560237"/>
              <a:ext cx="9890760" cy="4806315"/>
            </a:xfrm>
            <a:custGeom>
              <a:avLst/>
              <a:gdLst/>
              <a:ahLst/>
              <a:cxnLst/>
              <a:rect l="l" t="t" r="r" b="b"/>
              <a:pathLst>
                <a:path w="9890760" h="4806315">
                  <a:moveTo>
                    <a:pt x="751408" y="186207"/>
                  </a:moveTo>
                  <a:lnTo>
                    <a:pt x="744753" y="136702"/>
                  </a:lnTo>
                  <a:lnTo>
                    <a:pt x="725982" y="92214"/>
                  </a:lnTo>
                  <a:lnTo>
                    <a:pt x="696861" y="54533"/>
                  </a:lnTo>
                  <a:lnTo>
                    <a:pt x="659180" y="25412"/>
                  </a:lnTo>
                  <a:lnTo>
                    <a:pt x="614692" y="6642"/>
                  </a:lnTo>
                  <a:lnTo>
                    <a:pt x="565188" y="0"/>
                  </a:lnTo>
                  <a:lnTo>
                    <a:pt x="186207" y="0"/>
                  </a:lnTo>
                  <a:lnTo>
                    <a:pt x="136702" y="6642"/>
                  </a:lnTo>
                  <a:lnTo>
                    <a:pt x="92227" y="25412"/>
                  </a:lnTo>
                  <a:lnTo>
                    <a:pt x="54533" y="54533"/>
                  </a:lnTo>
                  <a:lnTo>
                    <a:pt x="25425" y="92214"/>
                  </a:lnTo>
                  <a:lnTo>
                    <a:pt x="6642" y="136702"/>
                  </a:lnTo>
                  <a:lnTo>
                    <a:pt x="0" y="186207"/>
                  </a:lnTo>
                  <a:lnTo>
                    <a:pt x="0" y="4806200"/>
                  </a:lnTo>
                  <a:lnTo>
                    <a:pt x="751408" y="4806200"/>
                  </a:lnTo>
                  <a:lnTo>
                    <a:pt x="751408" y="186207"/>
                  </a:lnTo>
                  <a:close/>
                </a:path>
                <a:path w="9890760" h="4806315">
                  <a:moveTo>
                    <a:pt x="2470391" y="377177"/>
                  </a:moveTo>
                  <a:lnTo>
                    <a:pt x="2463736" y="327672"/>
                  </a:lnTo>
                  <a:lnTo>
                    <a:pt x="2444966" y="283197"/>
                  </a:lnTo>
                  <a:lnTo>
                    <a:pt x="2415844" y="245503"/>
                  </a:lnTo>
                  <a:lnTo>
                    <a:pt x="2378164" y="216395"/>
                  </a:lnTo>
                  <a:lnTo>
                    <a:pt x="2333675" y="197624"/>
                  </a:lnTo>
                  <a:lnTo>
                    <a:pt x="2284184" y="190969"/>
                  </a:lnTo>
                  <a:lnTo>
                    <a:pt x="1905190" y="190969"/>
                  </a:lnTo>
                  <a:lnTo>
                    <a:pt x="1855698" y="197624"/>
                  </a:lnTo>
                  <a:lnTo>
                    <a:pt x="1811210" y="216395"/>
                  </a:lnTo>
                  <a:lnTo>
                    <a:pt x="1773529" y="245503"/>
                  </a:lnTo>
                  <a:lnTo>
                    <a:pt x="1744408" y="283197"/>
                  </a:lnTo>
                  <a:lnTo>
                    <a:pt x="1725637" y="327672"/>
                  </a:lnTo>
                  <a:lnTo>
                    <a:pt x="1718995" y="377177"/>
                  </a:lnTo>
                  <a:lnTo>
                    <a:pt x="1718995" y="4806200"/>
                  </a:lnTo>
                  <a:lnTo>
                    <a:pt x="2470391" y="4806200"/>
                  </a:lnTo>
                  <a:lnTo>
                    <a:pt x="2470391" y="377177"/>
                  </a:lnTo>
                  <a:close/>
                </a:path>
                <a:path w="9890760" h="4806315">
                  <a:moveTo>
                    <a:pt x="3717785" y="186207"/>
                  </a:moveTo>
                  <a:lnTo>
                    <a:pt x="3711130" y="136702"/>
                  </a:lnTo>
                  <a:lnTo>
                    <a:pt x="3692360" y="92214"/>
                  </a:lnTo>
                  <a:lnTo>
                    <a:pt x="3663251" y="54533"/>
                  </a:lnTo>
                  <a:lnTo>
                    <a:pt x="3625558" y="25412"/>
                  </a:lnTo>
                  <a:lnTo>
                    <a:pt x="3581082" y="6642"/>
                  </a:lnTo>
                  <a:lnTo>
                    <a:pt x="3531578" y="0"/>
                  </a:lnTo>
                  <a:lnTo>
                    <a:pt x="3152584" y="0"/>
                  </a:lnTo>
                  <a:lnTo>
                    <a:pt x="3103080" y="6642"/>
                  </a:lnTo>
                  <a:lnTo>
                    <a:pt x="3058604" y="25412"/>
                  </a:lnTo>
                  <a:lnTo>
                    <a:pt x="3020923" y="54533"/>
                  </a:lnTo>
                  <a:lnTo>
                    <a:pt x="2991802" y="92214"/>
                  </a:lnTo>
                  <a:lnTo>
                    <a:pt x="2973032" y="136702"/>
                  </a:lnTo>
                  <a:lnTo>
                    <a:pt x="2966389" y="186207"/>
                  </a:lnTo>
                  <a:lnTo>
                    <a:pt x="2966389" y="4806200"/>
                  </a:lnTo>
                  <a:lnTo>
                    <a:pt x="3717785" y="4806200"/>
                  </a:lnTo>
                  <a:lnTo>
                    <a:pt x="3717785" y="186207"/>
                  </a:lnTo>
                  <a:close/>
                </a:path>
                <a:path w="9890760" h="4806315">
                  <a:moveTo>
                    <a:pt x="5550814" y="695477"/>
                  </a:moveTo>
                  <a:lnTo>
                    <a:pt x="5544159" y="645972"/>
                  </a:lnTo>
                  <a:lnTo>
                    <a:pt x="5525389" y="601484"/>
                  </a:lnTo>
                  <a:lnTo>
                    <a:pt x="5496268" y="563803"/>
                  </a:lnTo>
                  <a:lnTo>
                    <a:pt x="5458587" y="534682"/>
                  </a:lnTo>
                  <a:lnTo>
                    <a:pt x="5414099" y="515912"/>
                  </a:lnTo>
                  <a:lnTo>
                    <a:pt x="5364607" y="509257"/>
                  </a:lnTo>
                  <a:lnTo>
                    <a:pt x="4985613" y="509257"/>
                  </a:lnTo>
                  <a:lnTo>
                    <a:pt x="4936109" y="515912"/>
                  </a:lnTo>
                  <a:lnTo>
                    <a:pt x="4891633" y="534682"/>
                  </a:lnTo>
                  <a:lnTo>
                    <a:pt x="4853940" y="563803"/>
                  </a:lnTo>
                  <a:lnTo>
                    <a:pt x="4824831" y="601484"/>
                  </a:lnTo>
                  <a:lnTo>
                    <a:pt x="4806061" y="645972"/>
                  </a:lnTo>
                  <a:lnTo>
                    <a:pt x="4799406" y="695477"/>
                  </a:lnTo>
                  <a:lnTo>
                    <a:pt x="4799406" y="4806200"/>
                  </a:lnTo>
                  <a:lnTo>
                    <a:pt x="5550814" y="4806200"/>
                  </a:lnTo>
                  <a:lnTo>
                    <a:pt x="5550814" y="695477"/>
                  </a:lnTo>
                  <a:close/>
                </a:path>
                <a:path w="9890760" h="4806315">
                  <a:moveTo>
                    <a:pt x="6809778" y="377177"/>
                  </a:moveTo>
                  <a:lnTo>
                    <a:pt x="6803123" y="327672"/>
                  </a:lnTo>
                  <a:lnTo>
                    <a:pt x="6784353" y="283197"/>
                  </a:lnTo>
                  <a:lnTo>
                    <a:pt x="6755231" y="245503"/>
                  </a:lnTo>
                  <a:lnTo>
                    <a:pt x="6717551" y="216395"/>
                  </a:lnTo>
                  <a:lnTo>
                    <a:pt x="6673075" y="197624"/>
                  </a:lnTo>
                  <a:lnTo>
                    <a:pt x="6623571" y="190969"/>
                  </a:lnTo>
                  <a:lnTo>
                    <a:pt x="6244577" y="190969"/>
                  </a:lnTo>
                  <a:lnTo>
                    <a:pt x="6195072" y="197624"/>
                  </a:lnTo>
                  <a:lnTo>
                    <a:pt x="6150597" y="216395"/>
                  </a:lnTo>
                  <a:lnTo>
                    <a:pt x="6112916" y="245503"/>
                  </a:lnTo>
                  <a:lnTo>
                    <a:pt x="6083795" y="283197"/>
                  </a:lnTo>
                  <a:lnTo>
                    <a:pt x="6065024" y="327672"/>
                  </a:lnTo>
                  <a:lnTo>
                    <a:pt x="6058382" y="377177"/>
                  </a:lnTo>
                  <a:lnTo>
                    <a:pt x="6058382" y="4806200"/>
                  </a:lnTo>
                  <a:lnTo>
                    <a:pt x="6809778" y="4806200"/>
                  </a:lnTo>
                  <a:lnTo>
                    <a:pt x="6809778" y="377177"/>
                  </a:lnTo>
                  <a:close/>
                </a:path>
                <a:path w="9890760" h="4806315">
                  <a:moveTo>
                    <a:pt x="8642807" y="759129"/>
                  </a:moveTo>
                  <a:lnTo>
                    <a:pt x="8636152" y="709625"/>
                  </a:lnTo>
                  <a:lnTo>
                    <a:pt x="8617382" y="665149"/>
                  </a:lnTo>
                  <a:lnTo>
                    <a:pt x="8588261" y="627456"/>
                  </a:lnTo>
                  <a:lnTo>
                    <a:pt x="8550580" y="598347"/>
                  </a:lnTo>
                  <a:lnTo>
                    <a:pt x="8506092" y="579564"/>
                  </a:lnTo>
                  <a:lnTo>
                    <a:pt x="8456600" y="572922"/>
                  </a:lnTo>
                  <a:lnTo>
                    <a:pt x="8077606" y="572922"/>
                  </a:lnTo>
                  <a:lnTo>
                    <a:pt x="8028102" y="579564"/>
                  </a:lnTo>
                  <a:lnTo>
                    <a:pt x="7983626" y="598347"/>
                  </a:lnTo>
                  <a:lnTo>
                    <a:pt x="7945945" y="627456"/>
                  </a:lnTo>
                  <a:lnTo>
                    <a:pt x="7916824" y="665149"/>
                  </a:lnTo>
                  <a:lnTo>
                    <a:pt x="7898054" y="709625"/>
                  </a:lnTo>
                  <a:lnTo>
                    <a:pt x="7891399" y="759129"/>
                  </a:lnTo>
                  <a:lnTo>
                    <a:pt x="7891399" y="4806200"/>
                  </a:lnTo>
                  <a:lnTo>
                    <a:pt x="8642807" y="4806200"/>
                  </a:lnTo>
                  <a:lnTo>
                    <a:pt x="8642807" y="759129"/>
                  </a:lnTo>
                  <a:close/>
                </a:path>
                <a:path w="9890760" h="4806315">
                  <a:moveTo>
                    <a:pt x="9890201" y="430225"/>
                  </a:moveTo>
                  <a:lnTo>
                    <a:pt x="9883546" y="380720"/>
                  </a:lnTo>
                  <a:lnTo>
                    <a:pt x="9864776" y="336245"/>
                  </a:lnTo>
                  <a:lnTo>
                    <a:pt x="9835655" y="298551"/>
                  </a:lnTo>
                  <a:lnTo>
                    <a:pt x="9797974" y="269443"/>
                  </a:lnTo>
                  <a:lnTo>
                    <a:pt x="9753486" y="250672"/>
                  </a:lnTo>
                  <a:lnTo>
                    <a:pt x="9703981" y="244017"/>
                  </a:lnTo>
                  <a:lnTo>
                    <a:pt x="9325000" y="244017"/>
                  </a:lnTo>
                  <a:lnTo>
                    <a:pt x="9275496" y="250672"/>
                  </a:lnTo>
                  <a:lnTo>
                    <a:pt x="9231020" y="269443"/>
                  </a:lnTo>
                  <a:lnTo>
                    <a:pt x="9193339" y="298551"/>
                  </a:lnTo>
                  <a:lnTo>
                    <a:pt x="9164218" y="336245"/>
                  </a:lnTo>
                  <a:lnTo>
                    <a:pt x="9145448" y="380720"/>
                  </a:lnTo>
                  <a:lnTo>
                    <a:pt x="9138793" y="430225"/>
                  </a:lnTo>
                  <a:lnTo>
                    <a:pt x="9138793" y="4806188"/>
                  </a:lnTo>
                  <a:lnTo>
                    <a:pt x="9890201" y="4806188"/>
                  </a:lnTo>
                  <a:lnTo>
                    <a:pt x="9890201" y="430225"/>
                  </a:lnTo>
                  <a:close/>
                </a:path>
              </a:pathLst>
            </a:custGeom>
            <a:solidFill>
              <a:srgbClr val="7E539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2972226" y="9496681"/>
            <a:ext cx="1390214" cy="84766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2479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latin typeface="Arial Narrow"/>
                <a:cs typeface="Arial Narrow"/>
              </a:rPr>
              <a:t>&gt;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dirty="0">
                <a:latin typeface="Arial Narrow"/>
                <a:cs typeface="Arial Narrow"/>
              </a:rPr>
              <a:t>60 </a:t>
            </a:r>
            <a:r>
              <a:rPr sz="2000" spc="-25" dirty="0">
                <a:latin typeface="Arial Narrow"/>
                <a:cs typeface="Arial Narrow"/>
              </a:rPr>
              <a:t>dni</a:t>
            </a:r>
            <a:endParaRPr sz="20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695"/>
              </a:spcBef>
            </a:pPr>
            <a:r>
              <a:rPr sz="2000" dirty="0">
                <a:latin typeface="Arial Narrow"/>
                <a:cs typeface="Arial Narrow"/>
              </a:rPr>
              <a:t>W 3</a:t>
            </a:r>
            <a:r>
              <a:rPr lang="pl-PL" sz="2000" dirty="0">
                <a:latin typeface="Arial Narrow"/>
                <a:cs typeface="Arial Narrow"/>
              </a:rPr>
              <a:t>.</a:t>
            </a:r>
            <a:r>
              <a:rPr sz="2000" dirty="0">
                <a:latin typeface="Arial Narrow"/>
                <a:cs typeface="Arial Narrow"/>
              </a:rPr>
              <a:t> </a:t>
            </a:r>
            <a:r>
              <a:rPr sz="2000" spc="-10" dirty="0">
                <a:latin typeface="Arial Narrow"/>
                <a:cs typeface="Arial Narrow"/>
              </a:rPr>
              <a:t>miesiącu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3252352" y="10391835"/>
            <a:ext cx="702310" cy="233679"/>
          </a:xfrm>
          <a:custGeom>
            <a:avLst/>
            <a:gdLst/>
            <a:ahLst/>
            <a:cxnLst/>
            <a:rect l="l" t="t" r="r" b="b"/>
            <a:pathLst>
              <a:path w="702310" h="233679">
                <a:moveTo>
                  <a:pt x="677993" y="0"/>
                </a:moveTo>
                <a:lnTo>
                  <a:pt x="661893" y="0"/>
                </a:lnTo>
                <a:lnTo>
                  <a:pt x="667220" y="13337"/>
                </a:lnTo>
                <a:lnTo>
                  <a:pt x="671956" y="27281"/>
                </a:lnTo>
                <a:lnTo>
                  <a:pt x="682505" y="72315"/>
                </a:lnTo>
                <a:lnTo>
                  <a:pt x="686171" y="116663"/>
                </a:lnTo>
                <a:lnTo>
                  <a:pt x="685764" y="131190"/>
                </a:lnTo>
                <a:lnTo>
                  <a:pt x="679654" y="176592"/>
                </a:lnTo>
                <a:lnTo>
                  <a:pt x="667220" y="220341"/>
                </a:lnTo>
                <a:lnTo>
                  <a:pt x="661893" y="233582"/>
                </a:lnTo>
                <a:lnTo>
                  <a:pt x="677993" y="233582"/>
                </a:lnTo>
                <a:lnTo>
                  <a:pt x="692129" y="193571"/>
                </a:lnTo>
                <a:lnTo>
                  <a:pt x="700419" y="146787"/>
                </a:lnTo>
                <a:lnTo>
                  <a:pt x="702016" y="116663"/>
                </a:lnTo>
                <a:lnTo>
                  <a:pt x="701617" y="101769"/>
                </a:lnTo>
                <a:lnTo>
                  <a:pt x="695627" y="55456"/>
                </a:lnTo>
                <a:lnTo>
                  <a:pt x="683312" y="12378"/>
                </a:lnTo>
                <a:lnTo>
                  <a:pt x="677993" y="0"/>
                </a:lnTo>
                <a:close/>
              </a:path>
              <a:path w="702310" h="233679">
                <a:moveTo>
                  <a:pt x="640937" y="28111"/>
                </a:moveTo>
                <a:lnTo>
                  <a:pt x="564269" y="28111"/>
                </a:lnTo>
                <a:lnTo>
                  <a:pt x="564269" y="44723"/>
                </a:lnTo>
                <a:lnTo>
                  <a:pt x="621770" y="44723"/>
                </a:lnTo>
                <a:lnTo>
                  <a:pt x="605925" y="94812"/>
                </a:lnTo>
                <a:lnTo>
                  <a:pt x="594808" y="136086"/>
                </a:lnTo>
                <a:lnTo>
                  <a:pt x="591358" y="174036"/>
                </a:lnTo>
                <a:lnTo>
                  <a:pt x="591358" y="199848"/>
                </a:lnTo>
                <a:lnTo>
                  <a:pt x="609759" y="199848"/>
                </a:lnTo>
                <a:lnTo>
                  <a:pt x="609774" y="174036"/>
                </a:lnTo>
                <a:lnTo>
                  <a:pt x="609966" y="164708"/>
                </a:lnTo>
                <a:lnTo>
                  <a:pt x="617489" y="118835"/>
                </a:lnTo>
                <a:lnTo>
                  <a:pt x="640937" y="42678"/>
                </a:lnTo>
                <a:lnTo>
                  <a:pt x="640937" y="28111"/>
                </a:lnTo>
                <a:close/>
              </a:path>
              <a:path w="702310" h="233679">
                <a:moveTo>
                  <a:pt x="556858" y="28111"/>
                </a:moveTo>
                <a:lnTo>
                  <a:pt x="480189" y="28111"/>
                </a:lnTo>
                <a:lnTo>
                  <a:pt x="480189" y="44723"/>
                </a:lnTo>
                <a:lnTo>
                  <a:pt x="537690" y="44723"/>
                </a:lnTo>
                <a:lnTo>
                  <a:pt x="521846" y="94812"/>
                </a:lnTo>
                <a:lnTo>
                  <a:pt x="510729" y="136086"/>
                </a:lnTo>
                <a:lnTo>
                  <a:pt x="507279" y="174036"/>
                </a:lnTo>
                <a:lnTo>
                  <a:pt x="507279" y="199848"/>
                </a:lnTo>
                <a:lnTo>
                  <a:pt x="525679" y="199848"/>
                </a:lnTo>
                <a:lnTo>
                  <a:pt x="525695" y="174036"/>
                </a:lnTo>
                <a:lnTo>
                  <a:pt x="525887" y="164708"/>
                </a:lnTo>
                <a:lnTo>
                  <a:pt x="533410" y="118835"/>
                </a:lnTo>
                <a:lnTo>
                  <a:pt x="556858" y="42678"/>
                </a:lnTo>
                <a:lnTo>
                  <a:pt x="556858" y="28111"/>
                </a:lnTo>
                <a:close/>
              </a:path>
              <a:path w="702310" h="233679">
                <a:moveTo>
                  <a:pt x="385121" y="178636"/>
                </a:moveTo>
                <a:lnTo>
                  <a:pt x="385121" y="196526"/>
                </a:lnTo>
                <a:lnTo>
                  <a:pt x="392269" y="198538"/>
                </a:lnTo>
                <a:lnTo>
                  <a:pt x="400422" y="199976"/>
                </a:lnTo>
                <a:lnTo>
                  <a:pt x="409583" y="200838"/>
                </a:lnTo>
                <a:lnTo>
                  <a:pt x="419749" y="201126"/>
                </a:lnTo>
                <a:lnTo>
                  <a:pt x="429796" y="200519"/>
                </a:lnTo>
                <a:lnTo>
                  <a:pt x="458305" y="184514"/>
                </a:lnTo>
                <a:lnTo>
                  <a:pt x="416683" y="184514"/>
                </a:lnTo>
                <a:lnTo>
                  <a:pt x="408529" y="184147"/>
                </a:lnTo>
                <a:lnTo>
                  <a:pt x="400550" y="183045"/>
                </a:lnTo>
                <a:lnTo>
                  <a:pt x="392748" y="181208"/>
                </a:lnTo>
                <a:lnTo>
                  <a:pt x="385121" y="178636"/>
                </a:lnTo>
                <a:close/>
              </a:path>
              <a:path w="702310" h="233679">
                <a:moveTo>
                  <a:pt x="457001" y="43445"/>
                </a:moveTo>
                <a:lnTo>
                  <a:pt x="427459" y="43445"/>
                </a:lnTo>
                <a:lnTo>
                  <a:pt x="434870" y="45276"/>
                </a:lnTo>
                <a:lnTo>
                  <a:pt x="442707" y="52602"/>
                </a:lnTo>
                <a:lnTo>
                  <a:pt x="444666" y="57841"/>
                </a:lnTo>
                <a:lnTo>
                  <a:pt x="444666" y="89020"/>
                </a:lnTo>
                <a:lnTo>
                  <a:pt x="442963" y="95111"/>
                </a:lnTo>
                <a:lnTo>
                  <a:pt x="436148" y="103459"/>
                </a:lnTo>
                <a:lnTo>
                  <a:pt x="430185" y="105546"/>
                </a:lnTo>
                <a:lnTo>
                  <a:pt x="404032" y="105546"/>
                </a:lnTo>
                <a:lnTo>
                  <a:pt x="404032" y="122157"/>
                </a:lnTo>
                <a:lnTo>
                  <a:pt x="421666" y="122157"/>
                </a:lnTo>
                <a:lnTo>
                  <a:pt x="432176" y="123659"/>
                </a:lnTo>
                <a:lnTo>
                  <a:pt x="439683" y="128163"/>
                </a:lnTo>
                <a:lnTo>
                  <a:pt x="444187" y="135670"/>
                </a:lnTo>
                <a:lnTo>
                  <a:pt x="445689" y="146180"/>
                </a:lnTo>
                <a:lnTo>
                  <a:pt x="445689" y="170288"/>
                </a:lnTo>
                <a:lnTo>
                  <a:pt x="443602" y="175570"/>
                </a:lnTo>
                <a:lnTo>
                  <a:pt x="435253" y="182725"/>
                </a:lnTo>
                <a:lnTo>
                  <a:pt x="427672" y="184514"/>
                </a:lnTo>
                <a:lnTo>
                  <a:pt x="458305" y="184514"/>
                </a:lnTo>
                <a:lnTo>
                  <a:pt x="460990" y="179722"/>
                </a:lnTo>
                <a:lnTo>
                  <a:pt x="463123" y="172391"/>
                </a:lnTo>
                <a:lnTo>
                  <a:pt x="463833" y="164069"/>
                </a:lnTo>
                <a:lnTo>
                  <a:pt x="463833" y="144391"/>
                </a:lnTo>
                <a:lnTo>
                  <a:pt x="462604" y="133354"/>
                </a:lnTo>
                <a:lnTo>
                  <a:pt x="458914" y="124521"/>
                </a:lnTo>
                <a:lnTo>
                  <a:pt x="452765" y="117893"/>
                </a:lnTo>
                <a:lnTo>
                  <a:pt x="444155" y="113468"/>
                </a:lnTo>
                <a:lnTo>
                  <a:pt x="452317" y="108677"/>
                </a:lnTo>
                <a:lnTo>
                  <a:pt x="458147" y="101713"/>
                </a:lnTo>
                <a:lnTo>
                  <a:pt x="461645" y="92576"/>
                </a:lnTo>
                <a:lnTo>
                  <a:pt x="462811" y="81268"/>
                </a:lnTo>
                <a:lnTo>
                  <a:pt x="462811" y="63634"/>
                </a:lnTo>
                <a:lnTo>
                  <a:pt x="460000" y="47534"/>
                </a:lnTo>
                <a:lnTo>
                  <a:pt x="457001" y="43445"/>
                </a:lnTo>
                <a:close/>
              </a:path>
              <a:path w="702310" h="233679">
                <a:moveTo>
                  <a:pt x="417833" y="26833"/>
                </a:moveTo>
                <a:lnTo>
                  <a:pt x="409287" y="27057"/>
                </a:lnTo>
                <a:lnTo>
                  <a:pt x="401541" y="27728"/>
                </a:lnTo>
                <a:lnTo>
                  <a:pt x="394593" y="28846"/>
                </a:lnTo>
                <a:lnTo>
                  <a:pt x="388443" y="30411"/>
                </a:lnTo>
                <a:lnTo>
                  <a:pt x="388443" y="47789"/>
                </a:lnTo>
                <a:lnTo>
                  <a:pt x="394608" y="45889"/>
                </a:lnTo>
                <a:lnTo>
                  <a:pt x="401349" y="44531"/>
                </a:lnTo>
                <a:lnTo>
                  <a:pt x="408664" y="43716"/>
                </a:lnTo>
                <a:lnTo>
                  <a:pt x="416555" y="43445"/>
                </a:lnTo>
                <a:lnTo>
                  <a:pt x="457001" y="43445"/>
                </a:lnTo>
                <a:lnTo>
                  <a:pt x="451567" y="36034"/>
                </a:lnTo>
                <a:lnTo>
                  <a:pt x="437511" y="29133"/>
                </a:lnTo>
                <a:lnTo>
                  <a:pt x="417833" y="26833"/>
                </a:lnTo>
                <a:close/>
              </a:path>
              <a:path w="702310" h="233679">
                <a:moveTo>
                  <a:pt x="319953" y="132380"/>
                </a:moveTo>
                <a:lnTo>
                  <a:pt x="228462" y="132380"/>
                </a:lnTo>
                <a:lnTo>
                  <a:pt x="228462" y="147458"/>
                </a:lnTo>
                <a:lnTo>
                  <a:pt x="319953" y="147458"/>
                </a:lnTo>
                <a:lnTo>
                  <a:pt x="319953" y="132380"/>
                </a:lnTo>
                <a:close/>
              </a:path>
              <a:path w="702310" h="233679">
                <a:moveTo>
                  <a:pt x="319953" y="86635"/>
                </a:moveTo>
                <a:lnTo>
                  <a:pt x="228462" y="86635"/>
                </a:lnTo>
                <a:lnTo>
                  <a:pt x="228462" y="101713"/>
                </a:lnTo>
                <a:lnTo>
                  <a:pt x="319953" y="101713"/>
                </a:lnTo>
                <a:lnTo>
                  <a:pt x="319953" y="86635"/>
                </a:lnTo>
                <a:close/>
              </a:path>
              <a:path w="702310" h="233679">
                <a:moveTo>
                  <a:pt x="89948" y="54434"/>
                </a:moveTo>
                <a:lnTo>
                  <a:pt x="72570" y="54434"/>
                </a:lnTo>
                <a:lnTo>
                  <a:pt x="72570" y="199848"/>
                </a:lnTo>
                <a:lnTo>
                  <a:pt x="90715" y="199848"/>
                </a:lnTo>
                <a:lnTo>
                  <a:pt x="90715" y="77434"/>
                </a:lnTo>
                <a:lnTo>
                  <a:pt x="97615" y="74527"/>
                </a:lnTo>
                <a:lnTo>
                  <a:pt x="104260" y="72451"/>
                </a:lnTo>
                <a:lnTo>
                  <a:pt x="110649" y="71205"/>
                </a:lnTo>
                <a:lnTo>
                  <a:pt x="116782" y="70790"/>
                </a:lnTo>
                <a:lnTo>
                  <a:pt x="150250" y="70790"/>
                </a:lnTo>
                <a:lnTo>
                  <a:pt x="148663" y="67603"/>
                </a:lnTo>
                <a:lnTo>
                  <a:pt x="144638" y="62740"/>
                </a:lnTo>
                <a:lnTo>
                  <a:pt x="142905" y="61078"/>
                </a:lnTo>
                <a:lnTo>
                  <a:pt x="89948" y="61078"/>
                </a:lnTo>
                <a:lnTo>
                  <a:pt x="89948" y="54434"/>
                </a:lnTo>
                <a:close/>
              </a:path>
              <a:path w="702310" h="233679">
                <a:moveTo>
                  <a:pt x="150250" y="70790"/>
                </a:moveTo>
                <a:lnTo>
                  <a:pt x="116782" y="70790"/>
                </a:lnTo>
                <a:lnTo>
                  <a:pt x="125056" y="71956"/>
                </a:lnTo>
                <a:lnTo>
                  <a:pt x="130966" y="75454"/>
                </a:lnTo>
                <a:lnTo>
                  <a:pt x="134512" y="81284"/>
                </a:lnTo>
                <a:lnTo>
                  <a:pt x="135694" y="89446"/>
                </a:lnTo>
                <a:lnTo>
                  <a:pt x="135694" y="199848"/>
                </a:lnTo>
                <a:lnTo>
                  <a:pt x="153838" y="199848"/>
                </a:lnTo>
                <a:lnTo>
                  <a:pt x="153838" y="87657"/>
                </a:lnTo>
                <a:lnTo>
                  <a:pt x="153263" y="80062"/>
                </a:lnTo>
                <a:lnTo>
                  <a:pt x="151538" y="73377"/>
                </a:lnTo>
                <a:lnTo>
                  <a:pt x="150250" y="70790"/>
                </a:lnTo>
                <a:close/>
              </a:path>
              <a:path w="702310" h="233679">
                <a:moveTo>
                  <a:pt x="130710" y="53923"/>
                </a:moveTo>
                <a:lnTo>
                  <a:pt x="121254" y="53923"/>
                </a:lnTo>
                <a:lnTo>
                  <a:pt x="113979" y="54370"/>
                </a:lnTo>
                <a:lnTo>
                  <a:pt x="106336" y="55712"/>
                </a:lnTo>
                <a:lnTo>
                  <a:pt x="98326" y="57948"/>
                </a:lnTo>
                <a:lnTo>
                  <a:pt x="89948" y="61078"/>
                </a:lnTo>
                <a:lnTo>
                  <a:pt x="142905" y="61078"/>
                </a:lnTo>
                <a:lnTo>
                  <a:pt x="138505" y="56862"/>
                </a:lnTo>
                <a:lnTo>
                  <a:pt x="130710" y="53923"/>
                </a:lnTo>
                <a:close/>
              </a:path>
              <a:path w="702310" h="233679">
                <a:moveTo>
                  <a:pt x="40123" y="0"/>
                </a:moveTo>
                <a:lnTo>
                  <a:pt x="24022" y="0"/>
                </a:lnTo>
                <a:lnTo>
                  <a:pt x="18699" y="12378"/>
                </a:lnTo>
                <a:lnTo>
                  <a:pt x="6389" y="55456"/>
                </a:lnTo>
                <a:lnTo>
                  <a:pt x="398" y="101769"/>
                </a:lnTo>
                <a:lnTo>
                  <a:pt x="0" y="116663"/>
                </a:lnTo>
                <a:lnTo>
                  <a:pt x="398" y="131573"/>
                </a:lnTo>
                <a:lnTo>
                  <a:pt x="6389" y="178125"/>
                </a:lnTo>
                <a:lnTo>
                  <a:pt x="18699" y="221299"/>
                </a:lnTo>
                <a:lnTo>
                  <a:pt x="24022" y="233582"/>
                </a:lnTo>
                <a:lnTo>
                  <a:pt x="40123" y="233582"/>
                </a:lnTo>
                <a:lnTo>
                  <a:pt x="34792" y="220341"/>
                </a:lnTo>
                <a:lnTo>
                  <a:pt x="30057" y="206429"/>
                </a:lnTo>
                <a:lnTo>
                  <a:pt x="19510" y="161154"/>
                </a:lnTo>
                <a:lnTo>
                  <a:pt x="15844" y="116663"/>
                </a:lnTo>
                <a:lnTo>
                  <a:pt x="16252" y="102152"/>
                </a:lnTo>
                <a:lnTo>
                  <a:pt x="22361" y="56990"/>
                </a:lnTo>
                <a:lnTo>
                  <a:pt x="34792" y="13337"/>
                </a:lnTo>
                <a:lnTo>
                  <a:pt x="401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1" name="object 61"/>
          <p:cNvSpPr txBox="1"/>
          <p:nvPr/>
        </p:nvSpPr>
        <p:spPr>
          <a:xfrm>
            <a:off x="4954865" y="9496681"/>
            <a:ext cx="2016760" cy="85216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251585" algn="l"/>
              </a:tabLst>
            </a:pPr>
            <a:r>
              <a:rPr sz="2000" dirty="0">
                <a:latin typeface="Arial Narrow"/>
                <a:cs typeface="Arial Narrow"/>
              </a:rPr>
              <a:t>&gt;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dirty="0">
                <a:latin typeface="Arial Narrow"/>
                <a:cs typeface="Arial Narrow"/>
              </a:rPr>
              <a:t>60 </a:t>
            </a:r>
            <a:r>
              <a:rPr sz="2000" spc="-25" dirty="0">
                <a:latin typeface="Arial Narrow"/>
                <a:cs typeface="Arial Narrow"/>
              </a:rPr>
              <a:t>dni</a:t>
            </a:r>
            <a:r>
              <a:rPr sz="2000" dirty="0">
                <a:latin typeface="Arial Narrow"/>
                <a:cs typeface="Arial Narrow"/>
              </a:rPr>
              <a:t>	&gt;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dirty="0">
                <a:latin typeface="Arial Narrow"/>
                <a:cs typeface="Arial Narrow"/>
              </a:rPr>
              <a:t>90 </a:t>
            </a:r>
            <a:r>
              <a:rPr sz="2000" spc="-25" dirty="0">
                <a:latin typeface="Arial Narrow"/>
                <a:cs typeface="Arial Narrow"/>
              </a:rPr>
              <a:t>dni</a:t>
            </a:r>
            <a:endParaRPr sz="2000" dirty="0">
              <a:latin typeface="Arial Narrow"/>
              <a:cs typeface="Arial Narrow"/>
            </a:endParaRPr>
          </a:p>
          <a:p>
            <a:pPr marL="429895">
              <a:lnSpc>
                <a:spcPct val="100000"/>
              </a:lnSpc>
              <a:spcBef>
                <a:spcPts val="1695"/>
              </a:spcBef>
            </a:pPr>
            <a:r>
              <a:rPr sz="2000" dirty="0">
                <a:latin typeface="Arial Narrow"/>
                <a:cs typeface="Arial Narrow"/>
              </a:rPr>
              <a:t>W 6</a:t>
            </a:r>
            <a:r>
              <a:rPr lang="pl-PL" sz="2000" dirty="0">
                <a:latin typeface="Arial Narrow"/>
                <a:cs typeface="Arial Narrow"/>
              </a:rPr>
              <a:t>.</a:t>
            </a:r>
            <a:r>
              <a:rPr sz="2000" dirty="0">
                <a:latin typeface="Arial Narrow"/>
                <a:cs typeface="Arial Narrow"/>
              </a:rPr>
              <a:t> </a:t>
            </a:r>
            <a:r>
              <a:rPr sz="2000" spc="-10" dirty="0">
                <a:latin typeface="Arial Narrow"/>
                <a:cs typeface="Arial Narrow"/>
              </a:rPr>
              <a:t>miesiącu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5622416" y="10391835"/>
            <a:ext cx="744855" cy="233679"/>
          </a:xfrm>
          <a:custGeom>
            <a:avLst/>
            <a:gdLst/>
            <a:ahLst/>
            <a:cxnLst/>
            <a:rect l="l" t="t" r="r" b="b"/>
            <a:pathLst>
              <a:path w="744854" h="233679">
                <a:moveTo>
                  <a:pt x="720425" y="0"/>
                </a:moveTo>
                <a:lnTo>
                  <a:pt x="704325" y="0"/>
                </a:lnTo>
                <a:lnTo>
                  <a:pt x="709651" y="13337"/>
                </a:lnTo>
                <a:lnTo>
                  <a:pt x="714387" y="27281"/>
                </a:lnTo>
                <a:lnTo>
                  <a:pt x="724937" y="72315"/>
                </a:lnTo>
                <a:lnTo>
                  <a:pt x="728603" y="116663"/>
                </a:lnTo>
                <a:lnTo>
                  <a:pt x="728195" y="131190"/>
                </a:lnTo>
                <a:lnTo>
                  <a:pt x="722086" y="176592"/>
                </a:lnTo>
                <a:lnTo>
                  <a:pt x="709651" y="220341"/>
                </a:lnTo>
                <a:lnTo>
                  <a:pt x="704325" y="233582"/>
                </a:lnTo>
                <a:lnTo>
                  <a:pt x="720425" y="233582"/>
                </a:lnTo>
                <a:lnTo>
                  <a:pt x="734561" y="193571"/>
                </a:lnTo>
                <a:lnTo>
                  <a:pt x="742850" y="146787"/>
                </a:lnTo>
                <a:lnTo>
                  <a:pt x="744448" y="116663"/>
                </a:lnTo>
                <a:lnTo>
                  <a:pt x="744048" y="101769"/>
                </a:lnTo>
                <a:lnTo>
                  <a:pt x="738059" y="55456"/>
                </a:lnTo>
                <a:lnTo>
                  <a:pt x="725744" y="12378"/>
                </a:lnTo>
                <a:lnTo>
                  <a:pt x="720425" y="0"/>
                </a:lnTo>
                <a:close/>
              </a:path>
              <a:path w="744854" h="233679">
                <a:moveTo>
                  <a:pt x="670846" y="167647"/>
                </a:moveTo>
                <a:lnTo>
                  <a:pt x="653212" y="167647"/>
                </a:lnTo>
                <a:lnTo>
                  <a:pt x="653212" y="199848"/>
                </a:lnTo>
                <a:lnTo>
                  <a:pt x="670846" y="199848"/>
                </a:lnTo>
                <a:lnTo>
                  <a:pt x="670846" y="167647"/>
                </a:lnTo>
                <a:close/>
              </a:path>
              <a:path w="744854" h="233679">
                <a:moveTo>
                  <a:pt x="670846" y="28111"/>
                </a:moveTo>
                <a:lnTo>
                  <a:pt x="642990" y="28111"/>
                </a:lnTo>
                <a:lnTo>
                  <a:pt x="588556" y="151291"/>
                </a:lnTo>
                <a:lnTo>
                  <a:pt x="588556" y="167647"/>
                </a:lnTo>
                <a:lnTo>
                  <a:pt x="688224" y="167647"/>
                </a:lnTo>
                <a:lnTo>
                  <a:pt x="688224" y="151547"/>
                </a:lnTo>
                <a:lnTo>
                  <a:pt x="605678" y="151547"/>
                </a:lnTo>
                <a:lnTo>
                  <a:pt x="653468" y="43189"/>
                </a:lnTo>
                <a:lnTo>
                  <a:pt x="670846" y="43189"/>
                </a:lnTo>
                <a:lnTo>
                  <a:pt x="670846" y="28111"/>
                </a:lnTo>
                <a:close/>
              </a:path>
              <a:path w="744854" h="233679">
                <a:moveTo>
                  <a:pt x="670846" y="43189"/>
                </a:moveTo>
                <a:lnTo>
                  <a:pt x="653468" y="43189"/>
                </a:lnTo>
                <a:lnTo>
                  <a:pt x="653468" y="151547"/>
                </a:lnTo>
                <a:lnTo>
                  <a:pt x="670846" y="151547"/>
                </a:lnTo>
                <a:lnTo>
                  <a:pt x="670846" y="43189"/>
                </a:lnTo>
                <a:close/>
              </a:path>
              <a:path w="744854" h="233679">
                <a:moveTo>
                  <a:pt x="493487" y="178125"/>
                </a:moveTo>
                <a:lnTo>
                  <a:pt x="493487" y="196014"/>
                </a:lnTo>
                <a:lnTo>
                  <a:pt x="501665" y="198251"/>
                </a:lnTo>
                <a:lnTo>
                  <a:pt x="509843" y="199848"/>
                </a:lnTo>
                <a:lnTo>
                  <a:pt x="518021" y="200806"/>
                </a:lnTo>
                <a:lnTo>
                  <a:pt x="526199" y="201126"/>
                </a:lnTo>
                <a:lnTo>
                  <a:pt x="537092" y="200519"/>
                </a:lnTo>
                <a:lnTo>
                  <a:pt x="566880" y="184514"/>
                </a:lnTo>
                <a:lnTo>
                  <a:pt x="526071" y="184514"/>
                </a:lnTo>
                <a:lnTo>
                  <a:pt x="518236" y="184115"/>
                </a:lnTo>
                <a:lnTo>
                  <a:pt x="510194" y="182917"/>
                </a:lnTo>
                <a:lnTo>
                  <a:pt x="501944" y="180920"/>
                </a:lnTo>
                <a:lnTo>
                  <a:pt x="493487" y="178125"/>
                </a:lnTo>
                <a:close/>
              </a:path>
              <a:path w="744854" h="233679">
                <a:moveTo>
                  <a:pt x="567207" y="114746"/>
                </a:moveTo>
                <a:lnTo>
                  <a:pt x="539914" y="114746"/>
                </a:lnTo>
                <a:lnTo>
                  <a:pt x="546005" y="116578"/>
                </a:lnTo>
                <a:lnTo>
                  <a:pt x="552649" y="123904"/>
                </a:lnTo>
                <a:lnTo>
                  <a:pt x="554310" y="129654"/>
                </a:lnTo>
                <a:lnTo>
                  <a:pt x="554310" y="170118"/>
                </a:lnTo>
                <a:lnTo>
                  <a:pt x="552181" y="175357"/>
                </a:lnTo>
                <a:lnTo>
                  <a:pt x="543662" y="182683"/>
                </a:lnTo>
                <a:lnTo>
                  <a:pt x="536379" y="184514"/>
                </a:lnTo>
                <a:lnTo>
                  <a:pt x="566880" y="184514"/>
                </a:lnTo>
                <a:lnTo>
                  <a:pt x="569580" y="179786"/>
                </a:lnTo>
                <a:lnTo>
                  <a:pt x="571736" y="172535"/>
                </a:lnTo>
                <a:lnTo>
                  <a:pt x="572455" y="164325"/>
                </a:lnTo>
                <a:lnTo>
                  <a:pt x="572455" y="136213"/>
                </a:lnTo>
                <a:lnTo>
                  <a:pt x="570043" y="119442"/>
                </a:lnTo>
                <a:lnTo>
                  <a:pt x="567207" y="114746"/>
                </a:lnTo>
                <a:close/>
              </a:path>
              <a:path w="744854" h="233679">
                <a:moveTo>
                  <a:pt x="568366" y="28111"/>
                </a:moveTo>
                <a:lnTo>
                  <a:pt x="494765" y="28111"/>
                </a:lnTo>
                <a:lnTo>
                  <a:pt x="494765" y="117557"/>
                </a:lnTo>
                <a:lnTo>
                  <a:pt x="518915" y="115449"/>
                </a:lnTo>
                <a:lnTo>
                  <a:pt x="526486" y="114922"/>
                </a:lnTo>
                <a:lnTo>
                  <a:pt x="531054" y="114746"/>
                </a:lnTo>
                <a:lnTo>
                  <a:pt x="567207" y="114746"/>
                </a:lnTo>
                <a:lnTo>
                  <a:pt x="562808" y="107463"/>
                </a:lnTo>
                <a:lnTo>
                  <a:pt x="550749" y="100275"/>
                </a:lnTo>
                <a:lnTo>
                  <a:pt x="542870" y="99157"/>
                </a:lnTo>
                <a:lnTo>
                  <a:pt x="512654" y="99157"/>
                </a:lnTo>
                <a:lnTo>
                  <a:pt x="512654" y="44978"/>
                </a:lnTo>
                <a:lnTo>
                  <a:pt x="568366" y="44978"/>
                </a:lnTo>
                <a:lnTo>
                  <a:pt x="568366" y="28111"/>
                </a:lnTo>
                <a:close/>
              </a:path>
              <a:path w="744854" h="233679">
                <a:moveTo>
                  <a:pt x="533866" y="97879"/>
                </a:moveTo>
                <a:lnTo>
                  <a:pt x="526199" y="97879"/>
                </a:lnTo>
                <a:lnTo>
                  <a:pt x="519128" y="98305"/>
                </a:lnTo>
                <a:lnTo>
                  <a:pt x="512654" y="99157"/>
                </a:lnTo>
                <a:lnTo>
                  <a:pt x="542870" y="99157"/>
                </a:lnTo>
                <a:lnTo>
                  <a:pt x="533866" y="97879"/>
                </a:lnTo>
                <a:close/>
              </a:path>
              <a:path w="744854" h="233679">
                <a:moveTo>
                  <a:pt x="385129" y="178636"/>
                </a:moveTo>
                <a:lnTo>
                  <a:pt x="385129" y="196526"/>
                </a:lnTo>
                <a:lnTo>
                  <a:pt x="392273" y="198538"/>
                </a:lnTo>
                <a:lnTo>
                  <a:pt x="400428" y="199976"/>
                </a:lnTo>
                <a:lnTo>
                  <a:pt x="409590" y="200838"/>
                </a:lnTo>
                <a:lnTo>
                  <a:pt x="419758" y="201126"/>
                </a:lnTo>
                <a:lnTo>
                  <a:pt x="429801" y="200519"/>
                </a:lnTo>
                <a:lnTo>
                  <a:pt x="458310" y="184514"/>
                </a:lnTo>
                <a:lnTo>
                  <a:pt x="416691" y="184514"/>
                </a:lnTo>
                <a:lnTo>
                  <a:pt x="408537" y="184147"/>
                </a:lnTo>
                <a:lnTo>
                  <a:pt x="400559" y="183045"/>
                </a:lnTo>
                <a:lnTo>
                  <a:pt x="392756" y="181208"/>
                </a:lnTo>
                <a:lnTo>
                  <a:pt x="385129" y="178636"/>
                </a:lnTo>
                <a:close/>
              </a:path>
              <a:path w="744854" h="233679">
                <a:moveTo>
                  <a:pt x="457010" y="43445"/>
                </a:moveTo>
                <a:lnTo>
                  <a:pt x="427459" y="43445"/>
                </a:lnTo>
                <a:lnTo>
                  <a:pt x="434870" y="45276"/>
                </a:lnTo>
                <a:lnTo>
                  <a:pt x="442716" y="52602"/>
                </a:lnTo>
                <a:lnTo>
                  <a:pt x="444675" y="57841"/>
                </a:lnTo>
                <a:lnTo>
                  <a:pt x="444675" y="89020"/>
                </a:lnTo>
                <a:lnTo>
                  <a:pt x="442971" y="95111"/>
                </a:lnTo>
                <a:lnTo>
                  <a:pt x="436148" y="103459"/>
                </a:lnTo>
                <a:lnTo>
                  <a:pt x="430193" y="105546"/>
                </a:lnTo>
                <a:lnTo>
                  <a:pt x="404041" y="105546"/>
                </a:lnTo>
                <a:lnTo>
                  <a:pt x="404041" y="122157"/>
                </a:lnTo>
                <a:lnTo>
                  <a:pt x="421674" y="122157"/>
                </a:lnTo>
                <a:lnTo>
                  <a:pt x="432181" y="123659"/>
                </a:lnTo>
                <a:lnTo>
                  <a:pt x="439688" y="128163"/>
                </a:lnTo>
                <a:lnTo>
                  <a:pt x="444195" y="135670"/>
                </a:lnTo>
                <a:lnTo>
                  <a:pt x="445697" y="146180"/>
                </a:lnTo>
                <a:lnTo>
                  <a:pt x="445697" y="170288"/>
                </a:lnTo>
                <a:lnTo>
                  <a:pt x="443610" y="175570"/>
                </a:lnTo>
                <a:lnTo>
                  <a:pt x="435253" y="182725"/>
                </a:lnTo>
                <a:lnTo>
                  <a:pt x="427680" y="184514"/>
                </a:lnTo>
                <a:lnTo>
                  <a:pt x="458310" y="184514"/>
                </a:lnTo>
                <a:lnTo>
                  <a:pt x="460996" y="179722"/>
                </a:lnTo>
                <a:lnTo>
                  <a:pt x="463130" y="172391"/>
                </a:lnTo>
                <a:lnTo>
                  <a:pt x="463842" y="164069"/>
                </a:lnTo>
                <a:lnTo>
                  <a:pt x="463842" y="144391"/>
                </a:lnTo>
                <a:lnTo>
                  <a:pt x="462611" y="133354"/>
                </a:lnTo>
                <a:lnTo>
                  <a:pt x="458919" y="124521"/>
                </a:lnTo>
                <a:lnTo>
                  <a:pt x="452769" y="117893"/>
                </a:lnTo>
                <a:lnTo>
                  <a:pt x="444164" y="113468"/>
                </a:lnTo>
                <a:lnTo>
                  <a:pt x="452322" y="108677"/>
                </a:lnTo>
                <a:lnTo>
                  <a:pt x="458153" y="101713"/>
                </a:lnTo>
                <a:lnTo>
                  <a:pt x="461653" y="92576"/>
                </a:lnTo>
                <a:lnTo>
                  <a:pt x="462820" y="81268"/>
                </a:lnTo>
                <a:lnTo>
                  <a:pt x="462820" y="63634"/>
                </a:lnTo>
                <a:lnTo>
                  <a:pt x="460009" y="47534"/>
                </a:lnTo>
                <a:lnTo>
                  <a:pt x="457010" y="43445"/>
                </a:lnTo>
                <a:close/>
              </a:path>
              <a:path w="744854" h="233679">
                <a:moveTo>
                  <a:pt x="417841" y="26833"/>
                </a:moveTo>
                <a:lnTo>
                  <a:pt x="409296" y="27057"/>
                </a:lnTo>
                <a:lnTo>
                  <a:pt x="401549" y="27728"/>
                </a:lnTo>
                <a:lnTo>
                  <a:pt x="394601" y="28846"/>
                </a:lnTo>
                <a:lnTo>
                  <a:pt x="388452" y="30411"/>
                </a:lnTo>
                <a:lnTo>
                  <a:pt x="388452" y="47789"/>
                </a:lnTo>
                <a:lnTo>
                  <a:pt x="394612" y="45889"/>
                </a:lnTo>
                <a:lnTo>
                  <a:pt x="401351" y="44531"/>
                </a:lnTo>
                <a:lnTo>
                  <a:pt x="408668" y="43716"/>
                </a:lnTo>
                <a:lnTo>
                  <a:pt x="416563" y="43445"/>
                </a:lnTo>
                <a:lnTo>
                  <a:pt x="457010" y="43445"/>
                </a:lnTo>
                <a:lnTo>
                  <a:pt x="451575" y="36034"/>
                </a:lnTo>
                <a:lnTo>
                  <a:pt x="437519" y="29133"/>
                </a:lnTo>
                <a:lnTo>
                  <a:pt x="417841" y="26833"/>
                </a:lnTo>
                <a:close/>
              </a:path>
              <a:path w="744854" h="233679">
                <a:moveTo>
                  <a:pt x="319961" y="132380"/>
                </a:moveTo>
                <a:lnTo>
                  <a:pt x="228471" y="132380"/>
                </a:lnTo>
                <a:lnTo>
                  <a:pt x="228471" y="147458"/>
                </a:lnTo>
                <a:lnTo>
                  <a:pt x="319961" y="147458"/>
                </a:lnTo>
                <a:lnTo>
                  <a:pt x="319961" y="132380"/>
                </a:lnTo>
                <a:close/>
              </a:path>
              <a:path w="744854" h="233679">
                <a:moveTo>
                  <a:pt x="319961" y="86635"/>
                </a:moveTo>
                <a:lnTo>
                  <a:pt x="228471" y="86635"/>
                </a:lnTo>
                <a:lnTo>
                  <a:pt x="228471" y="101713"/>
                </a:lnTo>
                <a:lnTo>
                  <a:pt x="319961" y="101713"/>
                </a:lnTo>
                <a:lnTo>
                  <a:pt x="319961" y="86635"/>
                </a:lnTo>
                <a:close/>
              </a:path>
              <a:path w="744854" h="233679">
                <a:moveTo>
                  <a:pt x="89957" y="54434"/>
                </a:moveTo>
                <a:lnTo>
                  <a:pt x="72579" y="54434"/>
                </a:lnTo>
                <a:lnTo>
                  <a:pt x="72579" y="199848"/>
                </a:lnTo>
                <a:lnTo>
                  <a:pt x="90724" y="199848"/>
                </a:lnTo>
                <a:lnTo>
                  <a:pt x="90724" y="77434"/>
                </a:lnTo>
                <a:lnTo>
                  <a:pt x="97624" y="74527"/>
                </a:lnTo>
                <a:lnTo>
                  <a:pt x="104268" y="72451"/>
                </a:lnTo>
                <a:lnTo>
                  <a:pt x="110657" y="71205"/>
                </a:lnTo>
                <a:lnTo>
                  <a:pt x="116791" y="70790"/>
                </a:lnTo>
                <a:lnTo>
                  <a:pt x="150259" y="70790"/>
                </a:lnTo>
                <a:lnTo>
                  <a:pt x="148672" y="67603"/>
                </a:lnTo>
                <a:lnTo>
                  <a:pt x="144647" y="62740"/>
                </a:lnTo>
                <a:lnTo>
                  <a:pt x="142913" y="61078"/>
                </a:lnTo>
                <a:lnTo>
                  <a:pt x="89957" y="61078"/>
                </a:lnTo>
                <a:lnTo>
                  <a:pt x="89957" y="54434"/>
                </a:lnTo>
                <a:close/>
              </a:path>
              <a:path w="744854" h="233679">
                <a:moveTo>
                  <a:pt x="150259" y="70790"/>
                </a:moveTo>
                <a:lnTo>
                  <a:pt x="116791" y="70790"/>
                </a:lnTo>
                <a:lnTo>
                  <a:pt x="125064" y="71956"/>
                </a:lnTo>
                <a:lnTo>
                  <a:pt x="130974" y="75454"/>
                </a:lnTo>
                <a:lnTo>
                  <a:pt x="134520" y="81284"/>
                </a:lnTo>
                <a:lnTo>
                  <a:pt x="135702" y="89446"/>
                </a:lnTo>
                <a:lnTo>
                  <a:pt x="135702" y="199848"/>
                </a:lnTo>
                <a:lnTo>
                  <a:pt x="153847" y="199848"/>
                </a:lnTo>
                <a:lnTo>
                  <a:pt x="153847" y="87657"/>
                </a:lnTo>
                <a:lnTo>
                  <a:pt x="153272" y="80062"/>
                </a:lnTo>
                <a:lnTo>
                  <a:pt x="151547" y="73377"/>
                </a:lnTo>
                <a:lnTo>
                  <a:pt x="150259" y="70790"/>
                </a:lnTo>
                <a:close/>
              </a:path>
              <a:path w="744854" h="233679">
                <a:moveTo>
                  <a:pt x="130719" y="53923"/>
                </a:moveTo>
                <a:lnTo>
                  <a:pt x="121263" y="53923"/>
                </a:lnTo>
                <a:lnTo>
                  <a:pt x="113988" y="54370"/>
                </a:lnTo>
                <a:lnTo>
                  <a:pt x="106345" y="55712"/>
                </a:lnTo>
                <a:lnTo>
                  <a:pt x="98334" y="57948"/>
                </a:lnTo>
                <a:lnTo>
                  <a:pt x="89957" y="61078"/>
                </a:lnTo>
                <a:lnTo>
                  <a:pt x="142913" y="61078"/>
                </a:lnTo>
                <a:lnTo>
                  <a:pt x="138513" y="56862"/>
                </a:lnTo>
                <a:lnTo>
                  <a:pt x="130719" y="53923"/>
                </a:lnTo>
                <a:close/>
              </a:path>
              <a:path w="744854" h="233679">
                <a:moveTo>
                  <a:pt x="40123" y="0"/>
                </a:moveTo>
                <a:lnTo>
                  <a:pt x="24022" y="0"/>
                </a:lnTo>
                <a:lnTo>
                  <a:pt x="18703" y="12378"/>
                </a:lnTo>
                <a:lnTo>
                  <a:pt x="6389" y="55456"/>
                </a:lnTo>
                <a:lnTo>
                  <a:pt x="399" y="101769"/>
                </a:lnTo>
                <a:lnTo>
                  <a:pt x="0" y="116663"/>
                </a:lnTo>
                <a:lnTo>
                  <a:pt x="399" y="131573"/>
                </a:lnTo>
                <a:lnTo>
                  <a:pt x="6389" y="178125"/>
                </a:lnTo>
                <a:lnTo>
                  <a:pt x="18703" y="221299"/>
                </a:lnTo>
                <a:lnTo>
                  <a:pt x="24022" y="233582"/>
                </a:lnTo>
                <a:lnTo>
                  <a:pt x="40123" y="233582"/>
                </a:lnTo>
                <a:lnTo>
                  <a:pt x="34796" y="220341"/>
                </a:lnTo>
                <a:lnTo>
                  <a:pt x="30060" y="206429"/>
                </a:lnTo>
                <a:lnTo>
                  <a:pt x="19510" y="161154"/>
                </a:lnTo>
                <a:lnTo>
                  <a:pt x="15844" y="116663"/>
                </a:lnTo>
                <a:lnTo>
                  <a:pt x="16252" y="102152"/>
                </a:lnTo>
                <a:lnTo>
                  <a:pt x="22361" y="56990"/>
                </a:lnTo>
                <a:lnTo>
                  <a:pt x="34796" y="13337"/>
                </a:lnTo>
                <a:lnTo>
                  <a:pt x="401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3" name="object 63"/>
          <p:cNvSpPr txBox="1"/>
          <p:nvPr/>
        </p:nvSpPr>
        <p:spPr>
          <a:xfrm>
            <a:off x="8042037" y="9496681"/>
            <a:ext cx="2016760" cy="85216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251585" algn="l"/>
              </a:tabLst>
            </a:pPr>
            <a:r>
              <a:rPr sz="2000" dirty="0">
                <a:latin typeface="Arial Narrow"/>
                <a:cs typeface="Arial Narrow"/>
              </a:rPr>
              <a:t>&gt;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dirty="0">
                <a:latin typeface="Arial Narrow"/>
                <a:cs typeface="Arial Narrow"/>
              </a:rPr>
              <a:t>60 </a:t>
            </a:r>
            <a:r>
              <a:rPr sz="2000" spc="-25" dirty="0">
                <a:latin typeface="Arial Narrow"/>
                <a:cs typeface="Arial Narrow"/>
              </a:rPr>
              <a:t>dni</a:t>
            </a:r>
            <a:r>
              <a:rPr sz="2000" dirty="0">
                <a:latin typeface="Arial Narrow"/>
                <a:cs typeface="Arial Narrow"/>
              </a:rPr>
              <a:t>	&gt;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dirty="0">
                <a:latin typeface="Arial Narrow"/>
                <a:cs typeface="Arial Narrow"/>
              </a:rPr>
              <a:t>90 </a:t>
            </a:r>
            <a:r>
              <a:rPr sz="2000" spc="-25" dirty="0">
                <a:latin typeface="Arial Narrow"/>
                <a:cs typeface="Arial Narrow"/>
              </a:rPr>
              <a:t>dni</a:t>
            </a:r>
            <a:endParaRPr sz="2000" dirty="0">
              <a:latin typeface="Arial Narrow"/>
              <a:cs typeface="Arial Narrow"/>
            </a:endParaRPr>
          </a:p>
          <a:p>
            <a:pPr marL="375285">
              <a:lnSpc>
                <a:spcPct val="100000"/>
              </a:lnSpc>
              <a:spcBef>
                <a:spcPts val="1695"/>
              </a:spcBef>
            </a:pPr>
            <a:r>
              <a:rPr sz="2000" dirty="0">
                <a:latin typeface="Arial Narrow"/>
                <a:cs typeface="Arial Narrow"/>
              </a:rPr>
              <a:t>W</a:t>
            </a:r>
            <a:r>
              <a:rPr sz="2000" spc="-15" dirty="0">
                <a:latin typeface="Arial Narrow"/>
                <a:cs typeface="Arial Narrow"/>
              </a:rPr>
              <a:t> </a:t>
            </a:r>
            <a:r>
              <a:rPr sz="2000" dirty="0">
                <a:latin typeface="Arial Narrow"/>
                <a:cs typeface="Arial Narrow"/>
              </a:rPr>
              <a:t>12</a:t>
            </a:r>
            <a:r>
              <a:rPr lang="pl-PL" sz="2000" dirty="0">
                <a:latin typeface="Arial Narrow"/>
                <a:cs typeface="Arial Narrow"/>
              </a:rPr>
              <a:t>.</a:t>
            </a:r>
            <a:r>
              <a:rPr sz="2000" dirty="0">
                <a:latin typeface="Arial Narrow"/>
                <a:cs typeface="Arial Narrow"/>
              </a:rPr>
              <a:t> </a:t>
            </a:r>
            <a:r>
              <a:rPr sz="2000" spc="-10" dirty="0">
                <a:latin typeface="Arial Narrow"/>
                <a:cs typeface="Arial Narrow"/>
              </a:rPr>
              <a:t>miesiącu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8772709" y="10391835"/>
            <a:ext cx="689610" cy="233679"/>
          </a:xfrm>
          <a:custGeom>
            <a:avLst/>
            <a:gdLst/>
            <a:ahLst/>
            <a:cxnLst/>
            <a:rect l="l" t="t" r="r" b="b"/>
            <a:pathLst>
              <a:path w="689609" h="233679">
                <a:moveTo>
                  <a:pt x="664968" y="0"/>
                </a:moveTo>
                <a:lnTo>
                  <a:pt x="648868" y="0"/>
                </a:lnTo>
                <a:lnTo>
                  <a:pt x="654195" y="13337"/>
                </a:lnTo>
                <a:lnTo>
                  <a:pt x="658931" y="27281"/>
                </a:lnTo>
                <a:lnTo>
                  <a:pt x="669480" y="72315"/>
                </a:lnTo>
                <a:lnTo>
                  <a:pt x="673146" y="116663"/>
                </a:lnTo>
                <a:lnTo>
                  <a:pt x="672739" y="131190"/>
                </a:lnTo>
                <a:lnTo>
                  <a:pt x="666629" y="176592"/>
                </a:lnTo>
                <a:lnTo>
                  <a:pt x="654195" y="220341"/>
                </a:lnTo>
                <a:lnTo>
                  <a:pt x="648868" y="233582"/>
                </a:lnTo>
                <a:lnTo>
                  <a:pt x="664968" y="233582"/>
                </a:lnTo>
                <a:lnTo>
                  <a:pt x="679104" y="193571"/>
                </a:lnTo>
                <a:lnTo>
                  <a:pt x="687394" y="146787"/>
                </a:lnTo>
                <a:lnTo>
                  <a:pt x="688991" y="116663"/>
                </a:lnTo>
                <a:lnTo>
                  <a:pt x="688592" y="101769"/>
                </a:lnTo>
                <a:lnTo>
                  <a:pt x="682602" y="55456"/>
                </a:lnTo>
                <a:lnTo>
                  <a:pt x="670287" y="12378"/>
                </a:lnTo>
                <a:lnTo>
                  <a:pt x="664968" y="0"/>
                </a:lnTo>
                <a:close/>
              </a:path>
              <a:path w="689609" h="233679">
                <a:moveTo>
                  <a:pt x="627912" y="28111"/>
                </a:moveTo>
                <a:lnTo>
                  <a:pt x="551244" y="28111"/>
                </a:lnTo>
                <a:lnTo>
                  <a:pt x="551244" y="44723"/>
                </a:lnTo>
                <a:lnTo>
                  <a:pt x="608745" y="44723"/>
                </a:lnTo>
                <a:lnTo>
                  <a:pt x="592900" y="94812"/>
                </a:lnTo>
                <a:lnTo>
                  <a:pt x="581783" y="136086"/>
                </a:lnTo>
                <a:lnTo>
                  <a:pt x="578333" y="174036"/>
                </a:lnTo>
                <a:lnTo>
                  <a:pt x="578333" y="199848"/>
                </a:lnTo>
                <a:lnTo>
                  <a:pt x="596734" y="199848"/>
                </a:lnTo>
                <a:lnTo>
                  <a:pt x="596749" y="174036"/>
                </a:lnTo>
                <a:lnTo>
                  <a:pt x="596941" y="164708"/>
                </a:lnTo>
                <a:lnTo>
                  <a:pt x="604464" y="118835"/>
                </a:lnTo>
                <a:lnTo>
                  <a:pt x="627912" y="42678"/>
                </a:lnTo>
                <a:lnTo>
                  <a:pt x="627912" y="28111"/>
                </a:lnTo>
                <a:close/>
              </a:path>
              <a:path w="689609" h="233679">
                <a:moveTo>
                  <a:pt x="532332" y="46767"/>
                </a:moveTo>
                <a:lnTo>
                  <a:pt x="513932" y="46767"/>
                </a:lnTo>
                <a:lnTo>
                  <a:pt x="513932" y="199848"/>
                </a:lnTo>
                <a:lnTo>
                  <a:pt x="532332" y="199848"/>
                </a:lnTo>
                <a:lnTo>
                  <a:pt x="532332" y="46767"/>
                </a:lnTo>
                <a:close/>
              </a:path>
              <a:path w="689609" h="233679">
                <a:moveTo>
                  <a:pt x="532332" y="28111"/>
                </a:moveTo>
                <a:lnTo>
                  <a:pt x="511632" y="28111"/>
                </a:lnTo>
                <a:lnTo>
                  <a:pt x="481731" y="49834"/>
                </a:lnTo>
                <a:lnTo>
                  <a:pt x="481731" y="70279"/>
                </a:lnTo>
                <a:lnTo>
                  <a:pt x="513932" y="46767"/>
                </a:lnTo>
                <a:lnTo>
                  <a:pt x="532332" y="46767"/>
                </a:lnTo>
                <a:lnTo>
                  <a:pt x="532332" y="28111"/>
                </a:lnTo>
                <a:close/>
              </a:path>
              <a:path w="689609" h="233679">
                <a:moveTo>
                  <a:pt x="385129" y="178636"/>
                </a:moveTo>
                <a:lnTo>
                  <a:pt x="385129" y="196526"/>
                </a:lnTo>
                <a:lnTo>
                  <a:pt x="392277" y="198538"/>
                </a:lnTo>
                <a:lnTo>
                  <a:pt x="400431" y="199976"/>
                </a:lnTo>
                <a:lnTo>
                  <a:pt x="409591" y="200838"/>
                </a:lnTo>
                <a:lnTo>
                  <a:pt x="419758" y="201126"/>
                </a:lnTo>
                <a:lnTo>
                  <a:pt x="429805" y="200519"/>
                </a:lnTo>
                <a:lnTo>
                  <a:pt x="458313" y="184514"/>
                </a:lnTo>
                <a:lnTo>
                  <a:pt x="416691" y="184514"/>
                </a:lnTo>
                <a:lnTo>
                  <a:pt x="408537" y="184147"/>
                </a:lnTo>
                <a:lnTo>
                  <a:pt x="400559" y="183045"/>
                </a:lnTo>
                <a:lnTo>
                  <a:pt x="392756" y="181208"/>
                </a:lnTo>
                <a:lnTo>
                  <a:pt x="385129" y="178636"/>
                </a:lnTo>
                <a:close/>
              </a:path>
              <a:path w="689609" h="233679">
                <a:moveTo>
                  <a:pt x="457010" y="43445"/>
                </a:moveTo>
                <a:lnTo>
                  <a:pt x="427467" y="43445"/>
                </a:lnTo>
                <a:lnTo>
                  <a:pt x="434878" y="45276"/>
                </a:lnTo>
                <a:lnTo>
                  <a:pt x="442716" y="52602"/>
                </a:lnTo>
                <a:lnTo>
                  <a:pt x="444675" y="57841"/>
                </a:lnTo>
                <a:lnTo>
                  <a:pt x="444675" y="89020"/>
                </a:lnTo>
                <a:lnTo>
                  <a:pt x="442971" y="95111"/>
                </a:lnTo>
                <a:lnTo>
                  <a:pt x="436156" y="103459"/>
                </a:lnTo>
                <a:lnTo>
                  <a:pt x="430193" y="105546"/>
                </a:lnTo>
                <a:lnTo>
                  <a:pt x="404041" y="105546"/>
                </a:lnTo>
                <a:lnTo>
                  <a:pt x="404041" y="122157"/>
                </a:lnTo>
                <a:lnTo>
                  <a:pt x="421674" y="122157"/>
                </a:lnTo>
                <a:lnTo>
                  <a:pt x="432184" y="123659"/>
                </a:lnTo>
                <a:lnTo>
                  <a:pt x="439692" y="128163"/>
                </a:lnTo>
                <a:lnTo>
                  <a:pt x="444196" y="135670"/>
                </a:lnTo>
                <a:lnTo>
                  <a:pt x="445697" y="146180"/>
                </a:lnTo>
                <a:lnTo>
                  <a:pt x="445697" y="170288"/>
                </a:lnTo>
                <a:lnTo>
                  <a:pt x="443610" y="175570"/>
                </a:lnTo>
                <a:lnTo>
                  <a:pt x="435262" y="182725"/>
                </a:lnTo>
                <a:lnTo>
                  <a:pt x="427680" y="184514"/>
                </a:lnTo>
                <a:lnTo>
                  <a:pt x="458313" y="184514"/>
                </a:lnTo>
                <a:lnTo>
                  <a:pt x="460999" y="179722"/>
                </a:lnTo>
                <a:lnTo>
                  <a:pt x="463131" y="172391"/>
                </a:lnTo>
                <a:lnTo>
                  <a:pt x="463842" y="164069"/>
                </a:lnTo>
                <a:lnTo>
                  <a:pt x="463842" y="144391"/>
                </a:lnTo>
                <a:lnTo>
                  <a:pt x="462612" y="133354"/>
                </a:lnTo>
                <a:lnTo>
                  <a:pt x="458922" y="124521"/>
                </a:lnTo>
                <a:lnTo>
                  <a:pt x="452773" y="117893"/>
                </a:lnTo>
                <a:lnTo>
                  <a:pt x="444164" y="113468"/>
                </a:lnTo>
                <a:lnTo>
                  <a:pt x="452326" y="108677"/>
                </a:lnTo>
                <a:lnTo>
                  <a:pt x="458156" y="101713"/>
                </a:lnTo>
                <a:lnTo>
                  <a:pt x="461654" y="92576"/>
                </a:lnTo>
                <a:lnTo>
                  <a:pt x="462820" y="81268"/>
                </a:lnTo>
                <a:lnTo>
                  <a:pt x="462820" y="63634"/>
                </a:lnTo>
                <a:lnTo>
                  <a:pt x="460009" y="47534"/>
                </a:lnTo>
                <a:lnTo>
                  <a:pt x="457010" y="43445"/>
                </a:lnTo>
                <a:close/>
              </a:path>
              <a:path w="689609" h="233679">
                <a:moveTo>
                  <a:pt x="417841" y="26833"/>
                </a:moveTo>
                <a:lnTo>
                  <a:pt x="409296" y="27057"/>
                </a:lnTo>
                <a:lnTo>
                  <a:pt x="401549" y="27728"/>
                </a:lnTo>
                <a:lnTo>
                  <a:pt x="394601" y="28846"/>
                </a:lnTo>
                <a:lnTo>
                  <a:pt x="388452" y="30411"/>
                </a:lnTo>
                <a:lnTo>
                  <a:pt x="388452" y="47789"/>
                </a:lnTo>
                <a:lnTo>
                  <a:pt x="394617" y="45889"/>
                </a:lnTo>
                <a:lnTo>
                  <a:pt x="401357" y="44531"/>
                </a:lnTo>
                <a:lnTo>
                  <a:pt x="408673" y="43716"/>
                </a:lnTo>
                <a:lnTo>
                  <a:pt x="416563" y="43445"/>
                </a:lnTo>
                <a:lnTo>
                  <a:pt x="457010" y="43445"/>
                </a:lnTo>
                <a:lnTo>
                  <a:pt x="451575" y="36034"/>
                </a:lnTo>
                <a:lnTo>
                  <a:pt x="437519" y="29133"/>
                </a:lnTo>
                <a:lnTo>
                  <a:pt x="417841" y="26833"/>
                </a:lnTo>
                <a:close/>
              </a:path>
              <a:path w="689609" h="233679">
                <a:moveTo>
                  <a:pt x="319961" y="132380"/>
                </a:moveTo>
                <a:lnTo>
                  <a:pt x="228471" y="132380"/>
                </a:lnTo>
                <a:lnTo>
                  <a:pt x="228471" y="147458"/>
                </a:lnTo>
                <a:lnTo>
                  <a:pt x="319961" y="147458"/>
                </a:lnTo>
                <a:lnTo>
                  <a:pt x="319961" y="132380"/>
                </a:lnTo>
                <a:close/>
              </a:path>
              <a:path w="689609" h="233679">
                <a:moveTo>
                  <a:pt x="319961" y="86635"/>
                </a:moveTo>
                <a:lnTo>
                  <a:pt x="228471" y="86635"/>
                </a:lnTo>
                <a:lnTo>
                  <a:pt x="228471" y="101713"/>
                </a:lnTo>
                <a:lnTo>
                  <a:pt x="319961" y="101713"/>
                </a:lnTo>
                <a:lnTo>
                  <a:pt x="319961" y="86635"/>
                </a:lnTo>
                <a:close/>
              </a:path>
              <a:path w="689609" h="233679">
                <a:moveTo>
                  <a:pt x="89957" y="54434"/>
                </a:moveTo>
                <a:lnTo>
                  <a:pt x="72579" y="54434"/>
                </a:lnTo>
                <a:lnTo>
                  <a:pt x="72579" y="199848"/>
                </a:lnTo>
                <a:lnTo>
                  <a:pt x="90724" y="199848"/>
                </a:lnTo>
                <a:lnTo>
                  <a:pt x="90724" y="77434"/>
                </a:lnTo>
                <a:lnTo>
                  <a:pt x="97624" y="74527"/>
                </a:lnTo>
                <a:lnTo>
                  <a:pt x="104268" y="72451"/>
                </a:lnTo>
                <a:lnTo>
                  <a:pt x="110657" y="71205"/>
                </a:lnTo>
                <a:lnTo>
                  <a:pt x="116791" y="70790"/>
                </a:lnTo>
                <a:lnTo>
                  <a:pt x="150259" y="70790"/>
                </a:lnTo>
                <a:lnTo>
                  <a:pt x="148672" y="67603"/>
                </a:lnTo>
                <a:lnTo>
                  <a:pt x="144647" y="62740"/>
                </a:lnTo>
                <a:lnTo>
                  <a:pt x="142913" y="61078"/>
                </a:lnTo>
                <a:lnTo>
                  <a:pt x="89957" y="61078"/>
                </a:lnTo>
                <a:lnTo>
                  <a:pt x="89957" y="54434"/>
                </a:lnTo>
                <a:close/>
              </a:path>
              <a:path w="689609" h="233679">
                <a:moveTo>
                  <a:pt x="150259" y="70790"/>
                </a:moveTo>
                <a:lnTo>
                  <a:pt x="116791" y="70790"/>
                </a:lnTo>
                <a:lnTo>
                  <a:pt x="125064" y="71956"/>
                </a:lnTo>
                <a:lnTo>
                  <a:pt x="130974" y="75454"/>
                </a:lnTo>
                <a:lnTo>
                  <a:pt x="134520" y="81284"/>
                </a:lnTo>
                <a:lnTo>
                  <a:pt x="135702" y="89446"/>
                </a:lnTo>
                <a:lnTo>
                  <a:pt x="135702" y="199848"/>
                </a:lnTo>
                <a:lnTo>
                  <a:pt x="153847" y="199848"/>
                </a:lnTo>
                <a:lnTo>
                  <a:pt x="153847" y="87657"/>
                </a:lnTo>
                <a:lnTo>
                  <a:pt x="153272" y="80062"/>
                </a:lnTo>
                <a:lnTo>
                  <a:pt x="151547" y="73377"/>
                </a:lnTo>
                <a:lnTo>
                  <a:pt x="150259" y="70790"/>
                </a:lnTo>
                <a:close/>
              </a:path>
              <a:path w="689609" h="233679">
                <a:moveTo>
                  <a:pt x="130719" y="53923"/>
                </a:moveTo>
                <a:lnTo>
                  <a:pt x="121263" y="53923"/>
                </a:lnTo>
                <a:lnTo>
                  <a:pt x="113988" y="54370"/>
                </a:lnTo>
                <a:lnTo>
                  <a:pt x="106345" y="55712"/>
                </a:lnTo>
                <a:lnTo>
                  <a:pt x="98334" y="57948"/>
                </a:lnTo>
                <a:lnTo>
                  <a:pt x="89957" y="61078"/>
                </a:lnTo>
                <a:lnTo>
                  <a:pt x="142913" y="61078"/>
                </a:lnTo>
                <a:lnTo>
                  <a:pt x="138513" y="56862"/>
                </a:lnTo>
                <a:lnTo>
                  <a:pt x="130719" y="53923"/>
                </a:lnTo>
                <a:close/>
              </a:path>
              <a:path w="689609" h="233679">
                <a:moveTo>
                  <a:pt x="40123" y="0"/>
                </a:moveTo>
                <a:lnTo>
                  <a:pt x="24022" y="0"/>
                </a:lnTo>
                <a:lnTo>
                  <a:pt x="18703" y="12378"/>
                </a:lnTo>
                <a:lnTo>
                  <a:pt x="6389" y="55456"/>
                </a:lnTo>
                <a:lnTo>
                  <a:pt x="399" y="101769"/>
                </a:lnTo>
                <a:lnTo>
                  <a:pt x="0" y="116663"/>
                </a:lnTo>
                <a:lnTo>
                  <a:pt x="399" y="131573"/>
                </a:lnTo>
                <a:lnTo>
                  <a:pt x="6389" y="178125"/>
                </a:lnTo>
                <a:lnTo>
                  <a:pt x="18703" y="221299"/>
                </a:lnTo>
                <a:lnTo>
                  <a:pt x="24022" y="233582"/>
                </a:lnTo>
                <a:lnTo>
                  <a:pt x="40123" y="233582"/>
                </a:lnTo>
                <a:lnTo>
                  <a:pt x="34796" y="220341"/>
                </a:lnTo>
                <a:lnTo>
                  <a:pt x="30060" y="206429"/>
                </a:lnTo>
                <a:lnTo>
                  <a:pt x="19510" y="161154"/>
                </a:lnTo>
                <a:lnTo>
                  <a:pt x="15844" y="116663"/>
                </a:lnTo>
                <a:lnTo>
                  <a:pt x="16252" y="102152"/>
                </a:lnTo>
                <a:lnTo>
                  <a:pt x="22361" y="56990"/>
                </a:lnTo>
                <a:lnTo>
                  <a:pt x="34796" y="13337"/>
                </a:lnTo>
                <a:lnTo>
                  <a:pt x="401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5" name="object 65"/>
          <p:cNvSpPr txBox="1"/>
          <p:nvPr/>
        </p:nvSpPr>
        <p:spPr>
          <a:xfrm>
            <a:off x="11129209" y="9496681"/>
            <a:ext cx="2016760" cy="85216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251585" algn="l"/>
              </a:tabLst>
            </a:pPr>
            <a:r>
              <a:rPr sz="2000" dirty="0">
                <a:latin typeface="Arial Narrow"/>
                <a:cs typeface="Arial Narrow"/>
              </a:rPr>
              <a:t>&gt;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dirty="0">
                <a:latin typeface="Arial Narrow"/>
                <a:cs typeface="Arial Narrow"/>
              </a:rPr>
              <a:t>60 </a:t>
            </a:r>
            <a:r>
              <a:rPr sz="2000" spc="-25" dirty="0">
                <a:latin typeface="Arial Narrow"/>
                <a:cs typeface="Arial Narrow"/>
              </a:rPr>
              <a:t>dni</a:t>
            </a:r>
            <a:r>
              <a:rPr sz="2000" dirty="0">
                <a:latin typeface="Arial Narrow"/>
                <a:cs typeface="Arial Narrow"/>
              </a:rPr>
              <a:t>	&gt;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dirty="0">
                <a:latin typeface="Arial Narrow"/>
                <a:cs typeface="Arial Narrow"/>
              </a:rPr>
              <a:t>90 </a:t>
            </a:r>
            <a:r>
              <a:rPr sz="2000" spc="-25" dirty="0">
                <a:latin typeface="Arial Narrow"/>
                <a:cs typeface="Arial Narrow"/>
              </a:rPr>
              <a:t>dni</a:t>
            </a:r>
            <a:endParaRPr sz="2000" dirty="0">
              <a:latin typeface="Arial Narrow"/>
              <a:cs typeface="Arial Narrow"/>
            </a:endParaRPr>
          </a:p>
          <a:p>
            <a:pPr marL="272415">
              <a:lnSpc>
                <a:spcPct val="100000"/>
              </a:lnSpc>
              <a:spcBef>
                <a:spcPts val="1695"/>
              </a:spcBef>
            </a:pPr>
            <a:r>
              <a:rPr sz="2000" dirty="0">
                <a:latin typeface="Arial Narrow"/>
                <a:cs typeface="Arial Narrow"/>
              </a:rPr>
              <a:t>W</a:t>
            </a:r>
            <a:r>
              <a:rPr sz="2000" spc="-15" dirty="0">
                <a:latin typeface="Arial Narrow"/>
                <a:cs typeface="Arial Narrow"/>
              </a:rPr>
              <a:t> </a:t>
            </a:r>
            <a:r>
              <a:rPr sz="2000" dirty="0">
                <a:latin typeface="Arial Narrow"/>
                <a:cs typeface="Arial Narrow"/>
              </a:rPr>
              <a:t>18</a:t>
            </a:r>
            <a:r>
              <a:rPr lang="pl-PL" sz="2000" dirty="0">
                <a:latin typeface="Arial Narrow"/>
                <a:cs typeface="Arial Narrow"/>
              </a:rPr>
              <a:t>.</a:t>
            </a:r>
            <a:r>
              <a:rPr sz="2000" dirty="0">
                <a:latin typeface="Arial Narrow"/>
                <a:cs typeface="Arial Narrow"/>
              </a:rPr>
              <a:t> </a:t>
            </a:r>
            <a:r>
              <a:rPr sz="2000" spc="-10" dirty="0">
                <a:latin typeface="Arial Narrow"/>
                <a:cs typeface="Arial Narrow"/>
              </a:rPr>
              <a:t>miesiącu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11790964" y="10391835"/>
            <a:ext cx="723900" cy="233679"/>
          </a:xfrm>
          <a:custGeom>
            <a:avLst/>
            <a:gdLst/>
            <a:ahLst/>
            <a:cxnLst/>
            <a:rect l="l" t="t" r="r" b="b"/>
            <a:pathLst>
              <a:path w="723900" h="233679">
                <a:moveTo>
                  <a:pt x="699460" y="0"/>
                </a:moveTo>
                <a:lnTo>
                  <a:pt x="683360" y="0"/>
                </a:lnTo>
                <a:lnTo>
                  <a:pt x="688687" y="13337"/>
                </a:lnTo>
                <a:lnTo>
                  <a:pt x="693423" y="27281"/>
                </a:lnTo>
                <a:lnTo>
                  <a:pt x="703973" y="72315"/>
                </a:lnTo>
                <a:lnTo>
                  <a:pt x="707638" y="116663"/>
                </a:lnTo>
                <a:lnTo>
                  <a:pt x="707231" y="131190"/>
                </a:lnTo>
                <a:lnTo>
                  <a:pt x="701121" y="176592"/>
                </a:lnTo>
                <a:lnTo>
                  <a:pt x="688687" y="220341"/>
                </a:lnTo>
                <a:lnTo>
                  <a:pt x="683360" y="233582"/>
                </a:lnTo>
                <a:lnTo>
                  <a:pt x="699460" y="233582"/>
                </a:lnTo>
                <a:lnTo>
                  <a:pt x="713596" y="193571"/>
                </a:lnTo>
                <a:lnTo>
                  <a:pt x="721886" y="146787"/>
                </a:lnTo>
                <a:lnTo>
                  <a:pt x="723483" y="116663"/>
                </a:lnTo>
                <a:lnTo>
                  <a:pt x="723084" y="101769"/>
                </a:lnTo>
                <a:lnTo>
                  <a:pt x="717094" y="55456"/>
                </a:lnTo>
                <a:lnTo>
                  <a:pt x="704779" y="12378"/>
                </a:lnTo>
                <a:lnTo>
                  <a:pt x="699460" y="0"/>
                </a:lnTo>
                <a:close/>
              </a:path>
              <a:path w="723900" h="233679">
                <a:moveTo>
                  <a:pt x="649882" y="167647"/>
                </a:moveTo>
                <a:lnTo>
                  <a:pt x="632248" y="167647"/>
                </a:lnTo>
                <a:lnTo>
                  <a:pt x="632248" y="199848"/>
                </a:lnTo>
                <a:lnTo>
                  <a:pt x="649882" y="199848"/>
                </a:lnTo>
                <a:lnTo>
                  <a:pt x="649882" y="167647"/>
                </a:lnTo>
                <a:close/>
              </a:path>
              <a:path w="723900" h="233679">
                <a:moveTo>
                  <a:pt x="649882" y="28111"/>
                </a:moveTo>
                <a:lnTo>
                  <a:pt x="622025" y="28111"/>
                </a:lnTo>
                <a:lnTo>
                  <a:pt x="567591" y="151291"/>
                </a:lnTo>
                <a:lnTo>
                  <a:pt x="567591" y="167647"/>
                </a:lnTo>
                <a:lnTo>
                  <a:pt x="667260" y="167647"/>
                </a:lnTo>
                <a:lnTo>
                  <a:pt x="667260" y="151547"/>
                </a:lnTo>
                <a:lnTo>
                  <a:pt x="584714" y="151547"/>
                </a:lnTo>
                <a:lnTo>
                  <a:pt x="632503" y="43189"/>
                </a:lnTo>
                <a:lnTo>
                  <a:pt x="649882" y="43189"/>
                </a:lnTo>
                <a:lnTo>
                  <a:pt x="649882" y="28111"/>
                </a:lnTo>
                <a:close/>
              </a:path>
              <a:path w="723900" h="233679">
                <a:moveTo>
                  <a:pt x="649882" y="43189"/>
                </a:moveTo>
                <a:lnTo>
                  <a:pt x="632503" y="43189"/>
                </a:lnTo>
                <a:lnTo>
                  <a:pt x="632503" y="151547"/>
                </a:lnTo>
                <a:lnTo>
                  <a:pt x="649882" y="151547"/>
                </a:lnTo>
                <a:lnTo>
                  <a:pt x="649882" y="43189"/>
                </a:lnTo>
                <a:close/>
              </a:path>
              <a:path w="723900" h="233679">
                <a:moveTo>
                  <a:pt x="558902" y="28111"/>
                </a:moveTo>
                <a:lnTo>
                  <a:pt x="482234" y="28111"/>
                </a:lnTo>
                <a:lnTo>
                  <a:pt x="482234" y="44723"/>
                </a:lnTo>
                <a:lnTo>
                  <a:pt x="539735" y="44723"/>
                </a:lnTo>
                <a:lnTo>
                  <a:pt x="523890" y="94812"/>
                </a:lnTo>
                <a:lnTo>
                  <a:pt x="512773" y="136086"/>
                </a:lnTo>
                <a:lnTo>
                  <a:pt x="509323" y="174036"/>
                </a:lnTo>
                <a:lnTo>
                  <a:pt x="509323" y="199848"/>
                </a:lnTo>
                <a:lnTo>
                  <a:pt x="527724" y="199848"/>
                </a:lnTo>
                <a:lnTo>
                  <a:pt x="527739" y="174036"/>
                </a:lnTo>
                <a:lnTo>
                  <a:pt x="527931" y="164708"/>
                </a:lnTo>
                <a:lnTo>
                  <a:pt x="535454" y="118835"/>
                </a:lnTo>
                <a:lnTo>
                  <a:pt x="558902" y="42678"/>
                </a:lnTo>
                <a:lnTo>
                  <a:pt x="558902" y="28111"/>
                </a:lnTo>
                <a:close/>
              </a:path>
              <a:path w="723900" h="233679">
                <a:moveTo>
                  <a:pt x="463466" y="43700"/>
                </a:moveTo>
                <a:lnTo>
                  <a:pt x="433975" y="43700"/>
                </a:lnTo>
                <a:lnTo>
                  <a:pt x="441429" y="45404"/>
                </a:lnTo>
                <a:lnTo>
                  <a:pt x="448926" y="52219"/>
                </a:lnTo>
                <a:lnTo>
                  <a:pt x="450800" y="57330"/>
                </a:lnTo>
                <a:lnTo>
                  <a:pt x="450800" y="83227"/>
                </a:lnTo>
                <a:lnTo>
                  <a:pt x="449863" y="88679"/>
                </a:lnTo>
                <a:lnTo>
                  <a:pt x="446115" y="96857"/>
                </a:lnTo>
                <a:lnTo>
                  <a:pt x="442537" y="100605"/>
                </a:lnTo>
                <a:lnTo>
                  <a:pt x="437255" y="104013"/>
                </a:lnTo>
                <a:lnTo>
                  <a:pt x="410246" y="123300"/>
                </a:lnTo>
                <a:lnTo>
                  <a:pt x="389465" y="162792"/>
                </a:lnTo>
                <a:lnTo>
                  <a:pt x="389465" y="199848"/>
                </a:lnTo>
                <a:lnTo>
                  <a:pt x="469456" y="199848"/>
                </a:lnTo>
                <a:lnTo>
                  <a:pt x="469456" y="182981"/>
                </a:lnTo>
                <a:lnTo>
                  <a:pt x="407866" y="182981"/>
                </a:lnTo>
                <a:lnTo>
                  <a:pt x="407866" y="155891"/>
                </a:lnTo>
                <a:lnTo>
                  <a:pt x="409314" y="150014"/>
                </a:lnTo>
                <a:lnTo>
                  <a:pt x="415107" y="141836"/>
                </a:lnTo>
                <a:lnTo>
                  <a:pt x="420814" y="136895"/>
                </a:lnTo>
                <a:lnTo>
                  <a:pt x="429333" y="131102"/>
                </a:lnTo>
                <a:lnTo>
                  <a:pt x="449011" y="117046"/>
                </a:lnTo>
                <a:lnTo>
                  <a:pt x="468850" y="83227"/>
                </a:lnTo>
                <a:lnTo>
                  <a:pt x="468945" y="63123"/>
                </a:lnTo>
                <a:lnTo>
                  <a:pt x="466118" y="47246"/>
                </a:lnTo>
                <a:lnTo>
                  <a:pt x="463466" y="43700"/>
                </a:lnTo>
                <a:close/>
              </a:path>
              <a:path w="723900" h="233679">
                <a:moveTo>
                  <a:pt x="423710" y="26833"/>
                </a:moveTo>
                <a:lnTo>
                  <a:pt x="414942" y="27121"/>
                </a:lnTo>
                <a:lnTo>
                  <a:pt x="406780" y="27983"/>
                </a:lnTo>
                <a:lnTo>
                  <a:pt x="399225" y="29421"/>
                </a:lnTo>
                <a:lnTo>
                  <a:pt x="392277" y="31433"/>
                </a:lnTo>
                <a:lnTo>
                  <a:pt x="392277" y="49067"/>
                </a:lnTo>
                <a:lnTo>
                  <a:pt x="399360" y="46719"/>
                </a:lnTo>
                <a:lnTo>
                  <a:pt x="406812" y="45042"/>
                </a:lnTo>
                <a:lnTo>
                  <a:pt x="414630" y="44036"/>
                </a:lnTo>
                <a:lnTo>
                  <a:pt x="422816" y="43700"/>
                </a:lnTo>
                <a:lnTo>
                  <a:pt x="463466" y="43700"/>
                </a:lnTo>
                <a:lnTo>
                  <a:pt x="457636" y="35906"/>
                </a:lnTo>
                <a:lnTo>
                  <a:pt x="443500" y="29101"/>
                </a:lnTo>
                <a:lnTo>
                  <a:pt x="423710" y="26833"/>
                </a:lnTo>
                <a:close/>
              </a:path>
              <a:path w="723900" h="233679">
                <a:moveTo>
                  <a:pt x="319953" y="132380"/>
                </a:moveTo>
                <a:lnTo>
                  <a:pt x="228462" y="132380"/>
                </a:lnTo>
                <a:lnTo>
                  <a:pt x="228462" y="147458"/>
                </a:lnTo>
                <a:lnTo>
                  <a:pt x="319953" y="147458"/>
                </a:lnTo>
                <a:lnTo>
                  <a:pt x="319953" y="132380"/>
                </a:lnTo>
                <a:close/>
              </a:path>
              <a:path w="723900" h="233679">
                <a:moveTo>
                  <a:pt x="319953" y="86635"/>
                </a:moveTo>
                <a:lnTo>
                  <a:pt x="228462" y="86635"/>
                </a:lnTo>
                <a:lnTo>
                  <a:pt x="228462" y="101713"/>
                </a:lnTo>
                <a:lnTo>
                  <a:pt x="319953" y="101713"/>
                </a:lnTo>
                <a:lnTo>
                  <a:pt x="319953" y="86635"/>
                </a:lnTo>
                <a:close/>
              </a:path>
              <a:path w="723900" h="233679">
                <a:moveTo>
                  <a:pt x="89948" y="54434"/>
                </a:moveTo>
                <a:lnTo>
                  <a:pt x="72570" y="54434"/>
                </a:lnTo>
                <a:lnTo>
                  <a:pt x="72570" y="199848"/>
                </a:lnTo>
                <a:lnTo>
                  <a:pt x="90715" y="199848"/>
                </a:lnTo>
                <a:lnTo>
                  <a:pt x="90715" y="77434"/>
                </a:lnTo>
                <a:lnTo>
                  <a:pt x="97615" y="74527"/>
                </a:lnTo>
                <a:lnTo>
                  <a:pt x="104260" y="72451"/>
                </a:lnTo>
                <a:lnTo>
                  <a:pt x="110649" y="71205"/>
                </a:lnTo>
                <a:lnTo>
                  <a:pt x="116782" y="70790"/>
                </a:lnTo>
                <a:lnTo>
                  <a:pt x="150250" y="70790"/>
                </a:lnTo>
                <a:lnTo>
                  <a:pt x="148663" y="67603"/>
                </a:lnTo>
                <a:lnTo>
                  <a:pt x="144638" y="62740"/>
                </a:lnTo>
                <a:lnTo>
                  <a:pt x="142907" y="61078"/>
                </a:lnTo>
                <a:lnTo>
                  <a:pt x="89948" y="61078"/>
                </a:lnTo>
                <a:lnTo>
                  <a:pt x="89948" y="54434"/>
                </a:lnTo>
                <a:close/>
              </a:path>
              <a:path w="723900" h="233679">
                <a:moveTo>
                  <a:pt x="150250" y="70790"/>
                </a:moveTo>
                <a:lnTo>
                  <a:pt x="116782" y="70790"/>
                </a:lnTo>
                <a:lnTo>
                  <a:pt x="125056" y="71956"/>
                </a:lnTo>
                <a:lnTo>
                  <a:pt x="130966" y="75454"/>
                </a:lnTo>
                <a:lnTo>
                  <a:pt x="134512" y="81284"/>
                </a:lnTo>
                <a:lnTo>
                  <a:pt x="135694" y="89446"/>
                </a:lnTo>
                <a:lnTo>
                  <a:pt x="135694" y="199848"/>
                </a:lnTo>
                <a:lnTo>
                  <a:pt x="153838" y="199848"/>
                </a:lnTo>
                <a:lnTo>
                  <a:pt x="153838" y="87657"/>
                </a:lnTo>
                <a:lnTo>
                  <a:pt x="153263" y="80062"/>
                </a:lnTo>
                <a:lnTo>
                  <a:pt x="151538" y="73377"/>
                </a:lnTo>
                <a:lnTo>
                  <a:pt x="150250" y="70790"/>
                </a:lnTo>
                <a:close/>
              </a:path>
              <a:path w="723900" h="233679">
                <a:moveTo>
                  <a:pt x="130710" y="53923"/>
                </a:moveTo>
                <a:lnTo>
                  <a:pt x="121254" y="53923"/>
                </a:lnTo>
                <a:lnTo>
                  <a:pt x="113983" y="54370"/>
                </a:lnTo>
                <a:lnTo>
                  <a:pt x="106339" y="55712"/>
                </a:lnTo>
                <a:lnTo>
                  <a:pt x="98327" y="57948"/>
                </a:lnTo>
                <a:lnTo>
                  <a:pt x="89948" y="61078"/>
                </a:lnTo>
                <a:lnTo>
                  <a:pt x="142907" y="61078"/>
                </a:lnTo>
                <a:lnTo>
                  <a:pt x="138513" y="56862"/>
                </a:lnTo>
                <a:lnTo>
                  <a:pt x="130710" y="53923"/>
                </a:lnTo>
                <a:close/>
              </a:path>
              <a:path w="723900" h="233679">
                <a:moveTo>
                  <a:pt x="40123" y="0"/>
                </a:moveTo>
                <a:lnTo>
                  <a:pt x="24022" y="0"/>
                </a:lnTo>
                <a:lnTo>
                  <a:pt x="18699" y="12378"/>
                </a:lnTo>
                <a:lnTo>
                  <a:pt x="6389" y="55456"/>
                </a:lnTo>
                <a:lnTo>
                  <a:pt x="398" y="101769"/>
                </a:lnTo>
                <a:lnTo>
                  <a:pt x="0" y="116663"/>
                </a:lnTo>
                <a:lnTo>
                  <a:pt x="398" y="131573"/>
                </a:lnTo>
                <a:lnTo>
                  <a:pt x="6389" y="178125"/>
                </a:lnTo>
                <a:lnTo>
                  <a:pt x="18699" y="221299"/>
                </a:lnTo>
                <a:lnTo>
                  <a:pt x="24022" y="233582"/>
                </a:lnTo>
                <a:lnTo>
                  <a:pt x="40123" y="233582"/>
                </a:lnTo>
                <a:lnTo>
                  <a:pt x="34792" y="220341"/>
                </a:lnTo>
                <a:lnTo>
                  <a:pt x="30057" y="206429"/>
                </a:lnTo>
                <a:lnTo>
                  <a:pt x="19510" y="161154"/>
                </a:lnTo>
                <a:lnTo>
                  <a:pt x="15844" y="116663"/>
                </a:lnTo>
                <a:lnTo>
                  <a:pt x="16252" y="102152"/>
                </a:lnTo>
                <a:lnTo>
                  <a:pt x="22361" y="56990"/>
                </a:lnTo>
                <a:lnTo>
                  <a:pt x="34792" y="13337"/>
                </a:lnTo>
                <a:lnTo>
                  <a:pt x="401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7" name="object 67"/>
          <p:cNvSpPr txBox="1"/>
          <p:nvPr/>
        </p:nvSpPr>
        <p:spPr>
          <a:xfrm>
            <a:off x="1424262" y="5523581"/>
            <a:ext cx="318770" cy="24352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85"/>
              </a:lnSpc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Wskaźnik</a:t>
            </a:r>
            <a:r>
              <a:rPr sz="200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wytrwałości</a:t>
            </a:r>
            <a:r>
              <a:rPr sz="200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050E4C"/>
                </a:solidFill>
                <a:latin typeface="Arial Narrow"/>
                <a:cs typeface="Arial Narrow"/>
              </a:rPr>
              <a:t>(%)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382528" y="4618867"/>
            <a:ext cx="523240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50" b="1" spc="-50" dirty="0">
                <a:solidFill>
                  <a:srgbClr val="FFFFFF"/>
                </a:solidFill>
                <a:latin typeface="Arial Narrow"/>
                <a:cs typeface="Arial Narrow"/>
              </a:rPr>
              <a:t>97</a:t>
            </a:r>
            <a:r>
              <a:rPr sz="2050" b="1" spc="-50" dirty="0">
                <a:solidFill>
                  <a:srgbClr val="FFFFFF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368253" y="4618867"/>
            <a:ext cx="523240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50" b="1" spc="-50" dirty="0">
                <a:solidFill>
                  <a:srgbClr val="FFFFFF"/>
                </a:solidFill>
                <a:latin typeface="Arial Narrow"/>
                <a:cs typeface="Arial Narrow"/>
              </a:rPr>
              <a:t>97</a:t>
            </a:r>
            <a:r>
              <a:rPr sz="2050" b="1" spc="-50" dirty="0">
                <a:solidFill>
                  <a:srgbClr val="FFFFFF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108652" y="4795106"/>
            <a:ext cx="535940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50" b="1" spc="-25" dirty="0">
                <a:solidFill>
                  <a:srgbClr val="FFFFFF"/>
                </a:solidFill>
                <a:latin typeface="Arial Narrow"/>
                <a:cs typeface="Arial Narrow"/>
              </a:rPr>
              <a:t>93</a:t>
            </a:r>
            <a:r>
              <a:rPr sz="2050" b="1" spc="-25" dirty="0">
                <a:solidFill>
                  <a:srgbClr val="FFFFFF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9447276" y="4795106"/>
            <a:ext cx="535940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50" b="1" spc="-25" dirty="0">
                <a:solidFill>
                  <a:srgbClr val="FFFFFF"/>
                </a:solidFill>
                <a:latin typeface="Arial Narrow"/>
                <a:cs typeface="Arial Narrow"/>
              </a:rPr>
              <a:t>93</a:t>
            </a:r>
            <a:r>
              <a:rPr sz="2050" b="1" spc="-25" dirty="0">
                <a:solidFill>
                  <a:srgbClr val="FFFFFF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2515932" y="4836576"/>
            <a:ext cx="543560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50" b="1" spc="-25" dirty="0">
                <a:solidFill>
                  <a:srgbClr val="FFFFFF"/>
                </a:solidFill>
                <a:latin typeface="Arial Narrow"/>
                <a:cs typeface="Arial Narrow"/>
              </a:rPr>
              <a:t>92</a:t>
            </a:r>
            <a:r>
              <a:rPr sz="2050" b="1" spc="-25" dirty="0">
                <a:solidFill>
                  <a:srgbClr val="FFFFFF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172127" y="5116486"/>
            <a:ext cx="555625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50" b="1" spc="-25" dirty="0">
                <a:solidFill>
                  <a:srgbClr val="FFFFFF"/>
                </a:solidFill>
                <a:latin typeface="Arial Narrow"/>
                <a:cs typeface="Arial Narrow"/>
              </a:rPr>
              <a:t>86</a:t>
            </a:r>
            <a:r>
              <a:rPr sz="2050" b="1" spc="-25" dirty="0">
                <a:solidFill>
                  <a:srgbClr val="FFFFFF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1271880" y="5178696"/>
            <a:ext cx="546735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50" b="1" spc="-25" dirty="0">
                <a:solidFill>
                  <a:srgbClr val="FFFFFF"/>
                </a:solidFill>
                <a:latin typeface="Arial Narrow"/>
                <a:cs typeface="Arial Narrow"/>
              </a:rPr>
              <a:t>85</a:t>
            </a:r>
            <a:r>
              <a:rPr sz="2050" b="1" spc="-25" dirty="0">
                <a:solidFill>
                  <a:srgbClr val="FFFFFF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2557029" y="4267863"/>
            <a:ext cx="11780520" cy="6441440"/>
            <a:chOff x="2557029" y="4267863"/>
            <a:chExt cx="11780520" cy="6441440"/>
          </a:xfrm>
        </p:grpSpPr>
        <p:sp>
          <p:nvSpPr>
            <p:cNvPr id="76" name="object 76"/>
            <p:cNvSpPr/>
            <p:nvPr/>
          </p:nvSpPr>
          <p:spPr>
            <a:xfrm>
              <a:off x="4480829" y="4285247"/>
              <a:ext cx="0" cy="6423660"/>
            </a:xfrm>
            <a:custGeom>
              <a:avLst/>
              <a:gdLst/>
              <a:ahLst/>
              <a:cxnLst/>
              <a:rect l="l" t="t" r="r" b="b"/>
              <a:pathLst>
                <a:path h="6423659">
                  <a:moveTo>
                    <a:pt x="0" y="6423472"/>
                  </a:moveTo>
                  <a:lnTo>
                    <a:pt x="0" y="0"/>
                  </a:lnTo>
                </a:path>
              </a:pathLst>
            </a:custGeom>
            <a:ln w="17037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7" name="object 77"/>
            <p:cNvSpPr/>
            <p:nvPr/>
          </p:nvSpPr>
          <p:spPr>
            <a:xfrm>
              <a:off x="7512732" y="4285247"/>
              <a:ext cx="0" cy="6423660"/>
            </a:xfrm>
            <a:custGeom>
              <a:avLst/>
              <a:gdLst/>
              <a:ahLst/>
              <a:cxnLst/>
              <a:rect l="l" t="t" r="r" b="b"/>
              <a:pathLst>
                <a:path h="6423659">
                  <a:moveTo>
                    <a:pt x="0" y="6423472"/>
                  </a:moveTo>
                  <a:lnTo>
                    <a:pt x="0" y="0"/>
                  </a:lnTo>
                </a:path>
              </a:pathLst>
            </a:custGeom>
            <a:ln w="17037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8" name="object 78"/>
            <p:cNvSpPr/>
            <p:nvPr/>
          </p:nvSpPr>
          <p:spPr>
            <a:xfrm>
              <a:off x="10604727" y="4285247"/>
              <a:ext cx="0" cy="6423660"/>
            </a:xfrm>
            <a:custGeom>
              <a:avLst/>
              <a:gdLst/>
              <a:ahLst/>
              <a:cxnLst/>
              <a:rect l="l" t="t" r="r" b="b"/>
              <a:pathLst>
                <a:path h="6423659">
                  <a:moveTo>
                    <a:pt x="0" y="6423472"/>
                  </a:moveTo>
                  <a:lnTo>
                    <a:pt x="0" y="0"/>
                  </a:lnTo>
                </a:path>
              </a:pathLst>
            </a:custGeom>
            <a:ln w="17037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9" name="object 79"/>
            <p:cNvSpPr/>
            <p:nvPr/>
          </p:nvSpPr>
          <p:spPr>
            <a:xfrm>
              <a:off x="2565548" y="4276382"/>
              <a:ext cx="11764010" cy="5092065"/>
            </a:xfrm>
            <a:custGeom>
              <a:avLst/>
              <a:gdLst/>
              <a:ahLst/>
              <a:cxnLst/>
              <a:rect l="l" t="t" r="r" b="b"/>
              <a:pathLst>
                <a:path w="11764010" h="5092065">
                  <a:moveTo>
                    <a:pt x="0" y="0"/>
                  </a:moveTo>
                  <a:lnTo>
                    <a:pt x="0" y="5091627"/>
                  </a:lnTo>
                  <a:lnTo>
                    <a:pt x="11763454" y="5091627"/>
                  </a:lnTo>
                </a:path>
              </a:pathLst>
            </a:custGeom>
            <a:ln w="17037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2061606" y="11148970"/>
            <a:ext cx="1176401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Zaobserwowano</a:t>
            </a:r>
            <a:r>
              <a:rPr sz="335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wytrwałość</a:t>
            </a:r>
            <a:r>
              <a:rPr sz="3350" b="1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w</a:t>
            </a:r>
            <a:r>
              <a:rPr sz="3350" b="1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leczeniu</a:t>
            </a:r>
            <a:r>
              <a:rPr sz="335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apalutamidem</a:t>
            </a:r>
            <a:r>
              <a:rPr sz="3350" b="1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u</a:t>
            </a:r>
            <a:r>
              <a:rPr sz="335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dużego</a:t>
            </a:r>
            <a:r>
              <a:rPr sz="3350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spc="-10" dirty="0">
                <a:solidFill>
                  <a:srgbClr val="FFFFFF"/>
                </a:solidFill>
                <a:latin typeface="Arial Narrow"/>
                <a:cs typeface="Arial Narrow"/>
              </a:rPr>
              <a:t>odsetka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pacjentów</a:t>
            </a:r>
            <a:r>
              <a:rPr sz="3350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(&gt;</a:t>
            </a:r>
            <a:r>
              <a:rPr sz="3350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85%),</a:t>
            </a:r>
            <a:r>
              <a:rPr sz="3350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nawet</a:t>
            </a:r>
            <a:r>
              <a:rPr sz="3350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po</a:t>
            </a:r>
            <a:r>
              <a:rPr sz="3350" b="1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18</a:t>
            </a:r>
            <a:r>
              <a:rPr sz="3350" b="1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 err="1">
                <a:solidFill>
                  <a:srgbClr val="FFFFFF"/>
                </a:solidFill>
                <a:latin typeface="Arial Narrow"/>
                <a:cs typeface="Arial Narrow"/>
              </a:rPr>
              <a:t>miesiącach</a:t>
            </a:r>
            <a:r>
              <a:rPr sz="3350" b="1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spc="-10" dirty="0" err="1">
                <a:solidFill>
                  <a:srgbClr val="FFFFFF"/>
                </a:solidFill>
                <a:latin typeface="Arial Narrow"/>
                <a:cs typeface="Arial Narrow"/>
              </a:rPr>
              <a:t>leczenia</a:t>
            </a:r>
            <a:r>
              <a:rPr sz="2925" spc="-15" baseline="31339" dirty="0" err="1">
                <a:solidFill>
                  <a:srgbClr val="FFFFFF"/>
                </a:solidFill>
                <a:latin typeface="Arial Narrow"/>
                <a:cs typeface="Arial Narrow"/>
              </a:rPr>
              <a:t>1</a:t>
            </a:r>
            <a:endParaRPr sz="2925" baseline="31339" dirty="0">
              <a:latin typeface="Arial Narrow"/>
              <a:cs typeface="Arial Narrow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4061533" y="6466225"/>
            <a:ext cx="215444" cy="2740660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Na</a:t>
            </a:r>
            <a:r>
              <a:rPr sz="1400" spc="-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podstawie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pozycji</a:t>
            </a:r>
            <a:r>
              <a:rPr sz="1400" spc="-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piśmiennictwa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nr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1</a:t>
            </a:r>
            <a:endParaRPr sz="1400" dirty="0">
              <a:latin typeface="Arial Narrow"/>
              <a:cs typeface="Arial Narrow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087278" y="2285299"/>
            <a:ext cx="9410065" cy="161903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Lowentritt</a:t>
            </a:r>
            <a:r>
              <a:rPr sz="3350" spc="-5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BH</a:t>
            </a:r>
            <a:r>
              <a:rPr sz="3350" spc="-5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400" dirty="0">
                <a:solidFill>
                  <a:srgbClr val="050E4C"/>
                </a:solidFill>
                <a:latin typeface="Arial Narrow"/>
                <a:cs typeface="Arial Narrow"/>
              </a:rPr>
              <a:t>et</a:t>
            </a:r>
            <a:r>
              <a:rPr sz="3400" spc="-6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400" dirty="0">
                <a:solidFill>
                  <a:srgbClr val="050E4C"/>
                </a:solidFill>
                <a:latin typeface="Arial Narrow"/>
                <a:cs typeface="Arial Narrow"/>
              </a:rPr>
              <a:t>al.</a:t>
            </a:r>
            <a:r>
              <a:rPr sz="3400" spc="-6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400" spc="-20" dirty="0">
                <a:solidFill>
                  <a:srgbClr val="050E4C"/>
                </a:solidFill>
                <a:latin typeface="Arial Narrow"/>
                <a:cs typeface="Arial Narrow"/>
              </a:rPr>
              <a:t>2023</a:t>
            </a:r>
            <a:endParaRPr sz="3400" dirty="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3350" dirty="0">
              <a:latin typeface="Arial Narrow"/>
              <a:cs typeface="Arial Narrow"/>
            </a:endParaRPr>
          </a:p>
          <a:p>
            <a:pPr marL="1172210">
              <a:lnSpc>
                <a:spcPct val="100000"/>
              </a:lnSpc>
            </a:pPr>
            <a:r>
              <a:rPr sz="3350" b="1" dirty="0">
                <a:solidFill>
                  <a:srgbClr val="482462"/>
                </a:solidFill>
                <a:latin typeface="Arial Narrow"/>
                <a:cs typeface="Arial Narrow"/>
              </a:rPr>
              <a:t>Wskaźnik</a:t>
            </a:r>
            <a:r>
              <a:rPr sz="3350" b="1" spc="-3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482462"/>
                </a:solidFill>
                <a:latin typeface="Arial Narrow"/>
                <a:cs typeface="Arial Narrow"/>
              </a:rPr>
              <a:t>wytrwałości</a:t>
            </a:r>
            <a:r>
              <a:rPr sz="3350" b="1" spc="-2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482462"/>
                </a:solidFill>
                <a:latin typeface="Arial Narrow"/>
                <a:cs typeface="Arial Narrow"/>
              </a:rPr>
              <a:t>w</a:t>
            </a:r>
            <a:r>
              <a:rPr sz="3350" b="1" spc="-2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b="1" dirty="0" err="1">
                <a:solidFill>
                  <a:srgbClr val="482462"/>
                </a:solidFill>
                <a:latin typeface="Arial Narrow"/>
                <a:cs typeface="Arial Narrow"/>
              </a:rPr>
              <a:t>leczeniu</a:t>
            </a:r>
            <a:r>
              <a:rPr sz="3350" b="1" spc="-2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b="1" spc="-10" dirty="0" err="1">
                <a:solidFill>
                  <a:srgbClr val="482462"/>
                </a:solidFill>
                <a:latin typeface="Arial Narrow"/>
                <a:cs typeface="Arial Narrow"/>
              </a:rPr>
              <a:t>apalutamidem</a:t>
            </a:r>
            <a:r>
              <a:rPr sz="2925" b="1" spc="-15" baseline="31339" dirty="0" err="1">
                <a:solidFill>
                  <a:srgbClr val="482462"/>
                </a:solidFill>
                <a:latin typeface="Arial Narrow"/>
                <a:cs typeface="Arial Narrow"/>
              </a:rPr>
              <a:t>1</a:t>
            </a:r>
            <a:endParaRPr sz="2925" baseline="31339" dirty="0">
              <a:latin typeface="Arial Narrow"/>
              <a:cs typeface="Arial Narrow"/>
            </a:endParaRPr>
          </a:p>
        </p:txBody>
      </p:sp>
      <p:pic>
        <p:nvPicPr>
          <p:cNvPr id="86" name="Obraz 85">
            <a:extLst>
              <a:ext uri="{FF2B5EF4-FFF2-40B4-BE49-F238E27FC236}">
                <a16:creationId xmlns:a16="http://schemas.microsoft.com/office/drawing/2014/main" id="{EC7F6394-A0AF-1CD5-027F-18B0D0F4E8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1736" y="1193952"/>
            <a:ext cx="3129275" cy="5332629"/>
          </a:xfrm>
          <a:prstGeom prst="rect">
            <a:avLst/>
          </a:prstGeom>
        </p:spPr>
      </p:pic>
      <p:grpSp>
        <p:nvGrpSpPr>
          <p:cNvPr id="8" name="Grupa 7">
            <a:extLst>
              <a:ext uri="{FF2B5EF4-FFF2-40B4-BE49-F238E27FC236}">
                <a16:creationId xmlns:a16="http://schemas.microsoft.com/office/drawing/2014/main" id="{DAA03D35-47CF-8825-B7BB-AD93F62BB2E5}"/>
              </a:ext>
            </a:extLst>
          </p:cNvPr>
          <p:cNvGrpSpPr/>
          <p:nvPr/>
        </p:nvGrpSpPr>
        <p:grpSpPr>
          <a:xfrm>
            <a:off x="17927602" y="8748513"/>
            <a:ext cx="2176780" cy="886460"/>
            <a:chOff x="17927602" y="8748513"/>
            <a:chExt cx="2176780" cy="886460"/>
          </a:xfrm>
        </p:grpSpPr>
        <p:sp>
          <p:nvSpPr>
            <p:cNvPr id="10" name="object 11">
              <a:extLst>
                <a:ext uri="{FF2B5EF4-FFF2-40B4-BE49-F238E27FC236}">
                  <a16:creationId xmlns:a16="http://schemas.microsoft.com/office/drawing/2014/main" id="{399C9A02-5D71-37D8-1BCD-936E384CC321}"/>
                </a:ext>
              </a:extLst>
            </p:cNvPr>
            <p:cNvSpPr/>
            <p:nvPr/>
          </p:nvSpPr>
          <p:spPr>
            <a:xfrm>
              <a:off x="17927602" y="87485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object 12">
              <a:extLst>
                <a:ext uri="{FF2B5EF4-FFF2-40B4-BE49-F238E27FC236}">
                  <a16:creationId xmlns:a16="http://schemas.microsoft.com/office/drawing/2014/main" id="{08A5B618-6533-517B-67A9-117AF02E97A7}"/>
                </a:ext>
              </a:extLst>
            </p:cNvPr>
            <p:cNvSpPr/>
            <p:nvPr/>
          </p:nvSpPr>
          <p:spPr>
            <a:xfrm>
              <a:off x="17961014" y="90432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noFill/>
            <a:ln w="85186">
              <a:solidFill>
                <a:srgbClr val="00B0F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object 21">
              <a:extLst>
                <a:ext uri="{FF2B5EF4-FFF2-40B4-BE49-F238E27FC236}">
                  <a16:creationId xmlns:a16="http://schemas.microsoft.com/office/drawing/2014/main" id="{A633FBAB-817A-FE62-30CA-AF1C6D749437}"/>
                </a:ext>
              </a:extLst>
            </p:cNvPr>
            <p:cNvSpPr txBox="1"/>
            <p:nvPr/>
          </p:nvSpPr>
          <p:spPr>
            <a:xfrm>
              <a:off x="18098140" y="8805446"/>
              <a:ext cx="1707254" cy="743152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Przebieg </a:t>
              </a:r>
              <a:b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</a:b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choroby i ryzyko progresji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35" name="Grupa 34">
            <a:extLst>
              <a:ext uri="{FF2B5EF4-FFF2-40B4-BE49-F238E27FC236}">
                <a16:creationId xmlns:a16="http://schemas.microsoft.com/office/drawing/2014/main" id="{2D5FE13D-87FD-CE79-EB61-00518FFA4281}"/>
              </a:ext>
            </a:extLst>
          </p:cNvPr>
          <p:cNvGrpSpPr/>
          <p:nvPr/>
        </p:nvGrpSpPr>
        <p:grpSpPr>
          <a:xfrm>
            <a:off x="17924183" y="4161273"/>
            <a:ext cx="2186305" cy="886460"/>
            <a:chOff x="17924183" y="4161273"/>
            <a:chExt cx="2186305" cy="886460"/>
          </a:xfrm>
        </p:grpSpPr>
        <p:grpSp>
          <p:nvGrpSpPr>
            <p:cNvPr id="36" name="object 45">
              <a:extLst>
                <a:ext uri="{FF2B5EF4-FFF2-40B4-BE49-F238E27FC236}">
                  <a16:creationId xmlns:a16="http://schemas.microsoft.com/office/drawing/2014/main" id="{F1D1DDC9-37BA-DFF3-C55A-33F6E5BB475E}"/>
                </a:ext>
              </a:extLst>
            </p:cNvPr>
            <p:cNvGrpSpPr/>
            <p:nvPr/>
          </p:nvGrpSpPr>
          <p:grpSpPr>
            <a:xfrm>
              <a:off x="17924183" y="4161273"/>
              <a:ext cx="2186305" cy="886460"/>
              <a:chOff x="17918421" y="4161273"/>
              <a:chExt cx="2186305" cy="886460"/>
            </a:xfrm>
          </p:grpSpPr>
          <p:sp>
            <p:nvSpPr>
              <p:cNvPr id="38" name="object 46">
                <a:extLst>
                  <a:ext uri="{FF2B5EF4-FFF2-40B4-BE49-F238E27FC236}">
                    <a16:creationId xmlns:a16="http://schemas.microsoft.com/office/drawing/2014/main" id="{09614867-F0F0-D6DD-1EF5-943D276A7A92}"/>
                  </a:ext>
                </a:extLst>
              </p:cNvPr>
              <p:cNvSpPr/>
              <p:nvPr/>
            </p:nvSpPr>
            <p:spPr>
              <a:xfrm>
                <a:off x="17927602" y="4161273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60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A68FB1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9" name="object 47">
                <a:extLst>
                  <a:ext uri="{FF2B5EF4-FFF2-40B4-BE49-F238E27FC236}">
                    <a16:creationId xmlns:a16="http://schemas.microsoft.com/office/drawing/2014/main" id="{82F7155F-B905-D7B1-3624-06AD90CA2599}"/>
                  </a:ext>
                </a:extLst>
              </p:cNvPr>
              <p:cNvSpPr/>
              <p:nvPr/>
            </p:nvSpPr>
            <p:spPr>
              <a:xfrm>
                <a:off x="17961014" y="4456038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A68FB1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37" name="object 13">
              <a:extLst>
                <a:ext uri="{FF2B5EF4-FFF2-40B4-BE49-F238E27FC236}">
                  <a16:creationId xmlns:a16="http://schemas.microsoft.com/office/drawing/2014/main" id="{D0516EAB-4CEB-AFEC-05E0-9A97CF4751C2}"/>
                </a:ext>
              </a:extLst>
            </p:cNvPr>
            <p:cNvSpPr txBox="1"/>
            <p:nvPr/>
          </p:nvSpPr>
          <p:spPr>
            <a:xfrm>
              <a:off x="18749645" y="4199245"/>
              <a:ext cx="1056005" cy="774571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20320" marR="5080" indent="231775" algn="r">
                <a:lnSpc>
                  <a:spcPts val="1880"/>
                </a:lnSpc>
                <a:spcBef>
                  <a:spcPts val="340"/>
                </a:spcBef>
              </a:pPr>
              <a:r>
                <a:rPr sz="1750" spc="100" dirty="0">
                  <a:solidFill>
                    <a:srgbClr val="FFFFFF"/>
                  </a:solidFill>
                  <a:latin typeface="Arial Narrow"/>
                  <a:cs typeface="Arial Narrow"/>
                </a:rPr>
                <a:t>Wysokie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ryzyko</a:t>
              </a:r>
              <a:r>
                <a:rPr sz="1750" spc="8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przerzutów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42" name="object 20">
            <a:extLst>
              <a:ext uri="{FF2B5EF4-FFF2-40B4-BE49-F238E27FC236}">
                <a16:creationId xmlns:a16="http://schemas.microsoft.com/office/drawing/2014/main" id="{7447F4FB-D1FA-F0CD-E676-AF34CEEFC52E}"/>
              </a:ext>
            </a:extLst>
          </p:cNvPr>
          <p:cNvSpPr txBox="1"/>
          <p:nvPr/>
        </p:nvSpPr>
        <p:spPr>
          <a:xfrm>
            <a:off x="19113029" y="6635810"/>
            <a:ext cx="692150" cy="5302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989"/>
              </a:lnSpc>
              <a:spcBef>
                <a:spcPts val="90"/>
              </a:spcBef>
            </a:pP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Badania</a:t>
            </a:r>
            <a:endParaRPr sz="1750" dirty="0">
              <a:latin typeface="Arial Narrow"/>
              <a:cs typeface="Arial Narrow"/>
            </a:endParaRPr>
          </a:p>
          <a:p>
            <a:pPr marL="255270">
              <a:lnSpc>
                <a:spcPts val="1989"/>
              </a:lnSpc>
            </a:pPr>
            <a:r>
              <a:rPr sz="1750" spc="-25" dirty="0">
                <a:solidFill>
                  <a:srgbClr val="FFFFFF"/>
                </a:solidFill>
                <a:latin typeface="Arial Narrow"/>
                <a:cs typeface="Arial Narrow"/>
              </a:rPr>
              <a:t>RWE</a:t>
            </a:r>
            <a:endParaRPr sz="1750" dirty="0">
              <a:latin typeface="Arial Narrow"/>
              <a:cs typeface="Arial Narrow"/>
            </a:endParaRPr>
          </a:p>
        </p:txBody>
      </p:sp>
      <p:grpSp>
        <p:nvGrpSpPr>
          <p:cNvPr id="49" name="Grupa 48">
            <a:extLst>
              <a:ext uri="{FF2B5EF4-FFF2-40B4-BE49-F238E27FC236}">
                <a16:creationId xmlns:a16="http://schemas.microsoft.com/office/drawing/2014/main" id="{B89BFAE1-19C7-097B-989C-4E760A39A90A}"/>
              </a:ext>
            </a:extLst>
          </p:cNvPr>
          <p:cNvGrpSpPr/>
          <p:nvPr/>
        </p:nvGrpSpPr>
        <p:grpSpPr>
          <a:xfrm>
            <a:off x="17927602" y="7608459"/>
            <a:ext cx="2176780" cy="886460"/>
            <a:chOff x="17927602" y="7608459"/>
            <a:chExt cx="2176780" cy="886460"/>
          </a:xfrm>
        </p:grpSpPr>
        <p:sp>
          <p:nvSpPr>
            <p:cNvPr id="83" name="object 21">
              <a:extLst>
                <a:ext uri="{FF2B5EF4-FFF2-40B4-BE49-F238E27FC236}">
                  <a16:creationId xmlns:a16="http://schemas.microsoft.com/office/drawing/2014/main" id="{633D619D-9099-B80E-735B-B9E05F5C5528}"/>
                </a:ext>
              </a:extLst>
            </p:cNvPr>
            <p:cNvSpPr/>
            <p:nvPr/>
          </p:nvSpPr>
          <p:spPr>
            <a:xfrm>
              <a:off x="17927602" y="7608459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4" name="object 22">
              <a:extLst>
                <a:ext uri="{FF2B5EF4-FFF2-40B4-BE49-F238E27FC236}">
                  <a16:creationId xmlns:a16="http://schemas.microsoft.com/office/drawing/2014/main" id="{8F2F0C95-CE42-97E7-C4BC-44AAD8BBBCE1}"/>
                </a:ext>
              </a:extLst>
            </p:cNvPr>
            <p:cNvSpPr/>
            <p:nvPr/>
          </p:nvSpPr>
          <p:spPr>
            <a:xfrm>
              <a:off x="17961014" y="7903223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5" name="object 23">
              <a:extLst>
                <a:ext uri="{FF2B5EF4-FFF2-40B4-BE49-F238E27FC236}">
                  <a16:creationId xmlns:a16="http://schemas.microsoft.com/office/drawing/2014/main" id="{F92F36C5-D9A1-CBDE-F755-FC395A5CA566}"/>
                </a:ext>
              </a:extLst>
            </p:cNvPr>
            <p:cNvSpPr txBox="1"/>
            <p:nvPr/>
          </p:nvSpPr>
          <p:spPr>
            <a:xfrm>
              <a:off x="18931558" y="7653897"/>
              <a:ext cx="873760" cy="751205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Tolerancja </a:t>
              </a:r>
              <a:r>
                <a:rPr sz="1750" dirty="0">
                  <a:solidFill>
                    <a:srgbClr val="FFFFFF"/>
                  </a:solidFill>
                  <a:latin typeface="Arial Narrow"/>
                  <a:cs typeface="Arial Narrow"/>
                </a:rPr>
                <a:t>i</a:t>
              </a:r>
              <a:r>
                <a:rPr sz="1750" spc="-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jakość</a:t>
              </a:r>
              <a:endParaRPr sz="1750" dirty="0">
                <a:latin typeface="Arial Narrow"/>
                <a:cs typeface="Arial Narrow"/>
              </a:endParaRPr>
            </a:p>
            <a:p>
              <a:pPr marR="5080" algn="r">
                <a:lnSpc>
                  <a:spcPts val="1800"/>
                </a:lnSpc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życia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87" name="object 13">
            <a:extLst>
              <a:ext uri="{FF2B5EF4-FFF2-40B4-BE49-F238E27FC236}">
                <a16:creationId xmlns:a16="http://schemas.microsoft.com/office/drawing/2014/main" id="{829B61EA-A3A8-EB33-BE20-450933DBEE17}"/>
              </a:ext>
            </a:extLst>
          </p:cNvPr>
          <p:cNvSpPr txBox="1"/>
          <p:nvPr/>
        </p:nvSpPr>
        <p:spPr>
          <a:xfrm>
            <a:off x="18749645" y="5451420"/>
            <a:ext cx="1056005" cy="53091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52705" marR="5080" indent="-40640" algn="r">
              <a:lnSpc>
                <a:spcPts val="1880"/>
              </a:lnSpc>
            </a:pPr>
            <a:r>
              <a:rPr sz="1750" spc="-10" dirty="0" err="1">
                <a:solidFill>
                  <a:srgbClr val="FFFFFF"/>
                </a:solidFill>
                <a:latin typeface="Arial Narrow"/>
                <a:cs typeface="Arial Narrow"/>
              </a:rPr>
              <a:t>Skuteczność</a:t>
            </a: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 apalutamidu</a:t>
            </a:r>
            <a:endParaRPr sz="1750" dirty="0">
              <a:latin typeface="Arial Narrow"/>
              <a:cs typeface="Arial Narrow"/>
            </a:endParaRPr>
          </a:p>
        </p:txBody>
      </p:sp>
      <p:sp>
        <p:nvSpPr>
          <p:cNvPr id="24" name="Prostokąt 23">
            <a:hlinkClick r:id="rId9" action="ppaction://hlinksldjump"/>
            <a:extLst>
              <a:ext uri="{FF2B5EF4-FFF2-40B4-BE49-F238E27FC236}">
                <a16:creationId xmlns:a16="http://schemas.microsoft.com/office/drawing/2014/main" id="{DBFFDB44-4B65-829E-B1E3-93934A5C7C8C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39">
            <a:hlinkClick r:id="rId10" action="ppaction://hlinksldjump"/>
            <a:extLst>
              <a:ext uri="{FF2B5EF4-FFF2-40B4-BE49-F238E27FC236}">
                <a16:creationId xmlns:a16="http://schemas.microsoft.com/office/drawing/2014/main" id="{7796807B-B840-3BCF-4202-C008D9FD6852}"/>
              </a:ext>
            </a:extLst>
          </p:cNvPr>
          <p:cNvSpPr/>
          <p:nvPr/>
        </p:nvSpPr>
        <p:spPr>
          <a:xfrm>
            <a:off x="17961013" y="5313862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40">
            <a:hlinkClick r:id="rId11" action="ppaction://hlinksldjump"/>
            <a:extLst>
              <a:ext uri="{FF2B5EF4-FFF2-40B4-BE49-F238E27FC236}">
                <a16:creationId xmlns:a16="http://schemas.microsoft.com/office/drawing/2014/main" id="{3D2D17BC-C8FB-DEFD-A2C1-F835F6AA8B47}"/>
              </a:ext>
            </a:extLst>
          </p:cNvPr>
          <p:cNvSpPr/>
          <p:nvPr/>
        </p:nvSpPr>
        <p:spPr>
          <a:xfrm>
            <a:off x="17961013" y="6447641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3" name="Prostokąt 42">
            <a:hlinkClick r:id="rId12" action="ppaction://hlinksldjump"/>
            <a:extLst>
              <a:ext uri="{FF2B5EF4-FFF2-40B4-BE49-F238E27FC236}">
                <a16:creationId xmlns:a16="http://schemas.microsoft.com/office/drawing/2014/main" id="{4F9FF313-F87A-ACED-AF62-655B3D29245C}"/>
              </a:ext>
            </a:extLst>
          </p:cNvPr>
          <p:cNvSpPr/>
          <p:nvPr/>
        </p:nvSpPr>
        <p:spPr>
          <a:xfrm>
            <a:off x="17981580" y="763278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4" name="Prostokąt 43">
            <a:hlinkClick r:id="rId13" action="ppaction://hlinksldjump"/>
            <a:extLst>
              <a:ext uri="{FF2B5EF4-FFF2-40B4-BE49-F238E27FC236}">
                <a16:creationId xmlns:a16="http://schemas.microsoft.com/office/drawing/2014/main" id="{5F06DF72-BFC3-B053-7128-47BF95E2442B}"/>
              </a:ext>
            </a:extLst>
          </p:cNvPr>
          <p:cNvSpPr/>
          <p:nvPr/>
        </p:nvSpPr>
        <p:spPr>
          <a:xfrm>
            <a:off x="17946866" y="878521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9" name="Grafika 88" descr="Dom z wypełnieniem pełnym">
            <a:hlinkClick r:id="rId14" action="ppaction://hlinksldjump"/>
            <a:extLst>
              <a:ext uri="{FF2B5EF4-FFF2-40B4-BE49-F238E27FC236}">
                <a16:creationId xmlns:a16="http://schemas.microsoft.com/office/drawing/2014/main" id="{3110E430-9108-8ED3-F5AD-5B281D2830B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9026929" y="3093836"/>
            <a:ext cx="914400" cy="914400"/>
          </a:xfrm>
          <a:prstGeom prst="rect">
            <a:avLst/>
          </a:prstGeom>
        </p:spPr>
      </p:pic>
      <p:sp>
        <p:nvSpPr>
          <p:cNvPr id="2" name="object 35">
            <a:extLst>
              <a:ext uri="{FF2B5EF4-FFF2-40B4-BE49-F238E27FC236}">
                <a16:creationId xmlns:a16="http://schemas.microsoft.com/office/drawing/2014/main" id="{639E4DBA-34FB-419E-7255-964E4C66FF8F}"/>
              </a:ext>
            </a:extLst>
          </p:cNvPr>
          <p:cNvSpPr txBox="1"/>
          <p:nvPr/>
        </p:nvSpPr>
        <p:spPr>
          <a:xfrm>
            <a:off x="413227" y="12779375"/>
            <a:ext cx="14853285" cy="45781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RWE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</a:t>
            </a:r>
            <a:endParaRPr lang="pl-PL" sz="1400" dirty="0">
              <a:latin typeface="Arial Narrow"/>
              <a:cs typeface="Arial Narrow"/>
            </a:endParaRPr>
          </a:p>
          <a:p>
            <a:pPr marL="12700">
              <a:spcBef>
                <a:spcPts val="110"/>
              </a:spcBef>
            </a:pPr>
            <a:endParaRPr sz="1400" dirty="0">
              <a:latin typeface="Arial Narrow"/>
              <a:cs typeface="Arial Narrow"/>
            </a:endParaRPr>
          </a:p>
        </p:txBody>
      </p:sp>
      <p:sp>
        <p:nvSpPr>
          <p:cNvPr id="6" name="object 35">
            <a:extLst>
              <a:ext uri="{FF2B5EF4-FFF2-40B4-BE49-F238E27FC236}">
                <a16:creationId xmlns:a16="http://schemas.microsoft.com/office/drawing/2014/main" id="{DF310F28-AEE8-E0A7-2C54-CDB233025DD6}"/>
              </a:ext>
            </a:extLst>
          </p:cNvPr>
          <p:cNvSpPr txBox="1"/>
          <p:nvPr/>
        </p:nvSpPr>
        <p:spPr>
          <a:xfrm>
            <a:off x="455548" y="13168427"/>
            <a:ext cx="14988104" cy="56015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1.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Lowentritt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BH et al. ASCO GU, San Francisco, United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States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, 16-18 luty 2023. Poster nr. 69.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2F5F00E0-A62E-CD70-D017-C50E3E65B29E}"/>
              </a:ext>
            </a:extLst>
          </p:cNvPr>
          <p:cNvGrpSpPr/>
          <p:nvPr/>
        </p:nvGrpSpPr>
        <p:grpSpPr>
          <a:xfrm>
            <a:off x="17927601" y="9913114"/>
            <a:ext cx="2176780" cy="886460"/>
            <a:chOff x="17927601" y="9913114"/>
            <a:chExt cx="2176780" cy="886460"/>
          </a:xfrm>
        </p:grpSpPr>
        <p:sp>
          <p:nvSpPr>
            <p:cNvPr id="11" name="object 22">
              <a:extLst>
                <a:ext uri="{FF2B5EF4-FFF2-40B4-BE49-F238E27FC236}">
                  <a16:creationId xmlns:a16="http://schemas.microsoft.com/office/drawing/2014/main" id="{D4F632CC-BFF9-2F02-F068-8E7EF9557674}"/>
                </a:ext>
              </a:extLst>
            </p:cNvPr>
            <p:cNvSpPr/>
            <p:nvPr/>
          </p:nvSpPr>
          <p:spPr>
            <a:xfrm>
              <a:off x="17927601" y="9913114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23">
              <a:extLst>
                <a:ext uri="{FF2B5EF4-FFF2-40B4-BE49-F238E27FC236}">
                  <a16:creationId xmlns:a16="http://schemas.microsoft.com/office/drawing/2014/main" id="{C059404B-89F6-5CD8-66B2-029030E2E242}"/>
                </a:ext>
              </a:extLst>
            </p:cNvPr>
            <p:cNvSpPr txBox="1"/>
            <p:nvPr/>
          </p:nvSpPr>
          <p:spPr>
            <a:xfrm>
              <a:off x="18901276" y="10179561"/>
              <a:ext cx="903605" cy="26802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algn="r">
                <a:lnSpc>
                  <a:spcPts val="1955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SIL</a:t>
              </a:r>
              <a:endParaRPr sz="1750" dirty="0">
                <a:latin typeface="Arial Narrow"/>
                <a:cs typeface="Arial Narrow"/>
              </a:endParaRPr>
            </a:p>
          </p:txBody>
        </p:sp>
        <p:sp>
          <p:nvSpPr>
            <p:cNvPr id="13" name="object 24">
              <a:extLst>
                <a:ext uri="{FF2B5EF4-FFF2-40B4-BE49-F238E27FC236}">
                  <a16:creationId xmlns:a16="http://schemas.microsoft.com/office/drawing/2014/main" id="{54576537-F031-E024-3201-C11D4255E286}"/>
                </a:ext>
              </a:extLst>
            </p:cNvPr>
            <p:cNvSpPr/>
            <p:nvPr/>
          </p:nvSpPr>
          <p:spPr>
            <a:xfrm>
              <a:off x="17961013" y="10207879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4" name="Prostokąt 13">
            <a:hlinkClick r:id="rId17" action="ppaction://hlinksldjump"/>
            <a:extLst>
              <a:ext uri="{FF2B5EF4-FFF2-40B4-BE49-F238E27FC236}">
                <a16:creationId xmlns:a16="http://schemas.microsoft.com/office/drawing/2014/main" id="{2BF44938-768B-3335-2218-FBFA72294F25}"/>
              </a:ext>
            </a:extLst>
          </p:cNvPr>
          <p:cNvSpPr/>
          <p:nvPr/>
        </p:nvSpPr>
        <p:spPr>
          <a:xfrm>
            <a:off x="17961012" y="9919750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641134"/>
            <a:ext cx="20073287" cy="329511"/>
          </a:xfrm>
          <a:prstGeom prst="rect">
            <a:avLst/>
          </a:prstGeom>
        </p:spPr>
      </p:pic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9625802" y="272426"/>
            <a:ext cx="9809884" cy="1000496"/>
          </a:xfrm>
          <a:prstGeom prst="rect">
            <a:avLst/>
          </a:prstGeom>
        </p:spPr>
        <p:txBody>
          <a:bodyPr vert="horz" wrap="square" lIns="0" tIns="327880" rIns="0" bIns="0" rtlCol="0">
            <a:spAutoFit/>
          </a:bodyPr>
          <a:lstStyle/>
          <a:p>
            <a:pPr marL="74549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RZECZYWISTA</a:t>
            </a:r>
            <a:r>
              <a:rPr spc="-5" dirty="0"/>
              <a:t> </a:t>
            </a:r>
            <a:r>
              <a:rPr dirty="0"/>
              <a:t>PRAKTYKA</a:t>
            </a:r>
            <a:r>
              <a:rPr spc="-5" dirty="0"/>
              <a:t> </a:t>
            </a:r>
            <a:r>
              <a:rPr spc="-10" dirty="0"/>
              <a:t>KLINICZNA</a:t>
            </a:r>
            <a:r>
              <a:rPr lang="pl-PL" spc="-10" baseline="30000" dirty="0"/>
              <a:t>1</a:t>
            </a:r>
            <a:endParaRPr spc="-10" baseline="30000" dirty="0"/>
          </a:p>
        </p:txBody>
      </p:sp>
      <p:pic>
        <p:nvPicPr>
          <p:cNvPr id="52" name="object 5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31461" y="8388042"/>
            <a:ext cx="190392" cy="176847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22005" y="7376789"/>
            <a:ext cx="199848" cy="176847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38030" y="9399295"/>
            <a:ext cx="83823" cy="176847"/>
          </a:xfrm>
          <a:prstGeom prst="rect">
            <a:avLst/>
          </a:prstGeom>
        </p:spPr>
      </p:pic>
      <p:grpSp>
        <p:nvGrpSpPr>
          <p:cNvPr id="55" name="object 55"/>
          <p:cNvGrpSpPr/>
          <p:nvPr/>
        </p:nvGrpSpPr>
        <p:grpSpPr>
          <a:xfrm>
            <a:off x="2040737" y="4317108"/>
            <a:ext cx="7181850" cy="6307455"/>
            <a:chOff x="2040737" y="4317108"/>
            <a:chExt cx="7181850" cy="6307455"/>
          </a:xfrm>
        </p:grpSpPr>
        <p:pic>
          <p:nvPicPr>
            <p:cNvPr id="56" name="object 5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96164" y="4421500"/>
              <a:ext cx="225949" cy="22595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96164" y="4813876"/>
              <a:ext cx="225949" cy="225958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2040737" y="4343283"/>
              <a:ext cx="281305" cy="177165"/>
            </a:xfrm>
            <a:custGeom>
              <a:avLst/>
              <a:gdLst/>
              <a:ahLst/>
              <a:cxnLst/>
              <a:rect l="l" t="t" r="r" b="b"/>
              <a:pathLst>
                <a:path w="281305" h="177164">
                  <a:moveTo>
                    <a:pt x="239076" y="0"/>
                  </a:moveTo>
                  <a:lnTo>
                    <a:pt x="203042" y="17130"/>
                  </a:lnTo>
                  <a:lnTo>
                    <a:pt x="197292" y="40634"/>
                  </a:lnTo>
                  <a:lnTo>
                    <a:pt x="197292" y="136469"/>
                  </a:lnTo>
                  <a:lnTo>
                    <a:pt x="220516" y="174100"/>
                  </a:lnTo>
                  <a:lnTo>
                    <a:pt x="239076" y="176847"/>
                  </a:lnTo>
                  <a:lnTo>
                    <a:pt x="249059" y="176161"/>
                  </a:lnTo>
                  <a:lnTo>
                    <a:pt x="257668" y="174100"/>
                  </a:lnTo>
                  <a:lnTo>
                    <a:pt x="264904" y="170666"/>
                  </a:lnTo>
                  <a:lnTo>
                    <a:pt x="270766" y="165858"/>
                  </a:lnTo>
                  <a:lnTo>
                    <a:pt x="274845" y="160492"/>
                  </a:lnTo>
                  <a:lnTo>
                    <a:pt x="239204" y="160492"/>
                  </a:lnTo>
                  <a:lnTo>
                    <a:pt x="228806" y="158958"/>
                  </a:lnTo>
                  <a:lnTo>
                    <a:pt x="221379" y="154358"/>
                  </a:lnTo>
                  <a:lnTo>
                    <a:pt x="216923" y="146691"/>
                  </a:lnTo>
                  <a:lnTo>
                    <a:pt x="215508" y="136469"/>
                  </a:lnTo>
                  <a:lnTo>
                    <a:pt x="215472" y="40634"/>
                  </a:lnTo>
                  <a:lnTo>
                    <a:pt x="216923" y="30156"/>
                  </a:lnTo>
                  <a:lnTo>
                    <a:pt x="221379" y="22489"/>
                  </a:lnTo>
                  <a:lnTo>
                    <a:pt x="228806" y="17889"/>
                  </a:lnTo>
                  <a:lnTo>
                    <a:pt x="239204" y="16355"/>
                  </a:lnTo>
                  <a:lnTo>
                    <a:pt x="274711" y="16355"/>
                  </a:lnTo>
                  <a:lnTo>
                    <a:pt x="270766" y="11116"/>
                  </a:lnTo>
                  <a:lnTo>
                    <a:pt x="264904" y="6253"/>
                  </a:lnTo>
                  <a:lnTo>
                    <a:pt x="257668" y="2779"/>
                  </a:lnTo>
                  <a:lnTo>
                    <a:pt x="249059" y="694"/>
                  </a:lnTo>
                  <a:lnTo>
                    <a:pt x="239076" y="0"/>
                  </a:lnTo>
                  <a:close/>
                </a:path>
                <a:path w="281305" h="177164">
                  <a:moveTo>
                    <a:pt x="274711" y="16355"/>
                  </a:moveTo>
                  <a:lnTo>
                    <a:pt x="239204" y="16355"/>
                  </a:lnTo>
                  <a:lnTo>
                    <a:pt x="249602" y="17889"/>
                  </a:lnTo>
                  <a:lnTo>
                    <a:pt x="257030" y="22489"/>
                  </a:lnTo>
                  <a:lnTo>
                    <a:pt x="261486" y="30156"/>
                  </a:lnTo>
                  <a:lnTo>
                    <a:pt x="262936" y="40634"/>
                  </a:lnTo>
                  <a:lnTo>
                    <a:pt x="262901" y="136469"/>
                  </a:lnTo>
                  <a:lnTo>
                    <a:pt x="261486" y="146691"/>
                  </a:lnTo>
                  <a:lnTo>
                    <a:pt x="257030" y="154358"/>
                  </a:lnTo>
                  <a:lnTo>
                    <a:pt x="249602" y="158958"/>
                  </a:lnTo>
                  <a:lnTo>
                    <a:pt x="239204" y="160492"/>
                  </a:lnTo>
                  <a:lnTo>
                    <a:pt x="274845" y="160492"/>
                  </a:lnTo>
                  <a:lnTo>
                    <a:pt x="275294" y="159901"/>
                  </a:lnTo>
                  <a:lnTo>
                    <a:pt x="278529" y="153016"/>
                  </a:lnTo>
                  <a:lnTo>
                    <a:pt x="280469" y="145206"/>
                  </a:lnTo>
                  <a:lnTo>
                    <a:pt x="281116" y="136469"/>
                  </a:lnTo>
                  <a:lnTo>
                    <a:pt x="281116" y="40634"/>
                  </a:lnTo>
                  <a:lnTo>
                    <a:pt x="280469" y="31889"/>
                  </a:lnTo>
                  <a:lnTo>
                    <a:pt x="278529" y="24054"/>
                  </a:lnTo>
                  <a:lnTo>
                    <a:pt x="275294" y="17130"/>
                  </a:lnTo>
                  <a:lnTo>
                    <a:pt x="274711" y="16355"/>
                  </a:lnTo>
                  <a:close/>
                </a:path>
                <a:path w="281305" h="177164">
                  <a:moveTo>
                    <a:pt x="125096" y="0"/>
                  </a:moveTo>
                  <a:lnTo>
                    <a:pt x="89062" y="17130"/>
                  </a:lnTo>
                  <a:lnTo>
                    <a:pt x="83312" y="40634"/>
                  </a:lnTo>
                  <a:lnTo>
                    <a:pt x="83312" y="136469"/>
                  </a:lnTo>
                  <a:lnTo>
                    <a:pt x="106536" y="174100"/>
                  </a:lnTo>
                  <a:lnTo>
                    <a:pt x="125096" y="176847"/>
                  </a:lnTo>
                  <a:lnTo>
                    <a:pt x="135079" y="176161"/>
                  </a:lnTo>
                  <a:lnTo>
                    <a:pt x="143688" y="174100"/>
                  </a:lnTo>
                  <a:lnTo>
                    <a:pt x="150924" y="170666"/>
                  </a:lnTo>
                  <a:lnTo>
                    <a:pt x="156786" y="165858"/>
                  </a:lnTo>
                  <a:lnTo>
                    <a:pt x="160865" y="160492"/>
                  </a:lnTo>
                  <a:lnTo>
                    <a:pt x="125224" y="160492"/>
                  </a:lnTo>
                  <a:lnTo>
                    <a:pt x="114826" y="158958"/>
                  </a:lnTo>
                  <a:lnTo>
                    <a:pt x="107399" y="154358"/>
                  </a:lnTo>
                  <a:lnTo>
                    <a:pt x="102943" y="146691"/>
                  </a:lnTo>
                  <a:lnTo>
                    <a:pt x="101528" y="136469"/>
                  </a:lnTo>
                  <a:lnTo>
                    <a:pt x="101492" y="40634"/>
                  </a:lnTo>
                  <a:lnTo>
                    <a:pt x="102943" y="30156"/>
                  </a:lnTo>
                  <a:lnTo>
                    <a:pt x="107399" y="22489"/>
                  </a:lnTo>
                  <a:lnTo>
                    <a:pt x="114826" y="17889"/>
                  </a:lnTo>
                  <a:lnTo>
                    <a:pt x="125224" y="16355"/>
                  </a:lnTo>
                  <a:lnTo>
                    <a:pt x="160731" y="16355"/>
                  </a:lnTo>
                  <a:lnTo>
                    <a:pt x="156786" y="11116"/>
                  </a:lnTo>
                  <a:lnTo>
                    <a:pt x="150924" y="6253"/>
                  </a:lnTo>
                  <a:lnTo>
                    <a:pt x="143688" y="2779"/>
                  </a:lnTo>
                  <a:lnTo>
                    <a:pt x="135079" y="694"/>
                  </a:lnTo>
                  <a:lnTo>
                    <a:pt x="125096" y="0"/>
                  </a:lnTo>
                  <a:close/>
                </a:path>
                <a:path w="281305" h="177164">
                  <a:moveTo>
                    <a:pt x="160731" y="16355"/>
                  </a:moveTo>
                  <a:lnTo>
                    <a:pt x="125224" y="16355"/>
                  </a:lnTo>
                  <a:lnTo>
                    <a:pt x="135622" y="17889"/>
                  </a:lnTo>
                  <a:lnTo>
                    <a:pt x="143050" y="22489"/>
                  </a:lnTo>
                  <a:lnTo>
                    <a:pt x="147506" y="30156"/>
                  </a:lnTo>
                  <a:lnTo>
                    <a:pt x="148956" y="40634"/>
                  </a:lnTo>
                  <a:lnTo>
                    <a:pt x="148921" y="136469"/>
                  </a:lnTo>
                  <a:lnTo>
                    <a:pt x="147506" y="146691"/>
                  </a:lnTo>
                  <a:lnTo>
                    <a:pt x="143050" y="154358"/>
                  </a:lnTo>
                  <a:lnTo>
                    <a:pt x="135622" y="158958"/>
                  </a:lnTo>
                  <a:lnTo>
                    <a:pt x="125224" y="160492"/>
                  </a:lnTo>
                  <a:lnTo>
                    <a:pt x="160865" y="160492"/>
                  </a:lnTo>
                  <a:lnTo>
                    <a:pt x="161314" y="159901"/>
                  </a:lnTo>
                  <a:lnTo>
                    <a:pt x="164549" y="153016"/>
                  </a:lnTo>
                  <a:lnTo>
                    <a:pt x="166489" y="145206"/>
                  </a:lnTo>
                  <a:lnTo>
                    <a:pt x="167136" y="136469"/>
                  </a:lnTo>
                  <a:lnTo>
                    <a:pt x="167136" y="40634"/>
                  </a:lnTo>
                  <a:lnTo>
                    <a:pt x="166489" y="31889"/>
                  </a:lnTo>
                  <a:lnTo>
                    <a:pt x="164549" y="24054"/>
                  </a:lnTo>
                  <a:lnTo>
                    <a:pt x="161314" y="17130"/>
                  </a:lnTo>
                  <a:lnTo>
                    <a:pt x="160731" y="16355"/>
                  </a:lnTo>
                  <a:close/>
                </a:path>
                <a:path w="281305" h="177164">
                  <a:moveTo>
                    <a:pt x="50600" y="21211"/>
                  </a:moveTo>
                  <a:lnTo>
                    <a:pt x="32200" y="21211"/>
                  </a:lnTo>
                  <a:lnTo>
                    <a:pt x="32200" y="174292"/>
                  </a:lnTo>
                  <a:lnTo>
                    <a:pt x="50600" y="174292"/>
                  </a:lnTo>
                  <a:lnTo>
                    <a:pt x="50600" y="21211"/>
                  </a:lnTo>
                  <a:close/>
                </a:path>
                <a:path w="281305" h="177164">
                  <a:moveTo>
                    <a:pt x="50600" y="2555"/>
                  </a:moveTo>
                  <a:lnTo>
                    <a:pt x="29900" y="2555"/>
                  </a:lnTo>
                  <a:lnTo>
                    <a:pt x="0" y="24278"/>
                  </a:lnTo>
                  <a:lnTo>
                    <a:pt x="0" y="44723"/>
                  </a:lnTo>
                  <a:lnTo>
                    <a:pt x="32200" y="21211"/>
                  </a:lnTo>
                  <a:lnTo>
                    <a:pt x="50600" y="21211"/>
                  </a:lnTo>
                  <a:lnTo>
                    <a:pt x="50600" y="25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9" name="object 5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21751" y="5354537"/>
              <a:ext cx="200103" cy="17684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27372" y="6365791"/>
              <a:ext cx="194481" cy="176847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8534320" y="4325681"/>
              <a:ext cx="0" cy="6290310"/>
            </a:xfrm>
            <a:custGeom>
              <a:avLst/>
              <a:gdLst/>
              <a:ahLst/>
              <a:cxnLst/>
              <a:rect l="l" t="t" r="r" b="b"/>
              <a:pathLst>
                <a:path h="6290309">
                  <a:moveTo>
                    <a:pt x="0" y="0"/>
                  </a:moveTo>
                  <a:lnTo>
                    <a:pt x="0" y="6290223"/>
                  </a:lnTo>
                </a:path>
              </a:pathLst>
            </a:custGeom>
            <a:ln w="17037">
              <a:solidFill>
                <a:srgbClr val="3C3C3B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1424262" y="5819218"/>
            <a:ext cx="318770" cy="2192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85"/>
              </a:lnSpc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Odsetek</a:t>
            </a:r>
            <a:r>
              <a:rPr sz="20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pacjentów</a:t>
            </a:r>
            <a:r>
              <a:rPr sz="20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050E4C"/>
                </a:solidFill>
                <a:latin typeface="Arial Narrow"/>
                <a:cs typeface="Arial Narrow"/>
              </a:rPr>
              <a:t>(%)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773603" y="10700496"/>
            <a:ext cx="178435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Odpowiedź</a:t>
            </a:r>
            <a:r>
              <a:rPr sz="200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PSA90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760877" y="10700496"/>
            <a:ext cx="184277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Odpowiedź</a:t>
            </a:r>
            <a:r>
              <a:rPr sz="200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PSA0,2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406917" y="4238901"/>
            <a:ext cx="4951730" cy="826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1400"/>
              </a:lnSpc>
              <a:spcBef>
                <a:spcPts val="95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Badanie</a:t>
            </a:r>
            <a:r>
              <a:rPr sz="200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sz="20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sz="2000" spc="-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sz="20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sz="20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Badanie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SPARTAN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(n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=</a:t>
            </a:r>
            <a:r>
              <a:rPr sz="2000" spc="-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806)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2955208" y="7088660"/>
            <a:ext cx="321310" cy="260985"/>
          </a:xfrm>
          <a:custGeom>
            <a:avLst/>
            <a:gdLst/>
            <a:ahLst/>
            <a:cxnLst/>
            <a:rect l="l" t="t" r="r" b="b"/>
            <a:pathLst>
              <a:path w="321310" h="260984">
                <a:moveTo>
                  <a:pt x="248515" y="0"/>
                </a:moveTo>
                <a:lnTo>
                  <a:pt x="204054" y="9760"/>
                </a:lnTo>
                <a:lnTo>
                  <a:pt x="177655" y="50771"/>
                </a:lnTo>
                <a:lnTo>
                  <a:pt x="176532" y="65389"/>
                </a:lnTo>
                <a:lnTo>
                  <a:pt x="176532" y="195060"/>
                </a:lnTo>
                <a:lnTo>
                  <a:pt x="186397" y="233592"/>
                </a:lnTo>
                <a:lnTo>
                  <a:pt x="231274" y="259365"/>
                </a:lnTo>
                <a:lnTo>
                  <a:pt x="248515" y="260450"/>
                </a:lnTo>
                <a:lnTo>
                  <a:pt x="265762" y="259354"/>
                </a:lnTo>
                <a:lnTo>
                  <a:pt x="303137" y="242918"/>
                </a:lnTo>
                <a:lnTo>
                  <a:pt x="319311" y="211135"/>
                </a:lnTo>
                <a:lnTo>
                  <a:pt x="241513" y="211135"/>
                </a:lnTo>
                <a:lnTo>
                  <a:pt x="236810" y="209619"/>
                </a:lnTo>
                <a:lnTo>
                  <a:pt x="231989" y="203528"/>
                </a:lnTo>
                <a:lnTo>
                  <a:pt x="230788" y="198962"/>
                </a:lnTo>
                <a:lnTo>
                  <a:pt x="230788" y="61249"/>
                </a:lnTo>
                <a:lnTo>
                  <a:pt x="231989" y="56623"/>
                </a:lnTo>
                <a:lnTo>
                  <a:pt x="236810" y="50771"/>
                </a:lnTo>
                <a:lnTo>
                  <a:pt x="241513" y="49314"/>
                </a:lnTo>
                <a:lnTo>
                  <a:pt x="319310" y="49314"/>
                </a:lnTo>
                <a:lnTo>
                  <a:pt x="316431" y="38262"/>
                </a:lnTo>
                <a:lnTo>
                  <a:pt x="280615" y="4382"/>
                </a:lnTo>
                <a:lnTo>
                  <a:pt x="265762" y="1095"/>
                </a:lnTo>
                <a:lnTo>
                  <a:pt x="248515" y="0"/>
                </a:lnTo>
                <a:close/>
              </a:path>
              <a:path w="321310" h="260984">
                <a:moveTo>
                  <a:pt x="319310" y="49314"/>
                </a:moveTo>
                <a:lnTo>
                  <a:pt x="255509" y="49314"/>
                </a:lnTo>
                <a:lnTo>
                  <a:pt x="260271" y="50839"/>
                </a:lnTo>
                <a:lnTo>
                  <a:pt x="265331" y="56930"/>
                </a:lnTo>
                <a:lnTo>
                  <a:pt x="266532" y="61249"/>
                </a:lnTo>
                <a:lnTo>
                  <a:pt x="266600" y="198962"/>
                </a:lnTo>
                <a:lnTo>
                  <a:pt x="265331" y="203528"/>
                </a:lnTo>
                <a:lnTo>
                  <a:pt x="260271" y="209619"/>
                </a:lnTo>
                <a:lnTo>
                  <a:pt x="255509" y="211135"/>
                </a:lnTo>
                <a:lnTo>
                  <a:pt x="319311" y="211135"/>
                </a:lnTo>
                <a:lnTo>
                  <a:pt x="319756" y="209426"/>
                </a:lnTo>
                <a:lnTo>
                  <a:pt x="320864" y="195060"/>
                </a:lnTo>
                <a:lnTo>
                  <a:pt x="320864" y="65389"/>
                </a:lnTo>
                <a:lnTo>
                  <a:pt x="319756" y="51027"/>
                </a:lnTo>
                <a:lnTo>
                  <a:pt x="319310" y="49314"/>
                </a:lnTo>
                <a:close/>
              </a:path>
              <a:path w="321310" h="260984">
                <a:moveTo>
                  <a:pt x="138547" y="214057"/>
                </a:moveTo>
                <a:lnTo>
                  <a:pt x="87546" y="214057"/>
                </a:lnTo>
                <a:lnTo>
                  <a:pt x="87546" y="256795"/>
                </a:lnTo>
                <a:lnTo>
                  <a:pt x="138547" y="256795"/>
                </a:lnTo>
                <a:lnTo>
                  <a:pt x="138547" y="214057"/>
                </a:lnTo>
                <a:close/>
              </a:path>
              <a:path w="321310" h="260984">
                <a:moveTo>
                  <a:pt x="138547" y="3654"/>
                </a:moveTo>
                <a:lnTo>
                  <a:pt x="69452" y="3654"/>
                </a:lnTo>
                <a:lnTo>
                  <a:pt x="0" y="163286"/>
                </a:lnTo>
                <a:lnTo>
                  <a:pt x="0" y="214057"/>
                </a:lnTo>
                <a:lnTo>
                  <a:pt x="162059" y="214057"/>
                </a:lnTo>
                <a:lnTo>
                  <a:pt x="162059" y="166208"/>
                </a:lnTo>
                <a:lnTo>
                  <a:pt x="45941" y="166208"/>
                </a:lnTo>
                <a:lnTo>
                  <a:pt x="89710" y="62101"/>
                </a:lnTo>
                <a:lnTo>
                  <a:pt x="138547" y="62101"/>
                </a:lnTo>
                <a:lnTo>
                  <a:pt x="138547" y="3654"/>
                </a:lnTo>
                <a:close/>
              </a:path>
              <a:path w="321310" h="260984">
                <a:moveTo>
                  <a:pt x="138547" y="62101"/>
                </a:moveTo>
                <a:lnTo>
                  <a:pt x="89710" y="62101"/>
                </a:lnTo>
                <a:lnTo>
                  <a:pt x="89710" y="166208"/>
                </a:lnTo>
                <a:lnTo>
                  <a:pt x="138547" y="166208"/>
                </a:lnTo>
                <a:lnTo>
                  <a:pt x="138547" y="62101"/>
                </a:lnTo>
                <a:close/>
              </a:path>
            </a:pathLst>
          </a:custGeom>
          <a:solidFill>
            <a:srgbClr val="7798B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7" name="object 67"/>
          <p:cNvSpPr txBox="1"/>
          <p:nvPr/>
        </p:nvSpPr>
        <p:spPr>
          <a:xfrm>
            <a:off x="3279647" y="7071841"/>
            <a:ext cx="213995" cy="339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50" b="1" spc="-50" dirty="0">
                <a:solidFill>
                  <a:srgbClr val="7798BC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528011" y="6636756"/>
            <a:ext cx="55308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-25" dirty="0">
                <a:solidFill>
                  <a:srgbClr val="482462"/>
                </a:solidFill>
                <a:latin typeface="Arial Narrow"/>
                <a:cs typeface="Arial Narrow"/>
              </a:rPr>
              <a:t>46</a:t>
            </a:r>
            <a:r>
              <a:rPr sz="2050" b="1" spc="-25" dirty="0">
                <a:solidFill>
                  <a:srgbClr val="482462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303145" y="6419722"/>
            <a:ext cx="49339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-130" dirty="0">
                <a:solidFill>
                  <a:srgbClr val="7798BC"/>
                </a:solidFill>
                <a:latin typeface="Arial Narrow"/>
                <a:cs typeface="Arial Narrow"/>
              </a:rPr>
              <a:t>51</a:t>
            </a:r>
            <a:r>
              <a:rPr sz="2050" b="1" spc="-130" dirty="0">
                <a:solidFill>
                  <a:srgbClr val="7798BC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892258" y="6094298"/>
            <a:ext cx="51689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-60" dirty="0">
                <a:solidFill>
                  <a:srgbClr val="482462"/>
                </a:solidFill>
                <a:latin typeface="Arial Narrow"/>
                <a:cs typeface="Arial Narrow"/>
              </a:rPr>
              <a:t>57</a:t>
            </a:r>
            <a:r>
              <a:rPr sz="2050" b="1" spc="-60" dirty="0">
                <a:solidFill>
                  <a:srgbClr val="482462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636395" y="6156316"/>
            <a:ext cx="54483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-25" dirty="0">
                <a:solidFill>
                  <a:srgbClr val="7798BC"/>
                </a:solidFill>
                <a:latin typeface="Arial Narrow"/>
                <a:cs typeface="Arial Narrow"/>
              </a:rPr>
              <a:t>56</a:t>
            </a:r>
            <a:r>
              <a:rPr sz="2050" b="1" spc="-25" dirty="0">
                <a:solidFill>
                  <a:srgbClr val="7798BC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204834" y="5828239"/>
            <a:ext cx="50165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-100" dirty="0">
                <a:solidFill>
                  <a:srgbClr val="482462"/>
                </a:solidFill>
                <a:latin typeface="Arial Narrow"/>
                <a:cs typeface="Arial Narrow"/>
              </a:rPr>
              <a:t>61</a:t>
            </a:r>
            <a:r>
              <a:rPr sz="2050" b="1" spc="-100" dirty="0">
                <a:solidFill>
                  <a:srgbClr val="482462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969645" y="6058177"/>
            <a:ext cx="54927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-25" dirty="0">
                <a:solidFill>
                  <a:srgbClr val="7798BC"/>
                </a:solidFill>
                <a:latin typeface="Arial Narrow"/>
                <a:cs typeface="Arial Narrow"/>
              </a:rPr>
              <a:t>58</a:t>
            </a:r>
            <a:r>
              <a:rPr sz="2050" b="1" spc="-25" dirty="0">
                <a:solidFill>
                  <a:srgbClr val="7798BC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538084" y="5706772"/>
            <a:ext cx="54546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-25" dirty="0">
                <a:solidFill>
                  <a:srgbClr val="482462"/>
                </a:solidFill>
                <a:latin typeface="Arial Narrow"/>
                <a:cs typeface="Arial Narrow"/>
              </a:rPr>
              <a:t>62</a:t>
            </a:r>
            <a:r>
              <a:rPr sz="2050" b="1" spc="-25" dirty="0">
                <a:solidFill>
                  <a:srgbClr val="482462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2953685" y="6324192"/>
            <a:ext cx="5045710" cy="3249295"/>
            <a:chOff x="2953685" y="6324192"/>
            <a:chExt cx="5045710" cy="3249295"/>
          </a:xfrm>
        </p:grpSpPr>
        <p:sp>
          <p:nvSpPr>
            <p:cNvPr id="76" name="object 76"/>
            <p:cNvSpPr/>
            <p:nvPr/>
          </p:nvSpPr>
          <p:spPr>
            <a:xfrm>
              <a:off x="3508213" y="7191971"/>
              <a:ext cx="460375" cy="2381250"/>
            </a:xfrm>
            <a:custGeom>
              <a:avLst/>
              <a:gdLst/>
              <a:ahLst/>
              <a:cxnLst/>
              <a:rect l="l" t="t" r="r" b="b"/>
              <a:pathLst>
                <a:path w="460375" h="2381250">
                  <a:moveTo>
                    <a:pt x="313785" y="0"/>
                  </a:moveTo>
                  <a:lnTo>
                    <a:pt x="146487" y="0"/>
                  </a:lnTo>
                  <a:lnTo>
                    <a:pt x="100186" y="5922"/>
                  </a:lnTo>
                  <a:lnTo>
                    <a:pt x="59974" y="22415"/>
                  </a:lnTo>
                  <a:lnTo>
                    <a:pt x="28263" y="47564"/>
                  </a:lnTo>
                  <a:lnTo>
                    <a:pt x="7468" y="79456"/>
                  </a:lnTo>
                  <a:lnTo>
                    <a:pt x="0" y="116177"/>
                  </a:lnTo>
                  <a:lnTo>
                    <a:pt x="0" y="2381083"/>
                  </a:lnTo>
                  <a:lnTo>
                    <a:pt x="460273" y="2381083"/>
                  </a:lnTo>
                  <a:lnTo>
                    <a:pt x="460273" y="116177"/>
                  </a:lnTo>
                  <a:lnTo>
                    <a:pt x="432009" y="47564"/>
                  </a:lnTo>
                  <a:lnTo>
                    <a:pt x="400299" y="22415"/>
                  </a:lnTo>
                  <a:lnTo>
                    <a:pt x="360086" y="5922"/>
                  </a:lnTo>
                  <a:lnTo>
                    <a:pt x="313785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7" name="object 77"/>
            <p:cNvSpPr/>
            <p:nvPr/>
          </p:nvSpPr>
          <p:spPr>
            <a:xfrm>
              <a:off x="2953685" y="7531120"/>
              <a:ext cx="460375" cy="2042160"/>
            </a:xfrm>
            <a:custGeom>
              <a:avLst/>
              <a:gdLst/>
              <a:ahLst/>
              <a:cxnLst/>
              <a:rect l="l" t="t" r="r" b="b"/>
              <a:pathLst>
                <a:path w="460375" h="2042159">
                  <a:moveTo>
                    <a:pt x="313785" y="0"/>
                  </a:moveTo>
                  <a:lnTo>
                    <a:pt x="146487" y="0"/>
                  </a:lnTo>
                  <a:lnTo>
                    <a:pt x="100186" y="5922"/>
                  </a:lnTo>
                  <a:lnTo>
                    <a:pt x="59974" y="22415"/>
                  </a:lnTo>
                  <a:lnTo>
                    <a:pt x="28263" y="47564"/>
                  </a:lnTo>
                  <a:lnTo>
                    <a:pt x="7468" y="79456"/>
                  </a:lnTo>
                  <a:lnTo>
                    <a:pt x="0" y="116177"/>
                  </a:lnTo>
                  <a:lnTo>
                    <a:pt x="0" y="2041937"/>
                  </a:lnTo>
                  <a:lnTo>
                    <a:pt x="460273" y="2041937"/>
                  </a:lnTo>
                  <a:lnTo>
                    <a:pt x="460273" y="116177"/>
                  </a:lnTo>
                  <a:lnTo>
                    <a:pt x="432009" y="47564"/>
                  </a:lnTo>
                  <a:lnTo>
                    <a:pt x="400299" y="22415"/>
                  </a:lnTo>
                  <a:lnTo>
                    <a:pt x="360086" y="5922"/>
                  </a:lnTo>
                  <a:lnTo>
                    <a:pt x="313785" y="0"/>
                  </a:lnTo>
                  <a:close/>
                </a:path>
              </a:pathLst>
            </a:custGeom>
            <a:solidFill>
              <a:srgbClr val="7798B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8" name="object 78"/>
            <p:cNvSpPr/>
            <p:nvPr/>
          </p:nvSpPr>
          <p:spPr>
            <a:xfrm>
              <a:off x="4851797" y="6658792"/>
              <a:ext cx="460375" cy="2914650"/>
            </a:xfrm>
            <a:custGeom>
              <a:avLst/>
              <a:gdLst/>
              <a:ahLst/>
              <a:cxnLst/>
              <a:rect l="l" t="t" r="r" b="b"/>
              <a:pathLst>
                <a:path w="460375" h="2914650">
                  <a:moveTo>
                    <a:pt x="313785" y="0"/>
                  </a:moveTo>
                  <a:lnTo>
                    <a:pt x="146487" y="0"/>
                  </a:lnTo>
                  <a:lnTo>
                    <a:pt x="100183" y="5922"/>
                  </a:lnTo>
                  <a:lnTo>
                    <a:pt x="59970" y="22415"/>
                  </a:lnTo>
                  <a:lnTo>
                    <a:pt x="28261" y="47564"/>
                  </a:lnTo>
                  <a:lnTo>
                    <a:pt x="7467" y="79456"/>
                  </a:lnTo>
                  <a:lnTo>
                    <a:pt x="0" y="116177"/>
                  </a:lnTo>
                  <a:lnTo>
                    <a:pt x="0" y="2914268"/>
                  </a:lnTo>
                  <a:lnTo>
                    <a:pt x="460273" y="2914268"/>
                  </a:lnTo>
                  <a:lnTo>
                    <a:pt x="460273" y="116177"/>
                  </a:lnTo>
                  <a:lnTo>
                    <a:pt x="432009" y="47564"/>
                  </a:lnTo>
                  <a:lnTo>
                    <a:pt x="400299" y="22415"/>
                  </a:lnTo>
                  <a:lnTo>
                    <a:pt x="360086" y="5922"/>
                  </a:lnTo>
                  <a:lnTo>
                    <a:pt x="313785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9" name="object 79"/>
            <p:cNvSpPr/>
            <p:nvPr/>
          </p:nvSpPr>
          <p:spPr>
            <a:xfrm>
              <a:off x="4297269" y="7004186"/>
              <a:ext cx="460375" cy="2569210"/>
            </a:xfrm>
            <a:custGeom>
              <a:avLst/>
              <a:gdLst/>
              <a:ahLst/>
              <a:cxnLst/>
              <a:rect l="l" t="t" r="r" b="b"/>
              <a:pathLst>
                <a:path w="460375" h="2569209">
                  <a:moveTo>
                    <a:pt x="313785" y="0"/>
                  </a:moveTo>
                  <a:lnTo>
                    <a:pt x="146487" y="0"/>
                  </a:lnTo>
                  <a:lnTo>
                    <a:pt x="100186" y="5922"/>
                  </a:lnTo>
                  <a:lnTo>
                    <a:pt x="59974" y="22415"/>
                  </a:lnTo>
                  <a:lnTo>
                    <a:pt x="28263" y="47564"/>
                  </a:lnTo>
                  <a:lnTo>
                    <a:pt x="7468" y="79456"/>
                  </a:lnTo>
                  <a:lnTo>
                    <a:pt x="0" y="116177"/>
                  </a:lnTo>
                  <a:lnTo>
                    <a:pt x="0" y="2568869"/>
                  </a:lnTo>
                  <a:lnTo>
                    <a:pt x="460273" y="2568869"/>
                  </a:lnTo>
                  <a:lnTo>
                    <a:pt x="460273" y="116177"/>
                  </a:lnTo>
                  <a:lnTo>
                    <a:pt x="432009" y="47564"/>
                  </a:lnTo>
                  <a:lnTo>
                    <a:pt x="400299" y="22415"/>
                  </a:lnTo>
                  <a:lnTo>
                    <a:pt x="360086" y="5922"/>
                  </a:lnTo>
                  <a:lnTo>
                    <a:pt x="313785" y="0"/>
                  </a:lnTo>
                  <a:close/>
                </a:path>
              </a:pathLst>
            </a:custGeom>
            <a:solidFill>
              <a:srgbClr val="7798B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0" name="object 80"/>
            <p:cNvSpPr/>
            <p:nvPr/>
          </p:nvSpPr>
          <p:spPr>
            <a:xfrm>
              <a:off x="6195380" y="6399746"/>
              <a:ext cx="460375" cy="3173730"/>
            </a:xfrm>
            <a:custGeom>
              <a:avLst/>
              <a:gdLst/>
              <a:ahLst/>
              <a:cxnLst/>
              <a:rect l="l" t="t" r="r" b="b"/>
              <a:pathLst>
                <a:path w="460375" h="3173729">
                  <a:moveTo>
                    <a:pt x="313785" y="0"/>
                  </a:moveTo>
                  <a:lnTo>
                    <a:pt x="146478" y="0"/>
                  </a:lnTo>
                  <a:lnTo>
                    <a:pt x="100178" y="5922"/>
                  </a:lnTo>
                  <a:lnTo>
                    <a:pt x="59968" y="22415"/>
                  </a:lnTo>
                  <a:lnTo>
                    <a:pt x="28260" y="47564"/>
                  </a:lnTo>
                  <a:lnTo>
                    <a:pt x="7467" y="79456"/>
                  </a:lnTo>
                  <a:lnTo>
                    <a:pt x="0" y="116177"/>
                  </a:lnTo>
                  <a:lnTo>
                    <a:pt x="0" y="3173312"/>
                  </a:lnTo>
                  <a:lnTo>
                    <a:pt x="460264" y="3173312"/>
                  </a:lnTo>
                  <a:lnTo>
                    <a:pt x="460264" y="116177"/>
                  </a:lnTo>
                  <a:lnTo>
                    <a:pt x="432003" y="47564"/>
                  </a:lnTo>
                  <a:lnTo>
                    <a:pt x="400296" y="22415"/>
                  </a:lnTo>
                  <a:lnTo>
                    <a:pt x="360085" y="5922"/>
                  </a:lnTo>
                  <a:lnTo>
                    <a:pt x="313785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1" name="object 81"/>
            <p:cNvSpPr/>
            <p:nvPr/>
          </p:nvSpPr>
          <p:spPr>
            <a:xfrm>
              <a:off x="5640850" y="6712760"/>
              <a:ext cx="460375" cy="2860675"/>
            </a:xfrm>
            <a:custGeom>
              <a:avLst/>
              <a:gdLst/>
              <a:ahLst/>
              <a:cxnLst/>
              <a:rect l="l" t="t" r="r" b="b"/>
              <a:pathLst>
                <a:path w="460375" h="2860675">
                  <a:moveTo>
                    <a:pt x="313785" y="0"/>
                  </a:moveTo>
                  <a:lnTo>
                    <a:pt x="146487" y="0"/>
                  </a:lnTo>
                  <a:lnTo>
                    <a:pt x="100186" y="5922"/>
                  </a:lnTo>
                  <a:lnTo>
                    <a:pt x="59974" y="22415"/>
                  </a:lnTo>
                  <a:lnTo>
                    <a:pt x="28263" y="47564"/>
                  </a:lnTo>
                  <a:lnTo>
                    <a:pt x="7468" y="79456"/>
                  </a:lnTo>
                  <a:lnTo>
                    <a:pt x="0" y="116177"/>
                  </a:lnTo>
                  <a:lnTo>
                    <a:pt x="0" y="2860302"/>
                  </a:lnTo>
                  <a:lnTo>
                    <a:pt x="460273" y="2860302"/>
                  </a:lnTo>
                  <a:lnTo>
                    <a:pt x="460273" y="116177"/>
                  </a:lnTo>
                  <a:lnTo>
                    <a:pt x="432009" y="47564"/>
                  </a:lnTo>
                  <a:lnTo>
                    <a:pt x="400299" y="22415"/>
                  </a:lnTo>
                  <a:lnTo>
                    <a:pt x="360086" y="5922"/>
                  </a:lnTo>
                  <a:lnTo>
                    <a:pt x="313785" y="0"/>
                  </a:lnTo>
                  <a:close/>
                </a:path>
              </a:pathLst>
            </a:custGeom>
            <a:solidFill>
              <a:srgbClr val="7798B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2" name="object 82"/>
            <p:cNvSpPr/>
            <p:nvPr/>
          </p:nvSpPr>
          <p:spPr>
            <a:xfrm>
              <a:off x="7538962" y="6324192"/>
              <a:ext cx="460375" cy="3249295"/>
            </a:xfrm>
            <a:custGeom>
              <a:avLst/>
              <a:gdLst/>
              <a:ahLst/>
              <a:cxnLst/>
              <a:rect l="l" t="t" r="r" b="b"/>
              <a:pathLst>
                <a:path w="460375" h="3249295">
                  <a:moveTo>
                    <a:pt x="313785" y="0"/>
                  </a:moveTo>
                  <a:lnTo>
                    <a:pt x="146487" y="0"/>
                  </a:lnTo>
                  <a:lnTo>
                    <a:pt x="100183" y="5922"/>
                  </a:lnTo>
                  <a:lnTo>
                    <a:pt x="59970" y="22415"/>
                  </a:lnTo>
                  <a:lnTo>
                    <a:pt x="28261" y="47563"/>
                  </a:lnTo>
                  <a:lnTo>
                    <a:pt x="7467" y="79452"/>
                  </a:lnTo>
                  <a:lnTo>
                    <a:pt x="0" y="116169"/>
                  </a:lnTo>
                  <a:lnTo>
                    <a:pt x="0" y="3248865"/>
                  </a:lnTo>
                  <a:lnTo>
                    <a:pt x="460264" y="3248865"/>
                  </a:lnTo>
                  <a:lnTo>
                    <a:pt x="460264" y="116169"/>
                  </a:lnTo>
                  <a:lnTo>
                    <a:pt x="432003" y="47563"/>
                  </a:lnTo>
                  <a:lnTo>
                    <a:pt x="400296" y="22415"/>
                  </a:lnTo>
                  <a:lnTo>
                    <a:pt x="360085" y="5922"/>
                  </a:lnTo>
                  <a:lnTo>
                    <a:pt x="313785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3" name="object 83"/>
            <p:cNvSpPr/>
            <p:nvPr/>
          </p:nvSpPr>
          <p:spPr>
            <a:xfrm>
              <a:off x="6984441" y="6615616"/>
              <a:ext cx="460375" cy="2957830"/>
            </a:xfrm>
            <a:custGeom>
              <a:avLst/>
              <a:gdLst/>
              <a:ahLst/>
              <a:cxnLst/>
              <a:rect l="l" t="t" r="r" b="b"/>
              <a:pathLst>
                <a:path w="460375" h="2957829">
                  <a:moveTo>
                    <a:pt x="313777" y="0"/>
                  </a:moveTo>
                  <a:lnTo>
                    <a:pt x="146478" y="0"/>
                  </a:lnTo>
                  <a:lnTo>
                    <a:pt x="100178" y="5922"/>
                  </a:lnTo>
                  <a:lnTo>
                    <a:pt x="59968" y="22415"/>
                  </a:lnTo>
                  <a:lnTo>
                    <a:pt x="28260" y="47564"/>
                  </a:lnTo>
                  <a:lnTo>
                    <a:pt x="7467" y="79456"/>
                  </a:lnTo>
                  <a:lnTo>
                    <a:pt x="0" y="116177"/>
                  </a:lnTo>
                  <a:lnTo>
                    <a:pt x="0" y="2957440"/>
                  </a:lnTo>
                  <a:lnTo>
                    <a:pt x="460264" y="2957440"/>
                  </a:lnTo>
                  <a:lnTo>
                    <a:pt x="460264" y="116177"/>
                  </a:lnTo>
                  <a:lnTo>
                    <a:pt x="432000" y="47564"/>
                  </a:lnTo>
                  <a:lnTo>
                    <a:pt x="400290" y="22415"/>
                  </a:lnTo>
                  <a:lnTo>
                    <a:pt x="360078" y="5922"/>
                  </a:lnTo>
                  <a:lnTo>
                    <a:pt x="313777" y="0"/>
                  </a:lnTo>
                  <a:close/>
                </a:path>
              </a:pathLst>
            </a:custGeom>
            <a:solidFill>
              <a:srgbClr val="7798B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4" name="object 84"/>
          <p:cNvSpPr txBox="1"/>
          <p:nvPr/>
        </p:nvSpPr>
        <p:spPr>
          <a:xfrm>
            <a:off x="9057363" y="7132763"/>
            <a:ext cx="53784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-25" dirty="0">
                <a:solidFill>
                  <a:srgbClr val="7798BC"/>
                </a:solidFill>
                <a:latin typeface="Arial Narrow"/>
                <a:cs typeface="Arial Narrow"/>
              </a:rPr>
              <a:t>36</a:t>
            </a:r>
            <a:r>
              <a:rPr sz="2050" b="1" spc="-25" dirty="0">
                <a:solidFill>
                  <a:srgbClr val="7798BC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9625802" y="7838781"/>
            <a:ext cx="49339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-130" dirty="0">
                <a:solidFill>
                  <a:srgbClr val="482462"/>
                </a:solidFill>
                <a:latin typeface="Arial Narrow"/>
                <a:cs typeface="Arial Narrow"/>
              </a:rPr>
              <a:t>21</a:t>
            </a:r>
            <a:r>
              <a:rPr sz="2050" b="1" spc="-130" dirty="0">
                <a:solidFill>
                  <a:srgbClr val="482462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0421617" y="6696074"/>
            <a:ext cx="1036319" cy="103124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850" b="1" spc="-25" dirty="0">
                <a:solidFill>
                  <a:srgbClr val="7798BC"/>
                </a:solidFill>
                <a:latin typeface="Arial Narrow"/>
                <a:cs typeface="Arial Narrow"/>
              </a:rPr>
              <a:t>43</a:t>
            </a:r>
            <a:r>
              <a:rPr sz="2050" b="1" spc="-25" dirty="0">
                <a:solidFill>
                  <a:srgbClr val="7798BC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  <a:p>
            <a:pPr marL="518795">
              <a:lnSpc>
                <a:spcPct val="100000"/>
              </a:lnSpc>
              <a:spcBef>
                <a:spcPts val="540"/>
              </a:spcBef>
            </a:pPr>
            <a:r>
              <a:rPr sz="2850" b="1" spc="-35" dirty="0">
                <a:solidFill>
                  <a:srgbClr val="482462"/>
                </a:solidFill>
                <a:latin typeface="Arial Narrow"/>
                <a:cs typeface="Arial Narrow"/>
              </a:rPr>
              <a:t>32</a:t>
            </a:r>
            <a:r>
              <a:rPr sz="2050" b="1" spc="-35" dirty="0">
                <a:solidFill>
                  <a:srgbClr val="482462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11782041" y="6531650"/>
            <a:ext cx="302260" cy="260985"/>
          </a:xfrm>
          <a:custGeom>
            <a:avLst/>
            <a:gdLst/>
            <a:ahLst/>
            <a:cxnLst/>
            <a:rect l="l" t="t" r="r" b="b"/>
            <a:pathLst>
              <a:path w="302259" h="260984">
                <a:moveTo>
                  <a:pt x="229697" y="0"/>
                </a:moveTo>
                <a:lnTo>
                  <a:pt x="185236" y="9760"/>
                </a:lnTo>
                <a:lnTo>
                  <a:pt x="158838" y="50771"/>
                </a:lnTo>
                <a:lnTo>
                  <a:pt x="157714" y="65389"/>
                </a:lnTo>
                <a:lnTo>
                  <a:pt x="157714" y="195060"/>
                </a:lnTo>
                <a:lnTo>
                  <a:pt x="167580" y="233592"/>
                </a:lnTo>
                <a:lnTo>
                  <a:pt x="212456" y="259365"/>
                </a:lnTo>
                <a:lnTo>
                  <a:pt x="229697" y="260450"/>
                </a:lnTo>
                <a:lnTo>
                  <a:pt x="246945" y="259354"/>
                </a:lnTo>
                <a:lnTo>
                  <a:pt x="284319" y="242918"/>
                </a:lnTo>
                <a:lnTo>
                  <a:pt x="300493" y="211135"/>
                </a:lnTo>
                <a:lnTo>
                  <a:pt x="222695" y="211135"/>
                </a:lnTo>
                <a:lnTo>
                  <a:pt x="217993" y="209619"/>
                </a:lnTo>
                <a:lnTo>
                  <a:pt x="213171" y="203528"/>
                </a:lnTo>
                <a:lnTo>
                  <a:pt x="211970" y="198962"/>
                </a:lnTo>
                <a:lnTo>
                  <a:pt x="211970" y="61249"/>
                </a:lnTo>
                <a:lnTo>
                  <a:pt x="213171" y="56623"/>
                </a:lnTo>
                <a:lnTo>
                  <a:pt x="217993" y="50771"/>
                </a:lnTo>
                <a:lnTo>
                  <a:pt x="222695" y="49314"/>
                </a:lnTo>
                <a:lnTo>
                  <a:pt x="300492" y="49314"/>
                </a:lnTo>
                <a:lnTo>
                  <a:pt x="297614" y="38262"/>
                </a:lnTo>
                <a:lnTo>
                  <a:pt x="261797" y="4382"/>
                </a:lnTo>
                <a:lnTo>
                  <a:pt x="246945" y="1095"/>
                </a:lnTo>
                <a:lnTo>
                  <a:pt x="229697" y="0"/>
                </a:lnTo>
                <a:close/>
              </a:path>
              <a:path w="302259" h="260984">
                <a:moveTo>
                  <a:pt x="300492" y="49314"/>
                </a:moveTo>
                <a:lnTo>
                  <a:pt x="236691" y="49314"/>
                </a:lnTo>
                <a:lnTo>
                  <a:pt x="241453" y="50839"/>
                </a:lnTo>
                <a:lnTo>
                  <a:pt x="246513" y="56930"/>
                </a:lnTo>
                <a:lnTo>
                  <a:pt x="247714" y="61249"/>
                </a:lnTo>
                <a:lnTo>
                  <a:pt x="247783" y="198962"/>
                </a:lnTo>
                <a:lnTo>
                  <a:pt x="246513" y="203528"/>
                </a:lnTo>
                <a:lnTo>
                  <a:pt x="241453" y="209619"/>
                </a:lnTo>
                <a:lnTo>
                  <a:pt x="236691" y="211135"/>
                </a:lnTo>
                <a:lnTo>
                  <a:pt x="300493" y="211135"/>
                </a:lnTo>
                <a:lnTo>
                  <a:pt x="300938" y="209426"/>
                </a:lnTo>
                <a:lnTo>
                  <a:pt x="302047" y="195060"/>
                </a:lnTo>
                <a:lnTo>
                  <a:pt x="302047" y="65389"/>
                </a:lnTo>
                <a:lnTo>
                  <a:pt x="300938" y="51027"/>
                </a:lnTo>
                <a:lnTo>
                  <a:pt x="300492" y="49314"/>
                </a:lnTo>
                <a:close/>
              </a:path>
              <a:path w="302259" h="260984">
                <a:moveTo>
                  <a:pt x="0" y="199448"/>
                </a:moveTo>
                <a:lnTo>
                  <a:pt x="0" y="250585"/>
                </a:lnTo>
                <a:lnTo>
                  <a:pt x="13225" y="254264"/>
                </a:lnTo>
                <a:lnTo>
                  <a:pt x="26858" y="256891"/>
                </a:lnTo>
                <a:lnTo>
                  <a:pt x="40898" y="258468"/>
                </a:lnTo>
                <a:lnTo>
                  <a:pt x="55345" y="258993"/>
                </a:lnTo>
                <a:lnTo>
                  <a:pt x="89526" y="255157"/>
                </a:lnTo>
                <a:lnTo>
                  <a:pt x="113943" y="243649"/>
                </a:lnTo>
                <a:lnTo>
                  <a:pt x="128595" y="224471"/>
                </a:lnTo>
                <a:lnTo>
                  <a:pt x="131419" y="208946"/>
                </a:lnTo>
                <a:lnTo>
                  <a:pt x="54434" y="208946"/>
                </a:lnTo>
                <a:lnTo>
                  <a:pt x="41878" y="208353"/>
                </a:lnTo>
                <a:lnTo>
                  <a:pt x="28619" y="206573"/>
                </a:lnTo>
                <a:lnTo>
                  <a:pt x="14659" y="203605"/>
                </a:lnTo>
                <a:lnTo>
                  <a:pt x="0" y="199448"/>
                </a:lnTo>
                <a:close/>
              </a:path>
              <a:path w="302259" h="260984">
                <a:moveTo>
                  <a:pt x="132940" y="145754"/>
                </a:moveTo>
                <a:lnTo>
                  <a:pt x="73431" y="145754"/>
                </a:lnTo>
                <a:lnTo>
                  <a:pt x="78857" y="150993"/>
                </a:lnTo>
                <a:lnTo>
                  <a:pt x="78857" y="191414"/>
                </a:lnTo>
                <a:lnTo>
                  <a:pt x="77330" y="199084"/>
                </a:lnTo>
                <a:lnTo>
                  <a:pt x="72750" y="204563"/>
                </a:lnTo>
                <a:lnTo>
                  <a:pt x="65118" y="207850"/>
                </a:lnTo>
                <a:lnTo>
                  <a:pt x="54434" y="208946"/>
                </a:lnTo>
                <a:lnTo>
                  <a:pt x="131419" y="208946"/>
                </a:lnTo>
                <a:lnTo>
                  <a:pt x="133479" y="197625"/>
                </a:lnTo>
                <a:lnTo>
                  <a:pt x="133479" y="153055"/>
                </a:lnTo>
                <a:lnTo>
                  <a:pt x="132940" y="145754"/>
                </a:lnTo>
                <a:close/>
              </a:path>
              <a:path w="302259" h="260984">
                <a:moveTo>
                  <a:pt x="125156" y="3654"/>
                </a:moveTo>
                <a:lnTo>
                  <a:pt x="1805" y="3654"/>
                </a:lnTo>
                <a:lnTo>
                  <a:pt x="1805" y="149034"/>
                </a:lnTo>
                <a:lnTo>
                  <a:pt x="56202" y="145959"/>
                </a:lnTo>
                <a:lnTo>
                  <a:pt x="62578" y="145754"/>
                </a:lnTo>
                <a:lnTo>
                  <a:pt x="132940" y="145754"/>
                </a:lnTo>
                <a:lnTo>
                  <a:pt x="132517" y="140032"/>
                </a:lnTo>
                <a:lnTo>
                  <a:pt x="109655" y="105077"/>
                </a:lnTo>
                <a:lnTo>
                  <a:pt x="80643" y="97530"/>
                </a:lnTo>
                <a:lnTo>
                  <a:pt x="55703" y="97530"/>
                </a:lnTo>
                <a:lnTo>
                  <a:pt x="55703" y="54792"/>
                </a:lnTo>
                <a:lnTo>
                  <a:pt x="125156" y="54792"/>
                </a:lnTo>
                <a:lnTo>
                  <a:pt x="125156" y="3654"/>
                </a:lnTo>
                <a:close/>
              </a:path>
              <a:path w="302259" h="260984">
                <a:moveTo>
                  <a:pt x="75237" y="97164"/>
                </a:moveTo>
                <a:lnTo>
                  <a:pt x="66309" y="97164"/>
                </a:lnTo>
                <a:lnTo>
                  <a:pt x="59801" y="97291"/>
                </a:lnTo>
                <a:lnTo>
                  <a:pt x="55703" y="97530"/>
                </a:lnTo>
                <a:lnTo>
                  <a:pt x="80643" y="97530"/>
                </a:lnTo>
                <a:lnTo>
                  <a:pt x="75237" y="97164"/>
                </a:lnTo>
                <a:close/>
              </a:path>
            </a:pathLst>
          </a:custGeom>
          <a:solidFill>
            <a:srgbClr val="7798B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8" name="object 88"/>
          <p:cNvSpPr txBox="1"/>
          <p:nvPr/>
        </p:nvSpPr>
        <p:spPr>
          <a:xfrm>
            <a:off x="12087661" y="6514823"/>
            <a:ext cx="213995" cy="339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50" b="1" spc="-50" dirty="0">
                <a:solidFill>
                  <a:srgbClr val="7798BC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2302633" y="7205704"/>
            <a:ext cx="52959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-35" dirty="0">
                <a:solidFill>
                  <a:srgbClr val="482462"/>
                </a:solidFill>
                <a:latin typeface="Arial Narrow"/>
                <a:cs typeface="Arial Narrow"/>
              </a:rPr>
              <a:t>35</a:t>
            </a:r>
            <a:r>
              <a:rPr sz="2050" b="1" spc="-35" dirty="0">
                <a:solidFill>
                  <a:srgbClr val="482462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3088108" y="6168529"/>
            <a:ext cx="544830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-25" dirty="0">
                <a:solidFill>
                  <a:srgbClr val="7798BC"/>
                </a:solidFill>
                <a:latin typeface="Arial Narrow"/>
                <a:cs typeface="Arial Narrow"/>
              </a:rPr>
              <a:t>54</a:t>
            </a:r>
            <a:r>
              <a:rPr sz="2050" b="1" spc="-25" dirty="0">
                <a:solidFill>
                  <a:srgbClr val="7798BC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3635883" y="7068863"/>
            <a:ext cx="54165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-25" dirty="0">
                <a:solidFill>
                  <a:srgbClr val="482462"/>
                </a:solidFill>
                <a:latin typeface="Arial Narrow"/>
                <a:cs typeface="Arial Narrow"/>
              </a:rPr>
              <a:t>38</a:t>
            </a:r>
            <a:r>
              <a:rPr sz="2050" b="1" spc="-25" dirty="0">
                <a:solidFill>
                  <a:srgbClr val="482462"/>
                </a:solidFill>
                <a:latin typeface="Arial Narrow"/>
                <a:cs typeface="Arial Narrow"/>
              </a:rPr>
              <a:t>%</a:t>
            </a:r>
            <a:endParaRPr sz="2050" dirty="0">
              <a:latin typeface="Arial Narrow"/>
              <a:cs typeface="Arial Narrow"/>
            </a:endParaRPr>
          </a:p>
        </p:txBody>
      </p:sp>
      <p:grpSp>
        <p:nvGrpSpPr>
          <p:cNvPr id="92" name="object 92"/>
          <p:cNvGrpSpPr/>
          <p:nvPr/>
        </p:nvGrpSpPr>
        <p:grpSpPr>
          <a:xfrm>
            <a:off x="2557029" y="4317158"/>
            <a:ext cx="12929870" cy="5264785"/>
            <a:chOff x="2557029" y="4317158"/>
            <a:chExt cx="12929870" cy="5264785"/>
          </a:xfrm>
        </p:grpSpPr>
        <p:sp>
          <p:nvSpPr>
            <p:cNvPr id="93" name="object 93"/>
            <p:cNvSpPr/>
            <p:nvPr/>
          </p:nvSpPr>
          <p:spPr>
            <a:xfrm>
              <a:off x="9606012" y="8439732"/>
              <a:ext cx="460375" cy="1133475"/>
            </a:xfrm>
            <a:custGeom>
              <a:avLst/>
              <a:gdLst/>
              <a:ahLst/>
              <a:cxnLst/>
              <a:rect l="l" t="t" r="r" b="b"/>
              <a:pathLst>
                <a:path w="460375" h="1133475">
                  <a:moveTo>
                    <a:pt x="313785" y="0"/>
                  </a:moveTo>
                  <a:lnTo>
                    <a:pt x="146487" y="0"/>
                  </a:lnTo>
                  <a:lnTo>
                    <a:pt x="100186" y="5922"/>
                  </a:lnTo>
                  <a:lnTo>
                    <a:pt x="59974" y="22415"/>
                  </a:lnTo>
                  <a:lnTo>
                    <a:pt x="28263" y="47564"/>
                  </a:lnTo>
                  <a:lnTo>
                    <a:pt x="7468" y="79456"/>
                  </a:lnTo>
                  <a:lnTo>
                    <a:pt x="0" y="116177"/>
                  </a:lnTo>
                  <a:lnTo>
                    <a:pt x="0" y="1133326"/>
                  </a:lnTo>
                  <a:lnTo>
                    <a:pt x="460264" y="1133326"/>
                  </a:lnTo>
                  <a:lnTo>
                    <a:pt x="460264" y="116177"/>
                  </a:lnTo>
                  <a:lnTo>
                    <a:pt x="432003" y="47564"/>
                  </a:lnTo>
                  <a:lnTo>
                    <a:pt x="400296" y="22415"/>
                  </a:lnTo>
                  <a:lnTo>
                    <a:pt x="360085" y="5922"/>
                  </a:lnTo>
                  <a:lnTo>
                    <a:pt x="313785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4" name="object 94"/>
            <p:cNvSpPr/>
            <p:nvPr/>
          </p:nvSpPr>
          <p:spPr>
            <a:xfrm>
              <a:off x="9051486" y="7727357"/>
              <a:ext cx="460375" cy="1845945"/>
            </a:xfrm>
            <a:custGeom>
              <a:avLst/>
              <a:gdLst/>
              <a:ahLst/>
              <a:cxnLst/>
              <a:rect l="l" t="t" r="r" b="b"/>
              <a:pathLst>
                <a:path w="460375" h="1845945">
                  <a:moveTo>
                    <a:pt x="313785" y="0"/>
                  </a:moveTo>
                  <a:lnTo>
                    <a:pt x="146478" y="0"/>
                  </a:lnTo>
                  <a:lnTo>
                    <a:pt x="100181" y="5922"/>
                  </a:lnTo>
                  <a:lnTo>
                    <a:pt x="59972" y="22415"/>
                  </a:lnTo>
                  <a:lnTo>
                    <a:pt x="28263" y="47564"/>
                  </a:lnTo>
                  <a:lnTo>
                    <a:pt x="7468" y="79456"/>
                  </a:lnTo>
                  <a:lnTo>
                    <a:pt x="0" y="116177"/>
                  </a:lnTo>
                  <a:lnTo>
                    <a:pt x="0" y="1845701"/>
                  </a:lnTo>
                  <a:lnTo>
                    <a:pt x="460264" y="1845701"/>
                  </a:lnTo>
                  <a:lnTo>
                    <a:pt x="460264" y="116177"/>
                  </a:lnTo>
                  <a:lnTo>
                    <a:pt x="432003" y="47564"/>
                  </a:lnTo>
                  <a:lnTo>
                    <a:pt x="400296" y="22415"/>
                  </a:lnTo>
                  <a:lnTo>
                    <a:pt x="360085" y="5922"/>
                  </a:lnTo>
                  <a:lnTo>
                    <a:pt x="313785" y="0"/>
                  </a:lnTo>
                  <a:close/>
                </a:path>
              </a:pathLst>
            </a:custGeom>
            <a:solidFill>
              <a:srgbClr val="7798B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5" name="object 95"/>
            <p:cNvSpPr/>
            <p:nvPr/>
          </p:nvSpPr>
          <p:spPr>
            <a:xfrm>
              <a:off x="10949598" y="7867672"/>
              <a:ext cx="460375" cy="1705610"/>
            </a:xfrm>
            <a:custGeom>
              <a:avLst/>
              <a:gdLst/>
              <a:ahLst/>
              <a:cxnLst/>
              <a:rect l="l" t="t" r="r" b="b"/>
              <a:pathLst>
                <a:path w="460375" h="1705609">
                  <a:moveTo>
                    <a:pt x="313785" y="0"/>
                  </a:moveTo>
                  <a:lnTo>
                    <a:pt x="146478" y="0"/>
                  </a:lnTo>
                  <a:lnTo>
                    <a:pt x="100178" y="5922"/>
                  </a:lnTo>
                  <a:lnTo>
                    <a:pt x="59968" y="22415"/>
                  </a:lnTo>
                  <a:lnTo>
                    <a:pt x="28260" y="47564"/>
                  </a:lnTo>
                  <a:lnTo>
                    <a:pt x="7467" y="79456"/>
                  </a:lnTo>
                  <a:lnTo>
                    <a:pt x="0" y="116177"/>
                  </a:lnTo>
                  <a:lnTo>
                    <a:pt x="0" y="1705389"/>
                  </a:lnTo>
                  <a:lnTo>
                    <a:pt x="460264" y="1705389"/>
                  </a:lnTo>
                  <a:lnTo>
                    <a:pt x="460264" y="116177"/>
                  </a:lnTo>
                  <a:lnTo>
                    <a:pt x="432001" y="47564"/>
                  </a:lnTo>
                  <a:lnTo>
                    <a:pt x="400292" y="22415"/>
                  </a:lnTo>
                  <a:lnTo>
                    <a:pt x="360082" y="5922"/>
                  </a:lnTo>
                  <a:lnTo>
                    <a:pt x="313785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6" name="object 96"/>
            <p:cNvSpPr/>
            <p:nvPr/>
          </p:nvSpPr>
          <p:spPr>
            <a:xfrm>
              <a:off x="10395068" y="7371169"/>
              <a:ext cx="460375" cy="2202180"/>
            </a:xfrm>
            <a:custGeom>
              <a:avLst/>
              <a:gdLst/>
              <a:ahLst/>
              <a:cxnLst/>
              <a:rect l="l" t="t" r="r" b="b"/>
              <a:pathLst>
                <a:path w="460375" h="2202179">
                  <a:moveTo>
                    <a:pt x="313785" y="0"/>
                  </a:moveTo>
                  <a:lnTo>
                    <a:pt x="146478" y="0"/>
                  </a:lnTo>
                  <a:lnTo>
                    <a:pt x="100181" y="5922"/>
                  </a:lnTo>
                  <a:lnTo>
                    <a:pt x="59972" y="22415"/>
                  </a:lnTo>
                  <a:lnTo>
                    <a:pt x="28263" y="47564"/>
                  </a:lnTo>
                  <a:lnTo>
                    <a:pt x="7468" y="79456"/>
                  </a:lnTo>
                  <a:lnTo>
                    <a:pt x="0" y="116177"/>
                  </a:lnTo>
                  <a:lnTo>
                    <a:pt x="0" y="2201893"/>
                  </a:lnTo>
                  <a:lnTo>
                    <a:pt x="460273" y="2201893"/>
                  </a:lnTo>
                  <a:lnTo>
                    <a:pt x="460273" y="116177"/>
                  </a:lnTo>
                  <a:lnTo>
                    <a:pt x="432009" y="47564"/>
                  </a:lnTo>
                  <a:lnTo>
                    <a:pt x="400299" y="22415"/>
                  </a:lnTo>
                  <a:lnTo>
                    <a:pt x="360086" y="5922"/>
                  </a:lnTo>
                  <a:lnTo>
                    <a:pt x="313785" y="0"/>
                  </a:lnTo>
                  <a:close/>
                </a:path>
              </a:pathLst>
            </a:custGeom>
            <a:solidFill>
              <a:srgbClr val="7798B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7" name="object 97"/>
            <p:cNvSpPr/>
            <p:nvPr/>
          </p:nvSpPr>
          <p:spPr>
            <a:xfrm>
              <a:off x="12293179" y="7770531"/>
              <a:ext cx="460375" cy="1802764"/>
            </a:xfrm>
            <a:custGeom>
              <a:avLst/>
              <a:gdLst/>
              <a:ahLst/>
              <a:cxnLst/>
              <a:rect l="l" t="t" r="r" b="b"/>
              <a:pathLst>
                <a:path w="460375" h="1802765">
                  <a:moveTo>
                    <a:pt x="313785" y="0"/>
                  </a:moveTo>
                  <a:lnTo>
                    <a:pt x="146478" y="0"/>
                  </a:lnTo>
                  <a:lnTo>
                    <a:pt x="100178" y="5922"/>
                  </a:lnTo>
                  <a:lnTo>
                    <a:pt x="59968" y="22415"/>
                  </a:lnTo>
                  <a:lnTo>
                    <a:pt x="28260" y="47564"/>
                  </a:lnTo>
                  <a:lnTo>
                    <a:pt x="7467" y="79456"/>
                  </a:lnTo>
                  <a:lnTo>
                    <a:pt x="0" y="116177"/>
                  </a:lnTo>
                  <a:lnTo>
                    <a:pt x="0" y="1802528"/>
                  </a:lnTo>
                  <a:lnTo>
                    <a:pt x="460264" y="1802528"/>
                  </a:lnTo>
                  <a:lnTo>
                    <a:pt x="460264" y="116177"/>
                  </a:lnTo>
                  <a:lnTo>
                    <a:pt x="432003" y="47564"/>
                  </a:lnTo>
                  <a:lnTo>
                    <a:pt x="400296" y="22415"/>
                  </a:lnTo>
                  <a:lnTo>
                    <a:pt x="360085" y="5922"/>
                  </a:lnTo>
                  <a:lnTo>
                    <a:pt x="313785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8" name="object 98"/>
            <p:cNvSpPr/>
            <p:nvPr/>
          </p:nvSpPr>
          <p:spPr>
            <a:xfrm>
              <a:off x="11738658" y="7004186"/>
              <a:ext cx="460375" cy="2569210"/>
            </a:xfrm>
            <a:custGeom>
              <a:avLst/>
              <a:gdLst/>
              <a:ahLst/>
              <a:cxnLst/>
              <a:rect l="l" t="t" r="r" b="b"/>
              <a:pathLst>
                <a:path w="460375" h="2569209">
                  <a:moveTo>
                    <a:pt x="313777" y="0"/>
                  </a:moveTo>
                  <a:lnTo>
                    <a:pt x="146478" y="0"/>
                  </a:lnTo>
                  <a:lnTo>
                    <a:pt x="100178" y="5922"/>
                  </a:lnTo>
                  <a:lnTo>
                    <a:pt x="59968" y="22415"/>
                  </a:lnTo>
                  <a:lnTo>
                    <a:pt x="28260" y="47564"/>
                  </a:lnTo>
                  <a:lnTo>
                    <a:pt x="7467" y="79456"/>
                  </a:lnTo>
                  <a:lnTo>
                    <a:pt x="0" y="116177"/>
                  </a:lnTo>
                  <a:lnTo>
                    <a:pt x="0" y="2568869"/>
                  </a:lnTo>
                  <a:lnTo>
                    <a:pt x="460264" y="2568869"/>
                  </a:lnTo>
                  <a:lnTo>
                    <a:pt x="460264" y="116177"/>
                  </a:lnTo>
                  <a:lnTo>
                    <a:pt x="432000" y="47564"/>
                  </a:lnTo>
                  <a:lnTo>
                    <a:pt x="400290" y="22415"/>
                  </a:lnTo>
                  <a:lnTo>
                    <a:pt x="360078" y="5922"/>
                  </a:lnTo>
                  <a:lnTo>
                    <a:pt x="313777" y="0"/>
                  </a:lnTo>
                  <a:close/>
                </a:path>
              </a:pathLst>
            </a:custGeom>
            <a:solidFill>
              <a:srgbClr val="7798B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9" name="object 99"/>
            <p:cNvSpPr/>
            <p:nvPr/>
          </p:nvSpPr>
          <p:spPr>
            <a:xfrm>
              <a:off x="13636769" y="7662594"/>
              <a:ext cx="460375" cy="1910714"/>
            </a:xfrm>
            <a:custGeom>
              <a:avLst/>
              <a:gdLst/>
              <a:ahLst/>
              <a:cxnLst/>
              <a:rect l="l" t="t" r="r" b="b"/>
              <a:pathLst>
                <a:path w="460375" h="1910715">
                  <a:moveTo>
                    <a:pt x="313777" y="0"/>
                  </a:moveTo>
                  <a:lnTo>
                    <a:pt x="146470" y="0"/>
                  </a:lnTo>
                  <a:lnTo>
                    <a:pt x="100174" y="5922"/>
                  </a:lnTo>
                  <a:lnTo>
                    <a:pt x="59966" y="22415"/>
                  </a:lnTo>
                  <a:lnTo>
                    <a:pt x="28260" y="47564"/>
                  </a:lnTo>
                  <a:lnTo>
                    <a:pt x="7467" y="79456"/>
                  </a:lnTo>
                  <a:lnTo>
                    <a:pt x="0" y="116177"/>
                  </a:lnTo>
                  <a:lnTo>
                    <a:pt x="0" y="1910468"/>
                  </a:lnTo>
                  <a:lnTo>
                    <a:pt x="460264" y="1910468"/>
                  </a:lnTo>
                  <a:lnTo>
                    <a:pt x="460264" y="116177"/>
                  </a:lnTo>
                  <a:lnTo>
                    <a:pt x="432000" y="47564"/>
                  </a:lnTo>
                  <a:lnTo>
                    <a:pt x="400290" y="22415"/>
                  </a:lnTo>
                  <a:lnTo>
                    <a:pt x="360078" y="5922"/>
                  </a:lnTo>
                  <a:lnTo>
                    <a:pt x="313777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3082235" y="6766728"/>
              <a:ext cx="460375" cy="2806700"/>
            </a:xfrm>
            <a:custGeom>
              <a:avLst/>
              <a:gdLst/>
              <a:ahLst/>
              <a:cxnLst/>
              <a:rect l="l" t="t" r="r" b="b"/>
              <a:pathLst>
                <a:path w="460375" h="2806700">
                  <a:moveTo>
                    <a:pt x="313785" y="0"/>
                  </a:moveTo>
                  <a:lnTo>
                    <a:pt x="146478" y="0"/>
                  </a:lnTo>
                  <a:lnTo>
                    <a:pt x="100181" y="5922"/>
                  </a:lnTo>
                  <a:lnTo>
                    <a:pt x="59972" y="22415"/>
                  </a:lnTo>
                  <a:lnTo>
                    <a:pt x="28263" y="47564"/>
                  </a:lnTo>
                  <a:lnTo>
                    <a:pt x="7468" y="79456"/>
                  </a:lnTo>
                  <a:lnTo>
                    <a:pt x="0" y="116177"/>
                  </a:lnTo>
                  <a:lnTo>
                    <a:pt x="0" y="2806327"/>
                  </a:lnTo>
                  <a:lnTo>
                    <a:pt x="460273" y="2806327"/>
                  </a:lnTo>
                  <a:lnTo>
                    <a:pt x="460273" y="116177"/>
                  </a:lnTo>
                  <a:lnTo>
                    <a:pt x="432009" y="47564"/>
                  </a:lnTo>
                  <a:lnTo>
                    <a:pt x="400299" y="22415"/>
                  </a:lnTo>
                  <a:lnTo>
                    <a:pt x="360086" y="5922"/>
                  </a:lnTo>
                  <a:lnTo>
                    <a:pt x="313785" y="0"/>
                  </a:lnTo>
                  <a:close/>
                </a:path>
              </a:pathLst>
            </a:custGeom>
            <a:solidFill>
              <a:srgbClr val="7798B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565548" y="4325677"/>
              <a:ext cx="12912725" cy="5247640"/>
            </a:xfrm>
            <a:custGeom>
              <a:avLst/>
              <a:gdLst/>
              <a:ahLst/>
              <a:cxnLst/>
              <a:rect l="l" t="t" r="r" b="b"/>
              <a:pathLst>
                <a:path w="12912725" h="5247640">
                  <a:moveTo>
                    <a:pt x="0" y="0"/>
                  </a:moveTo>
                  <a:lnTo>
                    <a:pt x="0" y="5247519"/>
                  </a:lnTo>
                  <a:lnTo>
                    <a:pt x="12912625" y="5247519"/>
                  </a:lnTo>
                </a:path>
              </a:pathLst>
            </a:custGeom>
            <a:ln w="17037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02" name="object 102"/>
          <p:cNvSpPr/>
          <p:nvPr/>
        </p:nvSpPr>
        <p:spPr>
          <a:xfrm>
            <a:off x="-39791" y="11102975"/>
            <a:ext cx="15058633" cy="1567677"/>
          </a:xfrm>
          <a:custGeom>
            <a:avLst/>
            <a:gdLst>
              <a:gd name="connsiteX0" fmla="*/ 14803073 w 15058633"/>
              <a:gd name="connsiteY0" fmla="*/ 0 h 1567676"/>
              <a:gd name="connsiteX1" fmla="*/ 99420 w 15058633"/>
              <a:gd name="connsiteY1" fmla="*/ 0 h 1567676"/>
              <a:gd name="connsiteX2" fmla="*/ 0 w 15058633"/>
              <a:gd name="connsiteY2" fmla="*/ 1567676 h 1567676"/>
              <a:gd name="connsiteX3" fmla="*/ 14803073 w 15058633"/>
              <a:gd name="connsiteY3" fmla="*/ 1527920 h 1567676"/>
              <a:gd name="connsiteX4" fmla="*/ 14849011 w 15058633"/>
              <a:gd name="connsiteY4" fmla="*/ 1523802 h 1567676"/>
              <a:gd name="connsiteX5" fmla="*/ 14892248 w 15058633"/>
              <a:gd name="connsiteY5" fmla="*/ 1511931 h 1567676"/>
              <a:gd name="connsiteX6" fmla="*/ 14932061 w 15058633"/>
              <a:gd name="connsiteY6" fmla="*/ 1493027 h 1567676"/>
              <a:gd name="connsiteX7" fmla="*/ 14967729 w 15058633"/>
              <a:gd name="connsiteY7" fmla="*/ 1467813 h 1567676"/>
              <a:gd name="connsiteX8" fmla="*/ 14998530 w 15058633"/>
              <a:gd name="connsiteY8" fmla="*/ 1437012 h 1567676"/>
              <a:gd name="connsiteX9" fmla="*/ 15023743 w 15058633"/>
              <a:gd name="connsiteY9" fmla="*/ 1401343 h 1567676"/>
              <a:gd name="connsiteX10" fmla="*/ 15042645 w 15058633"/>
              <a:gd name="connsiteY10" fmla="*/ 1361531 h 1567676"/>
              <a:gd name="connsiteX11" fmla="*/ 15054516 w 15058633"/>
              <a:gd name="connsiteY11" fmla="*/ 1318295 h 1567676"/>
              <a:gd name="connsiteX12" fmla="*/ 15058633 w 15058633"/>
              <a:gd name="connsiteY12" fmla="*/ 1272359 h 1567676"/>
              <a:gd name="connsiteX13" fmla="*/ 15058633 w 15058633"/>
              <a:gd name="connsiteY13" fmla="*/ 255560 h 1567676"/>
              <a:gd name="connsiteX14" fmla="*/ 15054516 w 15058633"/>
              <a:gd name="connsiteY14" fmla="*/ 209624 h 1567676"/>
              <a:gd name="connsiteX15" fmla="*/ 15042645 w 15058633"/>
              <a:gd name="connsiteY15" fmla="*/ 166389 h 1567676"/>
              <a:gd name="connsiteX16" fmla="*/ 15023743 w 15058633"/>
              <a:gd name="connsiteY16" fmla="*/ 126576 h 1567676"/>
              <a:gd name="connsiteX17" fmla="*/ 14998530 w 15058633"/>
              <a:gd name="connsiteY17" fmla="*/ 90908 h 1567676"/>
              <a:gd name="connsiteX18" fmla="*/ 14967729 w 15058633"/>
              <a:gd name="connsiteY18" fmla="*/ 60106 h 1567676"/>
              <a:gd name="connsiteX19" fmla="*/ 14932061 w 15058633"/>
              <a:gd name="connsiteY19" fmla="*/ 34892 h 1567676"/>
              <a:gd name="connsiteX20" fmla="*/ 14892248 w 15058633"/>
              <a:gd name="connsiteY20" fmla="*/ 15989 h 1567676"/>
              <a:gd name="connsiteX21" fmla="*/ 14849011 w 15058633"/>
              <a:gd name="connsiteY21" fmla="*/ 4117 h 1567676"/>
              <a:gd name="connsiteX22" fmla="*/ 14803073 w 15058633"/>
              <a:gd name="connsiteY22" fmla="*/ 0 h 1567676"/>
              <a:gd name="connsiteX0" fmla="*/ 14803073 w 15058633"/>
              <a:gd name="connsiteY0" fmla="*/ 0 h 1567676"/>
              <a:gd name="connsiteX1" fmla="*/ 39785 w 15058633"/>
              <a:gd name="connsiteY1" fmla="*/ 0 h 1567676"/>
              <a:gd name="connsiteX2" fmla="*/ 0 w 15058633"/>
              <a:gd name="connsiteY2" fmla="*/ 1567676 h 1567676"/>
              <a:gd name="connsiteX3" fmla="*/ 14803073 w 15058633"/>
              <a:gd name="connsiteY3" fmla="*/ 1527920 h 1567676"/>
              <a:gd name="connsiteX4" fmla="*/ 14849011 w 15058633"/>
              <a:gd name="connsiteY4" fmla="*/ 1523802 h 1567676"/>
              <a:gd name="connsiteX5" fmla="*/ 14892248 w 15058633"/>
              <a:gd name="connsiteY5" fmla="*/ 1511931 h 1567676"/>
              <a:gd name="connsiteX6" fmla="*/ 14932061 w 15058633"/>
              <a:gd name="connsiteY6" fmla="*/ 1493027 h 1567676"/>
              <a:gd name="connsiteX7" fmla="*/ 14967729 w 15058633"/>
              <a:gd name="connsiteY7" fmla="*/ 1467813 h 1567676"/>
              <a:gd name="connsiteX8" fmla="*/ 14998530 w 15058633"/>
              <a:gd name="connsiteY8" fmla="*/ 1437012 h 1567676"/>
              <a:gd name="connsiteX9" fmla="*/ 15023743 w 15058633"/>
              <a:gd name="connsiteY9" fmla="*/ 1401343 h 1567676"/>
              <a:gd name="connsiteX10" fmla="*/ 15042645 w 15058633"/>
              <a:gd name="connsiteY10" fmla="*/ 1361531 h 1567676"/>
              <a:gd name="connsiteX11" fmla="*/ 15054516 w 15058633"/>
              <a:gd name="connsiteY11" fmla="*/ 1318295 h 1567676"/>
              <a:gd name="connsiteX12" fmla="*/ 15058633 w 15058633"/>
              <a:gd name="connsiteY12" fmla="*/ 1272359 h 1567676"/>
              <a:gd name="connsiteX13" fmla="*/ 15058633 w 15058633"/>
              <a:gd name="connsiteY13" fmla="*/ 255560 h 1567676"/>
              <a:gd name="connsiteX14" fmla="*/ 15054516 w 15058633"/>
              <a:gd name="connsiteY14" fmla="*/ 209624 h 1567676"/>
              <a:gd name="connsiteX15" fmla="*/ 15042645 w 15058633"/>
              <a:gd name="connsiteY15" fmla="*/ 166389 h 1567676"/>
              <a:gd name="connsiteX16" fmla="*/ 15023743 w 15058633"/>
              <a:gd name="connsiteY16" fmla="*/ 126576 h 1567676"/>
              <a:gd name="connsiteX17" fmla="*/ 14998530 w 15058633"/>
              <a:gd name="connsiteY17" fmla="*/ 90908 h 1567676"/>
              <a:gd name="connsiteX18" fmla="*/ 14967729 w 15058633"/>
              <a:gd name="connsiteY18" fmla="*/ 60106 h 1567676"/>
              <a:gd name="connsiteX19" fmla="*/ 14932061 w 15058633"/>
              <a:gd name="connsiteY19" fmla="*/ 34892 h 1567676"/>
              <a:gd name="connsiteX20" fmla="*/ 14892248 w 15058633"/>
              <a:gd name="connsiteY20" fmla="*/ 15989 h 1567676"/>
              <a:gd name="connsiteX21" fmla="*/ 14849011 w 15058633"/>
              <a:gd name="connsiteY21" fmla="*/ 4117 h 1567676"/>
              <a:gd name="connsiteX22" fmla="*/ 14803073 w 15058633"/>
              <a:gd name="connsiteY22" fmla="*/ 0 h 156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58633" h="1567676">
                <a:moveTo>
                  <a:pt x="14803073" y="0"/>
                </a:moveTo>
                <a:lnTo>
                  <a:pt x="39785" y="0"/>
                </a:lnTo>
                <a:lnTo>
                  <a:pt x="0" y="1567676"/>
                </a:lnTo>
                <a:lnTo>
                  <a:pt x="14803073" y="1527920"/>
                </a:lnTo>
                <a:lnTo>
                  <a:pt x="14849011" y="1523802"/>
                </a:lnTo>
                <a:lnTo>
                  <a:pt x="14892248" y="1511931"/>
                </a:lnTo>
                <a:lnTo>
                  <a:pt x="14932061" y="1493027"/>
                </a:lnTo>
                <a:lnTo>
                  <a:pt x="14967729" y="1467813"/>
                </a:lnTo>
                <a:lnTo>
                  <a:pt x="14998530" y="1437012"/>
                </a:lnTo>
                <a:lnTo>
                  <a:pt x="15023743" y="1401343"/>
                </a:lnTo>
                <a:lnTo>
                  <a:pt x="15042645" y="1361531"/>
                </a:lnTo>
                <a:lnTo>
                  <a:pt x="15054516" y="1318295"/>
                </a:lnTo>
                <a:lnTo>
                  <a:pt x="15058633" y="1272359"/>
                </a:lnTo>
                <a:lnTo>
                  <a:pt x="15058633" y="255560"/>
                </a:lnTo>
                <a:lnTo>
                  <a:pt x="15054516" y="209624"/>
                </a:lnTo>
                <a:lnTo>
                  <a:pt x="15042645" y="166389"/>
                </a:lnTo>
                <a:lnTo>
                  <a:pt x="15023743" y="126576"/>
                </a:lnTo>
                <a:lnTo>
                  <a:pt x="14998530" y="90908"/>
                </a:lnTo>
                <a:lnTo>
                  <a:pt x="14967729" y="60106"/>
                </a:lnTo>
                <a:lnTo>
                  <a:pt x="14932061" y="34892"/>
                </a:lnTo>
                <a:lnTo>
                  <a:pt x="14892248" y="15989"/>
                </a:lnTo>
                <a:lnTo>
                  <a:pt x="14849011" y="4117"/>
                </a:lnTo>
                <a:lnTo>
                  <a:pt x="14803073" y="0"/>
                </a:lnTo>
                <a:close/>
              </a:path>
            </a:pathLst>
          </a:custGeom>
          <a:solidFill>
            <a:srgbClr val="ADC32B">
              <a:alpha val="7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3" name="object 103"/>
          <p:cNvSpPr txBox="1"/>
          <p:nvPr/>
        </p:nvSpPr>
        <p:spPr>
          <a:xfrm>
            <a:off x="2061610" y="11301370"/>
            <a:ext cx="1213104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Odsetek</a:t>
            </a:r>
            <a:r>
              <a:rPr sz="335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pacjentów</a:t>
            </a:r>
            <a:r>
              <a:rPr sz="335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z</a:t>
            </a:r>
            <a:r>
              <a:rPr sz="3350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wyraźną</a:t>
            </a:r>
            <a:r>
              <a:rPr sz="3350" b="1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odpowiedzią</a:t>
            </a:r>
            <a:r>
              <a:rPr sz="3350" b="1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ze</a:t>
            </a:r>
            <a:r>
              <a:rPr sz="3350" b="1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strony</a:t>
            </a:r>
            <a:r>
              <a:rPr sz="3350" b="1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PSA</a:t>
            </a:r>
            <a:r>
              <a:rPr sz="3350" b="1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w</a:t>
            </a:r>
            <a:r>
              <a:rPr sz="335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trakcie</a:t>
            </a:r>
            <a:r>
              <a:rPr sz="335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spc="-10" dirty="0">
                <a:solidFill>
                  <a:srgbClr val="FFFFFF"/>
                </a:solidFill>
                <a:latin typeface="Arial Narrow"/>
                <a:cs typeface="Arial Narrow"/>
              </a:rPr>
              <a:t>trwania</a:t>
            </a:r>
            <a:endParaRPr sz="3350" dirty="0">
              <a:latin typeface="Arial Narrow"/>
              <a:cs typeface="Arial Narrow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leczenia</a:t>
            </a:r>
            <a:r>
              <a:rPr sz="3350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był</a:t>
            </a:r>
            <a:r>
              <a:rPr sz="335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spójny</a:t>
            </a:r>
            <a:r>
              <a:rPr sz="3350" b="1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z</a:t>
            </a:r>
            <a:r>
              <a:rPr sz="335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wynikami</a:t>
            </a:r>
            <a:r>
              <a:rPr sz="3350" b="1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uzyskanymi</a:t>
            </a:r>
            <a:r>
              <a:rPr sz="3350" b="1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w</a:t>
            </a:r>
            <a:r>
              <a:rPr sz="3350" b="1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 err="1">
                <a:solidFill>
                  <a:srgbClr val="FFFFFF"/>
                </a:solidFill>
                <a:latin typeface="Arial Narrow"/>
                <a:cs typeface="Arial Narrow"/>
              </a:rPr>
              <a:t>badaniu</a:t>
            </a:r>
            <a:r>
              <a:rPr sz="3350" b="1" spc="-1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SPARTAN</a:t>
            </a:r>
            <a:r>
              <a:rPr sz="2925" spc="-15" baseline="31339" dirty="0">
                <a:solidFill>
                  <a:srgbClr val="FFFFFF"/>
                </a:solidFill>
                <a:latin typeface="Arial Narrow"/>
                <a:cs typeface="Arial Narrow"/>
              </a:rPr>
              <a:t>1</a:t>
            </a:r>
            <a:endParaRPr sz="2925" baseline="31339" dirty="0">
              <a:latin typeface="Arial Narrow"/>
              <a:cs typeface="Arial Narrow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2914918" y="9697363"/>
            <a:ext cx="1073785" cy="826769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 marR="5080" algn="ctr">
              <a:lnSpc>
                <a:spcPts val="1950"/>
              </a:lnSpc>
              <a:spcBef>
                <a:spcPts val="550"/>
              </a:spcBef>
            </a:pPr>
            <a:r>
              <a:rPr sz="2000" dirty="0">
                <a:latin typeface="Arial Narrow"/>
                <a:cs typeface="Arial Narrow"/>
              </a:rPr>
              <a:t>Po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spc="-50" dirty="0">
                <a:latin typeface="Arial Narrow"/>
                <a:cs typeface="Arial Narrow"/>
              </a:rPr>
              <a:t>3 </a:t>
            </a:r>
            <a:r>
              <a:rPr sz="2000" spc="-10" dirty="0">
                <a:latin typeface="Arial Narrow"/>
                <a:cs typeface="Arial Narrow"/>
              </a:rPr>
              <a:t>miesiącach </a:t>
            </a:r>
            <a:r>
              <a:rPr sz="2000" dirty="0">
                <a:latin typeface="Arial Narrow"/>
                <a:cs typeface="Arial Narrow"/>
              </a:rPr>
              <a:t>(n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dirty="0">
                <a:latin typeface="Arial Narrow"/>
                <a:cs typeface="Arial Narrow"/>
              </a:rPr>
              <a:t>= </a:t>
            </a:r>
            <a:r>
              <a:rPr sz="2000" spc="-20" dirty="0">
                <a:latin typeface="Arial Narrow"/>
                <a:cs typeface="Arial Narrow"/>
              </a:rPr>
              <a:t>256)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4250478" y="9697618"/>
            <a:ext cx="1073785" cy="826769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 marR="5080" algn="ctr">
              <a:lnSpc>
                <a:spcPts val="1950"/>
              </a:lnSpc>
              <a:spcBef>
                <a:spcPts val="550"/>
              </a:spcBef>
            </a:pPr>
            <a:r>
              <a:rPr sz="2000" dirty="0">
                <a:latin typeface="Arial Narrow"/>
                <a:cs typeface="Arial Narrow"/>
              </a:rPr>
              <a:t>Po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spc="-50" dirty="0">
                <a:latin typeface="Arial Narrow"/>
                <a:cs typeface="Arial Narrow"/>
              </a:rPr>
              <a:t>6 </a:t>
            </a:r>
            <a:r>
              <a:rPr sz="2000" spc="-10" dirty="0">
                <a:latin typeface="Arial Narrow"/>
                <a:cs typeface="Arial Narrow"/>
              </a:rPr>
              <a:t>miesiącach </a:t>
            </a:r>
            <a:r>
              <a:rPr sz="2000" dirty="0">
                <a:latin typeface="Arial Narrow"/>
                <a:cs typeface="Arial Narrow"/>
              </a:rPr>
              <a:t>(n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dirty="0">
                <a:latin typeface="Arial Narrow"/>
                <a:cs typeface="Arial Narrow"/>
              </a:rPr>
              <a:t>= </a:t>
            </a:r>
            <a:r>
              <a:rPr sz="2000" spc="-20" dirty="0">
                <a:latin typeface="Arial Narrow"/>
                <a:cs typeface="Arial Narrow"/>
              </a:rPr>
              <a:t>289)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602904" y="9697873"/>
            <a:ext cx="1073785" cy="82676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2175"/>
              </a:lnSpc>
              <a:spcBef>
                <a:spcPts val="110"/>
              </a:spcBef>
            </a:pPr>
            <a:r>
              <a:rPr sz="2000" dirty="0">
                <a:latin typeface="Arial Narrow"/>
                <a:cs typeface="Arial Narrow"/>
              </a:rPr>
              <a:t>Po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spc="-25" dirty="0">
                <a:latin typeface="Arial Narrow"/>
                <a:cs typeface="Arial Narrow"/>
              </a:rPr>
              <a:t>12</a:t>
            </a:r>
            <a:endParaRPr sz="2000" dirty="0">
              <a:latin typeface="Arial Narrow"/>
              <a:cs typeface="Arial Narrow"/>
            </a:endParaRPr>
          </a:p>
          <a:p>
            <a:pPr marL="12065" marR="5080" algn="ctr">
              <a:lnSpc>
                <a:spcPts val="1950"/>
              </a:lnSpc>
              <a:spcBef>
                <a:spcPts val="215"/>
              </a:spcBef>
            </a:pPr>
            <a:r>
              <a:rPr sz="2000" spc="-10" dirty="0">
                <a:latin typeface="Arial Narrow"/>
                <a:cs typeface="Arial Narrow"/>
              </a:rPr>
              <a:t>miesiącach </a:t>
            </a:r>
            <a:r>
              <a:rPr sz="2000" dirty="0">
                <a:latin typeface="Arial Narrow"/>
                <a:cs typeface="Arial Narrow"/>
              </a:rPr>
              <a:t>(n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dirty="0">
                <a:latin typeface="Arial Narrow"/>
                <a:cs typeface="Arial Narrow"/>
              </a:rPr>
              <a:t>= </a:t>
            </a:r>
            <a:r>
              <a:rPr sz="2000" spc="-20" dirty="0">
                <a:latin typeface="Arial Narrow"/>
                <a:cs typeface="Arial Narrow"/>
              </a:rPr>
              <a:t>293)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7108412" y="9698129"/>
            <a:ext cx="922019" cy="57975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38735" marR="5080" indent="-26670">
              <a:lnSpc>
                <a:spcPts val="1950"/>
              </a:lnSpc>
              <a:spcBef>
                <a:spcPts val="550"/>
              </a:spcBef>
            </a:pPr>
            <a:r>
              <a:rPr sz="2000" spc="-10" dirty="0">
                <a:latin typeface="Arial Narrow"/>
                <a:cs typeface="Arial Narrow"/>
              </a:rPr>
              <a:t>Całkowity </a:t>
            </a:r>
            <a:r>
              <a:rPr sz="2000" dirty="0">
                <a:latin typeface="Arial Narrow"/>
                <a:cs typeface="Arial Narrow"/>
              </a:rPr>
              <a:t>(n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dirty="0">
                <a:latin typeface="Arial Narrow"/>
                <a:cs typeface="Arial Narrow"/>
              </a:rPr>
              <a:t>= </a:t>
            </a:r>
            <a:r>
              <a:rPr sz="2000" spc="-20" dirty="0">
                <a:latin typeface="Arial Narrow"/>
                <a:cs typeface="Arial Narrow"/>
              </a:rPr>
              <a:t>294)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9018983" y="9698129"/>
            <a:ext cx="1073785" cy="826769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 marR="5080" algn="ctr">
              <a:lnSpc>
                <a:spcPts val="1950"/>
              </a:lnSpc>
              <a:spcBef>
                <a:spcPts val="550"/>
              </a:spcBef>
            </a:pPr>
            <a:r>
              <a:rPr sz="2000" dirty="0">
                <a:latin typeface="Arial Narrow"/>
                <a:cs typeface="Arial Narrow"/>
              </a:rPr>
              <a:t>Po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spc="-50" dirty="0">
                <a:latin typeface="Arial Narrow"/>
                <a:cs typeface="Arial Narrow"/>
              </a:rPr>
              <a:t>3 </a:t>
            </a:r>
            <a:r>
              <a:rPr sz="2000" spc="-10" dirty="0">
                <a:latin typeface="Arial Narrow"/>
                <a:cs typeface="Arial Narrow"/>
              </a:rPr>
              <a:t>miesiącach </a:t>
            </a:r>
            <a:r>
              <a:rPr sz="2000" dirty="0">
                <a:latin typeface="Arial Narrow"/>
                <a:cs typeface="Arial Narrow"/>
              </a:rPr>
              <a:t>(n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dirty="0">
                <a:latin typeface="Arial Narrow"/>
                <a:cs typeface="Arial Narrow"/>
              </a:rPr>
              <a:t>= </a:t>
            </a:r>
            <a:r>
              <a:rPr sz="2000" spc="-20" dirty="0">
                <a:latin typeface="Arial Narrow"/>
                <a:cs typeface="Arial Narrow"/>
              </a:rPr>
              <a:t>236)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10354543" y="9698385"/>
            <a:ext cx="1073785" cy="826769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 marR="5080" algn="ctr">
              <a:lnSpc>
                <a:spcPts val="1950"/>
              </a:lnSpc>
              <a:spcBef>
                <a:spcPts val="550"/>
              </a:spcBef>
            </a:pPr>
            <a:r>
              <a:rPr sz="2000" dirty="0">
                <a:latin typeface="Arial Narrow"/>
                <a:cs typeface="Arial Narrow"/>
              </a:rPr>
              <a:t>Po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spc="-50" dirty="0">
                <a:latin typeface="Arial Narrow"/>
                <a:cs typeface="Arial Narrow"/>
              </a:rPr>
              <a:t>6 </a:t>
            </a:r>
            <a:r>
              <a:rPr sz="2000" spc="-10" dirty="0">
                <a:latin typeface="Arial Narrow"/>
                <a:cs typeface="Arial Narrow"/>
              </a:rPr>
              <a:t>miesiącach </a:t>
            </a:r>
            <a:r>
              <a:rPr sz="2000" dirty="0">
                <a:latin typeface="Arial Narrow"/>
                <a:cs typeface="Arial Narrow"/>
              </a:rPr>
              <a:t>(n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dirty="0">
                <a:latin typeface="Arial Narrow"/>
                <a:cs typeface="Arial Narrow"/>
              </a:rPr>
              <a:t>= </a:t>
            </a:r>
            <a:r>
              <a:rPr sz="2000" spc="-20" dirty="0">
                <a:latin typeface="Arial Narrow"/>
                <a:cs typeface="Arial Narrow"/>
              </a:rPr>
              <a:t>266)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11707224" y="9698640"/>
            <a:ext cx="1073785" cy="82676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2175"/>
              </a:lnSpc>
              <a:spcBef>
                <a:spcPts val="110"/>
              </a:spcBef>
            </a:pPr>
            <a:r>
              <a:rPr sz="2000" dirty="0">
                <a:latin typeface="Arial Narrow"/>
                <a:cs typeface="Arial Narrow"/>
              </a:rPr>
              <a:t>Po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spc="-25" dirty="0">
                <a:latin typeface="Arial Narrow"/>
                <a:cs typeface="Arial Narrow"/>
              </a:rPr>
              <a:t>12</a:t>
            </a:r>
            <a:endParaRPr sz="2000" dirty="0">
              <a:latin typeface="Arial Narrow"/>
              <a:cs typeface="Arial Narrow"/>
            </a:endParaRPr>
          </a:p>
          <a:p>
            <a:pPr marL="12700" marR="5080" algn="ctr">
              <a:lnSpc>
                <a:spcPts val="1950"/>
              </a:lnSpc>
              <a:spcBef>
                <a:spcPts val="215"/>
              </a:spcBef>
            </a:pPr>
            <a:r>
              <a:rPr sz="2000" spc="-10" dirty="0">
                <a:latin typeface="Arial Narrow"/>
                <a:cs typeface="Arial Narrow"/>
              </a:rPr>
              <a:t>miesiącach </a:t>
            </a:r>
            <a:r>
              <a:rPr sz="2000" dirty="0">
                <a:latin typeface="Arial Narrow"/>
                <a:cs typeface="Arial Narrow"/>
              </a:rPr>
              <a:t>(n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dirty="0">
                <a:latin typeface="Arial Narrow"/>
                <a:cs typeface="Arial Narrow"/>
              </a:rPr>
              <a:t>= </a:t>
            </a:r>
            <a:r>
              <a:rPr sz="2000" spc="-20" dirty="0">
                <a:latin typeface="Arial Narrow"/>
                <a:cs typeface="Arial Narrow"/>
              </a:rPr>
              <a:t>269)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13135809" y="9698896"/>
            <a:ext cx="922019" cy="57975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38735" marR="5080" indent="-26670">
              <a:lnSpc>
                <a:spcPts val="1950"/>
              </a:lnSpc>
              <a:spcBef>
                <a:spcPts val="550"/>
              </a:spcBef>
            </a:pPr>
            <a:r>
              <a:rPr sz="2000" spc="-10" dirty="0">
                <a:latin typeface="Arial Narrow"/>
                <a:cs typeface="Arial Narrow"/>
              </a:rPr>
              <a:t>Całkowity </a:t>
            </a:r>
            <a:r>
              <a:rPr sz="2000" dirty="0">
                <a:latin typeface="Arial Narrow"/>
                <a:cs typeface="Arial Narrow"/>
              </a:rPr>
              <a:t>(n</a:t>
            </a:r>
            <a:r>
              <a:rPr sz="2000" spc="-5" dirty="0">
                <a:latin typeface="Arial Narrow"/>
                <a:cs typeface="Arial Narrow"/>
              </a:rPr>
              <a:t> </a:t>
            </a:r>
            <a:r>
              <a:rPr sz="2000" dirty="0">
                <a:latin typeface="Arial Narrow"/>
                <a:cs typeface="Arial Narrow"/>
              </a:rPr>
              <a:t>= </a:t>
            </a:r>
            <a:r>
              <a:rPr sz="2000" spc="-20" dirty="0">
                <a:latin typeface="Arial Narrow"/>
                <a:cs typeface="Arial Narrow"/>
              </a:rPr>
              <a:t>270)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15311342" y="6721735"/>
            <a:ext cx="215444" cy="2740660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Na</a:t>
            </a:r>
            <a:r>
              <a:rPr sz="1400" spc="-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podstawie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pozycji</a:t>
            </a:r>
            <a:r>
              <a:rPr sz="1400" spc="-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piśmiennictwa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nr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1</a:t>
            </a:r>
            <a:endParaRPr sz="1400" dirty="0">
              <a:latin typeface="Arial Narrow"/>
              <a:cs typeface="Arial Narrow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1087278" y="2285299"/>
            <a:ext cx="9039860" cy="161903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Lowentritt</a:t>
            </a:r>
            <a:r>
              <a:rPr sz="3350" spc="-5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BH</a:t>
            </a:r>
            <a:r>
              <a:rPr sz="3350" spc="-5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400" dirty="0">
                <a:solidFill>
                  <a:srgbClr val="050E4C"/>
                </a:solidFill>
                <a:latin typeface="Arial Narrow"/>
                <a:cs typeface="Arial Narrow"/>
              </a:rPr>
              <a:t>et</a:t>
            </a:r>
            <a:r>
              <a:rPr sz="3400" spc="-6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400" dirty="0">
                <a:solidFill>
                  <a:srgbClr val="050E4C"/>
                </a:solidFill>
                <a:latin typeface="Arial Narrow"/>
                <a:cs typeface="Arial Narrow"/>
              </a:rPr>
              <a:t>al.</a:t>
            </a:r>
            <a:r>
              <a:rPr sz="3400" spc="-6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400" spc="-20" dirty="0">
                <a:solidFill>
                  <a:srgbClr val="050E4C"/>
                </a:solidFill>
                <a:latin typeface="Arial Narrow"/>
                <a:cs typeface="Arial Narrow"/>
              </a:rPr>
              <a:t>2023</a:t>
            </a:r>
            <a:endParaRPr sz="3400" dirty="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3350" dirty="0">
              <a:latin typeface="Arial Narrow"/>
              <a:cs typeface="Arial Narrow"/>
            </a:endParaRPr>
          </a:p>
          <a:p>
            <a:pPr marL="64769">
              <a:lnSpc>
                <a:spcPct val="100000"/>
              </a:lnSpc>
            </a:pPr>
            <a:r>
              <a:rPr sz="3350" b="1" dirty="0">
                <a:solidFill>
                  <a:srgbClr val="482462"/>
                </a:solidFill>
                <a:latin typeface="Arial Narrow"/>
                <a:cs typeface="Arial Narrow"/>
              </a:rPr>
              <a:t>Odpowiedzi</a:t>
            </a:r>
            <a:r>
              <a:rPr sz="3350" b="1" spc="-3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482462"/>
                </a:solidFill>
                <a:latin typeface="Arial Narrow"/>
                <a:cs typeface="Arial Narrow"/>
              </a:rPr>
              <a:t>ze</a:t>
            </a:r>
            <a:r>
              <a:rPr sz="3350" b="1" spc="-2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482462"/>
                </a:solidFill>
                <a:latin typeface="Arial Narrow"/>
                <a:cs typeface="Arial Narrow"/>
              </a:rPr>
              <a:t>strony</a:t>
            </a:r>
            <a:r>
              <a:rPr sz="3350" b="1" spc="-2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482462"/>
                </a:solidFill>
                <a:latin typeface="Arial Narrow"/>
                <a:cs typeface="Arial Narrow"/>
              </a:rPr>
              <a:t>PSA</a:t>
            </a:r>
            <a:r>
              <a:rPr sz="3350" b="1" spc="-3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482462"/>
                </a:solidFill>
                <a:latin typeface="Arial Narrow"/>
                <a:cs typeface="Arial Narrow"/>
              </a:rPr>
              <a:t>w</a:t>
            </a:r>
            <a:r>
              <a:rPr sz="3350" b="1" spc="-2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482462"/>
                </a:solidFill>
                <a:latin typeface="Arial Narrow"/>
                <a:cs typeface="Arial Narrow"/>
              </a:rPr>
              <a:t>czasie</a:t>
            </a:r>
            <a:r>
              <a:rPr sz="3350" b="1" spc="-2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b="1" dirty="0" err="1">
                <a:solidFill>
                  <a:srgbClr val="482462"/>
                </a:solidFill>
                <a:latin typeface="Arial Narrow"/>
                <a:cs typeface="Arial Narrow"/>
              </a:rPr>
              <a:t>trwania</a:t>
            </a:r>
            <a:r>
              <a:rPr sz="3350" b="1" spc="-3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b="1" spc="-10" dirty="0" err="1">
                <a:solidFill>
                  <a:srgbClr val="482462"/>
                </a:solidFill>
                <a:latin typeface="Arial Narrow"/>
                <a:cs typeface="Arial Narrow"/>
              </a:rPr>
              <a:t>leczenia</a:t>
            </a:r>
            <a:r>
              <a:rPr sz="2925" b="1" spc="-15" baseline="31339" dirty="0" err="1">
                <a:solidFill>
                  <a:srgbClr val="482462"/>
                </a:solidFill>
                <a:latin typeface="Arial Narrow"/>
                <a:cs typeface="Arial Narrow"/>
              </a:rPr>
              <a:t>1</a:t>
            </a:r>
            <a:endParaRPr sz="2925" baseline="31339" dirty="0">
              <a:latin typeface="Arial Narrow"/>
              <a:cs typeface="Arial Narrow"/>
            </a:endParaRPr>
          </a:p>
        </p:txBody>
      </p:sp>
      <p:pic>
        <p:nvPicPr>
          <p:cNvPr id="114" name="Obraz 113">
            <a:extLst>
              <a:ext uri="{FF2B5EF4-FFF2-40B4-BE49-F238E27FC236}">
                <a16:creationId xmlns:a16="http://schemas.microsoft.com/office/drawing/2014/main" id="{1C764E2C-0929-FA38-77D4-4F1EC91DD3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1736" y="1193952"/>
            <a:ext cx="3129275" cy="5332629"/>
          </a:xfrm>
          <a:prstGeom prst="rect">
            <a:avLst/>
          </a:prstGeom>
        </p:spPr>
      </p:pic>
      <p:grpSp>
        <p:nvGrpSpPr>
          <p:cNvPr id="2" name="object 3">
            <a:extLst>
              <a:ext uri="{FF2B5EF4-FFF2-40B4-BE49-F238E27FC236}">
                <a16:creationId xmlns:a16="http://schemas.microsoft.com/office/drawing/2014/main" id="{9A2B98F9-F0D2-38FE-BB5C-FE04F39FC6C3}"/>
              </a:ext>
            </a:extLst>
          </p:cNvPr>
          <p:cNvGrpSpPr/>
          <p:nvPr/>
        </p:nvGrpSpPr>
        <p:grpSpPr>
          <a:xfrm>
            <a:off x="17937765" y="5298113"/>
            <a:ext cx="2186305" cy="886460"/>
            <a:chOff x="17918421" y="5298113"/>
            <a:chExt cx="2186305" cy="886460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EDABB01F-7835-6CBD-6B7F-CA493AD1CCEF}"/>
                </a:ext>
              </a:extLst>
            </p:cNvPr>
            <p:cNvSpPr/>
            <p:nvPr/>
          </p:nvSpPr>
          <p:spPr>
            <a:xfrm>
              <a:off x="17927602" y="52981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B031BC05-104A-7E79-D66E-7368BCBE46BF}"/>
                </a:ext>
              </a:extLst>
            </p:cNvPr>
            <p:cNvSpPr/>
            <p:nvPr/>
          </p:nvSpPr>
          <p:spPr>
            <a:xfrm>
              <a:off x="17961014" y="55928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8" name="object 16">
            <a:extLst>
              <a:ext uri="{FF2B5EF4-FFF2-40B4-BE49-F238E27FC236}">
                <a16:creationId xmlns:a16="http://schemas.microsoft.com/office/drawing/2014/main" id="{D94C3497-5B2C-B6AF-D3AA-3D3EFC4DFEB2}"/>
              </a:ext>
            </a:extLst>
          </p:cNvPr>
          <p:cNvGrpSpPr/>
          <p:nvPr/>
        </p:nvGrpSpPr>
        <p:grpSpPr>
          <a:xfrm>
            <a:off x="17519591" y="6457266"/>
            <a:ext cx="2604135" cy="886460"/>
            <a:chOff x="17500065" y="6457266"/>
            <a:chExt cx="2604135" cy="886460"/>
          </a:xfrm>
        </p:grpSpPr>
        <p:sp>
          <p:nvSpPr>
            <p:cNvPr id="9" name="object 17">
              <a:extLst>
                <a:ext uri="{FF2B5EF4-FFF2-40B4-BE49-F238E27FC236}">
                  <a16:creationId xmlns:a16="http://schemas.microsoft.com/office/drawing/2014/main" id="{0C23D127-E99E-D1E1-6D01-59F9771B945B}"/>
                </a:ext>
              </a:extLst>
            </p:cNvPr>
            <p:cNvSpPr/>
            <p:nvPr/>
          </p:nvSpPr>
          <p:spPr>
            <a:xfrm>
              <a:off x="17500065" y="6457266"/>
              <a:ext cx="2604135" cy="886460"/>
            </a:xfrm>
            <a:custGeom>
              <a:avLst/>
              <a:gdLst/>
              <a:ahLst/>
              <a:cxnLst/>
              <a:rect l="l" t="t" r="r" b="b"/>
              <a:pathLst>
                <a:path w="2604134" h="886459">
                  <a:moveTo>
                    <a:pt x="2604033" y="0"/>
                  </a:moveTo>
                  <a:lnTo>
                    <a:pt x="438473" y="0"/>
                  </a:lnTo>
                  <a:lnTo>
                    <a:pt x="0" y="437502"/>
                  </a:lnTo>
                  <a:lnTo>
                    <a:pt x="427535" y="885943"/>
                  </a:lnTo>
                  <a:lnTo>
                    <a:pt x="2604033" y="885943"/>
                  </a:lnTo>
                  <a:lnTo>
                    <a:pt x="2604033" y="0"/>
                  </a:lnTo>
                  <a:close/>
                </a:path>
              </a:pathLst>
            </a:custGeom>
            <a:solidFill>
              <a:srgbClr val="7798B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8">
              <a:extLst>
                <a:ext uri="{FF2B5EF4-FFF2-40B4-BE49-F238E27FC236}">
                  <a16:creationId xmlns:a16="http://schemas.microsoft.com/office/drawing/2014/main" id="{AED5EEAA-BFBB-13CA-BF82-87B4A3A4FC32}"/>
                </a:ext>
              </a:extLst>
            </p:cNvPr>
            <p:cNvSpPr/>
            <p:nvPr/>
          </p:nvSpPr>
          <p:spPr>
            <a:xfrm>
              <a:off x="17961011" y="6752030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152970" y="0"/>
                  </a:moveTo>
                  <a:lnTo>
                    <a:pt x="0" y="148208"/>
                  </a:lnTo>
                  <a:lnTo>
                    <a:pt x="152970" y="296416"/>
                  </a:lnTo>
                </a:path>
              </a:pathLst>
            </a:custGeom>
            <a:ln w="851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35" name="Grupa 34">
            <a:extLst>
              <a:ext uri="{FF2B5EF4-FFF2-40B4-BE49-F238E27FC236}">
                <a16:creationId xmlns:a16="http://schemas.microsoft.com/office/drawing/2014/main" id="{F81F65E8-ABA5-B1D6-491B-071C32A7D6D8}"/>
              </a:ext>
            </a:extLst>
          </p:cNvPr>
          <p:cNvGrpSpPr/>
          <p:nvPr/>
        </p:nvGrpSpPr>
        <p:grpSpPr>
          <a:xfrm>
            <a:off x="17927602" y="8748513"/>
            <a:ext cx="2176780" cy="886460"/>
            <a:chOff x="17927602" y="8748513"/>
            <a:chExt cx="2176780" cy="886460"/>
          </a:xfrm>
        </p:grpSpPr>
        <p:sp>
          <p:nvSpPr>
            <p:cNvPr id="36" name="object 11">
              <a:extLst>
                <a:ext uri="{FF2B5EF4-FFF2-40B4-BE49-F238E27FC236}">
                  <a16:creationId xmlns:a16="http://schemas.microsoft.com/office/drawing/2014/main" id="{E0231B36-5EC5-5953-948E-61248607BDF3}"/>
                </a:ext>
              </a:extLst>
            </p:cNvPr>
            <p:cNvSpPr/>
            <p:nvPr/>
          </p:nvSpPr>
          <p:spPr>
            <a:xfrm>
              <a:off x="17927602" y="87485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object 12">
              <a:extLst>
                <a:ext uri="{FF2B5EF4-FFF2-40B4-BE49-F238E27FC236}">
                  <a16:creationId xmlns:a16="http://schemas.microsoft.com/office/drawing/2014/main" id="{82A72EC6-A54A-3171-A5AF-7206118E003E}"/>
                </a:ext>
              </a:extLst>
            </p:cNvPr>
            <p:cNvSpPr/>
            <p:nvPr/>
          </p:nvSpPr>
          <p:spPr>
            <a:xfrm>
              <a:off x="17961014" y="90432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noFill/>
            <a:ln w="85186">
              <a:solidFill>
                <a:srgbClr val="00B0F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" name="object 21">
              <a:extLst>
                <a:ext uri="{FF2B5EF4-FFF2-40B4-BE49-F238E27FC236}">
                  <a16:creationId xmlns:a16="http://schemas.microsoft.com/office/drawing/2014/main" id="{5BEEF5C5-5514-7BA6-3C97-443C6015EAEC}"/>
                </a:ext>
              </a:extLst>
            </p:cNvPr>
            <p:cNvSpPr txBox="1"/>
            <p:nvPr/>
          </p:nvSpPr>
          <p:spPr>
            <a:xfrm>
              <a:off x="18098140" y="8805446"/>
              <a:ext cx="1707254" cy="743152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Przebieg </a:t>
              </a:r>
              <a:b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</a:b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choroby i ryzyko progresji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39" name="Grupa 38">
            <a:extLst>
              <a:ext uri="{FF2B5EF4-FFF2-40B4-BE49-F238E27FC236}">
                <a16:creationId xmlns:a16="http://schemas.microsoft.com/office/drawing/2014/main" id="{2AB3024F-A12D-135E-D8CF-2E3DF197DBFB}"/>
              </a:ext>
            </a:extLst>
          </p:cNvPr>
          <p:cNvGrpSpPr/>
          <p:nvPr/>
        </p:nvGrpSpPr>
        <p:grpSpPr>
          <a:xfrm>
            <a:off x="17924183" y="4161273"/>
            <a:ext cx="2186305" cy="886460"/>
            <a:chOff x="17924183" y="4161273"/>
            <a:chExt cx="2186305" cy="886460"/>
          </a:xfrm>
        </p:grpSpPr>
        <p:grpSp>
          <p:nvGrpSpPr>
            <p:cNvPr id="40" name="object 45">
              <a:extLst>
                <a:ext uri="{FF2B5EF4-FFF2-40B4-BE49-F238E27FC236}">
                  <a16:creationId xmlns:a16="http://schemas.microsoft.com/office/drawing/2014/main" id="{6F48D983-975E-DA44-0270-47A2B7607A8B}"/>
                </a:ext>
              </a:extLst>
            </p:cNvPr>
            <p:cNvGrpSpPr/>
            <p:nvPr/>
          </p:nvGrpSpPr>
          <p:grpSpPr>
            <a:xfrm>
              <a:off x="17924183" y="4161273"/>
              <a:ext cx="2186305" cy="886460"/>
              <a:chOff x="17918421" y="4161273"/>
              <a:chExt cx="2186305" cy="886460"/>
            </a:xfrm>
          </p:grpSpPr>
          <p:sp>
            <p:nvSpPr>
              <p:cNvPr id="42" name="object 46">
                <a:extLst>
                  <a:ext uri="{FF2B5EF4-FFF2-40B4-BE49-F238E27FC236}">
                    <a16:creationId xmlns:a16="http://schemas.microsoft.com/office/drawing/2014/main" id="{9213C7ED-2CB6-CBA3-17BE-70C03FA98F32}"/>
                  </a:ext>
                </a:extLst>
              </p:cNvPr>
              <p:cNvSpPr/>
              <p:nvPr/>
            </p:nvSpPr>
            <p:spPr>
              <a:xfrm>
                <a:off x="17927602" y="4161273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60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A68FB1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3" name="object 47">
                <a:extLst>
                  <a:ext uri="{FF2B5EF4-FFF2-40B4-BE49-F238E27FC236}">
                    <a16:creationId xmlns:a16="http://schemas.microsoft.com/office/drawing/2014/main" id="{A08E82FB-1055-551D-DC41-DA53C1274F2E}"/>
                  </a:ext>
                </a:extLst>
              </p:cNvPr>
              <p:cNvSpPr/>
              <p:nvPr/>
            </p:nvSpPr>
            <p:spPr>
              <a:xfrm>
                <a:off x="17961014" y="4456038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A68FB1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41" name="object 13">
              <a:extLst>
                <a:ext uri="{FF2B5EF4-FFF2-40B4-BE49-F238E27FC236}">
                  <a16:creationId xmlns:a16="http://schemas.microsoft.com/office/drawing/2014/main" id="{46712B75-7531-B2F8-A637-2BA09AF8F2F8}"/>
                </a:ext>
              </a:extLst>
            </p:cNvPr>
            <p:cNvSpPr txBox="1"/>
            <p:nvPr/>
          </p:nvSpPr>
          <p:spPr>
            <a:xfrm>
              <a:off x="18749645" y="4199245"/>
              <a:ext cx="1056005" cy="774571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20320" marR="5080" indent="231775" algn="r">
                <a:lnSpc>
                  <a:spcPts val="1880"/>
                </a:lnSpc>
                <a:spcBef>
                  <a:spcPts val="340"/>
                </a:spcBef>
              </a:pPr>
              <a:r>
                <a:rPr sz="1750" spc="100" dirty="0">
                  <a:solidFill>
                    <a:srgbClr val="FFFFFF"/>
                  </a:solidFill>
                  <a:latin typeface="Arial Narrow"/>
                  <a:cs typeface="Arial Narrow"/>
                </a:rPr>
                <a:t>Wysokie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ryzyko</a:t>
              </a:r>
              <a:r>
                <a:rPr sz="1750" spc="8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przerzutów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44" name="object 20">
            <a:extLst>
              <a:ext uri="{FF2B5EF4-FFF2-40B4-BE49-F238E27FC236}">
                <a16:creationId xmlns:a16="http://schemas.microsoft.com/office/drawing/2014/main" id="{DC6F134A-2864-DA40-1784-7ABE2C8080C3}"/>
              </a:ext>
            </a:extLst>
          </p:cNvPr>
          <p:cNvSpPr txBox="1"/>
          <p:nvPr/>
        </p:nvSpPr>
        <p:spPr>
          <a:xfrm>
            <a:off x="19113029" y="6635810"/>
            <a:ext cx="692150" cy="5302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989"/>
              </a:lnSpc>
              <a:spcBef>
                <a:spcPts val="90"/>
              </a:spcBef>
            </a:pP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Badania</a:t>
            </a:r>
            <a:endParaRPr sz="1750" dirty="0">
              <a:latin typeface="Arial Narrow"/>
              <a:cs typeface="Arial Narrow"/>
            </a:endParaRPr>
          </a:p>
          <a:p>
            <a:pPr marL="255270">
              <a:lnSpc>
                <a:spcPts val="1989"/>
              </a:lnSpc>
            </a:pPr>
            <a:r>
              <a:rPr sz="1750" spc="-25" dirty="0">
                <a:solidFill>
                  <a:srgbClr val="FFFFFF"/>
                </a:solidFill>
                <a:latin typeface="Arial Narrow"/>
                <a:cs typeface="Arial Narrow"/>
              </a:rPr>
              <a:t>RWE</a:t>
            </a:r>
            <a:endParaRPr sz="1750" dirty="0">
              <a:latin typeface="Arial Narrow"/>
              <a:cs typeface="Arial Narrow"/>
            </a:endParaRPr>
          </a:p>
        </p:txBody>
      </p:sp>
      <p:grpSp>
        <p:nvGrpSpPr>
          <p:cNvPr id="49" name="Grupa 48">
            <a:extLst>
              <a:ext uri="{FF2B5EF4-FFF2-40B4-BE49-F238E27FC236}">
                <a16:creationId xmlns:a16="http://schemas.microsoft.com/office/drawing/2014/main" id="{D318F5EF-03AF-555E-390C-238147722BEB}"/>
              </a:ext>
            </a:extLst>
          </p:cNvPr>
          <p:cNvGrpSpPr/>
          <p:nvPr/>
        </p:nvGrpSpPr>
        <p:grpSpPr>
          <a:xfrm>
            <a:off x="17927602" y="7608459"/>
            <a:ext cx="2176780" cy="886460"/>
            <a:chOff x="17927602" y="7608459"/>
            <a:chExt cx="2176780" cy="886460"/>
          </a:xfrm>
        </p:grpSpPr>
        <p:sp>
          <p:nvSpPr>
            <p:cNvPr id="50" name="object 21">
              <a:extLst>
                <a:ext uri="{FF2B5EF4-FFF2-40B4-BE49-F238E27FC236}">
                  <a16:creationId xmlns:a16="http://schemas.microsoft.com/office/drawing/2014/main" id="{E10A5B6B-4609-7844-705B-F2EAAB34E965}"/>
                </a:ext>
              </a:extLst>
            </p:cNvPr>
            <p:cNvSpPr/>
            <p:nvPr/>
          </p:nvSpPr>
          <p:spPr>
            <a:xfrm>
              <a:off x="17927602" y="7608459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1" name="object 22">
              <a:extLst>
                <a:ext uri="{FF2B5EF4-FFF2-40B4-BE49-F238E27FC236}">
                  <a16:creationId xmlns:a16="http://schemas.microsoft.com/office/drawing/2014/main" id="{D8FBB692-84E1-6EDA-6AFE-6EA9A50CE36C}"/>
                </a:ext>
              </a:extLst>
            </p:cNvPr>
            <p:cNvSpPr/>
            <p:nvPr/>
          </p:nvSpPr>
          <p:spPr>
            <a:xfrm>
              <a:off x="17961014" y="7903223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5" name="object 23">
              <a:extLst>
                <a:ext uri="{FF2B5EF4-FFF2-40B4-BE49-F238E27FC236}">
                  <a16:creationId xmlns:a16="http://schemas.microsoft.com/office/drawing/2014/main" id="{78B6CA1F-57DA-819E-891F-56FFAD5944BF}"/>
                </a:ext>
              </a:extLst>
            </p:cNvPr>
            <p:cNvSpPr txBox="1"/>
            <p:nvPr/>
          </p:nvSpPr>
          <p:spPr>
            <a:xfrm>
              <a:off x="18931558" y="7653897"/>
              <a:ext cx="873760" cy="751205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Tolerancja </a:t>
              </a:r>
              <a:r>
                <a:rPr sz="1750" dirty="0">
                  <a:solidFill>
                    <a:srgbClr val="FFFFFF"/>
                  </a:solidFill>
                  <a:latin typeface="Arial Narrow"/>
                  <a:cs typeface="Arial Narrow"/>
                </a:rPr>
                <a:t>i</a:t>
              </a:r>
              <a:r>
                <a:rPr sz="1750" spc="-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jakość</a:t>
              </a:r>
              <a:endParaRPr sz="1750" dirty="0">
                <a:latin typeface="Arial Narrow"/>
                <a:cs typeface="Arial Narrow"/>
              </a:endParaRPr>
            </a:p>
            <a:p>
              <a:pPr marR="5080" algn="r">
                <a:lnSpc>
                  <a:spcPts val="1800"/>
                </a:lnSpc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życia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116" name="object 13">
            <a:extLst>
              <a:ext uri="{FF2B5EF4-FFF2-40B4-BE49-F238E27FC236}">
                <a16:creationId xmlns:a16="http://schemas.microsoft.com/office/drawing/2014/main" id="{A4CCC705-4DE1-42D5-478C-80533E3EC260}"/>
              </a:ext>
            </a:extLst>
          </p:cNvPr>
          <p:cNvSpPr txBox="1"/>
          <p:nvPr/>
        </p:nvSpPr>
        <p:spPr>
          <a:xfrm>
            <a:off x="18749645" y="5451420"/>
            <a:ext cx="1056005" cy="53091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52705" marR="5080" indent="-40640" algn="r">
              <a:lnSpc>
                <a:spcPts val="1880"/>
              </a:lnSpc>
            </a:pPr>
            <a:r>
              <a:rPr sz="1750" spc="-10" dirty="0" err="1">
                <a:solidFill>
                  <a:srgbClr val="FFFFFF"/>
                </a:solidFill>
                <a:latin typeface="Arial Narrow"/>
                <a:cs typeface="Arial Narrow"/>
              </a:rPr>
              <a:t>Skuteczność</a:t>
            </a: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 apalutamidu</a:t>
            </a:r>
            <a:endParaRPr sz="1750" dirty="0">
              <a:latin typeface="Arial Narrow"/>
              <a:cs typeface="Arial Narrow"/>
            </a:endParaRPr>
          </a:p>
        </p:txBody>
      </p:sp>
      <p:sp>
        <p:nvSpPr>
          <p:cNvPr id="21" name="Prostokąt 20">
            <a:hlinkClick r:id="rId11" action="ppaction://hlinksldjump"/>
            <a:extLst>
              <a:ext uri="{FF2B5EF4-FFF2-40B4-BE49-F238E27FC236}">
                <a16:creationId xmlns:a16="http://schemas.microsoft.com/office/drawing/2014/main" id="{C9313CD1-4108-97FA-81F3-F8682AAEFE10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hlinkClick r:id="rId12" action="ppaction://hlinksldjump"/>
            <a:extLst>
              <a:ext uri="{FF2B5EF4-FFF2-40B4-BE49-F238E27FC236}">
                <a16:creationId xmlns:a16="http://schemas.microsoft.com/office/drawing/2014/main" id="{0F8E56D2-F0FA-F7E1-5796-1B6D76E2F399}"/>
              </a:ext>
            </a:extLst>
          </p:cNvPr>
          <p:cNvSpPr/>
          <p:nvPr/>
        </p:nvSpPr>
        <p:spPr>
          <a:xfrm>
            <a:off x="17961013" y="5313862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hlinkClick r:id="rId13" action="ppaction://hlinksldjump"/>
            <a:extLst>
              <a:ext uri="{FF2B5EF4-FFF2-40B4-BE49-F238E27FC236}">
                <a16:creationId xmlns:a16="http://schemas.microsoft.com/office/drawing/2014/main" id="{4CA399AF-188D-3986-0D21-F840377286E7}"/>
              </a:ext>
            </a:extLst>
          </p:cNvPr>
          <p:cNvSpPr/>
          <p:nvPr/>
        </p:nvSpPr>
        <p:spPr>
          <a:xfrm>
            <a:off x="17961013" y="6447641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>
            <a:hlinkClick r:id="rId14" action="ppaction://hlinksldjump"/>
            <a:extLst>
              <a:ext uri="{FF2B5EF4-FFF2-40B4-BE49-F238E27FC236}">
                <a16:creationId xmlns:a16="http://schemas.microsoft.com/office/drawing/2014/main" id="{262622DA-1C9E-3A7F-A291-B51A204C1F59}"/>
              </a:ext>
            </a:extLst>
          </p:cNvPr>
          <p:cNvSpPr/>
          <p:nvPr/>
        </p:nvSpPr>
        <p:spPr>
          <a:xfrm>
            <a:off x="17981580" y="763278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24">
            <a:hlinkClick r:id="rId15" action="ppaction://hlinksldjump"/>
            <a:extLst>
              <a:ext uri="{FF2B5EF4-FFF2-40B4-BE49-F238E27FC236}">
                <a16:creationId xmlns:a16="http://schemas.microsoft.com/office/drawing/2014/main" id="{BB8E8EA9-E9E1-CF68-B7E9-4F397C78D892}"/>
              </a:ext>
            </a:extLst>
          </p:cNvPr>
          <p:cNvSpPr/>
          <p:nvPr/>
        </p:nvSpPr>
        <p:spPr>
          <a:xfrm>
            <a:off x="17946866" y="878521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7" name="Grafika 116" descr="Dom z wypełnieniem pełnym">
            <a:hlinkClick r:id="rId16" action="ppaction://hlinksldjump"/>
            <a:extLst>
              <a:ext uri="{FF2B5EF4-FFF2-40B4-BE49-F238E27FC236}">
                <a16:creationId xmlns:a16="http://schemas.microsoft.com/office/drawing/2014/main" id="{5BB3D3EA-1ABE-8F90-D90A-1DB7357B6E8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9026929" y="3093836"/>
            <a:ext cx="914400" cy="914400"/>
          </a:xfrm>
          <a:prstGeom prst="rect">
            <a:avLst/>
          </a:prstGeom>
        </p:spPr>
      </p:pic>
      <p:sp>
        <p:nvSpPr>
          <p:cNvPr id="3" name="object 35">
            <a:extLst>
              <a:ext uri="{FF2B5EF4-FFF2-40B4-BE49-F238E27FC236}">
                <a16:creationId xmlns:a16="http://schemas.microsoft.com/office/drawing/2014/main" id="{E6EA3146-4962-41B4-1E18-5464EFBA21B9}"/>
              </a:ext>
            </a:extLst>
          </p:cNvPr>
          <p:cNvSpPr txBox="1"/>
          <p:nvPr/>
        </p:nvSpPr>
        <p:spPr>
          <a:xfrm>
            <a:off x="384173" y="12778664"/>
            <a:ext cx="14853285" cy="45781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PSA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swoisty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antygen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sterczowy;</a:t>
            </a:r>
            <a:r>
              <a:rPr lang="pl-PL" sz="14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RWE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</a:t>
            </a:r>
            <a:endParaRPr lang="pl-PL" sz="1400" dirty="0">
              <a:latin typeface="Arial Narrow"/>
              <a:cs typeface="Arial Narrow"/>
            </a:endParaRPr>
          </a:p>
          <a:p>
            <a:pPr marL="12700">
              <a:spcBef>
                <a:spcPts val="110"/>
              </a:spcBef>
            </a:pPr>
            <a:endParaRPr sz="1400" dirty="0">
              <a:latin typeface="Arial Narrow"/>
              <a:cs typeface="Arial Narrow"/>
            </a:endParaRPr>
          </a:p>
        </p:txBody>
      </p:sp>
      <p:sp>
        <p:nvSpPr>
          <p:cNvPr id="4" name="object 35">
            <a:extLst>
              <a:ext uri="{FF2B5EF4-FFF2-40B4-BE49-F238E27FC236}">
                <a16:creationId xmlns:a16="http://schemas.microsoft.com/office/drawing/2014/main" id="{CFDD31D6-70D2-4104-0EA4-7F1B0174B9B5}"/>
              </a:ext>
            </a:extLst>
          </p:cNvPr>
          <p:cNvSpPr txBox="1"/>
          <p:nvPr/>
        </p:nvSpPr>
        <p:spPr>
          <a:xfrm>
            <a:off x="426494" y="13167827"/>
            <a:ext cx="14988104" cy="56015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1.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Lowentritt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BH et al. ASCO GU, San Francisco, United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States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, 16-18 luty 2023. Poster nr  69.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78D872E6-FC67-BCEE-8632-B02702EA9E7D}"/>
              </a:ext>
            </a:extLst>
          </p:cNvPr>
          <p:cNvGrpSpPr/>
          <p:nvPr/>
        </p:nvGrpSpPr>
        <p:grpSpPr>
          <a:xfrm>
            <a:off x="17927601" y="9913114"/>
            <a:ext cx="2176780" cy="886460"/>
            <a:chOff x="17927601" y="9913114"/>
            <a:chExt cx="2176780" cy="886460"/>
          </a:xfrm>
        </p:grpSpPr>
        <p:sp>
          <p:nvSpPr>
            <p:cNvPr id="11" name="object 22">
              <a:extLst>
                <a:ext uri="{FF2B5EF4-FFF2-40B4-BE49-F238E27FC236}">
                  <a16:creationId xmlns:a16="http://schemas.microsoft.com/office/drawing/2014/main" id="{4B55DBA2-D42B-0B5A-27F6-C92D2734EA37}"/>
                </a:ext>
              </a:extLst>
            </p:cNvPr>
            <p:cNvSpPr/>
            <p:nvPr/>
          </p:nvSpPr>
          <p:spPr>
            <a:xfrm>
              <a:off x="17927601" y="9913114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23">
              <a:extLst>
                <a:ext uri="{FF2B5EF4-FFF2-40B4-BE49-F238E27FC236}">
                  <a16:creationId xmlns:a16="http://schemas.microsoft.com/office/drawing/2014/main" id="{2066C88E-F8C6-3D3E-A8EB-DC1E70C70D8C}"/>
                </a:ext>
              </a:extLst>
            </p:cNvPr>
            <p:cNvSpPr txBox="1"/>
            <p:nvPr/>
          </p:nvSpPr>
          <p:spPr>
            <a:xfrm>
              <a:off x="18901276" y="10179561"/>
              <a:ext cx="903605" cy="26802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algn="r">
                <a:lnSpc>
                  <a:spcPts val="1955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SIL</a:t>
              </a:r>
              <a:endParaRPr sz="1750" dirty="0">
                <a:latin typeface="Arial Narrow"/>
                <a:cs typeface="Arial Narrow"/>
              </a:endParaRPr>
            </a:p>
          </p:txBody>
        </p:sp>
        <p:sp>
          <p:nvSpPr>
            <p:cNvPr id="13" name="object 24">
              <a:extLst>
                <a:ext uri="{FF2B5EF4-FFF2-40B4-BE49-F238E27FC236}">
                  <a16:creationId xmlns:a16="http://schemas.microsoft.com/office/drawing/2014/main" id="{C56F44DD-2548-F454-EB9D-4A29E905B11C}"/>
                </a:ext>
              </a:extLst>
            </p:cNvPr>
            <p:cNvSpPr/>
            <p:nvPr/>
          </p:nvSpPr>
          <p:spPr>
            <a:xfrm>
              <a:off x="17961013" y="10207879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4" name="Prostokąt 13">
            <a:hlinkClick r:id="rId19" action="ppaction://hlinksldjump"/>
            <a:extLst>
              <a:ext uri="{FF2B5EF4-FFF2-40B4-BE49-F238E27FC236}">
                <a16:creationId xmlns:a16="http://schemas.microsoft.com/office/drawing/2014/main" id="{45493EC6-7A40-20A2-F2C4-9CFF781B92C1}"/>
              </a:ext>
            </a:extLst>
          </p:cNvPr>
          <p:cNvSpPr/>
          <p:nvPr/>
        </p:nvSpPr>
        <p:spPr>
          <a:xfrm>
            <a:off x="17961012" y="9919750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641134"/>
            <a:ext cx="20073287" cy="329511"/>
          </a:xfrm>
          <a:prstGeom prst="rect">
            <a:avLst/>
          </a:prstGeom>
        </p:spPr>
      </p:pic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9518650" y="272426"/>
            <a:ext cx="9917036" cy="1000496"/>
          </a:xfrm>
          <a:prstGeom prst="rect">
            <a:avLst/>
          </a:prstGeom>
        </p:spPr>
        <p:txBody>
          <a:bodyPr vert="horz" wrap="square" lIns="0" tIns="327880" rIns="0" bIns="0" rtlCol="0">
            <a:spAutoFit/>
          </a:bodyPr>
          <a:lstStyle/>
          <a:p>
            <a:pPr marL="74549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RZECZYWISTA</a:t>
            </a:r>
            <a:r>
              <a:rPr spc="-5" dirty="0"/>
              <a:t> </a:t>
            </a:r>
            <a:r>
              <a:rPr dirty="0"/>
              <a:t>PRAKTYKA</a:t>
            </a:r>
            <a:r>
              <a:rPr spc="-5" dirty="0"/>
              <a:t> </a:t>
            </a:r>
            <a:r>
              <a:rPr spc="-10" dirty="0"/>
              <a:t>KLINICZNA</a:t>
            </a:r>
            <a:r>
              <a:rPr lang="pl-PL" spc="-10" baseline="30000" dirty="0"/>
              <a:t>1</a:t>
            </a:r>
            <a:endParaRPr spc="-10" baseline="30000" dirty="0"/>
          </a:p>
        </p:txBody>
      </p:sp>
      <p:sp>
        <p:nvSpPr>
          <p:cNvPr id="52" name="object 52"/>
          <p:cNvSpPr/>
          <p:nvPr/>
        </p:nvSpPr>
        <p:spPr>
          <a:xfrm>
            <a:off x="0" y="11255375"/>
            <a:ext cx="15019019" cy="1528445"/>
          </a:xfrm>
          <a:custGeom>
            <a:avLst/>
            <a:gdLst/>
            <a:ahLst/>
            <a:cxnLst/>
            <a:rect l="l" t="t" r="r" b="b"/>
            <a:pathLst>
              <a:path w="15019019" h="1528444">
                <a:moveTo>
                  <a:pt x="14763284" y="0"/>
                </a:moveTo>
                <a:lnTo>
                  <a:pt x="0" y="0"/>
                </a:lnTo>
                <a:lnTo>
                  <a:pt x="0" y="1527920"/>
                </a:lnTo>
                <a:lnTo>
                  <a:pt x="14763284" y="1527920"/>
                </a:lnTo>
                <a:lnTo>
                  <a:pt x="14809222" y="1523802"/>
                </a:lnTo>
                <a:lnTo>
                  <a:pt x="14852459" y="1511931"/>
                </a:lnTo>
                <a:lnTo>
                  <a:pt x="14892272" y="1493027"/>
                </a:lnTo>
                <a:lnTo>
                  <a:pt x="14927940" y="1467813"/>
                </a:lnTo>
                <a:lnTo>
                  <a:pt x="14958741" y="1437012"/>
                </a:lnTo>
                <a:lnTo>
                  <a:pt x="14983954" y="1401343"/>
                </a:lnTo>
                <a:lnTo>
                  <a:pt x="15002856" y="1361531"/>
                </a:lnTo>
                <a:lnTo>
                  <a:pt x="15014727" y="1318295"/>
                </a:lnTo>
                <a:lnTo>
                  <a:pt x="15018844" y="1272359"/>
                </a:lnTo>
                <a:lnTo>
                  <a:pt x="15018844" y="255560"/>
                </a:lnTo>
                <a:lnTo>
                  <a:pt x="15014727" y="209624"/>
                </a:lnTo>
                <a:lnTo>
                  <a:pt x="15002856" y="166389"/>
                </a:lnTo>
                <a:lnTo>
                  <a:pt x="14983954" y="126576"/>
                </a:lnTo>
                <a:lnTo>
                  <a:pt x="14958741" y="90908"/>
                </a:lnTo>
                <a:lnTo>
                  <a:pt x="14927940" y="60106"/>
                </a:lnTo>
                <a:lnTo>
                  <a:pt x="14892272" y="34892"/>
                </a:lnTo>
                <a:lnTo>
                  <a:pt x="14852459" y="15989"/>
                </a:lnTo>
                <a:lnTo>
                  <a:pt x="14809222" y="4117"/>
                </a:lnTo>
                <a:lnTo>
                  <a:pt x="14763284" y="0"/>
                </a:lnTo>
                <a:close/>
              </a:path>
            </a:pathLst>
          </a:custGeom>
          <a:solidFill>
            <a:srgbClr val="ADC32B">
              <a:alpha val="7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3" name="object 53"/>
          <p:cNvSpPr txBox="1"/>
          <p:nvPr/>
        </p:nvSpPr>
        <p:spPr>
          <a:xfrm>
            <a:off x="2061606" y="11453770"/>
            <a:ext cx="12574905" cy="10438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Wskaźnik</a:t>
            </a:r>
            <a:r>
              <a:rPr sz="3350" b="1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MFS</a:t>
            </a:r>
            <a:r>
              <a:rPr sz="3350" b="1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zaobserwowany</a:t>
            </a:r>
            <a:r>
              <a:rPr sz="335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w</a:t>
            </a:r>
            <a:r>
              <a:rPr sz="335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warunkach</a:t>
            </a:r>
            <a:r>
              <a:rPr sz="335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rzeczywistej</a:t>
            </a:r>
            <a:r>
              <a:rPr sz="335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 err="1">
                <a:solidFill>
                  <a:srgbClr val="FFFFFF"/>
                </a:solidFill>
                <a:latin typeface="Arial Narrow"/>
                <a:cs typeface="Arial Narrow"/>
              </a:rPr>
              <a:t>praktyki</a:t>
            </a:r>
            <a:r>
              <a:rPr sz="335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 err="1">
                <a:solidFill>
                  <a:srgbClr val="FFFFFF"/>
                </a:solidFill>
                <a:latin typeface="Arial Narrow"/>
                <a:cs typeface="Arial Narrow"/>
              </a:rPr>
              <a:t>klinicznej</a:t>
            </a:r>
            <a:br>
              <a:rPr lang="pl-PL" sz="3350" spc="-35" dirty="0">
                <a:solidFill>
                  <a:srgbClr val="FFFFFF"/>
                </a:solidFill>
                <a:latin typeface="Arial Narrow"/>
                <a:cs typeface="Arial Narrow"/>
              </a:rPr>
            </a:br>
            <a:r>
              <a:rPr sz="3350" spc="-25" dirty="0" err="1">
                <a:solidFill>
                  <a:srgbClr val="FFFFFF"/>
                </a:solidFill>
                <a:latin typeface="Arial Narrow"/>
                <a:cs typeface="Arial Narrow"/>
              </a:rPr>
              <a:t>był</a:t>
            </a:r>
            <a:r>
              <a:rPr lang="pl-PL" sz="3350" spc="-25" dirty="0">
                <a:latin typeface="Arial Narrow"/>
                <a:cs typeface="Arial Narrow"/>
              </a:rPr>
              <a:t> </a:t>
            </a:r>
            <a:r>
              <a:rPr sz="3350" b="1" dirty="0" err="1">
                <a:solidFill>
                  <a:srgbClr val="FFFFFF"/>
                </a:solidFill>
                <a:latin typeface="Arial Narrow"/>
                <a:cs typeface="Arial Narrow"/>
              </a:rPr>
              <a:t>spójny</a:t>
            </a:r>
            <a:r>
              <a:rPr sz="3350" b="1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z</a:t>
            </a:r>
            <a:r>
              <a:rPr sz="3350" b="1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wynikami</a:t>
            </a:r>
            <a:r>
              <a:rPr sz="3350" b="1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przedstawionymi</a:t>
            </a:r>
            <a:r>
              <a:rPr sz="3350" b="1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w</a:t>
            </a:r>
            <a:r>
              <a:rPr sz="3350" b="1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 err="1">
                <a:solidFill>
                  <a:srgbClr val="FFFFFF"/>
                </a:solidFill>
                <a:latin typeface="Arial Narrow"/>
                <a:cs typeface="Arial Narrow"/>
              </a:rPr>
              <a:t>badaniu</a:t>
            </a:r>
            <a:r>
              <a:rPr sz="3350" b="1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spc="-10" dirty="0">
                <a:solidFill>
                  <a:srgbClr val="FFFFFF"/>
                </a:solidFill>
                <a:latin typeface="Arial Narrow"/>
                <a:cs typeface="Arial Narrow"/>
              </a:rPr>
              <a:t>SPARTAN</a:t>
            </a:r>
            <a:r>
              <a:rPr sz="2925" spc="-15" baseline="31339" dirty="0">
                <a:solidFill>
                  <a:srgbClr val="FFFFFF"/>
                </a:solidFill>
                <a:latin typeface="Arial Narrow"/>
                <a:cs typeface="Arial Narrow"/>
              </a:rPr>
              <a:t>1</a:t>
            </a:r>
            <a:endParaRPr sz="2925" baseline="31339" dirty="0">
              <a:latin typeface="Arial Narrow"/>
              <a:cs typeface="Arial Narrow"/>
            </a:endParaRPr>
          </a:p>
        </p:txBody>
      </p:sp>
      <p:pic>
        <p:nvPicPr>
          <p:cNvPr id="54" name="object 5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1359" y="9121775"/>
            <a:ext cx="16478674" cy="796284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1359" y="10070817"/>
            <a:ext cx="16478674" cy="796284"/>
          </a:xfrm>
          <a:prstGeom prst="rect">
            <a:avLst/>
          </a:prstGeom>
        </p:spPr>
      </p:pic>
      <p:sp>
        <p:nvSpPr>
          <p:cNvPr id="56" name="object 56"/>
          <p:cNvSpPr txBox="1"/>
          <p:nvPr/>
        </p:nvSpPr>
        <p:spPr>
          <a:xfrm>
            <a:off x="715578" y="9522613"/>
            <a:ext cx="124841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ryzyka,</a:t>
            </a:r>
            <a:r>
              <a:rPr sz="20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n</a:t>
            </a:r>
            <a:r>
              <a:rPr sz="20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050E4C"/>
                </a:solidFill>
                <a:latin typeface="Arial Narrow"/>
                <a:cs typeface="Arial Narrow"/>
              </a:rPr>
              <a:t>(%)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00728" y="9234341"/>
            <a:ext cx="3672204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000" baseline="4166" dirty="0">
                <a:solidFill>
                  <a:srgbClr val="050E4C"/>
                </a:solidFill>
                <a:latin typeface="Arial Narrow"/>
                <a:cs typeface="Arial Narrow"/>
              </a:rPr>
              <a:t>Pacjenci</a:t>
            </a:r>
            <a:r>
              <a:rPr sz="3000" spc="-37" baseline="4166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000" baseline="4166" dirty="0">
                <a:solidFill>
                  <a:srgbClr val="050E4C"/>
                </a:solidFill>
                <a:latin typeface="Arial Narrow"/>
                <a:cs typeface="Arial Narrow"/>
              </a:rPr>
              <a:t>z</a:t>
            </a:r>
            <a:r>
              <a:rPr sz="3000" spc="-37" baseline="4166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000" baseline="4166" dirty="0">
                <a:solidFill>
                  <a:srgbClr val="050E4C"/>
                </a:solidFill>
                <a:latin typeface="Arial Narrow"/>
                <a:cs typeface="Arial Narrow"/>
              </a:rPr>
              <a:t>grupy</a:t>
            </a:r>
            <a:r>
              <a:rPr sz="3000" spc="367" baseline="4166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Rzeczywista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praktyka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58995" y="10488121"/>
            <a:ext cx="150495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Kaplana-Meiera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95161" y="10196271"/>
            <a:ext cx="307784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000" baseline="2777" dirty="0">
                <a:solidFill>
                  <a:srgbClr val="050E4C"/>
                </a:solidFill>
                <a:latin typeface="Arial Narrow"/>
                <a:cs typeface="Arial Narrow"/>
              </a:rPr>
              <a:t>Wskaźniki</a:t>
            </a:r>
            <a:r>
              <a:rPr sz="3000" spc="330" baseline="2777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Rzeczywista</a:t>
            </a:r>
            <a:r>
              <a:rPr sz="20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praktyka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230797" y="9541013"/>
            <a:ext cx="184277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Badanie</a:t>
            </a:r>
            <a:r>
              <a:rPr sz="20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SPARTAN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230797" y="10502944"/>
            <a:ext cx="184277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Badanie</a:t>
            </a:r>
            <a:r>
              <a:rPr sz="20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SPARTAN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93361" y="4574182"/>
            <a:ext cx="318770" cy="35794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85"/>
              </a:lnSpc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%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pacjentów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bez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przerzutów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i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 zgonów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029055" y="2285292"/>
            <a:ext cx="6539230" cy="161903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05"/>
              </a:spcBef>
            </a:pP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Lowentritt</a:t>
            </a:r>
            <a:r>
              <a:rPr sz="3350" spc="-5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BH</a:t>
            </a:r>
            <a:r>
              <a:rPr sz="3350" spc="-5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400" dirty="0">
                <a:solidFill>
                  <a:srgbClr val="050E4C"/>
                </a:solidFill>
                <a:latin typeface="Arial Narrow"/>
                <a:cs typeface="Arial Narrow"/>
              </a:rPr>
              <a:t>et</a:t>
            </a:r>
            <a:r>
              <a:rPr sz="3400" spc="-6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400" dirty="0">
                <a:solidFill>
                  <a:srgbClr val="050E4C"/>
                </a:solidFill>
                <a:latin typeface="Arial Narrow"/>
                <a:cs typeface="Arial Narrow"/>
              </a:rPr>
              <a:t>al.</a:t>
            </a:r>
            <a:r>
              <a:rPr sz="3400" spc="-6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400" spc="-20" dirty="0">
                <a:solidFill>
                  <a:srgbClr val="050E4C"/>
                </a:solidFill>
                <a:latin typeface="Arial Narrow"/>
                <a:cs typeface="Arial Narrow"/>
              </a:rPr>
              <a:t>2023</a:t>
            </a:r>
            <a:endParaRPr sz="3400" dirty="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3350" dirty="0">
              <a:latin typeface="Arial Narrow"/>
              <a:cs typeface="Arial Narrow"/>
            </a:endParaRPr>
          </a:p>
          <a:p>
            <a:pPr marL="50800">
              <a:lnSpc>
                <a:spcPct val="100000"/>
              </a:lnSpc>
            </a:pPr>
            <a:r>
              <a:rPr sz="3350" b="1" dirty="0">
                <a:solidFill>
                  <a:srgbClr val="482462"/>
                </a:solidFill>
                <a:latin typeface="Arial Narrow"/>
                <a:cs typeface="Arial Narrow"/>
              </a:rPr>
              <a:t>Przeżycie</a:t>
            </a:r>
            <a:r>
              <a:rPr sz="3350" b="1" spc="-3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482462"/>
                </a:solidFill>
                <a:latin typeface="Arial Narrow"/>
                <a:cs typeface="Arial Narrow"/>
              </a:rPr>
              <a:t>wolne</a:t>
            </a:r>
            <a:r>
              <a:rPr sz="3350" b="1" spc="-2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482462"/>
                </a:solidFill>
                <a:latin typeface="Arial Narrow"/>
                <a:cs typeface="Arial Narrow"/>
              </a:rPr>
              <a:t>od</a:t>
            </a:r>
            <a:r>
              <a:rPr sz="3350" b="1" spc="-2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482462"/>
                </a:solidFill>
                <a:latin typeface="Arial Narrow"/>
                <a:cs typeface="Arial Narrow"/>
              </a:rPr>
              <a:t>przerzutów</a:t>
            </a:r>
            <a:r>
              <a:rPr sz="3350" b="1" spc="-25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350" b="1" spc="-10" dirty="0">
                <a:solidFill>
                  <a:srgbClr val="482462"/>
                </a:solidFill>
                <a:latin typeface="Arial Narrow"/>
                <a:cs typeface="Arial Narrow"/>
              </a:rPr>
              <a:t>(MFS)</a:t>
            </a:r>
            <a:r>
              <a:rPr sz="2925" b="1" spc="-15" baseline="31339" dirty="0">
                <a:solidFill>
                  <a:srgbClr val="482462"/>
                </a:solidFill>
                <a:latin typeface="Arial Narrow"/>
                <a:cs typeface="Arial Narrow"/>
              </a:rPr>
              <a:t>1</a:t>
            </a:r>
            <a:endParaRPr sz="2925" baseline="31339" dirty="0">
              <a:latin typeface="Arial Narrow"/>
              <a:cs typeface="Arial Narrow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5042825" y="5466715"/>
            <a:ext cx="215444" cy="2740660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Na</a:t>
            </a:r>
            <a:r>
              <a:rPr sz="1400" spc="-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podstawie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pozycji</a:t>
            </a:r>
            <a:r>
              <a:rPr sz="1400" spc="-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piśmiennictwa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nr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1</a:t>
            </a:r>
            <a:endParaRPr sz="1400" dirty="0">
              <a:latin typeface="Arial Narrow"/>
              <a:cs typeface="Arial Narrow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444737" y="8675668"/>
            <a:ext cx="152781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Czas</a:t>
            </a:r>
            <a:r>
              <a:rPr sz="20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(miesiące)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66" name="object 6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60639" y="6642200"/>
            <a:ext cx="199848" cy="176847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70095" y="7361347"/>
            <a:ext cx="190392" cy="176847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76664" y="8080495"/>
            <a:ext cx="83823" cy="176847"/>
          </a:xfrm>
          <a:prstGeom prst="rect">
            <a:avLst/>
          </a:prstGeom>
        </p:spPr>
      </p:pic>
      <p:grpSp>
        <p:nvGrpSpPr>
          <p:cNvPr id="69" name="object 69"/>
          <p:cNvGrpSpPr/>
          <p:nvPr/>
        </p:nvGrpSpPr>
        <p:grpSpPr>
          <a:xfrm>
            <a:off x="1379371" y="4453860"/>
            <a:ext cx="13589000" cy="3796029"/>
            <a:chOff x="1379371" y="4453860"/>
            <a:chExt cx="13589000" cy="3796029"/>
          </a:xfrm>
        </p:grpSpPr>
        <p:sp>
          <p:nvSpPr>
            <p:cNvPr id="70" name="object 70"/>
            <p:cNvSpPr/>
            <p:nvPr/>
          </p:nvSpPr>
          <p:spPr>
            <a:xfrm>
              <a:off x="1379371" y="4484757"/>
              <a:ext cx="281305" cy="177165"/>
            </a:xfrm>
            <a:custGeom>
              <a:avLst/>
              <a:gdLst/>
              <a:ahLst/>
              <a:cxnLst/>
              <a:rect l="l" t="t" r="r" b="b"/>
              <a:pathLst>
                <a:path w="281305" h="177164">
                  <a:moveTo>
                    <a:pt x="239076" y="0"/>
                  </a:moveTo>
                  <a:lnTo>
                    <a:pt x="203042" y="17130"/>
                  </a:lnTo>
                  <a:lnTo>
                    <a:pt x="197292" y="40634"/>
                  </a:lnTo>
                  <a:lnTo>
                    <a:pt x="197292" y="136469"/>
                  </a:lnTo>
                  <a:lnTo>
                    <a:pt x="220516" y="174100"/>
                  </a:lnTo>
                  <a:lnTo>
                    <a:pt x="239076" y="176847"/>
                  </a:lnTo>
                  <a:lnTo>
                    <a:pt x="249059" y="176161"/>
                  </a:lnTo>
                  <a:lnTo>
                    <a:pt x="257668" y="174100"/>
                  </a:lnTo>
                  <a:lnTo>
                    <a:pt x="264904" y="170666"/>
                  </a:lnTo>
                  <a:lnTo>
                    <a:pt x="270766" y="165858"/>
                  </a:lnTo>
                  <a:lnTo>
                    <a:pt x="274845" y="160492"/>
                  </a:lnTo>
                  <a:lnTo>
                    <a:pt x="239204" y="160492"/>
                  </a:lnTo>
                  <a:lnTo>
                    <a:pt x="228806" y="158958"/>
                  </a:lnTo>
                  <a:lnTo>
                    <a:pt x="221379" y="154358"/>
                  </a:lnTo>
                  <a:lnTo>
                    <a:pt x="216923" y="146691"/>
                  </a:lnTo>
                  <a:lnTo>
                    <a:pt x="215508" y="136469"/>
                  </a:lnTo>
                  <a:lnTo>
                    <a:pt x="215472" y="40634"/>
                  </a:lnTo>
                  <a:lnTo>
                    <a:pt x="216923" y="30156"/>
                  </a:lnTo>
                  <a:lnTo>
                    <a:pt x="221379" y="22489"/>
                  </a:lnTo>
                  <a:lnTo>
                    <a:pt x="228806" y="17889"/>
                  </a:lnTo>
                  <a:lnTo>
                    <a:pt x="239204" y="16355"/>
                  </a:lnTo>
                  <a:lnTo>
                    <a:pt x="274711" y="16355"/>
                  </a:lnTo>
                  <a:lnTo>
                    <a:pt x="270766" y="11116"/>
                  </a:lnTo>
                  <a:lnTo>
                    <a:pt x="264904" y="6253"/>
                  </a:lnTo>
                  <a:lnTo>
                    <a:pt x="257668" y="2779"/>
                  </a:lnTo>
                  <a:lnTo>
                    <a:pt x="249059" y="694"/>
                  </a:lnTo>
                  <a:lnTo>
                    <a:pt x="239076" y="0"/>
                  </a:lnTo>
                  <a:close/>
                </a:path>
                <a:path w="281305" h="177164">
                  <a:moveTo>
                    <a:pt x="274711" y="16355"/>
                  </a:moveTo>
                  <a:lnTo>
                    <a:pt x="239204" y="16355"/>
                  </a:lnTo>
                  <a:lnTo>
                    <a:pt x="249602" y="17889"/>
                  </a:lnTo>
                  <a:lnTo>
                    <a:pt x="257030" y="22489"/>
                  </a:lnTo>
                  <a:lnTo>
                    <a:pt x="261486" y="30156"/>
                  </a:lnTo>
                  <a:lnTo>
                    <a:pt x="262936" y="40634"/>
                  </a:lnTo>
                  <a:lnTo>
                    <a:pt x="262901" y="136469"/>
                  </a:lnTo>
                  <a:lnTo>
                    <a:pt x="261486" y="146691"/>
                  </a:lnTo>
                  <a:lnTo>
                    <a:pt x="257030" y="154358"/>
                  </a:lnTo>
                  <a:lnTo>
                    <a:pt x="249602" y="158958"/>
                  </a:lnTo>
                  <a:lnTo>
                    <a:pt x="239204" y="160492"/>
                  </a:lnTo>
                  <a:lnTo>
                    <a:pt x="274845" y="160492"/>
                  </a:lnTo>
                  <a:lnTo>
                    <a:pt x="275294" y="159901"/>
                  </a:lnTo>
                  <a:lnTo>
                    <a:pt x="278529" y="153016"/>
                  </a:lnTo>
                  <a:lnTo>
                    <a:pt x="280469" y="145206"/>
                  </a:lnTo>
                  <a:lnTo>
                    <a:pt x="281116" y="136469"/>
                  </a:lnTo>
                  <a:lnTo>
                    <a:pt x="281116" y="40634"/>
                  </a:lnTo>
                  <a:lnTo>
                    <a:pt x="280469" y="31889"/>
                  </a:lnTo>
                  <a:lnTo>
                    <a:pt x="278529" y="24054"/>
                  </a:lnTo>
                  <a:lnTo>
                    <a:pt x="275294" y="17130"/>
                  </a:lnTo>
                  <a:lnTo>
                    <a:pt x="274711" y="16355"/>
                  </a:lnTo>
                  <a:close/>
                </a:path>
                <a:path w="281305" h="177164">
                  <a:moveTo>
                    <a:pt x="125096" y="0"/>
                  </a:moveTo>
                  <a:lnTo>
                    <a:pt x="89062" y="17130"/>
                  </a:lnTo>
                  <a:lnTo>
                    <a:pt x="83312" y="40634"/>
                  </a:lnTo>
                  <a:lnTo>
                    <a:pt x="83312" y="136469"/>
                  </a:lnTo>
                  <a:lnTo>
                    <a:pt x="106536" y="174100"/>
                  </a:lnTo>
                  <a:lnTo>
                    <a:pt x="125096" y="176847"/>
                  </a:lnTo>
                  <a:lnTo>
                    <a:pt x="135079" y="176161"/>
                  </a:lnTo>
                  <a:lnTo>
                    <a:pt x="143688" y="174100"/>
                  </a:lnTo>
                  <a:lnTo>
                    <a:pt x="150924" y="170666"/>
                  </a:lnTo>
                  <a:lnTo>
                    <a:pt x="156786" y="165858"/>
                  </a:lnTo>
                  <a:lnTo>
                    <a:pt x="160865" y="160492"/>
                  </a:lnTo>
                  <a:lnTo>
                    <a:pt x="125224" y="160492"/>
                  </a:lnTo>
                  <a:lnTo>
                    <a:pt x="114826" y="158958"/>
                  </a:lnTo>
                  <a:lnTo>
                    <a:pt x="107399" y="154358"/>
                  </a:lnTo>
                  <a:lnTo>
                    <a:pt x="102943" y="146691"/>
                  </a:lnTo>
                  <a:lnTo>
                    <a:pt x="101528" y="136469"/>
                  </a:lnTo>
                  <a:lnTo>
                    <a:pt x="101492" y="40634"/>
                  </a:lnTo>
                  <a:lnTo>
                    <a:pt x="102943" y="30156"/>
                  </a:lnTo>
                  <a:lnTo>
                    <a:pt x="107399" y="22489"/>
                  </a:lnTo>
                  <a:lnTo>
                    <a:pt x="114826" y="17889"/>
                  </a:lnTo>
                  <a:lnTo>
                    <a:pt x="125224" y="16355"/>
                  </a:lnTo>
                  <a:lnTo>
                    <a:pt x="160731" y="16355"/>
                  </a:lnTo>
                  <a:lnTo>
                    <a:pt x="156786" y="11116"/>
                  </a:lnTo>
                  <a:lnTo>
                    <a:pt x="150924" y="6253"/>
                  </a:lnTo>
                  <a:lnTo>
                    <a:pt x="143688" y="2779"/>
                  </a:lnTo>
                  <a:lnTo>
                    <a:pt x="135079" y="694"/>
                  </a:lnTo>
                  <a:lnTo>
                    <a:pt x="125096" y="0"/>
                  </a:lnTo>
                  <a:close/>
                </a:path>
                <a:path w="281305" h="177164">
                  <a:moveTo>
                    <a:pt x="160731" y="16355"/>
                  </a:moveTo>
                  <a:lnTo>
                    <a:pt x="125224" y="16355"/>
                  </a:lnTo>
                  <a:lnTo>
                    <a:pt x="135622" y="17889"/>
                  </a:lnTo>
                  <a:lnTo>
                    <a:pt x="143050" y="22489"/>
                  </a:lnTo>
                  <a:lnTo>
                    <a:pt x="147506" y="30156"/>
                  </a:lnTo>
                  <a:lnTo>
                    <a:pt x="148956" y="40634"/>
                  </a:lnTo>
                  <a:lnTo>
                    <a:pt x="148921" y="136469"/>
                  </a:lnTo>
                  <a:lnTo>
                    <a:pt x="147506" y="146691"/>
                  </a:lnTo>
                  <a:lnTo>
                    <a:pt x="143050" y="154358"/>
                  </a:lnTo>
                  <a:lnTo>
                    <a:pt x="135622" y="158958"/>
                  </a:lnTo>
                  <a:lnTo>
                    <a:pt x="125224" y="160492"/>
                  </a:lnTo>
                  <a:lnTo>
                    <a:pt x="160865" y="160492"/>
                  </a:lnTo>
                  <a:lnTo>
                    <a:pt x="161314" y="159901"/>
                  </a:lnTo>
                  <a:lnTo>
                    <a:pt x="164549" y="153016"/>
                  </a:lnTo>
                  <a:lnTo>
                    <a:pt x="166489" y="145206"/>
                  </a:lnTo>
                  <a:lnTo>
                    <a:pt x="167136" y="136469"/>
                  </a:lnTo>
                  <a:lnTo>
                    <a:pt x="167136" y="40634"/>
                  </a:lnTo>
                  <a:lnTo>
                    <a:pt x="166489" y="31889"/>
                  </a:lnTo>
                  <a:lnTo>
                    <a:pt x="164549" y="24054"/>
                  </a:lnTo>
                  <a:lnTo>
                    <a:pt x="161314" y="17130"/>
                  </a:lnTo>
                  <a:lnTo>
                    <a:pt x="160731" y="16355"/>
                  </a:lnTo>
                  <a:close/>
                </a:path>
                <a:path w="281305" h="177164">
                  <a:moveTo>
                    <a:pt x="50600" y="21211"/>
                  </a:moveTo>
                  <a:lnTo>
                    <a:pt x="32200" y="21211"/>
                  </a:lnTo>
                  <a:lnTo>
                    <a:pt x="32200" y="174292"/>
                  </a:lnTo>
                  <a:lnTo>
                    <a:pt x="50600" y="174292"/>
                  </a:lnTo>
                  <a:lnTo>
                    <a:pt x="50600" y="21211"/>
                  </a:lnTo>
                  <a:close/>
                </a:path>
                <a:path w="281305" h="177164">
                  <a:moveTo>
                    <a:pt x="50600" y="2555"/>
                  </a:moveTo>
                  <a:lnTo>
                    <a:pt x="29900" y="2555"/>
                  </a:lnTo>
                  <a:lnTo>
                    <a:pt x="0" y="24278"/>
                  </a:lnTo>
                  <a:lnTo>
                    <a:pt x="0" y="44723"/>
                  </a:lnTo>
                  <a:lnTo>
                    <a:pt x="32200" y="21211"/>
                  </a:lnTo>
                  <a:lnTo>
                    <a:pt x="50600" y="21211"/>
                  </a:lnTo>
                  <a:lnTo>
                    <a:pt x="50600" y="25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1" name="object 7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60383" y="5203906"/>
              <a:ext cx="200103" cy="176847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66006" y="5923053"/>
              <a:ext cx="194481" cy="176847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1774773" y="6386547"/>
              <a:ext cx="13185140" cy="0"/>
            </a:xfrm>
            <a:custGeom>
              <a:avLst/>
              <a:gdLst/>
              <a:ahLst/>
              <a:cxnLst/>
              <a:rect l="l" t="t" r="r" b="b"/>
              <a:pathLst>
                <a:path w="13185140">
                  <a:moveTo>
                    <a:pt x="0" y="0"/>
                  </a:moveTo>
                  <a:lnTo>
                    <a:pt x="13184711" y="0"/>
                  </a:lnTo>
                </a:path>
              </a:pathLst>
            </a:custGeom>
            <a:ln w="10307">
              <a:solidFill>
                <a:srgbClr val="B9BBB9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4" name="object 74"/>
            <p:cNvSpPr/>
            <p:nvPr/>
          </p:nvSpPr>
          <p:spPr>
            <a:xfrm>
              <a:off x="1783292" y="4462379"/>
              <a:ext cx="13176250" cy="3778885"/>
            </a:xfrm>
            <a:custGeom>
              <a:avLst/>
              <a:gdLst/>
              <a:ahLst/>
              <a:cxnLst/>
              <a:rect l="l" t="t" r="r" b="b"/>
              <a:pathLst>
                <a:path w="13176250" h="3778884">
                  <a:moveTo>
                    <a:pt x="0" y="0"/>
                  </a:moveTo>
                  <a:lnTo>
                    <a:pt x="0" y="3778463"/>
                  </a:lnTo>
                  <a:lnTo>
                    <a:pt x="13176193" y="3778463"/>
                  </a:lnTo>
                </a:path>
              </a:pathLst>
            </a:custGeom>
            <a:ln w="17037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5" name="object 75"/>
            <p:cNvSpPr/>
            <p:nvPr/>
          </p:nvSpPr>
          <p:spPr>
            <a:xfrm>
              <a:off x="1986610" y="4520818"/>
              <a:ext cx="12964160" cy="962025"/>
            </a:xfrm>
            <a:custGeom>
              <a:avLst/>
              <a:gdLst/>
              <a:ahLst/>
              <a:cxnLst/>
              <a:rect l="l" t="t" r="r" b="b"/>
              <a:pathLst>
                <a:path w="12964160" h="962025">
                  <a:moveTo>
                    <a:pt x="0" y="0"/>
                  </a:moveTo>
                  <a:lnTo>
                    <a:pt x="51819" y="0"/>
                  </a:lnTo>
                  <a:lnTo>
                    <a:pt x="51819" y="20180"/>
                  </a:lnTo>
                  <a:lnTo>
                    <a:pt x="190350" y="20180"/>
                  </a:lnTo>
                  <a:lnTo>
                    <a:pt x="190350" y="40353"/>
                  </a:lnTo>
                  <a:lnTo>
                    <a:pt x="538977" y="40353"/>
                  </a:lnTo>
                  <a:lnTo>
                    <a:pt x="538977" y="57398"/>
                  </a:lnTo>
                  <a:lnTo>
                    <a:pt x="908824" y="57398"/>
                  </a:lnTo>
                  <a:lnTo>
                    <a:pt x="908824" y="94429"/>
                  </a:lnTo>
                  <a:lnTo>
                    <a:pt x="1171540" y="94429"/>
                  </a:lnTo>
                  <a:lnTo>
                    <a:pt x="1171540" y="113315"/>
                  </a:lnTo>
                  <a:lnTo>
                    <a:pt x="1222968" y="113315"/>
                  </a:lnTo>
                  <a:lnTo>
                    <a:pt x="1222968" y="141486"/>
                  </a:lnTo>
                  <a:lnTo>
                    <a:pt x="2004753" y="141486"/>
                  </a:lnTo>
                  <a:lnTo>
                    <a:pt x="2004753" y="159512"/>
                  </a:lnTo>
                  <a:lnTo>
                    <a:pt x="2675157" y="159512"/>
                  </a:lnTo>
                  <a:lnTo>
                    <a:pt x="2675157" y="187683"/>
                  </a:lnTo>
                  <a:lnTo>
                    <a:pt x="3261063" y="187683"/>
                  </a:lnTo>
                  <a:lnTo>
                    <a:pt x="3261063" y="205709"/>
                  </a:lnTo>
                  <a:lnTo>
                    <a:pt x="3483810" y="205709"/>
                  </a:lnTo>
                  <a:lnTo>
                    <a:pt x="3483810" y="232756"/>
                  </a:lnTo>
                  <a:lnTo>
                    <a:pt x="3720834" y="232756"/>
                  </a:lnTo>
                  <a:lnTo>
                    <a:pt x="3720834" y="254180"/>
                  </a:lnTo>
                  <a:lnTo>
                    <a:pt x="3897154" y="254180"/>
                  </a:lnTo>
                  <a:lnTo>
                    <a:pt x="3897154" y="280085"/>
                  </a:lnTo>
                  <a:lnTo>
                    <a:pt x="4802494" y="280085"/>
                  </a:lnTo>
                  <a:lnTo>
                    <a:pt x="4802494" y="301493"/>
                  </a:lnTo>
                  <a:lnTo>
                    <a:pt x="5069794" y="301493"/>
                  </a:lnTo>
                  <a:lnTo>
                    <a:pt x="5069794" y="332075"/>
                  </a:lnTo>
                  <a:lnTo>
                    <a:pt x="5333430" y="332075"/>
                  </a:lnTo>
                  <a:lnTo>
                    <a:pt x="5333430" y="348814"/>
                  </a:lnTo>
                  <a:lnTo>
                    <a:pt x="5898423" y="348814"/>
                  </a:lnTo>
                  <a:lnTo>
                    <a:pt x="5898423" y="372479"/>
                  </a:lnTo>
                  <a:lnTo>
                    <a:pt x="5960797" y="372479"/>
                  </a:lnTo>
                  <a:lnTo>
                    <a:pt x="5960797" y="401766"/>
                  </a:lnTo>
                  <a:lnTo>
                    <a:pt x="6418285" y="401766"/>
                  </a:lnTo>
                  <a:lnTo>
                    <a:pt x="6418285" y="418173"/>
                  </a:lnTo>
                  <a:lnTo>
                    <a:pt x="6477575" y="418173"/>
                  </a:lnTo>
                  <a:lnTo>
                    <a:pt x="6477575" y="442341"/>
                  </a:lnTo>
                  <a:lnTo>
                    <a:pt x="6504306" y="442341"/>
                  </a:lnTo>
                  <a:lnTo>
                    <a:pt x="6504306" y="468255"/>
                  </a:lnTo>
                  <a:lnTo>
                    <a:pt x="6610517" y="468255"/>
                  </a:lnTo>
                  <a:lnTo>
                    <a:pt x="6605112" y="480631"/>
                  </a:lnTo>
                  <a:lnTo>
                    <a:pt x="6603310" y="486986"/>
                  </a:lnTo>
                  <a:lnTo>
                    <a:pt x="6605112" y="489328"/>
                  </a:lnTo>
                  <a:lnTo>
                    <a:pt x="6610517" y="489662"/>
                  </a:lnTo>
                  <a:lnTo>
                    <a:pt x="6762695" y="489662"/>
                  </a:lnTo>
                  <a:lnTo>
                    <a:pt x="6762695" y="515584"/>
                  </a:lnTo>
                  <a:lnTo>
                    <a:pt x="6798337" y="515584"/>
                  </a:lnTo>
                  <a:lnTo>
                    <a:pt x="7226018" y="515584"/>
                  </a:lnTo>
                  <a:lnTo>
                    <a:pt x="7226018" y="549361"/>
                  </a:lnTo>
                  <a:lnTo>
                    <a:pt x="7600235" y="549361"/>
                  </a:lnTo>
                  <a:lnTo>
                    <a:pt x="7600235" y="570794"/>
                  </a:lnTo>
                  <a:lnTo>
                    <a:pt x="7979453" y="570794"/>
                  </a:lnTo>
                  <a:lnTo>
                    <a:pt x="7979453" y="589953"/>
                  </a:lnTo>
                  <a:lnTo>
                    <a:pt x="8251276" y="589953"/>
                  </a:lnTo>
                  <a:lnTo>
                    <a:pt x="8251276" y="607978"/>
                  </a:lnTo>
                  <a:lnTo>
                    <a:pt x="8437776" y="607978"/>
                  </a:lnTo>
                  <a:lnTo>
                    <a:pt x="8437776" y="639557"/>
                  </a:lnTo>
                  <a:lnTo>
                    <a:pt x="8728808" y="639557"/>
                  </a:lnTo>
                  <a:lnTo>
                    <a:pt x="8728808" y="655955"/>
                  </a:lnTo>
                  <a:lnTo>
                    <a:pt x="8812001" y="655955"/>
                  </a:lnTo>
                  <a:lnTo>
                    <a:pt x="8812001" y="680089"/>
                  </a:lnTo>
                  <a:lnTo>
                    <a:pt x="9266414" y="680089"/>
                  </a:lnTo>
                  <a:lnTo>
                    <a:pt x="9266414" y="703754"/>
                  </a:lnTo>
                  <a:lnTo>
                    <a:pt x="9605517" y="703754"/>
                  </a:lnTo>
                  <a:lnTo>
                    <a:pt x="9605517" y="737948"/>
                  </a:lnTo>
                  <a:lnTo>
                    <a:pt x="10567268" y="737948"/>
                  </a:lnTo>
                  <a:lnTo>
                    <a:pt x="10567268" y="750249"/>
                  </a:lnTo>
                  <a:lnTo>
                    <a:pt x="10807844" y="750249"/>
                  </a:lnTo>
                  <a:lnTo>
                    <a:pt x="10807844" y="778122"/>
                  </a:lnTo>
                  <a:lnTo>
                    <a:pt x="11137509" y="778122"/>
                  </a:lnTo>
                  <a:lnTo>
                    <a:pt x="11137509" y="793898"/>
                  </a:lnTo>
                  <a:lnTo>
                    <a:pt x="11208794" y="793898"/>
                  </a:lnTo>
                  <a:lnTo>
                    <a:pt x="11208794" y="818688"/>
                  </a:lnTo>
                  <a:lnTo>
                    <a:pt x="11256064" y="818688"/>
                  </a:lnTo>
                  <a:lnTo>
                    <a:pt x="11256064" y="845735"/>
                  </a:lnTo>
                  <a:lnTo>
                    <a:pt x="11816857" y="845735"/>
                  </a:lnTo>
                  <a:lnTo>
                    <a:pt x="11816857" y="868267"/>
                  </a:lnTo>
                  <a:lnTo>
                    <a:pt x="11939305" y="868267"/>
                  </a:lnTo>
                  <a:lnTo>
                    <a:pt x="11939305" y="891932"/>
                  </a:lnTo>
                  <a:lnTo>
                    <a:pt x="12212354" y="891932"/>
                  </a:lnTo>
                  <a:lnTo>
                    <a:pt x="12212354" y="912215"/>
                  </a:lnTo>
                  <a:lnTo>
                    <a:pt x="12373979" y="912215"/>
                  </a:lnTo>
                  <a:lnTo>
                    <a:pt x="12373979" y="934746"/>
                  </a:lnTo>
                  <a:lnTo>
                    <a:pt x="12465104" y="934746"/>
                  </a:lnTo>
                  <a:lnTo>
                    <a:pt x="12465104" y="961793"/>
                  </a:lnTo>
                  <a:lnTo>
                    <a:pt x="12964069" y="961793"/>
                  </a:lnTo>
                </a:path>
              </a:pathLst>
            </a:custGeom>
            <a:ln w="17625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6" name="object 7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11162" y="4461562"/>
              <a:ext cx="187411" cy="187411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04156" y="4600722"/>
              <a:ext cx="187411" cy="187411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97150" y="4765356"/>
              <a:ext cx="187411" cy="187411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07516" y="4992898"/>
              <a:ext cx="187411" cy="187411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908696" y="5132059"/>
              <a:ext cx="187411" cy="187411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509876" y="5182655"/>
              <a:ext cx="187411" cy="187411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075605" y="5359767"/>
              <a:ext cx="187411" cy="187411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695919" y="5574831"/>
              <a:ext cx="187411" cy="187411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44105" y="7718316"/>
              <a:ext cx="225949" cy="225958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2344102" y="7401856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60">
                  <a:moveTo>
                    <a:pt x="0" y="0"/>
                  </a:moveTo>
                  <a:lnTo>
                    <a:pt x="225745" y="0"/>
                  </a:lnTo>
                </a:path>
              </a:pathLst>
            </a:custGeom>
            <a:ln w="42593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86" name="object 8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91145" y="8470736"/>
            <a:ext cx="83823" cy="176847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448020" y="8472013"/>
            <a:ext cx="78712" cy="174292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008218" y="8472013"/>
            <a:ext cx="83823" cy="175570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566882" y="8470736"/>
            <a:ext cx="83823" cy="175570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119922" y="8472013"/>
            <a:ext cx="159214" cy="173014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744778" y="8473292"/>
            <a:ext cx="161769" cy="173014"/>
          </a:xfrm>
          <a:prstGeom prst="rect">
            <a:avLst/>
          </a:prstGeom>
        </p:spPr>
      </p:pic>
      <p:pic>
        <p:nvPicPr>
          <p:cNvPr id="92" name="object 9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1374232" y="8470736"/>
            <a:ext cx="169692" cy="176847"/>
          </a:xfrm>
          <a:prstGeom prst="rect">
            <a:avLst/>
          </a:prstGeom>
        </p:spPr>
      </p:pic>
      <p:pic>
        <p:nvPicPr>
          <p:cNvPr id="93" name="object 9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3021065" y="8472013"/>
            <a:ext cx="144902" cy="173014"/>
          </a:xfrm>
          <a:prstGeom prst="rect">
            <a:avLst/>
          </a:prstGeom>
        </p:spPr>
      </p:pic>
      <p:pic>
        <p:nvPicPr>
          <p:cNvPr id="94" name="object 9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4645919" y="8472013"/>
            <a:ext cx="193714" cy="173014"/>
          </a:xfrm>
          <a:prstGeom prst="rect">
            <a:avLst/>
          </a:prstGeom>
        </p:spPr>
      </p:pic>
      <p:sp>
        <p:nvSpPr>
          <p:cNvPr id="95" name="object 95"/>
          <p:cNvSpPr txBox="1"/>
          <p:nvPr/>
        </p:nvSpPr>
        <p:spPr>
          <a:xfrm>
            <a:off x="2801070" y="7176935"/>
            <a:ext cx="4951730" cy="826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1400"/>
              </a:lnSpc>
              <a:spcBef>
                <a:spcPts val="95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Badanie</a:t>
            </a:r>
            <a:r>
              <a:rPr sz="200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sz="20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sz="2000" spc="-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sz="20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sz="20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Badanie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SPARTAN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(n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=</a:t>
            </a:r>
            <a:r>
              <a:rPr sz="2000" spc="-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806)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96" name="Obraz 95">
            <a:extLst>
              <a:ext uri="{FF2B5EF4-FFF2-40B4-BE49-F238E27FC236}">
                <a16:creationId xmlns:a16="http://schemas.microsoft.com/office/drawing/2014/main" id="{FE183873-FC3C-A873-9CB1-497A1B8DAFF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1736" y="1193952"/>
            <a:ext cx="3129275" cy="5332629"/>
          </a:xfrm>
          <a:prstGeom prst="rect">
            <a:avLst/>
          </a:prstGeom>
        </p:spPr>
      </p:pic>
      <p:grpSp>
        <p:nvGrpSpPr>
          <p:cNvPr id="2" name="object 3">
            <a:extLst>
              <a:ext uri="{FF2B5EF4-FFF2-40B4-BE49-F238E27FC236}">
                <a16:creationId xmlns:a16="http://schemas.microsoft.com/office/drawing/2014/main" id="{7B2F9020-E395-2739-8074-50563EFB77BF}"/>
              </a:ext>
            </a:extLst>
          </p:cNvPr>
          <p:cNvGrpSpPr/>
          <p:nvPr/>
        </p:nvGrpSpPr>
        <p:grpSpPr>
          <a:xfrm>
            <a:off x="17937765" y="5298113"/>
            <a:ext cx="2186305" cy="886460"/>
            <a:chOff x="17918421" y="5298113"/>
            <a:chExt cx="2186305" cy="886460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DE22A87C-11EC-D592-500B-8FF262D1EFBF}"/>
                </a:ext>
              </a:extLst>
            </p:cNvPr>
            <p:cNvSpPr/>
            <p:nvPr/>
          </p:nvSpPr>
          <p:spPr>
            <a:xfrm>
              <a:off x="17927602" y="52981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97423B11-9E2C-63CF-AFE0-FB972FDA7C84}"/>
                </a:ext>
              </a:extLst>
            </p:cNvPr>
            <p:cNvSpPr/>
            <p:nvPr/>
          </p:nvSpPr>
          <p:spPr>
            <a:xfrm>
              <a:off x="17961014" y="55928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8" name="object 16">
            <a:extLst>
              <a:ext uri="{FF2B5EF4-FFF2-40B4-BE49-F238E27FC236}">
                <a16:creationId xmlns:a16="http://schemas.microsoft.com/office/drawing/2014/main" id="{E9401126-3EFD-C992-48C8-490B8843BE80}"/>
              </a:ext>
            </a:extLst>
          </p:cNvPr>
          <p:cNvGrpSpPr/>
          <p:nvPr/>
        </p:nvGrpSpPr>
        <p:grpSpPr>
          <a:xfrm>
            <a:off x="17519591" y="6457266"/>
            <a:ext cx="2604135" cy="886460"/>
            <a:chOff x="17500065" y="6457266"/>
            <a:chExt cx="2604135" cy="886460"/>
          </a:xfrm>
        </p:grpSpPr>
        <p:sp>
          <p:nvSpPr>
            <p:cNvPr id="9" name="object 17">
              <a:extLst>
                <a:ext uri="{FF2B5EF4-FFF2-40B4-BE49-F238E27FC236}">
                  <a16:creationId xmlns:a16="http://schemas.microsoft.com/office/drawing/2014/main" id="{0C6FD91E-6E67-BE89-C985-29C9471211D6}"/>
                </a:ext>
              </a:extLst>
            </p:cNvPr>
            <p:cNvSpPr/>
            <p:nvPr/>
          </p:nvSpPr>
          <p:spPr>
            <a:xfrm>
              <a:off x="17500065" y="6457266"/>
              <a:ext cx="2604135" cy="886460"/>
            </a:xfrm>
            <a:custGeom>
              <a:avLst/>
              <a:gdLst/>
              <a:ahLst/>
              <a:cxnLst/>
              <a:rect l="l" t="t" r="r" b="b"/>
              <a:pathLst>
                <a:path w="2604134" h="886459">
                  <a:moveTo>
                    <a:pt x="2604033" y="0"/>
                  </a:moveTo>
                  <a:lnTo>
                    <a:pt x="438473" y="0"/>
                  </a:lnTo>
                  <a:lnTo>
                    <a:pt x="0" y="437502"/>
                  </a:lnTo>
                  <a:lnTo>
                    <a:pt x="427535" y="885943"/>
                  </a:lnTo>
                  <a:lnTo>
                    <a:pt x="2604033" y="885943"/>
                  </a:lnTo>
                  <a:lnTo>
                    <a:pt x="2604033" y="0"/>
                  </a:lnTo>
                  <a:close/>
                </a:path>
              </a:pathLst>
            </a:custGeom>
            <a:solidFill>
              <a:srgbClr val="7798B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8">
              <a:extLst>
                <a:ext uri="{FF2B5EF4-FFF2-40B4-BE49-F238E27FC236}">
                  <a16:creationId xmlns:a16="http://schemas.microsoft.com/office/drawing/2014/main" id="{C1886FA6-F250-6ABD-5F03-1CC2AF6F0F24}"/>
                </a:ext>
              </a:extLst>
            </p:cNvPr>
            <p:cNvSpPr/>
            <p:nvPr/>
          </p:nvSpPr>
          <p:spPr>
            <a:xfrm>
              <a:off x="17961011" y="6752030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152970" y="0"/>
                  </a:moveTo>
                  <a:lnTo>
                    <a:pt x="0" y="148208"/>
                  </a:lnTo>
                  <a:lnTo>
                    <a:pt x="152970" y="296416"/>
                  </a:lnTo>
                </a:path>
              </a:pathLst>
            </a:custGeom>
            <a:ln w="851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35" name="Grupa 34">
            <a:extLst>
              <a:ext uri="{FF2B5EF4-FFF2-40B4-BE49-F238E27FC236}">
                <a16:creationId xmlns:a16="http://schemas.microsoft.com/office/drawing/2014/main" id="{FB5D203E-1B4C-CDCF-93E3-5C99F6A4312E}"/>
              </a:ext>
            </a:extLst>
          </p:cNvPr>
          <p:cNvGrpSpPr/>
          <p:nvPr/>
        </p:nvGrpSpPr>
        <p:grpSpPr>
          <a:xfrm>
            <a:off x="17927602" y="8748513"/>
            <a:ext cx="2176780" cy="886460"/>
            <a:chOff x="17927602" y="8748513"/>
            <a:chExt cx="2176780" cy="886460"/>
          </a:xfrm>
        </p:grpSpPr>
        <p:sp>
          <p:nvSpPr>
            <p:cNvPr id="36" name="object 11">
              <a:extLst>
                <a:ext uri="{FF2B5EF4-FFF2-40B4-BE49-F238E27FC236}">
                  <a16:creationId xmlns:a16="http://schemas.microsoft.com/office/drawing/2014/main" id="{BA75B70D-3441-C66F-01AF-5FE54151E163}"/>
                </a:ext>
              </a:extLst>
            </p:cNvPr>
            <p:cNvSpPr/>
            <p:nvPr/>
          </p:nvSpPr>
          <p:spPr>
            <a:xfrm>
              <a:off x="17927602" y="87485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object 12">
              <a:extLst>
                <a:ext uri="{FF2B5EF4-FFF2-40B4-BE49-F238E27FC236}">
                  <a16:creationId xmlns:a16="http://schemas.microsoft.com/office/drawing/2014/main" id="{BC21E01C-1037-E049-76B5-D756392FA359}"/>
                </a:ext>
              </a:extLst>
            </p:cNvPr>
            <p:cNvSpPr/>
            <p:nvPr/>
          </p:nvSpPr>
          <p:spPr>
            <a:xfrm>
              <a:off x="17961014" y="90432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noFill/>
            <a:ln w="85186">
              <a:solidFill>
                <a:srgbClr val="00B0F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" name="object 21">
              <a:extLst>
                <a:ext uri="{FF2B5EF4-FFF2-40B4-BE49-F238E27FC236}">
                  <a16:creationId xmlns:a16="http://schemas.microsoft.com/office/drawing/2014/main" id="{CFC076CB-390D-2372-D498-D63C2C7D3B40}"/>
                </a:ext>
              </a:extLst>
            </p:cNvPr>
            <p:cNvSpPr txBox="1"/>
            <p:nvPr/>
          </p:nvSpPr>
          <p:spPr>
            <a:xfrm>
              <a:off x="18098140" y="8805446"/>
              <a:ext cx="1707254" cy="743152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Przebieg </a:t>
              </a:r>
              <a:b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</a:b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choroby i ryzyko progresji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39" name="Grupa 38">
            <a:extLst>
              <a:ext uri="{FF2B5EF4-FFF2-40B4-BE49-F238E27FC236}">
                <a16:creationId xmlns:a16="http://schemas.microsoft.com/office/drawing/2014/main" id="{35FF28DC-84E4-24DA-1F71-BA12FAA13018}"/>
              </a:ext>
            </a:extLst>
          </p:cNvPr>
          <p:cNvGrpSpPr/>
          <p:nvPr/>
        </p:nvGrpSpPr>
        <p:grpSpPr>
          <a:xfrm>
            <a:off x="17924183" y="4161273"/>
            <a:ext cx="2186305" cy="886460"/>
            <a:chOff x="17924183" y="4161273"/>
            <a:chExt cx="2186305" cy="886460"/>
          </a:xfrm>
        </p:grpSpPr>
        <p:grpSp>
          <p:nvGrpSpPr>
            <p:cNvPr id="40" name="object 45">
              <a:extLst>
                <a:ext uri="{FF2B5EF4-FFF2-40B4-BE49-F238E27FC236}">
                  <a16:creationId xmlns:a16="http://schemas.microsoft.com/office/drawing/2014/main" id="{D14F363B-594C-C59E-F8C7-6FB9AFF0B3B3}"/>
                </a:ext>
              </a:extLst>
            </p:cNvPr>
            <p:cNvGrpSpPr/>
            <p:nvPr/>
          </p:nvGrpSpPr>
          <p:grpSpPr>
            <a:xfrm>
              <a:off x="17924183" y="4161273"/>
              <a:ext cx="2186305" cy="886460"/>
              <a:chOff x="17918421" y="4161273"/>
              <a:chExt cx="2186305" cy="886460"/>
            </a:xfrm>
          </p:grpSpPr>
          <p:sp>
            <p:nvSpPr>
              <p:cNvPr id="42" name="object 46">
                <a:extLst>
                  <a:ext uri="{FF2B5EF4-FFF2-40B4-BE49-F238E27FC236}">
                    <a16:creationId xmlns:a16="http://schemas.microsoft.com/office/drawing/2014/main" id="{D27E28E1-4BAE-D750-310A-8E1D690F7284}"/>
                  </a:ext>
                </a:extLst>
              </p:cNvPr>
              <p:cNvSpPr/>
              <p:nvPr/>
            </p:nvSpPr>
            <p:spPr>
              <a:xfrm>
                <a:off x="17927602" y="4161273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60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A68FB1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3" name="object 47">
                <a:extLst>
                  <a:ext uri="{FF2B5EF4-FFF2-40B4-BE49-F238E27FC236}">
                    <a16:creationId xmlns:a16="http://schemas.microsoft.com/office/drawing/2014/main" id="{58CBE238-7832-3E1E-D32B-F046A52A1A97}"/>
                  </a:ext>
                </a:extLst>
              </p:cNvPr>
              <p:cNvSpPr/>
              <p:nvPr/>
            </p:nvSpPr>
            <p:spPr>
              <a:xfrm>
                <a:off x="17961014" y="4456038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A68FB1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41" name="object 13">
              <a:extLst>
                <a:ext uri="{FF2B5EF4-FFF2-40B4-BE49-F238E27FC236}">
                  <a16:creationId xmlns:a16="http://schemas.microsoft.com/office/drawing/2014/main" id="{57EC1E0C-DCC4-CCE3-BD5D-7F93F22834EE}"/>
                </a:ext>
              </a:extLst>
            </p:cNvPr>
            <p:cNvSpPr txBox="1"/>
            <p:nvPr/>
          </p:nvSpPr>
          <p:spPr>
            <a:xfrm>
              <a:off x="18749645" y="4199245"/>
              <a:ext cx="1056005" cy="774571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20320" marR="5080" indent="231775" algn="r">
                <a:lnSpc>
                  <a:spcPts val="1880"/>
                </a:lnSpc>
                <a:spcBef>
                  <a:spcPts val="340"/>
                </a:spcBef>
              </a:pPr>
              <a:r>
                <a:rPr sz="1750" spc="100" dirty="0">
                  <a:solidFill>
                    <a:srgbClr val="FFFFFF"/>
                  </a:solidFill>
                  <a:latin typeface="Arial Narrow"/>
                  <a:cs typeface="Arial Narrow"/>
                </a:rPr>
                <a:t>Wysokie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ryzyko</a:t>
              </a:r>
              <a:r>
                <a:rPr sz="1750" spc="8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przerzutów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44" name="object 20">
            <a:extLst>
              <a:ext uri="{FF2B5EF4-FFF2-40B4-BE49-F238E27FC236}">
                <a16:creationId xmlns:a16="http://schemas.microsoft.com/office/drawing/2014/main" id="{B41A7EF1-93AD-1951-8050-2E4E2D226E3B}"/>
              </a:ext>
            </a:extLst>
          </p:cNvPr>
          <p:cNvSpPr txBox="1"/>
          <p:nvPr/>
        </p:nvSpPr>
        <p:spPr>
          <a:xfrm>
            <a:off x="19113029" y="6635810"/>
            <a:ext cx="692150" cy="5302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989"/>
              </a:lnSpc>
              <a:spcBef>
                <a:spcPts val="90"/>
              </a:spcBef>
            </a:pP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Badania</a:t>
            </a:r>
            <a:endParaRPr sz="1750" dirty="0">
              <a:latin typeface="Arial Narrow"/>
              <a:cs typeface="Arial Narrow"/>
            </a:endParaRPr>
          </a:p>
          <a:p>
            <a:pPr marL="255270">
              <a:lnSpc>
                <a:spcPts val="1989"/>
              </a:lnSpc>
            </a:pPr>
            <a:r>
              <a:rPr sz="1750" spc="-25" dirty="0">
                <a:solidFill>
                  <a:srgbClr val="FFFFFF"/>
                </a:solidFill>
                <a:latin typeface="Arial Narrow"/>
                <a:cs typeface="Arial Narrow"/>
              </a:rPr>
              <a:t>RWE</a:t>
            </a:r>
            <a:endParaRPr sz="1750" dirty="0">
              <a:latin typeface="Arial Narrow"/>
              <a:cs typeface="Arial Narrow"/>
            </a:endParaRPr>
          </a:p>
        </p:txBody>
      </p:sp>
      <p:grpSp>
        <p:nvGrpSpPr>
          <p:cNvPr id="49" name="Grupa 48">
            <a:extLst>
              <a:ext uri="{FF2B5EF4-FFF2-40B4-BE49-F238E27FC236}">
                <a16:creationId xmlns:a16="http://schemas.microsoft.com/office/drawing/2014/main" id="{44435524-C156-7AAE-8E94-DD2BF5091AC1}"/>
              </a:ext>
            </a:extLst>
          </p:cNvPr>
          <p:cNvGrpSpPr/>
          <p:nvPr/>
        </p:nvGrpSpPr>
        <p:grpSpPr>
          <a:xfrm>
            <a:off x="17927602" y="7608459"/>
            <a:ext cx="2176780" cy="886460"/>
            <a:chOff x="17927602" y="7608459"/>
            <a:chExt cx="2176780" cy="886460"/>
          </a:xfrm>
        </p:grpSpPr>
        <p:sp>
          <p:nvSpPr>
            <p:cNvPr id="50" name="object 21">
              <a:extLst>
                <a:ext uri="{FF2B5EF4-FFF2-40B4-BE49-F238E27FC236}">
                  <a16:creationId xmlns:a16="http://schemas.microsoft.com/office/drawing/2014/main" id="{12E47C1E-AA82-A715-53AC-B3E10DAF5228}"/>
                </a:ext>
              </a:extLst>
            </p:cNvPr>
            <p:cNvSpPr/>
            <p:nvPr/>
          </p:nvSpPr>
          <p:spPr>
            <a:xfrm>
              <a:off x="17927602" y="7608459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1" name="object 22">
              <a:extLst>
                <a:ext uri="{FF2B5EF4-FFF2-40B4-BE49-F238E27FC236}">
                  <a16:creationId xmlns:a16="http://schemas.microsoft.com/office/drawing/2014/main" id="{CB34CAD6-4C8A-4EC0-0147-7E559C59F100}"/>
                </a:ext>
              </a:extLst>
            </p:cNvPr>
            <p:cNvSpPr/>
            <p:nvPr/>
          </p:nvSpPr>
          <p:spPr>
            <a:xfrm>
              <a:off x="17961014" y="7903223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7" name="object 23">
              <a:extLst>
                <a:ext uri="{FF2B5EF4-FFF2-40B4-BE49-F238E27FC236}">
                  <a16:creationId xmlns:a16="http://schemas.microsoft.com/office/drawing/2014/main" id="{1F9F74B0-BB5B-936F-D2C0-0671F5B63231}"/>
                </a:ext>
              </a:extLst>
            </p:cNvPr>
            <p:cNvSpPr txBox="1"/>
            <p:nvPr/>
          </p:nvSpPr>
          <p:spPr>
            <a:xfrm>
              <a:off x="18931558" y="7653897"/>
              <a:ext cx="873760" cy="751205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Tolerancja </a:t>
              </a:r>
              <a:r>
                <a:rPr sz="1750" dirty="0">
                  <a:solidFill>
                    <a:srgbClr val="FFFFFF"/>
                  </a:solidFill>
                  <a:latin typeface="Arial Narrow"/>
                  <a:cs typeface="Arial Narrow"/>
                </a:rPr>
                <a:t>i</a:t>
              </a:r>
              <a:r>
                <a:rPr sz="1750" spc="-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jakość</a:t>
              </a:r>
              <a:endParaRPr sz="1750" dirty="0">
                <a:latin typeface="Arial Narrow"/>
                <a:cs typeface="Arial Narrow"/>
              </a:endParaRPr>
            </a:p>
            <a:p>
              <a:pPr marR="5080" algn="r">
                <a:lnSpc>
                  <a:spcPts val="1800"/>
                </a:lnSpc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życia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98" name="object 13">
            <a:extLst>
              <a:ext uri="{FF2B5EF4-FFF2-40B4-BE49-F238E27FC236}">
                <a16:creationId xmlns:a16="http://schemas.microsoft.com/office/drawing/2014/main" id="{34EB4FB7-D6FA-21FA-9C73-1BF678DAFD7B}"/>
              </a:ext>
            </a:extLst>
          </p:cNvPr>
          <p:cNvSpPr txBox="1"/>
          <p:nvPr/>
        </p:nvSpPr>
        <p:spPr>
          <a:xfrm>
            <a:off x="18749645" y="5451420"/>
            <a:ext cx="1056005" cy="53091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52705" marR="5080" indent="-40640" algn="r">
              <a:lnSpc>
                <a:spcPts val="1880"/>
              </a:lnSpc>
            </a:pPr>
            <a:r>
              <a:rPr sz="1750" spc="-10" dirty="0" err="1">
                <a:solidFill>
                  <a:srgbClr val="FFFFFF"/>
                </a:solidFill>
                <a:latin typeface="Arial Narrow"/>
                <a:cs typeface="Arial Narrow"/>
              </a:rPr>
              <a:t>Skuteczność</a:t>
            </a: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 apalutamidu</a:t>
            </a:r>
            <a:endParaRPr sz="1750" dirty="0">
              <a:latin typeface="Arial Narrow"/>
              <a:cs typeface="Arial Narrow"/>
            </a:endParaRPr>
          </a:p>
        </p:txBody>
      </p:sp>
      <p:sp>
        <p:nvSpPr>
          <p:cNvPr id="21" name="Prostokąt 20">
            <a:hlinkClick r:id="rId23" action="ppaction://hlinksldjump"/>
            <a:extLst>
              <a:ext uri="{FF2B5EF4-FFF2-40B4-BE49-F238E27FC236}">
                <a16:creationId xmlns:a16="http://schemas.microsoft.com/office/drawing/2014/main" id="{E3BF24A0-0B84-D336-8298-7F1520B6B770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hlinkClick r:id="rId24" action="ppaction://hlinksldjump"/>
            <a:extLst>
              <a:ext uri="{FF2B5EF4-FFF2-40B4-BE49-F238E27FC236}">
                <a16:creationId xmlns:a16="http://schemas.microsoft.com/office/drawing/2014/main" id="{936DECEB-F35F-D321-03BA-1C5CB95EE513}"/>
              </a:ext>
            </a:extLst>
          </p:cNvPr>
          <p:cNvSpPr/>
          <p:nvPr/>
        </p:nvSpPr>
        <p:spPr>
          <a:xfrm>
            <a:off x="17961013" y="5313862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hlinkClick r:id="rId25" action="ppaction://hlinksldjump"/>
            <a:extLst>
              <a:ext uri="{FF2B5EF4-FFF2-40B4-BE49-F238E27FC236}">
                <a16:creationId xmlns:a16="http://schemas.microsoft.com/office/drawing/2014/main" id="{26A2B9A8-B948-9494-82CE-42245A360134}"/>
              </a:ext>
            </a:extLst>
          </p:cNvPr>
          <p:cNvSpPr/>
          <p:nvPr/>
        </p:nvSpPr>
        <p:spPr>
          <a:xfrm>
            <a:off x="17961013" y="6447641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>
            <a:hlinkClick r:id="rId26" action="ppaction://hlinksldjump"/>
            <a:extLst>
              <a:ext uri="{FF2B5EF4-FFF2-40B4-BE49-F238E27FC236}">
                <a16:creationId xmlns:a16="http://schemas.microsoft.com/office/drawing/2014/main" id="{91773BAA-D75D-643F-C263-3441293AB754}"/>
              </a:ext>
            </a:extLst>
          </p:cNvPr>
          <p:cNvSpPr/>
          <p:nvPr/>
        </p:nvSpPr>
        <p:spPr>
          <a:xfrm>
            <a:off x="17981580" y="763278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24">
            <a:hlinkClick r:id="rId27" action="ppaction://hlinksldjump"/>
            <a:extLst>
              <a:ext uri="{FF2B5EF4-FFF2-40B4-BE49-F238E27FC236}">
                <a16:creationId xmlns:a16="http://schemas.microsoft.com/office/drawing/2014/main" id="{0C9C559F-EAE9-5EA2-763D-87431C47BA79}"/>
              </a:ext>
            </a:extLst>
          </p:cNvPr>
          <p:cNvSpPr/>
          <p:nvPr/>
        </p:nvSpPr>
        <p:spPr>
          <a:xfrm>
            <a:off x="17946866" y="878521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9" name="Grafika 98" descr="Dom z wypełnieniem pełnym">
            <a:hlinkClick r:id="rId28" action="ppaction://hlinksldjump"/>
            <a:extLst>
              <a:ext uri="{FF2B5EF4-FFF2-40B4-BE49-F238E27FC236}">
                <a16:creationId xmlns:a16="http://schemas.microsoft.com/office/drawing/2014/main" id="{E125592A-945C-CE01-AD1C-76115780777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9026929" y="3093836"/>
            <a:ext cx="914400" cy="914400"/>
          </a:xfrm>
          <a:prstGeom prst="rect">
            <a:avLst/>
          </a:prstGeom>
        </p:spPr>
      </p:pic>
      <p:sp>
        <p:nvSpPr>
          <p:cNvPr id="3" name="object 35">
            <a:extLst>
              <a:ext uri="{FF2B5EF4-FFF2-40B4-BE49-F238E27FC236}">
                <a16:creationId xmlns:a16="http://schemas.microsoft.com/office/drawing/2014/main" id="{2DA8496A-3A0B-BE61-2436-F58B97B4C7D8}"/>
              </a:ext>
            </a:extLst>
          </p:cNvPr>
          <p:cNvSpPr txBox="1"/>
          <p:nvPr/>
        </p:nvSpPr>
        <p:spPr>
          <a:xfrm>
            <a:off x="413318" y="12864706"/>
            <a:ext cx="14853285" cy="45781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MFS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przeżycie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bez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przerzutów;</a:t>
            </a:r>
            <a:r>
              <a:rPr lang="pl-PL" sz="14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RWE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</a:t>
            </a:r>
            <a:endParaRPr lang="pl-PL" sz="1400" dirty="0">
              <a:latin typeface="Arial Narrow"/>
              <a:cs typeface="Arial Narrow"/>
            </a:endParaRPr>
          </a:p>
          <a:p>
            <a:pPr marL="12700">
              <a:spcBef>
                <a:spcPts val="110"/>
              </a:spcBef>
            </a:pPr>
            <a:endParaRPr sz="1400" dirty="0">
              <a:latin typeface="Arial Narrow"/>
              <a:cs typeface="Arial Narrow"/>
            </a:endParaRPr>
          </a:p>
        </p:txBody>
      </p:sp>
      <p:sp>
        <p:nvSpPr>
          <p:cNvPr id="4" name="object 35">
            <a:extLst>
              <a:ext uri="{FF2B5EF4-FFF2-40B4-BE49-F238E27FC236}">
                <a16:creationId xmlns:a16="http://schemas.microsoft.com/office/drawing/2014/main" id="{BE6D5227-B72B-5865-60AD-8BD520825472}"/>
              </a:ext>
            </a:extLst>
          </p:cNvPr>
          <p:cNvSpPr txBox="1"/>
          <p:nvPr/>
        </p:nvSpPr>
        <p:spPr>
          <a:xfrm>
            <a:off x="455639" y="13201753"/>
            <a:ext cx="14988104" cy="56015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1.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Lowentritt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BH et al. ASCO GU, San Francisco, United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States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, 16-18 luty 2023. Poster nr. 69.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79CD441C-4482-226D-CE5A-A09DEFB2D6D7}"/>
              </a:ext>
            </a:extLst>
          </p:cNvPr>
          <p:cNvGrpSpPr/>
          <p:nvPr/>
        </p:nvGrpSpPr>
        <p:grpSpPr>
          <a:xfrm>
            <a:off x="17927601" y="9913114"/>
            <a:ext cx="2176780" cy="886460"/>
            <a:chOff x="17927601" y="9913114"/>
            <a:chExt cx="2176780" cy="886460"/>
          </a:xfrm>
        </p:grpSpPr>
        <p:sp>
          <p:nvSpPr>
            <p:cNvPr id="11" name="object 22">
              <a:extLst>
                <a:ext uri="{FF2B5EF4-FFF2-40B4-BE49-F238E27FC236}">
                  <a16:creationId xmlns:a16="http://schemas.microsoft.com/office/drawing/2014/main" id="{48D1D643-DADB-2F36-FF28-7C110A9E210B}"/>
                </a:ext>
              </a:extLst>
            </p:cNvPr>
            <p:cNvSpPr/>
            <p:nvPr/>
          </p:nvSpPr>
          <p:spPr>
            <a:xfrm>
              <a:off x="17927601" y="9913114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23">
              <a:extLst>
                <a:ext uri="{FF2B5EF4-FFF2-40B4-BE49-F238E27FC236}">
                  <a16:creationId xmlns:a16="http://schemas.microsoft.com/office/drawing/2014/main" id="{5A4AABAE-BAD4-4069-7D02-6EE861F24D52}"/>
                </a:ext>
              </a:extLst>
            </p:cNvPr>
            <p:cNvSpPr txBox="1"/>
            <p:nvPr/>
          </p:nvSpPr>
          <p:spPr>
            <a:xfrm>
              <a:off x="18901276" y="10179561"/>
              <a:ext cx="903605" cy="26802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algn="r">
                <a:lnSpc>
                  <a:spcPts val="1955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SIL</a:t>
              </a:r>
              <a:endParaRPr sz="1750" dirty="0">
                <a:latin typeface="Arial Narrow"/>
                <a:cs typeface="Arial Narrow"/>
              </a:endParaRPr>
            </a:p>
          </p:txBody>
        </p:sp>
        <p:sp>
          <p:nvSpPr>
            <p:cNvPr id="13" name="object 24">
              <a:extLst>
                <a:ext uri="{FF2B5EF4-FFF2-40B4-BE49-F238E27FC236}">
                  <a16:creationId xmlns:a16="http://schemas.microsoft.com/office/drawing/2014/main" id="{36243CD4-ED52-A28D-A908-69D413E3ACE7}"/>
                </a:ext>
              </a:extLst>
            </p:cNvPr>
            <p:cNvSpPr/>
            <p:nvPr/>
          </p:nvSpPr>
          <p:spPr>
            <a:xfrm>
              <a:off x="17961013" y="10207879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4" name="Prostokąt 13">
            <a:hlinkClick r:id="rId31" action="ppaction://hlinksldjump"/>
            <a:extLst>
              <a:ext uri="{FF2B5EF4-FFF2-40B4-BE49-F238E27FC236}">
                <a16:creationId xmlns:a16="http://schemas.microsoft.com/office/drawing/2014/main" id="{ACD8BE27-D0E2-BC03-85EF-25B7B96B0532}"/>
              </a:ext>
            </a:extLst>
          </p:cNvPr>
          <p:cNvSpPr/>
          <p:nvPr/>
        </p:nvSpPr>
        <p:spPr>
          <a:xfrm>
            <a:off x="17961012" y="9919750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object 15"/>
          <p:cNvGrpSpPr/>
          <p:nvPr/>
        </p:nvGrpSpPr>
        <p:grpSpPr>
          <a:xfrm>
            <a:off x="17930635" y="6457267"/>
            <a:ext cx="2186305" cy="886460"/>
            <a:chOff x="17918421" y="6457267"/>
            <a:chExt cx="2186305" cy="886460"/>
          </a:xfrm>
        </p:grpSpPr>
        <p:sp>
          <p:nvSpPr>
            <p:cNvPr id="16" name="object 16"/>
            <p:cNvSpPr/>
            <p:nvPr/>
          </p:nvSpPr>
          <p:spPr>
            <a:xfrm>
              <a:off x="17927602" y="6457267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7798B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7"/>
            <p:cNvSpPr/>
            <p:nvPr/>
          </p:nvSpPr>
          <p:spPr>
            <a:xfrm>
              <a:off x="17961014" y="6752031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7798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7512805" y="7608459"/>
            <a:ext cx="2604135" cy="886460"/>
            <a:chOff x="17500065" y="7608459"/>
            <a:chExt cx="2604135" cy="886460"/>
          </a:xfrm>
        </p:grpSpPr>
        <p:sp>
          <p:nvSpPr>
            <p:cNvPr id="19" name="object 19"/>
            <p:cNvSpPr/>
            <p:nvPr/>
          </p:nvSpPr>
          <p:spPr>
            <a:xfrm>
              <a:off x="17500065" y="7608459"/>
              <a:ext cx="2604135" cy="886460"/>
            </a:xfrm>
            <a:custGeom>
              <a:avLst/>
              <a:gdLst/>
              <a:ahLst/>
              <a:cxnLst/>
              <a:rect l="l" t="t" r="r" b="b"/>
              <a:pathLst>
                <a:path w="2604134" h="886459">
                  <a:moveTo>
                    <a:pt x="2604033" y="0"/>
                  </a:moveTo>
                  <a:lnTo>
                    <a:pt x="438473" y="0"/>
                  </a:lnTo>
                  <a:lnTo>
                    <a:pt x="0" y="437502"/>
                  </a:lnTo>
                  <a:lnTo>
                    <a:pt x="427535" y="885943"/>
                  </a:lnTo>
                  <a:lnTo>
                    <a:pt x="2604033" y="885943"/>
                  </a:lnTo>
                  <a:lnTo>
                    <a:pt x="2604033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20"/>
            <p:cNvSpPr/>
            <p:nvPr/>
          </p:nvSpPr>
          <p:spPr>
            <a:xfrm>
              <a:off x="17961011" y="7903224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152970" y="0"/>
                  </a:moveTo>
                  <a:lnTo>
                    <a:pt x="0" y="148208"/>
                  </a:lnTo>
                  <a:lnTo>
                    <a:pt x="152970" y="296416"/>
                  </a:lnTo>
                </a:path>
              </a:pathLst>
            </a:custGeom>
            <a:ln w="851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32" name="object 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641134"/>
            <a:ext cx="20073287" cy="329511"/>
          </a:xfrm>
          <a:prstGeom prst="rect">
            <a:avLst/>
          </a:prstGeom>
        </p:spPr>
      </p:pic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9442450" y="272426"/>
            <a:ext cx="9993236" cy="1000496"/>
          </a:xfrm>
          <a:prstGeom prst="rect">
            <a:avLst/>
          </a:prstGeom>
        </p:spPr>
        <p:txBody>
          <a:bodyPr vert="horz" wrap="square" lIns="0" tIns="327880" rIns="0" bIns="0" rtlCol="0">
            <a:spAutoFit/>
          </a:bodyPr>
          <a:lstStyle/>
          <a:p>
            <a:pPr marL="455168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PROFIL </a:t>
            </a:r>
            <a:r>
              <a:rPr spc="-10" dirty="0"/>
              <a:t>TOLERANCJI</a:t>
            </a:r>
            <a:r>
              <a:rPr lang="pl-PL" spc="-10" baseline="30000" dirty="0"/>
              <a:t>1</a:t>
            </a:r>
            <a:endParaRPr spc="-10" baseline="30000" dirty="0"/>
          </a:p>
        </p:txBody>
      </p:sp>
      <p:sp>
        <p:nvSpPr>
          <p:cNvPr id="34" name="object 34"/>
          <p:cNvSpPr/>
          <p:nvPr/>
        </p:nvSpPr>
        <p:spPr>
          <a:xfrm>
            <a:off x="12399622" y="4340592"/>
            <a:ext cx="4093210" cy="2740660"/>
          </a:xfrm>
          <a:custGeom>
            <a:avLst/>
            <a:gdLst/>
            <a:ahLst/>
            <a:cxnLst/>
            <a:rect l="l" t="t" r="r" b="b"/>
            <a:pathLst>
              <a:path w="4093209" h="2740659">
                <a:moveTo>
                  <a:pt x="699435" y="0"/>
                </a:moveTo>
                <a:lnTo>
                  <a:pt x="255560" y="0"/>
                </a:lnTo>
                <a:lnTo>
                  <a:pt x="209622" y="4117"/>
                </a:lnTo>
                <a:lnTo>
                  <a:pt x="166385" y="15988"/>
                </a:lnTo>
                <a:lnTo>
                  <a:pt x="126572" y="34890"/>
                </a:lnTo>
                <a:lnTo>
                  <a:pt x="90904" y="60103"/>
                </a:lnTo>
                <a:lnTo>
                  <a:pt x="60103" y="90904"/>
                </a:lnTo>
                <a:lnTo>
                  <a:pt x="34890" y="126572"/>
                </a:lnTo>
                <a:lnTo>
                  <a:pt x="15988" y="166385"/>
                </a:lnTo>
                <a:lnTo>
                  <a:pt x="4117" y="209622"/>
                </a:lnTo>
                <a:lnTo>
                  <a:pt x="0" y="255560"/>
                </a:lnTo>
                <a:lnTo>
                  <a:pt x="0" y="2484781"/>
                </a:lnTo>
                <a:lnTo>
                  <a:pt x="4117" y="2530717"/>
                </a:lnTo>
                <a:lnTo>
                  <a:pt x="15988" y="2573953"/>
                </a:lnTo>
                <a:lnTo>
                  <a:pt x="34890" y="2613765"/>
                </a:lnTo>
                <a:lnTo>
                  <a:pt x="60103" y="2649434"/>
                </a:lnTo>
                <a:lnTo>
                  <a:pt x="90904" y="2680236"/>
                </a:lnTo>
                <a:lnTo>
                  <a:pt x="126572" y="2705449"/>
                </a:lnTo>
                <a:lnTo>
                  <a:pt x="166385" y="2724353"/>
                </a:lnTo>
                <a:lnTo>
                  <a:pt x="209622" y="2736224"/>
                </a:lnTo>
                <a:lnTo>
                  <a:pt x="255560" y="2740342"/>
                </a:lnTo>
                <a:lnTo>
                  <a:pt x="3837165" y="2740342"/>
                </a:lnTo>
                <a:lnTo>
                  <a:pt x="3883101" y="2736224"/>
                </a:lnTo>
                <a:lnTo>
                  <a:pt x="3926337" y="2724353"/>
                </a:lnTo>
                <a:lnTo>
                  <a:pt x="3966149" y="2705449"/>
                </a:lnTo>
                <a:lnTo>
                  <a:pt x="4001818" y="2680236"/>
                </a:lnTo>
                <a:lnTo>
                  <a:pt x="4032620" y="2649434"/>
                </a:lnTo>
                <a:lnTo>
                  <a:pt x="4057833" y="2613765"/>
                </a:lnTo>
                <a:lnTo>
                  <a:pt x="4076737" y="2573953"/>
                </a:lnTo>
                <a:lnTo>
                  <a:pt x="4088608" y="2530717"/>
                </a:lnTo>
                <a:lnTo>
                  <a:pt x="4092726" y="2484781"/>
                </a:lnTo>
                <a:lnTo>
                  <a:pt x="4092726" y="255560"/>
                </a:lnTo>
                <a:lnTo>
                  <a:pt x="4088608" y="209622"/>
                </a:lnTo>
                <a:lnTo>
                  <a:pt x="4076737" y="166385"/>
                </a:lnTo>
                <a:lnTo>
                  <a:pt x="4057833" y="126572"/>
                </a:lnTo>
                <a:lnTo>
                  <a:pt x="4032620" y="90904"/>
                </a:lnTo>
                <a:lnTo>
                  <a:pt x="4001818" y="60103"/>
                </a:lnTo>
                <a:lnTo>
                  <a:pt x="3966149" y="34890"/>
                </a:lnTo>
                <a:lnTo>
                  <a:pt x="3926337" y="15988"/>
                </a:lnTo>
                <a:lnTo>
                  <a:pt x="3883101" y="4117"/>
                </a:lnTo>
                <a:lnTo>
                  <a:pt x="3837165" y="0"/>
                </a:lnTo>
                <a:lnTo>
                  <a:pt x="2013323" y="0"/>
                </a:lnTo>
              </a:path>
            </a:pathLst>
          </a:custGeom>
          <a:ln w="42593">
            <a:solidFill>
              <a:srgbClr val="ADC32B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5" name="object 35"/>
          <p:cNvSpPr txBox="1"/>
          <p:nvPr/>
        </p:nvSpPr>
        <p:spPr>
          <a:xfrm>
            <a:off x="14399255" y="4555113"/>
            <a:ext cx="1880644" cy="53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350" b="1" spc="-55" dirty="0">
                <a:solidFill>
                  <a:srgbClr val="7E5393"/>
                </a:solidFill>
                <a:latin typeface="Arial Narrow"/>
                <a:cs typeface="Arial Narrow"/>
              </a:rPr>
              <a:t>SPARTA</a:t>
            </a:r>
            <a:r>
              <a:rPr lang="pl-PL" sz="3350" b="1" spc="-55" dirty="0">
                <a:solidFill>
                  <a:srgbClr val="7E5393"/>
                </a:solidFill>
                <a:latin typeface="Arial Narrow"/>
                <a:cs typeface="Arial Narrow"/>
              </a:rPr>
              <a:t>N</a:t>
            </a:r>
            <a:r>
              <a:rPr sz="2025" b="1" spc="-82" baseline="55555" dirty="0">
                <a:solidFill>
                  <a:srgbClr val="7E5393"/>
                </a:solidFill>
                <a:latin typeface="Arial Narrow"/>
                <a:cs typeface="Arial Narrow"/>
              </a:rPr>
              <a:t>1</a:t>
            </a:r>
            <a:endParaRPr sz="3350" dirty="0">
              <a:latin typeface="Arial Narrow"/>
              <a:cs typeface="Arial Narrow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3010137" y="5121381"/>
            <a:ext cx="2942590" cy="186563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4"/>
              </a:spcBef>
            </a:pPr>
            <a:r>
              <a:rPr sz="3000" dirty="0">
                <a:solidFill>
                  <a:srgbClr val="050E4C"/>
                </a:solidFill>
                <a:latin typeface="Arial Narrow"/>
                <a:cs typeface="Arial Narrow"/>
              </a:rPr>
              <a:t>AE,</a:t>
            </a:r>
            <a:r>
              <a:rPr sz="3000" spc="-10" dirty="0">
                <a:solidFill>
                  <a:srgbClr val="050E4C"/>
                </a:solidFill>
                <a:latin typeface="Arial Narrow"/>
                <a:cs typeface="Arial Narrow"/>
              </a:rPr>
              <a:t> zgłaszane</a:t>
            </a:r>
            <a:endParaRPr sz="3000" dirty="0">
              <a:latin typeface="Arial Narrow"/>
              <a:cs typeface="Arial Narrow"/>
            </a:endParaRPr>
          </a:p>
          <a:p>
            <a:pPr marL="12700" marR="5080" algn="ctr">
              <a:lnSpc>
                <a:spcPct val="100600"/>
              </a:lnSpc>
            </a:pPr>
            <a:r>
              <a:rPr sz="3000" b="1" dirty="0">
                <a:solidFill>
                  <a:srgbClr val="050E4C"/>
                </a:solidFill>
                <a:latin typeface="Arial Narrow"/>
                <a:cs typeface="Arial Narrow"/>
              </a:rPr>
              <a:t>co </a:t>
            </a:r>
            <a:r>
              <a:rPr sz="3000" b="1" spc="-10" dirty="0">
                <a:solidFill>
                  <a:srgbClr val="050E4C"/>
                </a:solidFill>
                <a:latin typeface="Arial Narrow"/>
                <a:cs typeface="Arial Narrow"/>
              </a:rPr>
              <a:t>miesiąc </a:t>
            </a:r>
            <a:r>
              <a:rPr sz="3000" dirty="0">
                <a:solidFill>
                  <a:srgbClr val="050E4C"/>
                </a:solidFill>
                <a:latin typeface="Arial Narrow"/>
                <a:cs typeface="Arial Narrow"/>
              </a:rPr>
              <a:t>Obserwacja</a:t>
            </a:r>
            <a:r>
              <a:rPr sz="300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000" spc="-10" dirty="0">
                <a:solidFill>
                  <a:srgbClr val="050E4C"/>
                </a:solidFill>
                <a:latin typeface="Arial Narrow"/>
                <a:cs typeface="Arial Narrow"/>
              </a:rPr>
              <a:t>trwająca </a:t>
            </a:r>
            <a:r>
              <a:rPr sz="3000" b="1" dirty="0">
                <a:solidFill>
                  <a:srgbClr val="050E4C"/>
                </a:solidFill>
                <a:latin typeface="Arial Narrow"/>
                <a:cs typeface="Arial Narrow"/>
              </a:rPr>
              <a:t>52</a:t>
            </a:r>
            <a:r>
              <a:rPr sz="3000" b="1" spc="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000" b="1" spc="-10" dirty="0">
                <a:solidFill>
                  <a:srgbClr val="050E4C"/>
                </a:solidFill>
                <a:latin typeface="Arial Narrow"/>
                <a:cs typeface="Arial Narrow"/>
              </a:rPr>
              <a:t>miesiące</a:t>
            </a:r>
            <a:endParaRPr sz="3000" dirty="0">
              <a:latin typeface="Arial Narrow"/>
              <a:cs typeface="Arial Narrow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3010137" y="8803754"/>
            <a:ext cx="2942590" cy="186563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4"/>
              </a:spcBef>
            </a:pPr>
            <a:r>
              <a:rPr sz="3000" dirty="0">
                <a:solidFill>
                  <a:srgbClr val="050E4C"/>
                </a:solidFill>
                <a:latin typeface="Arial Narrow"/>
                <a:cs typeface="Arial Narrow"/>
              </a:rPr>
              <a:t>AE,</a:t>
            </a:r>
            <a:r>
              <a:rPr sz="3000" spc="-10" dirty="0">
                <a:solidFill>
                  <a:srgbClr val="050E4C"/>
                </a:solidFill>
                <a:latin typeface="Arial Narrow"/>
                <a:cs typeface="Arial Narrow"/>
              </a:rPr>
              <a:t> zgłaszane</a:t>
            </a:r>
            <a:endParaRPr sz="3000" dirty="0">
              <a:latin typeface="Arial Narrow"/>
              <a:cs typeface="Arial Narrow"/>
            </a:endParaRPr>
          </a:p>
          <a:p>
            <a:pPr marL="12700" marR="5080" algn="ctr">
              <a:lnSpc>
                <a:spcPct val="100600"/>
              </a:lnSpc>
            </a:pPr>
            <a:r>
              <a:rPr sz="3000" b="1" dirty="0">
                <a:solidFill>
                  <a:srgbClr val="050E4C"/>
                </a:solidFill>
                <a:latin typeface="Arial Narrow"/>
                <a:cs typeface="Arial Narrow"/>
              </a:rPr>
              <a:t>co</a:t>
            </a:r>
            <a:r>
              <a:rPr sz="3000" b="1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000" b="1" dirty="0">
                <a:solidFill>
                  <a:srgbClr val="050E4C"/>
                </a:solidFill>
                <a:latin typeface="Arial Narrow"/>
                <a:cs typeface="Arial Narrow"/>
              </a:rPr>
              <a:t>4</a:t>
            </a:r>
            <a:r>
              <a:rPr sz="3000" b="1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000" b="1" spc="-10" dirty="0">
                <a:solidFill>
                  <a:srgbClr val="050E4C"/>
                </a:solidFill>
                <a:latin typeface="Arial Narrow"/>
                <a:cs typeface="Arial Narrow"/>
              </a:rPr>
              <a:t>miesiące </a:t>
            </a:r>
            <a:r>
              <a:rPr sz="3000" dirty="0">
                <a:solidFill>
                  <a:srgbClr val="050E4C"/>
                </a:solidFill>
                <a:latin typeface="Arial Narrow"/>
                <a:cs typeface="Arial Narrow"/>
              </a:rPr>
              <a:t>Obserwacja</a:t>
            </a:r>
            <a:r>
              <a:rPr sz="3000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000" spc="-10" dirty="0">
                <a:solidFill>
                  <a:srgbClr val="050E4C"/>
                </a:solidFill>
                <a:latin typeface="Arial Narrow"/>
                <a:cs typeface="Arial Narrow"/>
              </a:rPr>
              <a:t>trwająca </a:t>
            </a:r>
            <a:r>
              <a:rPr sz="3000" b="1" dirty="0">
                <a:solidFill>
                  <a:srgbClr val="050E4C"/>
                </a:solidFill>
                <a:latin typeface="Arial Narrow"/>
                <a:cs typeface="Arial Narrow"/>
              </a:rPr>
              <a:t>29</a:t>
            </a:r>
            <a:r>
              <a:rPr sz="3000" b="1" spc="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000" b="1" spc="-10" dirty="0">
                <a:solidFill>
                  <a:srgbClr val="050E4C"/>
                </a:solidFill>
                <a:latin typeface="Arial Narrow"/>
                <a:cs typeface="Arial Narrow"/>
              </a:rPr>
              <a:t>miesięcy</a:t>
            </a:r>
            <a:endParaRPr sz="3000" dirty="0">
              <a:latin typeface="Arial Narrow"/>
              <a:cs typeface="Arial Narrow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107429" y="3623302"/>
            <a:ext cx="10125710" cy="994410"/>
            <a:chOff x="1107429" y="3623302"/>
            <a:chExt cx="10125710" cy="994410"/>
          </a:xfrm>
        </p:grpSpPr>
        <p:sp>
          <p:nvSpPr>
            <p:cNvPr id="39" name="object 39"/>
            <p:cNvSpPr/>
            <p:nvPr/>
          </p:nvSpPr>
          <p:spPr>
            <a:xfrm>
              <a:off x="1107429" y="3784037"/>
              <a:ext cx="10125710" cy="833755"/>
            </a:xfrm>
            <a:custGeom>
              <a:avLst/>
              <a:gdLst/>
              <a:ahLst/>
              <a:cxnLst/>
              <a:rect l="l" t="t" r="r" b="b"/>
              <a:pathLst>
                <a:path w="10125710" h="833754">
                  <a:moveTo>
                    <a:pt x="9869588" y="0"/>
                  </a:moveTo>
                  <a:lnTo>
                    <a:pt x="255560" y="0"/>
                  </a:lnTo>
                  <a:lnTo>
                    <a:pt x="209622" y="4117"/>
                  </a:lnTo>
                  <a:lnTo>
                    <a:pt x="166385" y="15988"/>
                  </a:lnTo>
                  <a:lnTo>
                    <a:pt x="126572" y="34890"/>
                  </a:lnTo>
                  <a:lnTo>
                    <a:pt x="90904" y="60103"/>
                  </a:lnTo>
                  <a:lnTo>
                    <a:pt x="60103" y="90904"/>
                  </a:lnTo>
                  <a:lnTo>
                    <a:pt x="34890" y="126572"/>
                  </a:lnTo>
                  <a:lnTo>
                    <a:pt x="15988" y="166385"/>
                  </a:lnTo>
                  <a:lnTo>
                    <a:pt x="4117" y="209622"/>
                  </a:lnTo>
                  <a:lnTo>
                    <a:pt x="0" y="255560"/>
                  </a:lnTo>
                  <a:lnTo>
                    <a:pt x="0" y="577618"/>
                  </a:lnTo>
                  <a:lnTo>
                    <a:pt x="4117" y="623556"/>
                  </a:lnTo>
                  <a:lnTo>
                    <a:pt x="15988" y="666793"/>
                  </a:lnTo>
                  <a:lnTo>
                    <a:pt x="34890" y="706606"/>
                  </a:lnTo>
                  <a:lnTo>
                    <a:pt x="60103" y="742274"/>
                  </a:lnTo>
                  <a:lnTo>
                    <a:pt x="90904" y="773075"/>
                  </a:lnTo>
                  <a:lnTo>
                    <a:pt x="126572" y="798288"/>
                  </a:lnTo>
                  <a:lnTo>
                    <a:pt x="166385" y="817190"/>
                  </a:lnTo>
                  <a:lnTo>
                    <a:pt x="209622" y="829061"/>
                  </a:lnTo>
                  <a:lnTo>
                    <a:pt x="255560" y="833178"/>
                  </a:lnTo>
                  <a:lnTo>
                    <a:pt x="9869588" y="833178"/>
                  </a:lnTo>
                  <a:lnTo>
                    <a:pt x="9915524" y="829061"/>
                  </a:lnTo>
                  <a:lnTo>
                    <a:pt x="9958759" y="817190"/>
                  </a:lnTo>
                  <a:lnTo>
                    <a:pt x="9998572" y="798288"/>
                  </a:lnTo>
                  <a:lnTo>
                    <a:pt x="10034240" y="773075"/>
                  </a:lnTo>
                  <a:lnTo>
                    <a:pt x="10065042" y="742274"/>
                  </a:lnTo>
                  <a:lnTo>
                    <a:pt x="10090256" y="706606"/>
                  </a:lnTo>
                  <a:lnTo>
                    <a:pt x="10109159" y="666793"/>
                  </a:lnTo>
                  <a:lnTo>
                    <a:pt x="10121031" y="623556"/>
                  </a:lnTo>
                  <a:lnTo>
                    <a:pt x="10125148" y="577618"/>
                  </a:lnTo>
                  <a:lnTo>
                    <a:pt x="10125148" y="255560"/>
                  </a:lnTo>
                  <a:lnTo>
                    <a:pt x="10121031" y="209622"/>
                  </a:lnTo>
                  <a:lnTo>
                    <a:pt x="10109159" y="166385"/>
                  </a:lnTo>
                  <a:lnTo>
                    <a:pt x="10090256" y="126572"/>
                  </a:lnTo>
                  <a:lnTo>
                    <a:pt x="10065042" y="90904"/>
                  </a:lnTo>
                  <a:lnTo>
                    <a:pt x="10034240" y="60103"/>
                  </a:lnTo>
                  <a:lnTo>
                    <a:pt x="9998572" y="34890"/>
                  </a:lnTo>
                  <a:lnTo>
                    <a:pt x="9958759" y="15988"/>
                  </a:lnTo>
                  <a:lnTo>
                    <a:pt x="9915524" y="4117"/>
                  </a:lnTo>
                  <a:lnTo>
                    <a:pt x="9869588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" name="object 40"/>
            <p:cNvSpPr/>
            <p:nvPr/>
          </p:nvSpPr>
          <p:spPr>
            <a:xfrm>
              <a:off x="1437274" y="3836344"/>
              <a:ext cx="629920" cy="561975"/>
            </a:xfrm>
            <a:custGeom>
              <a:avLst/>
              <a:gdLst/>
              <a:ahLst/>
              <a:cxnLst/>
              <a:rect l="l" t="t" r="r" b="b"/>
              <a:pathLst>
                <a:path w="629919" h="561975">
                  <a:moveTo>
                    <a:pt x="273527" y="24003"/>
                  </a:moveTo>
                  <a:lnTo>
                    <a:pt x="6458" y="489549"/>
                  </a:lnTo>
                  <a:lnTo>
                    <a:pt x="0" y="514303"/>
                  </a:lnTo>
                  <a:lnTo>
                    <a:pt x="6453" y="537555"/>
                  </a:lnTo>
                  <a:lnTo>
                    <a:pt x="23235" y="554807"/>
                  </a:lnTo>
                  <a:lnTo>
                    <a:pt x="47765" y="561558"/>
                  </a:lnTo>
                  <a:lnTo>
                    <a:pt x="581912" y="561558"/>
                  </a:lnTo>
                  <a:lnTo>
                    <a:pt x="606437" y="554807"/>
                  </a:lnTo>
                  <a:lnTo>
                    <a:pt x="623218" y="537555"/>
                  </a:lnTo>
                  <a:lnTo>
                    <a:pt x="629673" y="514303"/>
                  </a:lnTo>
                  <a:lnTo>
                    <a:pt x="623219" y="489549"/>
                  </a:lnTo>
                  <a:lnTo>
                    <a:pt x="356141" y="24003"/>
                  </a:lnTo>
                  <a:lnTo>
                    <a:pt x="338070" y="6000"/>
                  </a:lnTo>
                  <a:lnTo>
                    <a:pt x="314834" y="0"/>
                  </a:lnTo>
                  <a:lnTo>
                    <a:pt x="291599" y="6000"/>
                  </a:lnTo>
                  <a:lnTo>
                    <a:pt x="273527" y="24003"/>
                  </a:lnTo>
                  <a:close/>
                </a:path>
              </a:pathLst>
            </a:custGeom>
            <a:ln w="425934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1" name="object 41"/>
            <p:cNvSpPr/>
            <p:nvPr/>
          </p:nvSpPr>
          <p:spPr>
            <a:xfrm>
              <a:off x="1726680" y="4256512"/>
              <a:ext cx="51435" cy="51435"/>
            </a:xfrm>
            <a:custGeom>
              <a:avLst/>
              <a:gdLst/>
              <a:ahLst/>
              <a:cxnLst/>
              <a:rect l="l" t="t" r="r" b="b"/>
              <a:pathLst>
                <a:path w="51435" h="51435">
                  <a:moveTo>
                    <a:pt x="25428" y="0"/>
                  </a:moveTo>
                  <a:lnTo>
                    <a:pt x="15528" y="1999"/>
                  </a:lnTo>
                  <a:lnTo>
                    <a:pt x="7446" y="7450"/>
                  </a:lnTo>
                  <a:lnTo>
                    <a:pt x="1997" y="15536"/>
                  </a:lnTo>
                  <a:lnTo>
                    <a:pt x="0" y="25436"/>
                  </a:lnTo>
                  <a:lnTo>
                    <a:pt x="1997" y="35337"/>
                  </a:lnTo>
                  <a:lnTo>
                    <a:pt x="7446" y="43422"/>
                  </a:lnTo>
                  <a:lnTo>
                    <a:pt x="15528" y="48874"/>
                  </a:lnTo>
                  <a:lnTo>
                    <a:pt x="25428" y="50873"/>
                  </a:lnTo>
                  <a:lnTo>
                    <a:pt x="35328" y="48874"/>
                  </a:lnTo>
                  <a:lnTo>
                    <a:pt x="43414" y="43422"/>
                  </a:lnTo>
                  <a:lnTo>
                    <a:pt x="48865" y="35337"/>
                  </a:lnTo>
                  <a:lnTo>
                    <a:pt x="50865" y="25436"/>
                  </a:lnTo>
                  <a:lnTo>
                    <a:pt x="48865" y="15536"/>
                  </a:lnTo>
                  <a:lnTo>
                    <a:pt x="43414" y="7450"/>
                  </a:lnTo>
                  <a:lnTo>
                    <a:pt x="35328" y="1999"/>
                  </a:lnTo>
                  <a:lnTo>
                    <a:pt x="254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2" name="object 42"/>
            <p:cNvSpPr/>
            <p:nvPr/>
          </p:nvSpPr>
          <p:spPr>
            <a:xfrm>
              <a:off x="1726680" y="4256512"/>
              <a:ext cx="51435" cy="51435"/>
            </a:xfrm>
            <a:custGeom>
              <a:avLst/>
              <a:gdLst/>
              <a:ahLst/>
              <a:cxnLst/>
              <a:rect l="l" t="t" r="r" b="b"/>
              <a:pathLst>
                <a:path w="51435" h="51435">
                  <a:moveTo>
                    <a:pt x="50865" y="25436"/>
                  </a:moveTo>
                  <a:lnTo>
                    <a:pt x="48865" y="35337"/>
                  </a:lnTo>
                  <a:lnTo>
                    <a:pt x="43414" y="43422"/>
                  </a:lnTo>
                  <a:lnTo>
                    <a:pt x="35328" y="48874"/>
                  </a:lnTo>
                  <a:lnTo>
                    <a:pt x="25428" y="50873"/>
                  </a:lnTo>
                  <a:lnTo>
                    <a:pt x="15528" y="48874"/>
                  </a:lnTo>
                  <a:lnTo>
                    <a:pt x="7446" y="43422"/>
                  </a:lnTo>
                  <a:lnTo>
                    <a:pt x="1997" y="35337"/>
                  </a:lnTo>
                  <a:lnTo>
                    <a:pt x="0" y="25436"/>
                  </a:lnTo>
                  <a:lnTo>
                    <a:pt x="1997" y="15536"/>
                  </a:lnTo>
                  <a:lnTo>
                    <a:pt x="7446" y="7450"/>
                  </a:lnTo>
                  <a:lnTo>
                    <a:pt x="15528" y="1999"/>
                  </a:lnTo>
                  <a:lnTo>
                    <a:pt x="25428" y="0"/>
                  </a:lnTo>
                  <a:lnTo>
                    <a:pt x="35328" y="1999"/>
                  </a:lnTo>
                  <a:lnTo>
                    <a:pt x="43414" y="7450"/>
                  </a:lnTo>
                  <a:lnTo>
                    <a:pt x="48865" y="15536"/>
                  </a:lnTo>
                  <a:lnTo>
                    <a:pt x="50865" y="25436"/>
                  </a:lnTo>
                  <a:close/>
                </a:path>
              </a:pathLst>
            </a:custGeom>
            <a:ln w="425934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3" name="object 43"/>
            <p:cNvSpPr/>
            <p:nvPr/>
          </p:nvSpPr>
          <p:spPr>
            <a:xfrm>
              <a:off x="1539138" y="4003329"/>
              <a:ext cx="426084" cy="203200"/>
            </a:xfrm>
            <a:custGeom>
              <a:avLst/>
              <a:gdLst/>
              <a:ahLst/>
              <a:cxnLst/>
              <a:rect l="l" t="t" r="r" b="b"/>
              <a:pathLst>
                <a:path w="426085" h="203200">
                  <a:moveTo>
                    <a:pt x="187413" y="0"/>
                  </a:moveTo>
                  <a:lnTo>
                    <a:pt x="0" y="0"/>
                  </a:lnTo>
                  <a:lnTo>
                    <a:pt x="0" y="202819"/>
                  </a:lnTo>
                  <a:lnTo>
                    <a:pt x="187413" y="202819"/>
                  </a:lnTo>
                  <a:lnTo>
                    <a:pt x="187413" y="0"/>
                  </a:lnTo>
                  <a:close/>
                </a:path>
                <a:path w="426085" h="203200">
                  <a:moveTo>
                    <a:pt x="425932" y="0"/>
                  </a:moveTo>
                  <a:lnTo>
                    <a:pt x="238518" y="0"/>
                  </a:lnTo>
                  <a:lnTo>
                    <a:pt x="238518" y="202819"/>
                  </a:lnTo>
                  <a:lnTo>
                    <a:pt x="425932" y="202819"/>
                  </a:lnTo>
                  <a:lnTo>
                    <a:pt x="425932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2349704" y="3755487"/>
            <a:ext cx="7359015" cy="843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>
              <a:lnSpc>
                <a:spcPct val="101200"/>
              </a:lnSpc>
              <a:spcBef>
                <a:spcPts val="95"/>
              </a:spcBef>
            </a:pP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Autorzy</a:t>
            </a:r>
            <a:r>
              <a:rPr sz="2650" b="1" spc="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zwracają</a:t>
            </a:r>
            <a:r>
              <a:rPr sz="2650" b="1" spc="5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szczególną</a:t>
            </a:r>
            <a:r>
              <a:rPr sz="2650" b="1" spc="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uwagę</a:t>
            </a:r>
            <a:r>
              <a:rPr sz="2650" b="1" spc="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na</a:t>
            </a:r>
            <a:r>
              <a:rPr sz="2650" b="1" spc="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różnice</a:t>
            </a:r>
            <a:r>
              <a:rPr sz="2650" b="1" spc="5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spc="-10" dirty="0">
                <a:solidFill>
                  <a:srgbClr val="FFFFFF"/>
                </a:solidFill>
                <a:latin typeface="Arial Narrow"/>
                <a:cs typeface="Arial Narrow"/>
              </a:rPr>
              <a:t>między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poszczególnymi</a:t>
            </a:r>
            <a:r>
              <a:rPr sz="2650" b="1" spc="9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badaniami</a:t>
            </a:r>
            <a:r>
              <a:rPr sz="2650" b="1" spc="9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spc="-10" dirty="0">
                <a:solidFill>
                  <a:srgbClr val="FFFFFF"/>
                </a:solidFill>
                <a:latin typeface="Arial Narrow"/>
                <a:cs typeface="Arial Narrow"/>
              </a:rPr>
              <a:t>klinicznymi</a:t>
            </a:r>
            <a:r>
              <a:rPr sz="2325" b="1" spc="-15" baseline="32258" dirty="0">
                <a:solidFill>
                  <a:srgbClr val="FFFFFF"/>
                </a:solidFill>
                <a:latin typeface="Arial Narrow"/>
                <a:cs typeface="Arial Narrow"/>
              </a:rPr>
              <a:t>1</a:t>
            </a:r>
            <a:r>
              <a:rPr sz="2650" b="1" spc="-10" dirty="0">
                <a:solidFill>
                  <a:srgbClr val="FFFFFF"/>
                </a:solidFill>
                <a:latin typeface="Arial Narrow"/>
                <a:cs typeface="Arial Narrow"/>
              </a:rPr>
              <a:t>:</a:t>
            </a:r>
            <a:endParaRPr sz="2650" dirty="0">
              <a:latin typeface="Arial Narrow"/>
              <a:cs typeface="Arial Narrow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1411718" y="3810788"/>
            <a:ext cx="681355" cy="612775"/>
            <a:chOff x="1411718" y="3810788"/>
            <a:chExt cx="681355" cy="612775"/>
          </a:xfrm>
        </p:grpSpPr>
        <p:sp>
          <p:nvSpPr>
            <p:cNvPr id="46" name="object 46"/>
            <p:cNvSpPr/>
            <p:nvPr/>
          </p:nvSpPr>
          <p:spPr>
            <a:xfrm>
              <a:off x="1437275" y="3836344"/>
              <a:ext cx="629920" cy="561975"/>
            </a:xfrm>
            <a:custGeom>
              <a:avLst/>
              <a:gdLst/>
              <a:ahLst/>
              <a:cxnLst/>
              <a:rect l="l" t="t" r="r" b="b"/>
              <a:pathLst>
                <a:path w="629919" h="561975">
                  <a:moveTo>
                    <a:pt x="273527" y="24003"/>
                  </a:moveTo>
                  <a:lnTo>
                    <a:pt x="6458" y="489549"/>
                  </a:lnTo>
                  <a:lnTo>
                    <a:pt x="0" y="514303"/>
                  </a:lnTo>
                  <a:lnTo>
                    <a:pt x="6453" y="537555"/>
                  </a:lnTo>
                  <a:lnTo>
                    <a:pt x="23235" y="554807"/>
                  </a:lnTo>
                  <a:lnTo>
                    <a:pt x="47765" y="561558"/>
                  </a:lnTo>
                  <a:lnTo>
                    <a:pt x="581912" y="561558"/>
                  </a:lnTo>
                  <a:lnTo>
                    <a:pt x="606437" y="554807"/>
                  </a:lnTo>
                  <a:lnTo>
                    <a:pt x="623218" y="537555"/>
                  </a:lnTo>
                  <a:lnTo>
                    <a:pt x="629673" y="514303"/>
                  </a:lnTo>
                  <a:lnTo>
                    <a:pt x="623219" y="489549"/>
                  </a:lnTo>
                  <a:lnTo>
                    <a:pt x="356141" y="24003"/>
                  </a:lnTo>
                  <a:lnTo>
                    <a:pt x="338070" y="6000"/>
                  </a:lnTo>
                  <a:lnTo>
                    <a:pt x="314834" y="0"/>
                  </a:lnTo>
                  <a:lnTo>
                    <a:pt x="291599" y="6000"/>
                  </a:lnTo>
                  <a:lnTo>
                    <a:pt x="273527" y="24003"/>
                  </a:lnTo>
                  <a:close/>
                </a:path>
              </a:pathLst>
            </a:custGeom>
            <a:ln w="511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7" name="object 47"/>
            <p:cNvSpPr/>
            <p:nvPr/>
          </p:nvSpPr>
          <p:spPr>
            <a:xfrm>
              <a:off x="1726680" y="4256512"/>
              <a:ext cx="51435" cy="51435"/>
            </a:xfrm>
            <a:custGeom>
              <a:avLst/>
              <a:gdLst/>
              <a:ahLst/>
              <a:cxnLst/>
              <a:rect l="l" t="t" r="r" b="b"/>
              <a:pathLst>
                <a:path w="51435" h="51435">
                  <a:moveTo>
                    <a:pt x="25428" y="0"/>
                  </a:moveTo>
                  <a:lnTo>
                    <a:pt x="15528" y="1999"/>
                  </a:lnTo>
                  <a:lnTo>
                    <a:pt x="7446" y="7450"/>
                  </a:lnTo>
                  <a:lnTo>
                    <a:pt x="1997" y="15536"/>
                  </a:lnTo>
                  <a:lnTo>
                    <a:pt x="0" y="25436"/>
                  </a:lnTo>
                  <a:lnTo>
                    <a:pt x="1997" y="35337"/>
                  </a:lnTo>
                  <a:lnTo>
                    <a:pt x="7446" y="43422"/>
                  </a:lnTo>
                  <a:lnTo>
                    <a:pt x="15528" y="48874"/>
                  </a:lnTo>
                  <a:lnTo>
                    <a:pt x="25428" y="50873"/>
                  </a:lnTo>
                  <a:lnTo>
                    <a:pt x="35328" y="48874"/>
                  </a:lnTo>
                  <a:lnTo>
                    <a:pt x="43414" y="43422"/>
                  </a:lnTo>
                  <a:lnTo>
                    <a:pt x="48865" y="35337"/>
                  </a:lnTo>
                  <a:lnTo>
                    <a:pt x="50865" y="25436"/>
                  </a:lnTo>
                  <a:lnTo>
                    <a:pt x="48865" y="15536"/>
                  </a:lnTo>
                  <a:lnTo>
                    <a:pt x="43414" y="7450"/>
                  </a:lnTo>
                  <a:lnTo>
                    <a:pt x="35328" y="1999"/>
                  </a:lnTo>
                  <a:lnTo>
                    <a:pt x="254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8" name="object 48"/>
            <p:cNvSpPr/>
            <p:nvPr/>
          </p:nvSpPr>
          <p:spPr>
            <a:xfrm>
              <a:off x="1752110" y="4003319"/>
              <a:ext cx="0" cy="203200"/>
            </a:xfrm>
            <a:custGeom>
              <a:avLst/>
              <a:gdLst/>
              <a:ahLst/>
              <a:cxnLst/>
              <a:rect l="l" t="t" r="r" b="b"/>
              <a:pathLst>
                <a:path h="203200">
                  <a:moveTo>
                    <a:pt x="0" y="0"/>
                  </a:moveTo>
                  <a:lnTo>
                    <a:pt x="0" y="202821"/>
                  </a:lnTo>
                </a:path>
              </a:pathLst>
            </a:custGeom>
            <a:ln w="511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49" name="object 4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31783" y="6873633"/>
            <a:ext cx="206322" cy="204831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27565" y="6875124"/>
            <a:ext cx="223317" cy="204831"/>
          </a:xfrm>
          <a:prstGeom prst="rect">
            <a:avLst/>
          </a:prstGeom>
        </p:spPr>
      </p:pic>
      <p:sp>
        <p:nvSpPr>
          <p:cNvPr id="51" name="object 51"/>
          <p:cNvSpPr/>
          <p:nvPr/>
        </p:nvSpPr>
        <p:spPr>
          <a:xfrm>
            <a:off x="8925665" y="6873633"/>
            <a:ext cx="268605" cy="241300"/>
          </a:xfrm>
          <a:custGeom>
            <a:avLst/>
            <a:gdLst/>
            <a:ahLst/>
            <a:cxnLst/>
            <a:rect l="l" t="t" r="r" b="b"/>
            <a:pathLst>
              <a:path w="268604" h="241300">
                <a:moveTo>
                  <a:pt x="219288" y="0"/>
                </a:moveTo>
                <a:lnTo>
                  <a:pt x="182470" y="12973"/>
                </a:lnTo>
                <a:lnTo>
                  <a:pt x="170544" y="47406"/>
                </a:lnTo>
                <a:lnTo>
                  <a:pt x="170544" y="159214"/>
                </a:lnTo>
                <a:lnTo>
                  <a:pt x="189242" y="199113"/>
                </a:lnTo>
                <a:lnTo>
                  <a:pt x="219288" y="206322"/>
                </a:lnTo>
                <a:lnTo>
                  <a:pt x="230933" y="205522"/>
                </a:lnTo>
                <a:lnTo>
                  <a:pt x="240977" y="203119"/>
                </a:lnTo>
                <a:lnTo>
                  <a:pt x="249419" y="199113"/>
                </a:lnTo>
                <a:lnTo>
                  <a:pt x="256259" y="193501"/>
                </a:lnTo>
                <a:lnTo>
                  <a:pt x="261019" y="187240"/>
                </a:lnTo>
                <a:lnTo>
                  <a:pt x="219441" y="187240"/>
                </a:lnTo>
                <a:lnTo>
                  <a:pt x="207310" y="185451"/>
                </a:lnTo>
                <a:lnTo>
                  <a:pt x="198645" y="180085"/>
                </a:lnTo>
                <a:lnTo>
                  <a:pt x="193446" y="171140"/>
                </a:lnTo>
                <a:lnTo>
                  <a:pt x="191795" y="159214"/>
                </a:lnTo>
                <a:lnTo>
                  <a:pt x="191754" y="47406"/>
                </a:lnTo>
                <a:lnTo>
                  <a:pt x="193446" y="35182"/>
                </a:lnTo>
                <a:lnTo>
                  <a:pt x="198645" y="26237"/>
                </a:lnTo>
                <a:lnTo>
                  <a:pt x="207310" y="20870"/>
                </a:lnTo>
                <a:lnTo>
                  <a:pt x="219441" y="19081"/>
                </a:lnTo>
                <a:lnTo>
                  <a:pt x="260861" y="19081"/>
                </a:lnTo>
                <a:lnTo>
                  <a:pt x="256259" y="12973"/>
                </a:lnTo>
                <a:lnTo>
                  <a:pt x="249419" y="7299"/>
                </a:lnTo>
                <a:lnTo>
                  <a:pt x="240977" y="3244"/>
                </a:lnTo>
                <a:lnTo>
                  <a:pt x="230933" y="811"/>
                </a:lnTo>
                <a:lnTo>
                  <a:pt x="219288" y="0"/>
                </a:lnTo>
                <a:close/>
              </a:path>
              <a:path w="268604" h="241300">
                <a:moveTo>
                  <a:pt x="260861" y="19081"/>
                </a:moveTo>
                <a:lnTo>
                  <a:pt x="219441" y="19081"/>
                </a:lnTo>
                <a:lnTo>
                  <a:pt x="231572" y="20870"/>
                </a:lnTo>
                <a:lnTo>
                  <a:pt x="240237" y="26237"/>
                </a:lnTo>
                <a:lnTo>
                  <a:pt x="245436" y="35182"/>
                </a:lnTo>
                <a:lnTo>
                  <a:pt x="247128" y="47406"/>
                </a:lnTo>
                <a:lnTo>
                  <a:pt x="247087" y="159214"/>
                </a:lnTo>
                <a:lnTo>
                  <a:pt x="245436" y="171140"/>
                </a:lnTo>
                <a:lnTo>
                  <a:pt x="240237" y="180085"/>
                </a:lnTo>
                <a:lnTo>
                  <a:pt x="231572" y="185451"/>
                </a:lnTo>
                <a:lnTo>
                  <a:pt x="219441" y="187240"/>
                </a:lnTo>
                <a:lnTo>
                  <a:pt x="261019" y="187240"/>
                </a:lnTo>
                <a:lnTo>
                  <a:pt x="261542" y="186552"/>
                </a:lnTo>
                <a:lnTo>
                  <a:pt x="265317" y="178520"/>
                </a:lnTo>
                <a:lnTo>
                  <a:pt x="267583" y="169407"/>
                </a:lnTo>
                <a:lnTo>
                  <a:pt x="268338" y="159214"/>
                </a:lnTo>
                <a:lnTo>
                  <a:pt x="268338" y="47406"/>
                </a:lnTo>
                <a:lnTo>
                  <a:pt x="267583" y="37203"/>
                </a:lnTo>
                <a:lnTo>
                  <a:pt x="265317" y="28062"/>
                </a:lnTo>
                <a:lnTo>
                  <a:pt x="261542" y="19985"/>
                </a:lnTo>
                <a:lnTo>
                  <a:pt x="260861" y="19081"/>
                </a:lnTo>
                <a:close/>
              </a:path>
              <a:path w="268604" h="241300">
                <a:moveTo>
                  <a:pt x="141129" y="177997"/>
                </a:moveTo>
                <a:lnTo>
                  <a:pt x="123733" y="177997"/>
                </a:lnTo>
                <a:lnTo>
                  <a:pt x="111211" y="240908"/>
                </a:lnTo>
                <a:lnTo>
                  <a:pt x="123733" y="240908"/>
                </a:lnTo>
                <a:lnTo>
                  <a:pt x="132863" y="222608"/>
                </a:lnTo>
                <a:lnTo>
                  <a:pt x="139385" y="207664"/>
                </a:lnTo>
                <a:lnTo>
                  <a:pt x="143299" y="196074"/>
                </a:lnTo>
                <a:lnTo>
                  <a:pt x="144604" y="187837"/>
                </a:lnTo>
                <a:lnTo>
                  <a:pt x="144604" y="181277"/>
                </a:lnTo>
                <a:lnTo>
                  <a:pt x="141129" y="177997"/>
                </a:lnTo>
                <a:close/>
              </a:path>
              <a:path w="268604" h="241300">
                <a:moveTo>
                  <a:pt x="0" y="178594"/>
                </a:moveTo>
                <a:lnTo>
                  <a:pt x="0" y="199465"/>
                </a:lnTo>
                <a:lnTo>
                  <a:pt x="8337" y="201813"/>
                </a:lnTo>
                <a:lnTo>
                  <a:pt x="17849" y="203490"/>
                </a:lnTo>
                <a:lnTo>
                  <a:pt x="28536" y="204496"/>
                </a:lnTo>
                <a:lnTo>
                  <a:pt x="40395" y="204831"/>
                </a:lnTo>
                <a:lnTo>
                  <a:pt x="52115" y="204124"/>
                </a:lnTo>
                <a:lnTo>
                  <a:pt x="85378" y="185451"/>
                </a:lnTo>
                <a:lnTo>
                  <a:pt x="36817" y="185451"/>
                </a:lnTo>
                <a:lnTo>
                  <a:pt x="27304" y="185023"/>
                </a:lnTo>
                <a:lnTo>
                  <a:pt x="17996" y="183738"/>
                </a:lnTo>
                <a:lnTo>
                  <a:pt x="8894" y="181595"/>
                </a:lnTo>
                <a:lnTo>
                  <a:pt x="0" y="178594"/>
                </a:lnTo>
                <a:close/>
              </a:path>
              <a:path w="268604" h="241300">
                <a:moveTo>
                  <a:pt x="83859" y="20870"/>
                </a:moveTo>
                <a:lnTo>
                  <a:pt x="36672" y="20870"/>
                </a:lnTo>
                <a:lnTo>
                  <a:pt x="45448" y="21271"/>
                </a:lnTo>
                <a:lnTo>
                  <a:pt x="52696" y="22474"/>
                </a:lnTo>
                <a:lnTo>
                  <a:pt x="58417" y="24478"/>
                </a:lnTo>
                <a:lnTo>
                  <a:pt x="62612" y="27285"/>
                </a:lnTo>
                <a:lnTo>
                  <a:pt x="67178" y="31561"/>
                </a:lnTo>
                <a:lnTo>
                  <a:pt x="69469" y="37669"/>
                </a:lnTo>
                <a:lnTo>
                  <a:pt x="69469" y="74044"/>
                </a:lnTo>
                <a:lnTo>
                  <a:pt x="67476" y="81149"/>
                </a:lnTo>
                <a:lnTo>
                  <a:pt x="59528" y="90894"/>
                </a:lnTo>
                <a:lnTo>
                  <a:pt x="52568" y="93322"/>
                </a:lnTo>
                <a:lnTo>
                  <a:pt x="22063" y="93322"/>
                </a:lnTo>
                <a:lnTo>
                  <a:pt x="22063" y="112702"/>
                </a:lnTo>
                <a:lnTo>
                  <a:pt x="42636" y="112702"/>
                </a:lnTo>
                <a:lnTo>
                  <a:pt x="54896" y="114454"/>
                </a:lnTo>
                <a:lnTo>
                  <a:pt x="63654" y="119709"/>
                </a:lnTo>
                <a:lnTo>
                  <a:pt x="68910" y="128468"/>
                </a:lnTo>
                <a:lnTo>
                  <a:pt x="70662" y="140728"/>
                </a:lnTo>
                <a:lnTo>
                  <a:pt x="70662" y="168857"/>
                </a:lnTo>
                <a:lnTo>
                  <a:pt x="36817" y="185451"/>
                </a:lnTo>
                <a:lnTo>
                  <a:pt x="85378" y="185451"/>
                </a:lnTo>
                <a:lnTo>
                  <a:pt x="88511" y="179863"/>
                </a:lnTo>
                <a:lnTo>
                  <a:pt x="91001" y="171308"/>
                </a:lnTo>
                <a:lnTo>
                  <a:pt x="91831" y="161599"/>
                </a:lnTo>
                <a:lnTo>
                  <a:pt x="91831" y="138641"/>
                </a:lnTo>
                <a:lnTo>
                  <a:pt x="90395" y="125767"/>
                </a:lnTo>
                <a:lnTo>
                  <a:pt x="86089" y="115463"/>
                </a:lnTo>
                <a:lnTo>
                  <a:pt x="78915" y="107728"/>
                </a:lnTo>
                <a:lnTo>
                  <a:pt x="68873" y="102564"/>
                </a:lnTo>
                <a:lnTo>
                  <a:pt x="78394" y="96977"/>
                </a:lnTo>
                <a:lnTo>
                  <a:pt x="85196" y="88854"/>
                </a:lnTo>
                <a:lnTo>
                  <a:pt x="89278" y="78194"/>
                </a:lnTo>
                <a:lnTo>
                  <a:pt x="90638" y="64997"/>
                </a:lnTo>
                <a:lnTo>
                  <a:pt x="90638" y="44424"/>
                </a:lnTo>
                <a:lnTo>
                  <a:pt x="87358" y="25641"/>
                </a:lnTo>
                <a:lnTo>
                  <a:pt x="83859" y="20870"/>
                </a:lnTo>
                <a:close/>
              </a:path>
              <a:path w="268604" h="241300">
                <a:moveTo>
                  <a:pt x="38163" y="1490"/>
                </a:moveTo>
                <a:lnTo>
                  <a:pt x="28191" y="1752"/>
                </a:lnTo>
                <a:lnTo>
                  <a:pt x="19154" y="2536"/>
                </a:lnTo>
                <a:lnTo>
                  <a:pt x="11049" y="3841"/>
                </a:lnTo>
                <a:lnTo>
                  <a:pt x="3876" y="5664"/>
                </a:lnTo>
                <a:lnTo>
                  <a:pt x="3876" y="25939"/>
                </a:lnTo>
                <a:lnTo>
                  <a:pt x="11066" y="23724"/>
                </a:lnTo>
                <a:lnTo>
                  <a:pt x="18929" y="22140"/>
                </a:lnTo>
                <a:lnTo>
                  <a:pt x="27464" y="21188"/>
                </a:lnTo>
                <a:lnTo>
                  <a:pt x="36672" y="20870"/>
                </a:lnTo>
                <a:lnTo>
                  <a:pt x="83859" y="20870"/>
                </a:lnTo>
                <a:lnTo>
                  <a:pt x="77517" y="12224"/>
                </a:lnTo>
                <a:lnTo>
                  <a:pt x="61119" y="4174"/>
                </a:lnTo>
                <a:lnTo>
                  <a:pt x="38163" y="1490"/>
                </a:lnTo>
                <a:close/>
              </a:path>
            </a:pathLst>
          </a:custGeom>
          <a:solidFill>
            <a:srgbClr val="050E4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2" name="object 52"/>
          <p:cNvSpPr/>
          <p:nvPr/>
        </p:nvSpPr>
        <p:spPr>
          <a:xfrm>
            <a:off x="8934909" y="8299498"/>
            <a:ext cx="267335" cy="241300"/>
          </a:xfrm>
          <a:custGeom>
            <a:avLst/>
            <a:gdLst/>
            <a:ahLst/>
            <a:cxnLst/>
            <a:rect l="l" t="t" r="r" b="b"/>
            <a:pathLst>
              <a:path w="267334" h="241300">
                <a:moveTo>
                  <a:pt x="217797" y="0"/>
                </a:moveTo>
                <a:lnTo>
                  <a:pt x="180979" y="12973"/>
                </a:lnTo>
                <a:lnTo>
                  <a:pt x="169053" y="47406"/>
                </a:lnTo>
                <a:lnTo>
                  <a:pt x="169053" y="159214"/>
                </a:lnTo>
                <a:lnTo>
                  <a:pt x="187751" y="199113"/>
                </a:lnTo>
                <a:lnTo>
                  <a:pt x="217797" y="206322"/>
                </a:lnTo>
                <a:lnTo>
                  <a:pt x="229442" y="205522"/>
                </a:lnTo>
                <a:lnTo>
                  <a:pt x="239486" y="203119"/>
                </a:lnTo>
                <a:lnTo>
                  <a:pt x="247929" y="199113"/>
                </a:lnTo>
                <a:lnTo>
                  <a:pt x="254768" y="193501"/>
                </a:lnTo>
                <a:lnTo>
                  <a:pt x="259528" y="187240"/>
                </a:lnTo>
                <a:lnTo>
                  <a:pt x="217950" y="187240"/>
                </a:lnTo>
                <a:lnTo>
                  <a:pt x="205819" y="185451"/>
                </a:lnTo>
                <a:lnTo>
                  <a:pt x="197154" y="180085"/>
                </a:lnTo>
                <a:lnTo>
                  <a:pt x="191955" y="171140"/>
                </a:lnTo>
                <a:lnTo>
                  <a:pt x="190304" y="159214"/>
                </a:lnTo>
                <a:lnTo>
                  <a:pt x="190263" y="47406"/>
                </a:lnTo>
                <a:lnTo>
                  <a:pt x="191955" y="35182"/>
                </a:lnTo>
                <a:lnTo>
                  <a:pt x="197154" y="26237"/>
                </a:lnTo>
                <a:lnTo>
                  <a:pt x="205819" y="20870"/>
                </a:lnTo>
                <a:lnTo>
                  <a:pt x="217950" y="19081"/>
                </a:lnTo>
                <a:lnTo>
                  <a:pt x="259370" y="19081"/>
                </a:lnTo>
                <a:lnTo>
                  <a:pt x="254768" y="12973"/>
                </a:lnTo>
                <a:lnTo>
                  <a:pt x="247929" y="7299"/>
                </a:lnTo>
                <a:lnTo>
                  <a:pt x="239486" y="3244"/>
                </a:lnTo>
                <a:lnTo>
                  <a:pt x="229442" y="811"/>
                </a:lnTo>
                <a:lnTo>
                  <a:pt x="217797" y="0"/>
                </a:lnTo>
                <a:close/>
              </a:path>
              <a:path w="267334" h="241300">
                <a:moveTo>
                  <a:pt x="259370" y="19081"/>
                </a:moveTo>
                <a:lnTo>
                  <a:pt x="217950" y="19081"/>
                </a:lnTo>
                <a:lnTo>
                  <a:pt x="230081" y="20870"/>
                </a:lnTo>
                <a:lnTo>
                  <a:pt x="238746" y="26237"/>
                </a:lnTo>
                <a:lnTo>
                  <a:pt x="243945" y="35182"/>
                </a:lnTo>
                <a:lnTo>
                  <a:pt x="245637" y="47406"/>
                </a:lnTo>
                <a:lnTo>
                  <a:pt x="245596" y="159214"/>
                </a:lnTo>
                <a:lnTo>
                  <a:pt x="243945" y="171140"/>
                </a:lnTo>
                <a:lnTo>
                  <a:pt x="238746" y="180085"/>
                </a:lnTo>
                <a:lnTo>
                  <a:pt x="230081" y="185451"/>
                </a:lnTo>
                <a:lnTo>
                  <a:pt x="217950" y="187240"/>
                </a:lnTo>
                <a:lnTo>
                  <a:pt x="259528" y="187240"/>
                </a:lnTo>
                <a:lnTo>
                  <a:pt x="260051" y="186552"/>
                </a:lnTo>
                <a:lnTo>
                  <a:pt x="263826" y="178520"/>
                </a:lnTo>
                <a:lnTo>
                  <a:pt x="266092" y="169407"/>
                </a:lnTo>
                <a:lnTo>
                  <a:pt x="266847" y="159214"/>
                </a:lnTo>
                <a:lnTo>
                  <a:pt x="266847" y="47406"/>
                </a:lnTo>
                <a:lnTo>
                  <a:pt x="266092" y="37203"/>
                </a:lnTo>
                <a:lnTo>
                  <a:pt x="263826" y="28062"/>
                </a:lnTo>
                <a:lnTo>
                  <a:pt x="260051" y="19985"/>
                </a:lnTo>
                <a:lnTo>
                  <a:pt x="259370" y="19081"/>
                </a:lnTo>
                <a:close/>
              </a:path>
              <a:path w="267334" h="241300">
                <a:moveTo>
                  <a:pt x="139638" y="177997"/>
                </a:moveTo>
                <a:lnTo>
                  <a:pt x="122243" y="177997"/>
                </a:lnTo>
                <a:lnTo>
                  <a:pt x="109720" y="240908"/>
                </a:lnTo>
                <a:lnTo>
                  <a:pt x="122243" y="240908"/>
                </a:lnTo>
                <a:lnTo>
                  <a:pt x="131372" y="222608"/>
                </a:lnTo>
                <a:lnTo>
                  <a:pt x="137895" y="207664"/>
                </a:lnTo>
                <a:lnTo>
                  <a:pt x="141809" y="196074"/>
                </a:lnTo>
                <a:lnTo>
                  <a:pt x="143113" y="187837"/>
                </a:lnTo>
                <a:lnTo>
                  <a:pt x="143113" y="181277"/>
                </a:lnTo>
                <a:lnTo>
                  <a:pt x="139638" y="177997"/>
                </a:lnTo>
                <a:close/>
              </a:path>
              <a:path w="267334" h="241300">
                <a:moveTo>
                  <a:pt x="0" y="177997"/>
                </a:moveTo>
                <a:lnTo>
                  <a:pt x="0" y="198868"/>
                </a:lnTo>
                <a:lnTo>
                  <a:pt x="9538" y="201478"/>
                </a:lnTo>
                <a:lnTo>
                  <a:pt x="19078" y="203342"/>
                </a:lnTo>
                <a:lnTo>
                  <a:pt x="28619" y="204459"/>
                </a:lnTo>
                <a:lnTo>
                  <a:pt x="38163" y="204831"/>
                </a:lnTo>
                <a:lnTo>
                  <a:pt x="50871" y="204124"/>
                </a:lnTo>
                <a:lnTo>
                  <a:pt x="85627" y="185451"/>
                </a:lnTo>
                <a:lnTo>
                  <a:pt x="38010" y="185451"/>
                </a:lnTo>
                <a:lnTo>
                  <a:pt x="28869" y="184986"/>
                </a:lnTo>
                <a:lnTo>
                  <a:pt x="19487" y="183590"/>
                </a:lnTo>
                <a:lnTo>
                  <a:pt x="9864" y="181261"/>
                </a:lnTo>
                <a:lnTo>
                  <a:pt x="0" y="177997"/>
                </a:lnTo>
                <a:close/>
              </a:path>
              <a:path w="267334" h="241300">
                <a:moveTo>
                  <a:pt x="86006" y="104055"/>
                </a:moveTo>
                <a:lnTo>
                  <a:pt x="54161" y="104055"/>
                </a:lnTo>
                <a:lnTo>
                  <a:pt x="61266" y="106193"/>
                </a:lnTo>
                <a:lnTo>
                  <a:pt x="69018" y="114746"/>
                </a:lnTo>
                <a:lnTo>
                  <a:pt x="70960" y="121450"/>
                </a:lnTo>
                <a:lnTo>
                  <a:pt x="70960" y="168661"/>
                </a:lnTo>
                <a:lnTo>
                  <a:pt x="38010" y="185451"/>
                </a:lnTo>
                <a:lnTo>
                  <a:pt x="85627" y="185451"/>
                </a:lnTo>
                <a:lnTo>
                  <a:pt x="88775" y="179939"/>
                </a:lnTo>
                <a:lnTo>
                  <a:pt x="91291" y="171477"/>
                </a:lnTo>
                <a:lnTo>
                  <a:pt x="92129" y="161897"/>
                </a:lnTo>
                <a:lnTo>
                  <a:pt x="92129" y="129100"/>
                </a:lnTo>
                <a:lnTo>
                  <a:pt x="89315" y="109534"/>
                </a:lnTo>
                <a:lnTo>
                  <a:pt x="86006" y="104055"/>
                </a:lnTo>
                <a:close/>
              </a:path>
              <a:path w="267334" h="241300">
                <a:moveTo>
                  <a:pt x="87359" y="2981"/>
                </a:moveTo>
                <a:lnTo>
                  <a:pt x="1490" y="2981"/>
                </a:lnTo>
                <a:lnTo>
                  <a:pt x="1490" y="107335"/>
                </a:lnTo>
                <a:lnTo>
                  <a:pt x="29665" y="104877"/>
                </a:lnTo>
                <a:lnTo>
                  <a:pt x="38498" y="104261"/>
                </a:lnTo>
                <a:lnTo>
                  <a:pt x="43828" y="104055"/>
                </a:lnTo>
                <a:lnTo>
                  <a:pt x="86006" y="104055"/>
                </a:lnTo>
                <a:lnTo>
                  <a:pt x="80873" y="95558"/>
                </a:lnTo>
                <a:lnTo>
                  <a:pt x="66803" y="87172"/>
                </a:lnTo>
                <a:lnTo>
                  <a:pt x="57612" y="85868"/>
                </a:lnTo>
                <a:lnTo>
                  <a:pt x="22361" y="85868"/>
                </a:lnTo>
                <a:lnTo>
                  <a:pt x="22361" y="22659"/>
                </a:lnTo>
                <a:lnTo>
                  <a:pt x="87359" y="22659"/>
                </a:lnTo>
                <a:lnTo>
                  <a:pt x="87359" y="2981"/>
                </a:lnTo>
                <a:close/>
              </a:path>
              <a:path w="267334" h="241300">
                <a:moveTo>
                  <a:pt x="47108" y="84377"/>
                </a:moveTo>
                <a:lnTo>
                  <a:pt x="38163" y="84377"/>
                </a:lnTo>
                <a:lnTo>
                  <a:pt x="29909" y="84880"/>
                </a:lnTo>
                <a:lnTo>
                  <a:pt x="22361" y="85868"/>
                </a:lnTo>
                <a:lnTo>
                  <a:pt x="57612" y="85868"/>
                </a:lnTo>
                <a:lnTo>
                  <a:pt x="47108" y="84377"/>
                </a:lnTo>
                <a:close/>
              </a:path>
            </a:pathLst>
          </a:custGeom>
          <a:solidFill>
            <a:srgbClr val="050E4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3" name="object 5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28322" y="8299498"/>
            <a:ext cx="233156" cy="206322"/>
          </a:xfrm>
          <a:prstGeom prst="rect">
            <a:avLst/>
          </a:prstGeom>
        </p:spPr>
      </p:pic>
      <p:sp>
        <p:nvSpPr>
          <p:cNvPr id="54" name="object 54"/>
          <p:cNvSpPr/>
          <p:nvPr/>
        </p:nvSpPr>
        <p:spPr>
          <a:xfrm>
            <a:off x="6635671" y="9725365"/>
            <a:ext cx="377825" cy="241300"/>
          </a:xfrm>
          <a:custGeom>
            <a:avLst/>
            <a:gdLst/>
            <a:ahLst/>
            <a:cxnLst/>
            <a:rect l="l" t="t" r="r" b="b"/>
            <a:pathLst>
              <a:path w="377825" h="241300">
                <a:moveTo>
                  <a:pt x="377463" y="2981"/>
                </a:moveTo>
                <a:lnTo>
                  <a:pt x="288016" y="2981"/>
                </a:lnTo>
                <a:lnTo>
                  <a:pt x="288016" y="22361"/>
                </a:lnTo>
                <a:lnTo>
                  <a:pt x="355101" y="22361"/>
                </a:lnTo>
                <a:lnTo>
                  <a:pt x="336615" y="80799"/>
                </a:lnTo>
                <a:lnTo>
                  <a:pt x="325962" y="118506"/>
                </a:lnTo>
                <a:lnTo>
                  <a:pt x="319872" y="161294"/>
                </a:lnTo>
                <a:lnTo>
                  <a:pt x="319621" y="173227"/>
                </a:lnTo>
                <a:lnTo>
                  <a:pt x="319621" y="203341"/>
                </a:lnTo>
                <a:lnTo>
                  <a:pt x="341088" y="203341"/>
                </a:lnTo>
                <a:lnTo>
                  <a:pt x="341106" y="173227"/>
                </a:lnTo>
                <a:lnTo>
                  <a:pt x="341329" y="162345"/>
                </a:lnTo>
                <a:lnTo>
                  <a:pt x="347217" y="120308"/>
                </a:lnTo>
                <a:lnTo>
                  <a:pt x="357784" y="82290"/>
                </a:lnTo>
                <a:lnTo>
                  <a:pt x="377463" y="19976"/>
                </a:lnTo>
                <a:lnTo>
                  <a:pt x="377463" y="2981"/>
                </a:lnTo>
                <a:close/>
              </a:path>
              <a:path w="377825" h="241300">
                <a:moveTo>
                  <a:pt x="274702" y="177997"/>
                </a:moveTo>
                <a:lnTo>
                  <a:pt x="257306" y="177997"/>
                </a:lnTo>
                <a:lnTo>
                  <a:pt x="244784" y="240908"/>
                </a:lnTo>
                <a:lnTo>
                  <a:pt x="257306" y="240908"/>
                </a:lnTo>
                <a:lnTo>
                  <a:pt x="266436" y="222608"/>
                </a:lnTo>
                <a:lnTo>
                  <a:pt x="272958" y="207664"/>
                </a:lnTo>
                <a:lnTo>
                  <a:pt x="276872" y="196074"/>
                </a:lnTo>
                <a:lnTo>
                  <a:pt x="278177" y="187837"/>
                </a:lnTo>
                <a:lnTo>
                  <a:pt x="278177" y="181277"/>
                </a:lnTo>
                <a:lnTo>
                  <a:pt x="274702" y="177997"/>
                </a:lnTo>
                <a:close/>
              </a:path>
              <a:path w="377825" h="241300">
                <a:moveTo>
                  <a:pt x="135063" y="177997"/>
                </a:moveTo>
                <a:lnTo>
                  <a:pt x="135063" y="198868"/>
                </a:lnTo>
                <a:lnTo>
                  <a:pt x="144602" y="201478"/>
                </a:lnTo>
                <a:lnTo>
                  <a:pt x="154142" y="203342"/>
                </a:lnTo>
                <a:lnTo>
                  <a:pt x="163683" y="204459"/>
                </a:lnTo>
                <a:lnTo>
                  <a:pt x="173227" y="204831"/>
                </a:lnTo>
                <a:lnTo>
                  <a:pt x="185935" y="204124"/>
                </a:lnTo>
                <a:lnTo>
                  <a:pt x="220690" y="185451"/>
                </a:lnTo>
                <a:lnTo>
                  <a:pt x="173074" y="185451"/>
                </a:lnTo>
                <a:lnTo>
                  <a:pt x="163932" y="184986"/>
                </a:lnTo>
                <a:lnTo>
                  <a:pt x="154551" y="183590"/>
                </a:lnTo>
                <a:lnTo>
                  <a:pt x="144928" y="181261"/>
                </a:lnTo>
                <a:lnTo>
                  <a:pt x="135063" y="177997"/>
                </a:lnTo>
                <a:close/>
              </a:path>
              <a:path w="377825" h="241300">
                <a:moveTo>
                  <a:pt x="221069" y="104055"/>
                </a:moveTo>
                <a:lnTo>
                  <a:pt x="189225" y="104055"/>
                </a:lnTo>
                <a:lnTo>
                  <a:pt x="196330" y="106193"/>
                </a:lnTo>
                <a:lnTo>
                  <a:pt x="204082" y="114746"/>
                </a:lnTo>
                <a:lnTo>
                  <a:pt x="206024" y="121450"/>
                </a:lnTo>
                <a:lnTo>
                  <a:pt x="206024" y="168661"/>
                </a:lnTo>
                <a:lnTo>
                  <a:pt x="173074" y="185451"/>
                </a:lnTo>
                <a:lnTo>
                  <a:pt x="220690" y="185451"/>
                </a:lnTo>
                <a:lnTo>
                  <a:pt x="223839" y="179939"/>
                </a:lnTo>
                <a:lnTo>
                  <a:pt x="226354" y="171477"/>
                </a:lnTo>
                <a:lnTo>
                  <a:pt x="227193" y="161897"/>
                </a:lnTo>
                <a:lnTo>
                  <a:pt x="227193" y="129100"/>
                </a:lnTo>
                <a:lnTo>
                  <a:pt x="224379" y="109534"/>
                </a:lnTo>
                <a:lnTo>
                  <a:pt x="221069" y="104055"/>
                </a:lnTo>
                <a:close/>
              </a:path>
              <a:path w="377825" h="241300">
                <a:moveTo>
                  <a:pt x="222422" y="2981"/>
                </a:moveTo>
                <a:lnTo>
                  <a:pt x="136554" y="2981"/>
                </a:lnTo>
                <a:lnTo>
                  <a:pt x="136554" y="107335"/>
                </a:lnTo>
                <a:lnTo>
                  <a:pt x="164729" y="104874"/>
                </a:lnTo>
                <a:lnTo>
                  <a:pt x="173562" y="104260"/>
                </a:lnTo>
                <a:lnTo>
                  <a:pt x="178892" y="104055"/>
                </a:lnTo>
                <a:lnTo>
                  <a:pt x="221069" y="104055"/>
                </a:lnTo>
                <a:lnTo>
                  <a:pt x="215936" y="95558"/>
                </a:lnTo>
                <a:lnTo>
                  <a:pt x="201867" y="87172"/>
                </a:lnTo>
                <a:lnTo>
                  <a:pt x="192676" y="85868"/>
                </a:lnTo>
                <a:lnTo>
                  <a:pt x="157425" y="85868"/>
                </a:lnTo>
                <a:lnTo>
                  <a:pt x="157425" y="22659"/>
                </a:lnTo>
                <a:lnTo>
                  <a:pt x="222422" y="22659"/>
                </a:lnTo>
                <a:lnTo>
                  <a:pt x="222422" y="2981"/>
                </a:lnTo>
                <a:close/>
              </a:path>
              <a:path w="377825" h="241300">
                <a:moveTo>
                  <a:pt x="182172" y="84377"/>
                </a:moveTo>
                <a:lnTo>
                  <a:pt x="173227" y="84377"/>
                </a:lnTo>
                <a:lnTo>
                  <a:pt x="164972" y="84871"/>
                </a:lnTo>
                <a:lnTo>
                  <a:pt x="157425" y="85868"/>
                </a:lnTo>
                <a:lnTo>
                  <a:pt x="192676" y="85868"/>
                </a:lnTo>
                <a:lnTo>
                  <a:pt x="182172" y="84377"/>
                </a:lnTo>
                <a:close/>
              </a:path>
              <a:path w="377825" h="241300">
                <a:moveTo>
                  <a:pt x="50388" y="0"/>
                </a:moveTo>
                <a:lnTo>
                  <a:pt x="12965" y="12522"/>
                </a:lnTo>
                <a:lnTo>
                  <a:pt x="596" y="46213"/>
                </a:lnTo>
                <a:lnTo>
                  <a:pt x="626" y="66190"/>
                </a:lnTo>
                <a:lnTo>
                  <a:pt x="1918" y="78748"/>
                </a:lnTo>
                <a:lnTo>
                  <a:pt x="5887" y="89295"/>
                </a:lnTo>
                <a:lnTo>
                  <a:pt x="12502" y="97532"/>
                </a:lnTo>
                <a:lnTo>
                  <a:pt x="21765" y="103459"/>
                </a:lnTo>
                <a:lnTo>
                  <a:pt x="12240" y="109629"/>
                </a:lnTo>
                <a:lnTo>
                  <a:pt x="5439" y="117996"/>
                </a:lnTo>
                <a:lnTo>
                  <a:pt x="1359" y="128561"/>
                </a:lnTo>
                <a:lnTo>
                  <a:pt x="31" y="141026"/>
                </a:lnTo>
                <a:lnTo>
                  <a:pt x="0" y="160406"/>
                </a:lnTo>
                <a:lnTo>
                  <a:pt x="782" y="170443"/>
                </a:lnTo>
                <a:lnTo>
                  <a:pt x="28209" y="203229"/>
                </a:lnTo>
                <a:lnTo>
                  <a:pt x="50234" y="206322"/>
                </a:lnTo>
                <a:lnTo>
                  <a:pt x="62049" y="205539"/>
                </a:lnTo>
                <a:lnTo>
                  <a:pt x="72298" y="203191"/>
                </a:lnTo>
                <a:lnTo>
                  <a:pt x="80981" y="199278"/>
                </a:lnTo>
                <a:lnTo>
                  <a:pt x="88100" y="193800"/>
                </a:lnTo>
                <a:lnTo>
                  <a:pt x="93219" y="187538"/>
                </a:lnTo>
                <a:lnTo>
                  <a:pt x="50234" y="187538"/>
                </a:lnTo>
                <a:lnTo>
                  <a:pt x="37387" y="185824"/>
                </a:lnTo>
                <a:lnTo>
                  <a:pt x="28211" y="180682"/>
                </a:lnTo>
                <a:lnTo>
                  <a:pt x="22706" y="172110"/>
                </a:lnTo>
                <a:lnTo>
                  <a:pt x="20916" y="160406"/>
                </a:lnTo>
                <a:lnTo>
                  <a:pt x="20870" y="141026"/>
                </a:lnTo>
                <a:lnTo>
                  <a:pt x="22706" y="128504"/>
                </a:lnTo>
                <a:lnTo>
                  <a:pt x="28211" y="119559"/>
                </a:lnTo>
                <a:lnTo>
                  <a:pt x="37387" y="114192"/>
                </a:lnTo>
                <a:lnTo>
                  <a:pt x="50234" y="112404"/>
                </a:lnTo>
                <a:lnTo>
                  <a:pt x="90649" y="112404"/>
                </a:lnTo>
                <a:lnTo>
                  <a:pt x="88363" y="109629"/>
                </a:lnTo>
                <a:lnTo>
                  <a:pt x="78712" y="103459"/>
                </a:lnTo>
                <a:lnTo>
                  <a:pt x="87971" y="97532"/>
                </a:lnTo>
                <a:lnTo>
                  <a:pt x="90155" y="94812"/>
                </a:lnTo>
                <a:lnTo>
                  <a:pt x="50388" y="94812"/>
                </a:lnTo>
                <a:lnTo>
                  <a:pt x="37865" y="93024"/>
                </a:lnTo>
                <a:lnTo>
                  <a:pt x="28920" y="87657"/>
                </a:lnTo>
                <a:lnTo>
                  <a:pt x="23554" y="78712"/>
                </a:lnTo>
                <a:lnTo>
                  <a:pt x="21765" y="66190"/>
                </a:lnTo>
                <a:lnTo>
                  <a:pt x="21765" y="46213"/>
                </a:lnTo>
                <a:lnTo>
                  <a:pt x="23554" y="34211"/>
                </a:lnTo>
                <a:lnTo>
                  <a:pt x="28920" y="25640"/>
                </a:lnTo>
                <a:lnTo>
                  <a:pt x="37865" y="20497"/>
                </a:lnTo>
                <a:lnTo>
                  <a:pt x="50388" y="18783"/>
                </a:lnTo>
                <a:lnTo>
                  <a:pt x="92577" y="18783"/>
                </a:lnTo>
                <a:lnTo>
                  <a:pt x="87657" y="12522"/>
                </a:lnTo>
                <a:lnTo>
                  <a:pt x="80742" y="7043"/>
                </a:lnTo>
                <a:lnTo>
                  <a:pt x="72226" y="3130"/>
                </a:lnTo>
                <a:lnTo>
                  <a:pt x="62108" y="782"/>
                </a:lnTo>
                <a:lnTo>
                  <a:pt x="50388" y="0"/>
                </a:lnTo>
                <a:close/>
              </a:path>
              <a:path w="377825" h="241300">
                <a:moveTo>
                  <a:pt x="90649" y="112404"/>
                </a:moveTo>
                <a:lnTo>
                  <a:pt x="50234" y="112404"/>
                </a:lnTo>
                <a:lnTo>
                  <a:pt x="63082" y="114192"/>
                </a:lnTo>
                <a:lnTo>
                  <a:pt x="72261" y="119559"/>
                </a:lnTo>
                <a:lnTo>
                  <a:pt x="77770" y="128504"/>
                </a:lnTo>
                <a:lnTo>
                  <a:pt x="79607" y="141026"/>
                </a:lnTo>
                <a:lnTo>
                  <a:pt x="79561" y="160406"/>
                </a:lnTo>
                <a:lnTo>
                  <a:pt x="77770" y="172110"/>
                </a:lnTo>
                <a:lnTo>
                  <a:pt x="72261" y="180682"/>
                </a:lnTo>
                <a:lnTo>
                  <a:pt x="63082" y="185824"/>
                </a:lnTo>
                <a:lnTo>
                  <a:pt x="50234" y="187538"/>
                </a:lnTo>
                <a:lnTo>
                  <a:pt x="93219" y="187538"/>
                </a:lnTo>
                <a:lnTo>
                  <a:pt x="93645" y="187016"/>
                </a:lnTo>
                <a:lnTo>
                  <a:pt x="97607" y="179189"/>
                </a:lnTo>
                <a:lnTo>
                  <a:pt x="99983" y="170319"/>
                </a:lnTo>
                <a:lnTo>
                  <a:pt x="100776" y="160406"/>
                </a:lnTo>
                <a:lnTo>
                  <a:pt x="100743" y="141026"/>
                </a:lnTo>
                <a:lnTo>
                  <a:pt x="99396" y="128561"/>
                </a:lnTo>
                <a:lnTo>
                  <a:pt x="95258" y="117996"/>
                </a:lnTo>
                <a:lnTo>
                  <a:pt x="90649" y="112404"/>
                </a:lnTo>
                <a:close/>
              </a:path>
              <a:path w="377825" h="241300">
                <a:moveTo>
                  <a:pt x="92577" y="18783"/>
                </a:moveTo>
                <a:lnTo>
                  <a:pt x="50388" y="18783"/>
                </a:lnTo>
                <a:lnTo>
                  <a:pt x="62910" y="20497"/>
                </a:lnTo>
                <a:lnTo>
                  <a:pt x="71855" y="25640"/>
                </a:lnTo>
                <a:lnTo>
                  <a:pt x="77221" y="34211"/>
                </a:lnTo>
                <a:lnTo>
                  <a:pt x="79010" y="46213"/>
                </a:lnTo>
                <a:lnTo>
                  <a:pt x="79010" y="66190"/>
                </a:lnTo>
                <a:lnTo>
                  <a:pt x="77221" y="78712"/>
                </a:lnTo>
                <a:lnTo>
                  <a:pt x="71855" y="87657"/>
                </a:lnTo>
                <a:lnTo>
                  <a:pt x="62910" y="93024"/>
                </a:lnTo>
                <a:lnTo>
                  <a:pt x="50388" y="94812"/>
                </a:lnTo>
                <a:lnTo>
                  <a:pt x="90155" y="94812"/>
                </a:lnTo>
                <a:lnTo>
                  <a:pt x="94587" y="89295"/>
                </a:lnTo>
                <a:lnTo>
                  <a:pt x="98561" y="78712"/>
                </a:lnTo>
                <a:lnTo>
                  <a:pt x="99850" y="66190"/>
                </a:lnTo>
                <a:lnTo>
                  <a:pt x="99881" y="46213"/>
                </a:lnTo>
                <a:lnTo>
                  <a:pt x="99116" y="36172"/>
                </a:lnTo>
                <a:lnTo>
                  <a:pt x="96823" y="27208"/>
                </a:lnTo>
                <a:lnTo>
                  <a:pt x="93003" y="19324"/>
                </a:lnTo>
                <a:lnTo>
                  <a:pt x="92577" y="18783"/>
                </a:lnTo>
                <a:close/>
              </a:path>
            </a:pathLst>
          </a:custGeom>
          <a:solidFill>
            <a:srgbClr val="050E4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5" name="object 55"/>
          <p:cNvSpPr/>
          <p:nvPr/>
        </p:nvSpPr>
        <p:spPr>
          <a:xfrm>
            <a:off x="7823387" y="9726855"/>
            <a:ext cx="379095" cy="240029"/>
          </a:xfrm>
          <a:custGeom>
            <a:avLst/>
            <a:gdLst/>
            <a:ahLst/>
            <a:cxnLst/>
            <a:rect l="l" t="t" r="r" b="b"/>
            <a:pathLst>
              <a:path w="379095" h="240029">
                <a:moveTo>
                  <a:pt x="287122" y="177103"/>
                </a:moveTo>
                <a:lnTo>
                  <a:pt x="287122" y="197974"/>
                </a:lnTo>
                <a:lnTo>
                  <a:pt x="295459" y="200322"/>
                </a:lnTo>
                <a:lnTo>
                  <a:pt x="304973" y="201999"/>
                </a:lnTo>
                <a:lnTo>
                  <a:pt x="315662" y="203005"/>
                </a:lnTo>
                <a:lnTo>
                  <a:pt x="327526" y="203341"/>
                </a:lnTo>
                <a:lnTo>
                  <a:pt x="339242" y="202633"/>
                </a:lnTo>
                <a:lnTo>
                  <a:pt x="372503" y="183961"/>
                </a:lnTo>
                <a:lnTo>
                  <a:pt x="323940" y="183961"/>
                </a:lnTo>
                <a:lnTo>
                  <a:pt x="314428" y="183532"/>
                </a:lnTo>
                <a:lnTo>
                  <a:pt x="305122" y="182247"/>
                </a:lnTo>
                <a:lnTo>
                  <a:pt x="296020" y="180104"/>
                </a:lnTo>
                <a:lnTo>
                  <a:pt x="287122" y="177103"/>
                </a:lnTo>
                <a:close/>
              </a:path>
              <a:path w="379095" h="240029">
                <a:moveTo>
                  <a:pt x="370981" y="19380"/>
                </a:moveTo>
                <a:lnTo>
                  <a:pt x="323795" y="19380"/>
                </a:lnTo>
                <a:lnTo>
                  <a:pt x="332570" y="19780"/>
                </a:lnTo>
                <a:lnTo>
                  <a:pt x="339818" y="20982"/>
                </a:lnTo>
                <a:lnTo>
                  <a:pt x="345540" y="22984"/>
                </a:lnTo>
                <a:lnTo>
                  <a:pt x="349734" y="25786"/>
                </a:lnTo>
                <a:lnTo>
                  <a:pt x="354309" y="30070"/>
                </a:lnTo>
                <a:lnTo>
                  <a:pt x="356592" y="36178"/>
                </a:lnTo>
                <a:lnTo>
                  <a:pt x="356592" y="72553"/>
                </a:lnTo>
                <a:lnTo>
                  <a:pt x="354598" y="79658"/>
                </a:lnTo>
                <a:lnTo>
                  <a:pt x="346650" y="89403"/>
                </a:lnTo>
                <a:lnTo>
                  <a:pt x="339691" y="91831"/>
                </a:lnTo>
                <a:lnTo>
                  <a:pt x="309185" y="91831"/>
                </a:lnTo>
                <a:lnTo>
                  <a:pt x="309185" y="111211"/>
                </a:lnTo>
                <a:lnTo>
                  <a:pt x="329758" y="111211"/>
                </a:lnTo>
                <a:lnTo>
                  <a:pt x="342018" y="112963"/>
                </a:lnTo>
                <a:lnTo>
                  <a:pt x="350777" y="118219"/>
                </a:lnTo>
                <a:lnTo>
                  <a:pt x="356032" y="126977"/>
                </a:lnTo>
                <a:lnTo>
                  <a:pt x="357784" y="139237"/>
                </a:lnTo>
                <a:lnTo>
                  <a:pt x="357784" y="167366"/>
                </a:lnTo>
                <a:lnTo>
                  <a:pt x="323940" y="183961"/>
                </a:lnTo>
                <a:lnTo>
                  <a:pt x="372503" y="183961"/>
                </a:lnTo>
                <a:lnTo>
                  <a:pt x="375634" y="178372"/>
                </a:lnTo>
                <a:lnTo>
                  <a:pt x="378123" y="169818"/>
                </a:lnTo>
                <a:lnTo>
                  <a:pt x="378953" y="160108"/>
                </a:lnTo>
                <a:lnTo>
                  <a:pt x="378953" y="137150"/>
                </a:lnTo>
                <a:lnTo>
                  <a:pt x="377519" y="124273"/>
                </a:lnTo>
                <a:lnTo>
                  <a:pt x="373215" y="113969"/>
                </a:lnTo>
                <a:lnTo>
                  <a:pt x="366041" y="106236"/>
                </a:lnTo>
                <a:lnTo>
                  <a:pt x="355995" y="101074"/>
                </a:lnTo>
                <a:lnTo>
                  <a:pt x="365517" y="95487"/>
                </a:lnTo>
                <a:lnTo>
                  <a:pt x="372318" y="87363"/>
                </a:lnTo>
                <a:lnTo>
                  <a:pt x="376400" y="76703"/>
                </a:lnTo>
                <a:lnTo>
                  <a:pt x="377761" y="63506"/>
                </a:lnTo>
                <a:lnTo>
                  <a:pt x="377761" y="42934"/>
                </a:lnTo>
                <a:lnTo>
                  <a:pt x="374480" y="24150"/>
                </a:lnTo>
                <a:lnTo>
                  <a:pt x="370981" y="19380"/>
                </a:lnTo>
                <a:close/>
              </a:path>
              <a:path w="379095" h="240029">
                <a:moveTo>
                  <a:pt x="325286" y="0"/>
                </a:moveTo>
                <a:lnTo>
                  <a:pt x="315314" y="260"/>
                </a:lnTo>
                <a:lnTo>
                  <a:pt x="306276" y="1042"/>
                </a:lnTo>
                <a:lnTo>
                  <a:pt x="298171" y="2346"/>
                </a:lnTo>
                <a:lnTo>
                  <a:pt x="290998" y="4174"/>
                </a:lnTo>
                <a:lnTo>
                  <a:pt x="290998" y="24448"/>
                </a:lnTo>
                <a:lnTo>
                  <a:pt x="298190" y="22229"/>
                </a:lnTo>
                <a:lnTo>
                  <a:pt x="306055" y="20646"/>
                </a:lnTo>
                <a:lnTo>
                  <a:pt x="314590" y="19696"/>
                </a:lnTo>
                <a:lnTo>
                  <a:pt x="323795" y="19380"/>
                </a:lnTo>
                <a:lnTo>
                  <a:pt x="370981" y="19380"/>
                </a:lnTo>
                <a:lnTo>
                  <a:pt x="364640" y="10733"/>
                </a:lnTo>
                <a:lnTo>
                  <a:pt x="348241" y="2683"/>
                </a:lnTo>
                <a:lnTo>
                  <a:pt x="325286" y="0"/>
                </a:lnTo>
                <a:close/>
              </a:path>
              <a:path w="379095" h="240029">
                <a:moveTo>
                  <a:pt x="267546" y="176507"/>
                </a:moveTo>
                <a:lnTo>
                  <a:pt x="250151" y="176507"/>
                </a:lnTo>
                <a:lnTo>
                  <a:pt x="237628" y="239417"/>
                </a:lnTo>
                <a:lnTo>
                  <a:pt x="250151" y="239417"/>
                </a:lnTo>
                <a:lnTo>
                  <a:pt x="259281" y="221117"/>
                </a:lnTo>
                <a:lnTo>
                  <a:pt x="265803" y="206173"/>
                </a:lnTo>
                <a:lnTo>
                  <a:pt x="269717" y="194583"/>
                </a:lnTo>
                <a:lnTo>
                  <a:pt x="271022" y="186346"/>
                </a:lnTo>
                <a:lnTo>
                  <a:pt x="271022" y="179786"/>
                </a:lnTo>
                <a:lnTo>
                  <a:pt x="267546" y="176507"/>
                </a:lnTo>
                <a:close/>
              </a:path>
              <a:path w="379095" h="240029">
                <a:moveTo>
                  <a:pt x="174871" y="0"/>
                </a:moveTo>
                <a:lnTo>
                  <a:pt x="137304" y="12973"/>
                </a:lnTo>
                <a:lnTo>
                  <a:pt x="124330" y="47108"/>
                </a:lnTo>
                <a:lnTo>
                  <a:pt x="124330" y="157723"/>
                </a:lnTo>
                <a:lnTo>
                  <a:pt x="143028" y="197619"/>
                </a:lnTo>
                <a:lnTo>
                  <a:pt x="173082" y="204831"/>
                </a:lnTo>
                <a:lnTo>
                  <a:pt x="184728" y="204030"/>
                </a:lnTo>
                <a:lnTo>
                  <a:pt x="194772" y="201625"/>
                </a:lnTo>
                <a:lnTo>
                  <a:pt x="203214" y="197619"/>
                </a:lnTo>
                <a:lnTo>
                  <a:pt x="210053" y="192011"/>
                </a:lnTo>
                <a:lnTo>
                  <a:pt x="214586" y="186048"/>
                </a:lnTo>
                <a:lnTo>
                  <a:pt x="173227" y="186048"/>
                </a:lnTo>
                <a:lnTo>
                  <a:pt x="161096" y="184259"/>
                </a:lnTo>
                <a:lnTo>
                  <a:pt x="152431" y="178892"/>
                </a:lnTo>
                <a:lnTo>
                  <a:pt x="147232" y="169947"/>
                </a:lnTo>
                <a:lnTo>
                  <a:pt x="145540" y="157723"/>
                </a:lnTo>
                <a:lnTo>
                  <a:pt x="145499" y="102863"/>
                </a:lnTo>
                <a:lnTo>
                  <a:pt x="152039" y="99732"/>
                </a:lnTo>
                <a:lnTo>
                  <a:pt x="159139" y="97496"/>
                </a:lnTo>
                <a:lnTo>
                  <a:pt x="166798" y="96154"/>
                </a:lnTo>
                <a:lnTo>
                  <a:pt x="175016" y="95707"/>
                </a:lnTo>
                <a:lnTo>
                  <a:pt x="216459" y="95707"/>
                </a:lnTo>
                <a:lnTo>
                  <a:pt x="215501" y="93790"/>
                </a:lnTo>
                <a:lnTo>
                  <a:pt x="210351" y="87657"/>
                </a:lnTo>
                <a:lnTo>
                  <a:pt x="204416" y="83184"/>
                </a:lnTo>
                <a:lnTo>
                  <a:pt x="145499" y="83184"/>
                </a:lnTo>
                <a:lnTo>
                  <a:pt x="145499" y="48300"/>
                </a:lnTo>
                <a:lnTo>
                  <a:pt x="177997" y="19678"/>
                </a:lnTo>
                <a:lnTo>
                  <a:pt x="214969" y="19678"/>
                </a:lnTo>
                <a:lnTo>
                  <a:pt x="214969" y="5366"/>
                </a:lnTo>
                <a:lnTo>
                  <a:pt x="206650" y="3018"/>
                </a:lnTo>
                <a:lnTo>
                  <a:pt x="197194" y="1341"/>
                </a:lnTo>
                <a:lnTo>
                  <a:pt x="186601" y="335"/>
                </a:lnTo>
                <a:lnTo>
                  <a:pt x="174871" y="0"/>
                </a:lnTo>
                <a:close/>
              </a:path>
              <a:path w="379095" h="240029">
                <a:moveTo>
                  <a:pt x="216459" y="95707"/>
                </a:moveTo>
                <a:lnTo>
                  <a:pt x="175016" y="95707"/>
                </a:lnTo>
                <a:lnTo>
                  <a:pt x="186364" y="97254"/>
                </a:lnTo>
                <a:lnTo>
                  <a:pt x="194470" y="101896"/>
                </a:lnTo>
                <a:lnTo>
                  <a:pt x="199334" y="109629"/>
                </a:lnTo>
                <a:lnTo>
                  <a:pt x="200821" y="119559"/>
                </a:lnTo>
                <a:lnTo>
                  <a:pt x="200914" y="157723"/>
                </a:lnTo>
                <a:lnTo>
                  <a:pt x="199222" y="169947"/>
                </a:lnTo>
                <a:lnTo>
                  <a:pt x="194023" y="178892"/>
                </a:lnTo>
                <a:lnTo>
                  <a:pt x="185358" y="184259"/>
                </a:lnTo>
                <a:lnTo>
                  <a:pt x="173227" y="186048"/>
                </a:lnTo>
                <a:lnTo>
                  <a:pt x="214586" y="186048"/>
                </a:lnTo>
                <a:lnTo>
                  <a:pt x="215336" y="185061"/>
                </a:lnTo>
                <a:lnTo>
                  <a:pt x="219108" y="177030"/>
                </a:lnTo>
                <a:lnTo>
                  <a:pt x="221370" y="167917"/>
                </a:lnTo>
                <a:lnTo>
                  <a:pt x="222124" y="157723"/>
                </a:lnTo>
                <a:lnTo>
                  <a:pt x="222124" y="119559"/>
                </a:lnTo>
                <a:lnTo>
                  <a:pt x="221388" y="109741"/>
                </a:lnTo>
                <a:lnTo>
                  <a:pt x="219180" y="101151"/>
                </a:lnTo>
                <a:lnTo>
                  <a:pt x="216459" y="95707"/>
                </a:lnTo>
                <a:close/>
              </a:path>
              <a:path w="379095" h="240029">
                <a:moveTo>
                  <a:pt x="178594" y="76625"/>
                </a:moveTo>
                <a:lnTo>
                  <a:pt x="169036" y="77035"/>
                </a:lnTo>
                <a:lnTo>
                  <a:pt x="160334" y="78266"/>
                </a:lnTo>
                <a:lnTo>
                  <a:pt x="152488" y="80316"/>
                </a:lnTo>
                <a:lnTo>
                  <a:pt x="145499" y="83184"/>
                </a:lnTo>
                <a:lnTo>
                  <a:pt x="204416" y="83184"/>
                </a:lnTo>
                <a:lnTo>
                  <a:pt x="203948" y="82832"/>
                </a:lnTo>
                <a:lnTo>
                  <a:pt x="196520" y="79384"/>
                </a:lnTo>
                <a:lnTo>
                  <a:pt x="188069" y="77315"/>
                </a:lnTo>
                <a:lnTo>
                  <a:pt x="178594" y="76625"/>
                </a:lnTo>
                <a:close/>
              </a:path>
              <a:path w="379095" h="240029">
                <a:moveTo>
                  <a:pt x="214969" y="19678"/>
                </a:moveTo>
                <a:lnTo>
                  <a:pt x="177997" y="19678"/>
                </a:lnTo>
                <a:lnTo>
                  <a:pt x="188359" y="20050"/>
                </a:lnTo>
                <a:lnTo>
                  <a:pt x="197975" y="21167"/>
                </a:lnTo>
                <a:lnTo>
                  <a:pt x="206845" y="23031"/>
                </a:lnTo>
                <a:lnTo>
                  <a:pt x="214969" y="25641"/>
                </a:lnTo>
                <a:lnTo>
                  <a:pt x="214969" y="19678"/>
                </a:lnTo>
                <a:close/>
              </a:path>
              <a:path w="379095" h="240029">
                <a:moveTo>
                  <a:pt x="86332" y="19678"/>
                </a:moveTo>
                <a:lnTo>
                  <a:pt x="38913" y="19678"/>
                </a:lnTo>
                <a:lnTo>
                  <a:pt x="47865" y="20050"/>
                </a:lnTo>
                <a:lnTo>
                  <a:pt x="55197" y="21167"/>
                </a:lnTo>
                <a:lnTo>
                  <a:pt x="60908" y="23031"/>
                </a:lnTo>
                <a:lnTo>
                  <a:pt x="64997" y="25641"/>
                </a:lnTo>
                <a:lnTo>
                  <a:pt x="69367" y="29619"/>
                </a:lnTo>
                <a:lnTo>
                  <a:pt x="71556" y="35582"/>
                </a:lnTo>
                <a:lnTo>
                  <a:pt x="71556" y="65789"/>
                </a:lnTo>
                <a:lnTo>
                  <a:pt x="70466" y="72153"/>
                </a:lnTo>
                <a:lnTo>
                  <a:pt x="66087" y="81694"/>
                </a:lnTo>
                <a:lnTo>
                  <a:pt x="61913" y="86064"/>
                </a:lnTo>
                <a:lnTo>
                  <a:pt x="55754" y="90042"/>
                </a:lnTo>
                <a:lnTo>
                  <a:pt x="24245" y="112546"/>
                </a:lnTo>
                <a:lnTo>
                  <a:pt x="484" y="149720"/>
                </a:lnTo>
                <a:lnTo>
                  <a:pt x="0" y="158617"/>
                </a:lnTo>
                <a:lnTo>
                  <a:pt x="0" y="201850"/>
                </a:lnTo>
                <a:lnTo>
                  <a:pt x="93322" y="201850"/>
                </a:lnTo>
                <a:lnTo>
                  <a:pt x="93322" y="182172"/>
                </a:lnTo>
                <a:lnTo>
                  <a:pt x="21467" y="182172"/>
                </a:lnTo>
                <a:lnTo>
                  <a:pt x="21467" y="150567"/>
                </a:lnTo>
                <a:lnTo>
                  <a:pt x="69469" y="105248"/>
                </a:lnTo>
                <a:lnTo>
                  <a:pt x="75394" y="100833"/>
                </a:lnTo>
                <a:lnTo>
                  <a:pt x="92725" y="59630"/>
                </a:lnTo>
                <a:lnTo>
                  <a:pt x="92725" y="42337"/>
                </a:lnTo>
                <a:lnTo>
                  <a:pt x="89427" y="23816"/>
                </a:lnTo>
                <a:lnTo>
                  <a:pt x="86332" y="19678"/>
                </a:lnTo>
                <a:close/>
              </a:path>
              <a:path w="379095" h="240029">
                <a:moveTo>
                  <a:pt x="39952" y="0"/>
                </a:moveTo>
                <a:lnTo>
                  <a:pt x="29720" y="335"/>
                </a:lnTo>
                <a:lnTo>
                  <a:pt x="20197" y="1341"/>
                </a:lnTo>
                <a:lnTo>
                  <a:pt x="11384" y="3018"/>
                </a:lnTo>
                <a:lnTo>
                  <a:pt x="3279" y="5366"/>
                </a:lnTo>
                <a:lnTo>
                  <a:pt x="3279" y="25939"/>
                </a:lnTo>
                <a:lnTo>
                  <a:pt x="11544" y="23200"/>
                </a:lnTo>
                <a:lnTo>
                  <a:pt x="20237" y="21243"/>
                </a:lnTo>
                <a:lnTo>
                  <a:pt x="29360" y="20069"/>
                </a:lnTo>
                <a:lnTo>
                  <a:pt x="38913" y="19678"/>
                </a:lnTo>
                <a:lnTo>
                  <a:pt x="86332" y="19678"/>
                </a:lnTo>
                <a:lnTo>
                  <a:pt x="79532" y="10585"/>
                </a:lnTo>
                <a:lnTo>
                  <a:pt x="63040" y="2646"/>
                </a:lnTo>
                <a:lnTo>
                  <a:pt x="39952" y="0"/>
                </a:lnTo>
                <a:close/>
              </a:path>
            </a:pathLst>
          </a:custGeom>
          <a:solidFill>
            <a:srgbClr val="050E4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6" name="object 56"/>
          <p:cNvSpPr/>
          <p:nvPr/>
        </p:nvSpPr>
        <p:spPr>
          <a:xfrm>
            <a:off x="8920892" y="9725365"/>
            <a:ext cx="276860" cy="241300"/>
          </a:xfrm>
          <a:custGeom>
            <a:avLst/>
            <a:gdLst/>
            <a:ahLst/>
            <a:cxnLst/>
            <a:rect l="l" t="t" r="r" b="b"/>
            <a:pathLst>
              <a:path w="276859" h="241300">
                <a:moveTo>
                  <a:pt x="227636" y="0"/>
                </a:moveTo>
                <a:lnTo>
                  <a:pt x="190818" y="12965"/>
                </a:lnTo>
                <a:lnTo>
                  <a:pt x="178892" y="47406"/>
                </a:lnTo>
                <a:lnTo>
                  <a:pt x="178892" y="159214"/>
                </a:lnTo>
                <a:lnTo>
                  <a:pt x="197590" y="199109"/>
                </a:lnTo>
                <a:lnTo>
                  <a:pt x="227636" y="206322"/>
                </a:lnTo>
                <a:lnTo>
                  <a:pt x="239281" y="205520"/>
                </a:lnTo>
                <a:lnTo>
                  <a:pt x="249325" y="203116"/>
                </a:lnTo>
                <a:lnTo>
                  <a:pt x="257768" y="199109"/>
                </a:lnTo>
                <a:lnTo>
                  <a:pt x="264607" y="193501"/>
                </a:lnTo>
                <a:lnTo>
                  <a:pt x="269367" y="187240"/>
                </a:lnTo>
                <a:lnTo>
                  <a:pt x="227789" y="187240"/>
                </a:lnTo>
                <a:lnTo>
                  <a:pt x="215658" y="185451"/>
                </a:lnTo>
                <a:lnTo>
                  <a:pt x="206993" y="180085"/>
                </a:lnTo>
                <a:lnTo>
                  <a:pt x="201794" y="171140"/>
                </a:lnTo>
                <a:lnTo>
                  <a:pt x="200143" y="159214"/>
                </a:lnTo>
                <a:lnTo>
                  <a:pt x="200102" y="47406"/>
                </a:lnTo>
                <a:lnTo>
                  <a:pt x="201794" y="35182"/>
                </a:lnTo>
                <a:lnTo>
                  <a:pt x="206993" y="26237"/>
                </a:lnTo>
                <a:lnTo>
                  <a:pt x="215658" y="20870"/>
                </a:lnTo>
                <a:lnTo>
                  <a:pt x="227789" y="19081"/>
                </a:lnTo>
                <a:lnTo>
                  <a:pt x="269213" y="19081"/>
                </a:lnTo>
                <a:lnTo>
                  <a:pt x="264607" y="12965"/>
                </a:lnTo>
                <a:lnTo>
                  <a:pt x="257768" y="7295"/>
                </a:lnTo>
                <a:lnTo>
                  <a:pt x="249325" y="3243"/>
                </a:lnTo>
                <a:lnTo>
                  <a:pt x="239281" y="811"/>
                </a:lnTo>
                <a:lnTo>
                  <a:pt x="227636" y="0"/>
                </a:lnTo>
                <a:close/>
              </a:path>
              <a:path w="276859" h="241300">
                <a:moveTo>
                  <a:pt x="269213" y="19081"/>
                </a:moveTo>
                <a:lnTo>
                  <a:pt x="227789" y="19081"/>
                </a:lnTo>
                <a:lnTo>
                  <a:pt x="239920" y="20870"/>
                </a:lnTo>
                <a:lnTo>
                  <a:pt x="248585" y="26237"/>
                </a:lnTo>
                <a:lnTo>
                  <a:pt x="253784" y="35182"/>
                </a:lnTo>
                <a:lnTo>
                  <a:pt x="255476" y="47406"/>
                </a:lnTo>
                <a:lnTo>
                  <a:pt x="255435" y="159214"/>
                </a:lnTo>
                <a:lnTo>
                  <a:pt x="253784" y="171140"/>
                </a:lnTo>
                <a:lnTo>
                  <a:pt x="248585" y="180085"/>
                </a:lnTo>
                <a:lnTo>
                  <a:pt x="239920" y="185451"/>
                </a:lnTo>
                <a:lnTo>
                  <a:pt x="227789" y="187240"/>
                </a:lnTo>
                <a:lnTo>
                  <a:pt x="269367" y="187240"/>
                </a:lnTo>
                <a:lnTo>
                  <a:pt x="269891" y="186552"/>
                </a:lnTo>
                <a:lnTo>
                  <a:pt x="273666" y="178520"/>
                </a:lnTo>
                <a:lnTo>
                  <a:pt x="275931" y="169407"/>
                </a:lnTo>
                <a:lnTo>
                  <a:pt x="276686" y="159214"/>
                </a:lnTo>
                <a:lnTo>
                  <a:pt x="276686" y="47406"/>
                </a:lnTo>
                <a:lnTo>
                  <a:pt x="275931" y="37203"/>
                </a:lnTo>
                <a:lnTo>
                  <a:pt x="273666" y="28061"/>
                </a:lnTo>
                <a:lnTo>
                  <a:pt x="269891" y="19982"/>
                </a:lnTo>
                <a:lnTo>
                  <a:pt x="269213" y="19081"/>
                </a:lnTo>
                <a:close/>
              </a:path>
              <a:path w="276859" h="241300">
                <a:moveTo>
                  <a:pt x="149477" y="177997"/>
                </a:moveTo>
                <a:lnTo>
                  <a:pt x="132082" y="177997"/>
                </a:lnTo>
                <a:lnTo>
                  <a:pt x="119559" y="240908"/>
                </a:lnTo>
                <a:lnTo>
                  <a:pt x="132082" y="240908"/>
                </a:lnTo>
                <a:lnTo>
                  <a:pt x="141212" y="222608"/>
                </a:lnTo>
                <a:lnTo>
                  <a:pt x="147734" y="207664"/>
                </a:lnTo>
                <a:lnTo>
                  <a:pt x="151648" y="196074"/>
                </a:lnTo>
                <a:lnTo>
                  <a:pt x="152953" y="187837"/>
                </a:lnTo>
                <a:lnTo>
                  <a:pt x="152953" y="181277"/>
                </a:lnTo>
                <a:lnTo>
                  <a:pt x="149477" y="177997"/>
                </a:lnTo>
                <a:close/>
              </a:path>
              <a:path w="276859" h="241300">
                <a:moveTo>
                  <a:pt x="96005" y="165773"/>
                </a:moveTo>
                <a:lnTo>
                  <a:pt x="75432" y="165773"/>
                </a:lnTo>
                <a:lnTo>
                  <a:pt x="75432" y="203341"/>
                </a:lnTo>
                <a:lnTo>
                  <a:pt x="96005" y="203341"/>
                </a:lnTo>
                <a:lnTo>
                  <a:pt x="96005" y="165773"/>
                </a:lnTo>
                <a:close/>
              </a:path>
              <a:path w="276859" h="241300">
                <a:moveTo>
                  <a:pt x="96005" y="2981"/>
                </a:moveTo>
                <a:lnTo>
                  <a:pt x="63506" y="2981"/>
                </a:lnTo>
                <a:lnTo>
                  <a:pt x="0" y="146691"/>
                </a:lnTo>
                <a:lnTo>
                  <a:pt x="0" y="165773"/>
                </a:lnTo>
                <a:lnTo>
                  <a:pt x="116280" y="165773"/>
                </a:lnTo>
                <a:lnTo>
                  <a:pt x="116280" y="146989"/>
                </a:lnTo>
                <a:lnTo>
                  <a:pt x="19976" y="146989"/>
                </a:lnTo>
                <a:lnTo>
                  <a:pt x="75731" y="20572"/>
                </a:lnTo>
                <a:lnTo>
                  <a:pt x="96005" y="20572"/>
                </a:lnTo>
                <a:lnTo>
                  <a:pt x="96005" y="2981"/>
                </a:lnTo>
                <a:close/>
              </a:path>
              <a:path w="276859" h="241300">
                <a:moveTo>
                  <a:pt x="96005" y="20572"/>
                </a:moveTo>
                <a:lnTo>
                  <a:pt x="75731" y="20572"/>
                </a:lnTo>
                <a:lnTo>
                  <a:pt x="75731" y="146989"/>
                </a:lnTo>
                <a:lnTo>
                  <a:pt x="96005" y="146989"/>
                </a:lnTo>
                <a:lnTo>
                  <a:pt x="96005" y="20572"/>
                </a:lnTo>
                <a:close/>
              </a:path>
            </a:pathLst>
          </a:custGeom>
          <a:solidFill>
            <a:srgbClr val="050E4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7" name="object 57"/>
          <p:cNvSpPr/>
          <p:nvPr/>
        </p:nvSpPr>
        <p:spPr>
          <a:xfrm>
            <a:off x="10038160" y="9726855"/>
            <a:ext cx="342265" cy="240029"/>
          </a:xfrm>
          <a:custGeom>
            <a:avLst/>
            <a:gdLst/>
            <a:ahLst/>
            <a:cxnLst/>
            <a:rect l="l" t="t" r="r" b="b"/>
            <a:pathLst>
              <a:path w="342265" h="240029">
                <a:moveTo>
                  <a:pt x="341684" y="23256"/>
                </a:moveTo>
                <a:lnTo>
                  <a:pt x="320217" y="23256"/>
                </a:lnTo>
                <a:lnTo>
                  <a:pt x="320217" y="201850"/>
                </a:lnTo>
                <a:lnTo>
                  <a:pt x="341684" y="201850"/>
                </a:lnTo>
                <a:lnTo>
                  <a:pt x="341684" y="23256"/>
                </a:lnTo>
                <a:close/>
              </a:path>
              <a:path w="342265" h="240029">
                <a:moveTo>
                  <a:pt x="341684" y="1490"/>
                </a:moveTo>
                <a:lnTo>
                  <a:pt x="317534" y="1490"/>
                </a:lnTo>
                <a:lnTo>
                  <a:pt x="282650" y="26833"/>
                </a:lnTo>
                <a:lnTo>
                  <a:pt x="282650" y="50686"/>
                </a:lnTo>
                <a:lnTo>
                  <a:pt x="320217" y="23256"/>
                </a:lnTo>
                <a:lnTo>
                  <a:pt x="341684" y="23256"/>
                </a:lnTo>
                <a:lnTo>
                  <a:pt x="341684" y="1490"/>
                </a:lnTo>
                <a:close/>
              </a:path>
              <a:path w="342265" h="240029">
                <a:moveTo>
                  <a:pt x="267546" y="176507"/>
                </a:moveTo>
                <a:lnTo>
                  <a:pt x="250151" y="176507"/>
                </a:lnTo>
                <a:lnTo>
                  <a:pt x="237628" y="239417"/>
                </a:lnTo>
                <a:lnTo>
                  <a:pt x="250151" y="239417"/>
                </a:lnTo>
                <a:lnTo>
                  <a:pt x="259281" y="221117"/>
                </a:lnTo>
                <a:lnTo>
                  <a:pt x="265803" y="206173"/>
                </a:lnTo>
                <a:lnTo>
                  <a:pt x="269717" y="194583"/>
                </a:lnTo>
                <a:lnTo>
                  <a:pt x="271022" y="186346"/>
                </a:lnTo>
                <a:lnTo>
                  <a:pt x="271022" y="179786"/>
                </a:lnTo>
                <a:lnTo>
                  <a:pt x="267546" y="176507"/>
                </a:lnTo>
                <a:close/>
              </a:path>
              <a:path w="342265" h="240029">
                <a:moveTo>
                  <a:pt x="174871" y="0"/>
                </a:moveTo>
                <a:lnTo>
                  <a:pt x="137304" y="12973"/>
                </a:lnTo>
                <a:lnTo>
                  <a:pt x="124330" y="47108"/>
                </a:lnTo>
                <a:lnTo>
                  <a:pt x="124330" y="157723"/>
                </a:lnTo>
                <a:lnTo>
                  <a:pt x="143028" y="197619"/>
                </a:lnTo>
                <a:lnTo>
                  <a:pt x="173082" y="204831"/>
                </a:lnTo>
                <a:lnTo>
                  <a:pt x="184728" y="204030"/>
                </a:lnTo>
                <a:lnTo>
                  <a:pt x="194772" y="201625"/>
                </a:lnTo>
                <a:lnTo>
                  <a:pt x="203214" y="197619"/>
                </a:lnTo>
                <a:lnTo>
                  <a:pt x="210053" y="192011"/>
                </a:lnTo>
                <a:lnTo>
                  <a:pt x="214586" y="186048"/>
                </a:lnTo>
                <a:lnTo>
                  <a:pt x="173227" y="186048"/>
                </a:lnTo>
                <a:lnTo>
                  <a:pt x="161096" y="184259"/>
                </a:lnTo>
                <a:lnTo>
                  <a:pt x="152431" y="178892"/>
                </a:lnTo>
                <a:lnTo>
                  <a:pt x="147232" y="169947"/>
                </a:lnTo>
                <a:lnTo>
                  <a:pt x="145540" y="157723"/>
                </a:lnTo>
                <a:lnTo>
                  <a:pt x="145499" y="102863"/>
                </a:lnTo>
                <a:lnTo>
                  <a:pt x="152039" y="99732"/>
                </a:lnTo>
                <a:lnTo>
                  <a:pt x="159139" y="97496"/>
                </a:lnTo>
                <a:lnTo>
                  <a:pt x="166798" y="96154"/>
                </a:lnTo>
                <a:lnTo>
                  <a:pt x="175016" y="95707"/>
                </a:lnTo>
                <a:lnTo>
                  <a:pt x="216459" y="95707"/>
                </a:lnTo>
                <a:lnTo>
                  <a:pt x="215501" y="93790"/>
                </a:lnTo>
                <a:lnTo>
                  <a:pt x="210351" y="87657"/>
                </a:lnTo>
                <a:lnTo>
                  <a:pt x="204416" y="83184"/>
                </a:lnTo>
                <a:lnTo>
                  <a:pt x="145499" y="83184"/>
                </a:lnTo>
                <a:lnTo>
                  <a:pt x="145499" y="48300"/>
                </a:lnTo>
                <a:lnTo>
                  <a:pt x="147530" y="35778"/>
                </a:lnTo>
                <a:lnTo>
                  <a:pt x="153624" y="26833"/>
                </a:lnTo>
                <a:lnTo>
                  <a:pt x="163780" y="21467"/>
                </a:lnTo>
                <a:lnTo>
                  <a:pt x="177997" y="19678"/>
                </a:lnTo>
                <a:lnTo>
                  <a:pt x="214969" y="19678"/>
                </a:lnTo>
                <a:lnTo>
                  <a:pt x="214969" y="5366"/>
                </a:lnTo>
                <a:lnTo>
                  <a:pt x="206650" y="3018"/>
                </a:lnTo>
                <a:lnTo>
                  <a:pt x="197194" y="1341"/>
                </a:lnTo>
                <a:lnTo>
                  <a:pt x="186601" y="335"/>
                </a:lnTo>
                <a:lnTo>
                  <a:pt x="174871" y="0"/>
                </a:lnTo>
                <a:close/>
              </a:path>
              <a:path w="342265" h="240029">
                <a:moveTo>
                  <a:pt x="216459" y="95707"/>
                </a:moveTo>
                <a:lnTo>
                  <a:pt x="175016" y="95707"/>
                </a:lnTo>
                <a:lnTo>
                  <a:pt x="186364" y="97254"/>
                </a:lnTo>
                <a:lnTo>
                  <a:pt x="194470" y="101896"/>
                </a:lnTo>
                <a:lnTo>
                  <a:pt x="199334" y="109629"/>
                </a:lnTo>
                <a:lnTo>
                  <a:pt x="200821" y="119559"/>
                </a:lnTo>
                <a:lnTo>
                  <a:pt x="200914" y="157723"/>
                </a:lnTo>
                <a:lnTo>
                  <a:pt x="199222" y="169947"/>
                </a:lnTo>
                <a:lnTo>
                  <a:pt x="194023" y="178892"/>
                </a:lnTo>
                <a:lnTo>
                  <a:pt x="185358" y="184259"/>
                </a:lnTo>
                <a:lnTo>
                  <a:pt x="173227" y="186048"/>
                </a:lnTo>
                <a:lnTo>
                  <a:pt x="214586" y="186048"/>
                </a:lnTo>
                <a:lnTo>
                  <a:pt x="215336" y="185061"/>
                </a:lnTo>
                <a:lnTo>
                  <a:pt x="219108" y="177030"/>
                </a:lnTo>
                <a:lnTo>
                  <a:pt x="221370" y="167917"/>
                </a:lnTo>
                <a:lnTo>
                  <a:pt x="222124" y="157723"/>
                </a:lnTo>
                <a:lnTo>
                  <a:pt x="222124" y="119559"/>
                </a:lnTo>
                <a:lnTo>
                  <a:pt x="221388" y="109741"/>
                </a:lnTo>
                <a:lnTo>
                  <a:pt x="219180" y="101151"/>
                </a:lnTo>
                <a:lnTo>
                  <a:pt x="216459" y="95707"/>
                </a:lnTo>
                <a:close/>
              </a:path>
              <a:path w="342265" h="240029">
                <a:moveTo>
                  <a:pt x="178594" y="76625"/>
                </a:moveTo>
                <a:lnTo>
                  <a:pt x="169036" y="77035"/>
                </a:lnTo>
                <a:lnTo>
                  <a:pt x="160334" y="78266"/>
                </a:lnTo>
                <a:lnTo>
                  <a:pt x="152488" y="80316"/>
                </a:lnTo>
                <a:lnTo>
                  <a:pt x="145499" y="83184"/>
                </a:lnTo>
                <a:lnTo>
                  <a:pt x="204416" y="83184"/>
                </a:lnTo>
                <a:lnTo>
                  <a:pt x="203948" y="82832"/>
                </a:lnTo>
                <a:lnTo>
                  <a:pt x="196520" y="79384"/>
                </a:lnTo>
                <a:lnTo>
                  <a:pt x="188069" y="77315"/>
                </a:lnTo>
                <a:lnTo>
                  <a:pt x="178594" y="76625"/>
                </a:lnTo>
                <a:close/>
              </a:path>
              <a:path w="342265" h="240029">
                <a:moveTo>
                  <a:pt x="214969" y="19678"/>
                </a:moveTo>
                <a:lnTo>
                  <a:pt x="177997" y="19678"/>
                </a:lnTo>
                <a:lnTo>
                  <a:pt x="188359" y="20050"/>
                </a:lnTo>
                <a:lnTo>
                  <a:pt x="197975" y="21167"/>
                </a:lnTo>
                <a:lnTo>
                  <a:pt x="206845" y="23031"/>
                </a:lnTo>
                <a:lnTo>
                  <a:pt x="214969" y="25641"/>
                </a:lnTo>
                <a:lnTo>
                  <a:pt x="214969" y="19678"/>
                </a:lnTo>
                <a:close/>
              </a:path>
              <a:path w="342265" h="240029">
                <a:moveTo>
                  <a:pt x="86332" y="19678"/>
                </a:moveTo>
                <a:lnTo>
                  <a:pt x="38913" y="19678"/>
                </a:lnTo>
                <a:lnTo>
                  <a:pt x="47865" y="20050"/>
                </a:lnTo>
                <a:lnTo>
                  <a:pt x="55197" y="21167"/>
                </a:lnTo>
                <a:lnTo>
                  <a:pt x="60908" y="23031"/>
                </a:lnTo>
                <a:lnTo>
                  <a:pt x="64997" y="25641"/>
                </a:lnTo>
                <a:lnTo>
                  <a:pt x="69367" y="29619"/>
                </a:lnTo>
                <a:lnTo>
                  <a:pt x="71556" y="35582"/>
                </a:lnTo>
                <a:lnTo>
                  <a:pt x="71556" y="65789"/>
                </a:lnTo>
                <a:lnTo>
                  <a:pt x="70466" y="72153"/>
                </a:lnTo>
                <a:lnTo>
                  <a:pt x="66087" y="81694"/>
                </a:lnTo>
                <a:lnTo>
                  <a:pt x="61913" y="86064"/>
                </a:lnTo>
                <a:lnTo>
                  <a:pt x="55754" y="90042"/>
                </a:lnTo>
                <a:lnTo>
                  <a:pt x="24245" y="112546"/>
                </a:lnTo>
                <a:lnTo>
                  <a:pt x="484" y="149720"/>
                </a:lnTo>
                <a:lnTo>
                  <a:pt x="0" y="158617"/>
                </a:lnTo>
                <a:lnTo>
                  <a:pt x="0" y="201850"/>
                </a:lnTo>
                <a:lnTo>
                  <a:pt x="93322" y="201850"/>
                </a:lnTo>
                <a:lnTo>
                  <a:pt x="93322" y="182172"/>
                </a:lnTo>
                <a:lnTo>
                  <a:pt x="21467" y="182172"/>
                </a:lnTo>
                <a:lnTo>
                  <a:pt x="21467" y="150567"/>
                </a:lnTo>
                <a:lnTo>
                  <a:pt x="69469" y="105248"/>
                </a:lnTo>
                <a:lnTo>
                  <a:pt x="75394" y="100833"/>
                </a:lnTo>
                <a:lnTo>
                  <a:pt x="92725" y="59630"/>
                </a:lnTo>
                <a:lnTo>
                  <a:pt x="92725" y="42337"/>
                </a:lnTo>
                <a:lnTo>
                  <a:pt x="89427" y="23816"/>
                </a:lnTo>
                <a:lnTo>
                  <a:pt x="86332" y="19678"/>
                </a:lnTo>
                <a:close/>
              </a:path>
              <a:path w="342265" h="240029">
                <a:moveTo>
                  <a:pt x="39952" y="0"/>
                </a:moveTo>
                <a:lnTo>
                  <a:pt x="29720" y="335"/>
                </a:lnTo>
                <a:lnTo>
                  <a:pt x="20197" y="1341"/>
                </a:lnTo>
                <a:lnTo>
                  <a:pt x="11384" y="3018"/>
                </a:lnTo>
                <a:lnTo>
                  <a:pt x="3279" y="5366"/>
                </a:lnTo>
                <a:lnTo>
                  <a:pt x="3279" y="25939"/>
                </a:lnTo>
                <a:lnTo>
                  <a:pt x="11544" y="23200"/>
                </a:lnTo>
                <a:lnTo>
                  <a:pt x="20237" y="21243"/>
                </a:lnTo>
                <a:lnTo>
                  <a:pt x="29360" y="20069"/>
                </a:lnTo>
                <a:lnTo>
                  <a:pt x="38913" y="19678"/>
                </a:lnTo>
                <a:lnTo>
                  <a:pt x="86332" y="19678"/>
                </a:lnTo>
                <a:lnTo>
                  <a:pt x="79532" y="10585"/>
                </a:lnTo>
                <a:lnTo>
                  <a:pt x="63040" y="2646"/>
                </a:lnTo>
                <a:lnTo>
                  <a:pt x="39952" y="0"/>
                </a:lnTo>
                <a:close/>
              </a:path>
            </a:pathLst>
          </a:custGeom>
          <a:solidFill>
            <a:srgbClr val="050E4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8" name="object 58"/>
          <p:cNvSpPr/>
          <p:nvPr/>
        </p:nvSpPr>
        <p:spPr>
          <a:xfrm>
            <a:off x="0" y="11179175"/>
            <a:ext cx="15019019" cy="1528445"/>
          </a:xfrm>
          <a:custGeom>
            <a:avLst/>
            <a:gdLst/>
            <a:ahLst/>
            <a:cxnLst/>
            <a:rect l="l" t="t" r="r" b="b"/>
            <a:pathLst>
              <a:path w="15019019" h="1528444">
                <a:moveTo>
                  <a:pt x="14763284" y="0"/>
                </a:moveTo>
                <a:lnTo>
                  <a:pt x="0" y="0"/>
                </a:lnTo>
                <a:lnTo>
                  <a:pt x="0" y="1527920"/>
                </a:lnTo>
                <a:lnTo>
                  <a:pt x="14763284" y="1527920"/>
                </a:lnTo>
                <a:lnTo>
                  <a:pt x="14809222" y="1523802"/>
                </a:lnTo>
                <a:lnTo>
                  <a:pt x="14852459" y="1511931"/>
                </a:lnTo>
                <a:lnTo>
                  <a:pt x="14892272" y="1493027"/>
                </a:lnTo>
                <a:lnTo>
                  <a:pt x="14927940" y="1467813"/>
                </a:lnTo>
                <a:lnTo>
                  <a:pt x="14958741" y="1437012"/>
                </a:lnTo>
                <a:lnTo>
                  <a:pt x="14983954" y="1401343"/>
                </a:lnTo>
                <a:lnTo>
                  <a:pt x="15002856" y="1361531"/>
                </a:lnTo>
                <a:lnTo>
                  <a:pt x="15014727" y="1318295"/>
                </a:lnTo>
                <a:lnTo>
                  <a:pt x="15018844" y="1272359"/>
                </a:lnTo>
                <a:lnTo>
                  <a:pt x="15018844" y="255560"/>
                </a:lnTo>
                <a:lnTo>
                  <a:pt x="15014727" y="209624"/>
                </a:lnTo>
                <a:lnTo>
                  <a:pt x="15002856" y="166389"/>
                </a:lnTo>
                <a:lnTo>
                  <a:pt x="14983954" y="126576"/>
                </a:lnTo>
                <a:lnTo>
                  <a:pt x="14958741" y="90908"/>
                </a:lnTo>
                <a:lnTo>
                  <a:pt x="14927940" y="60106"/>
                </a:lnTo>
                <a:lnTo>
                  <a:pt x="14892272" y="34892"/>
                </a:lnTo>
                <a:lnTo>
                  <a:pt x="14852459" y="15989"/>
                </a:lnTo>
                <a:lnTo>
                  <a:pt x="14809222" y="4117"/>
                </a:lnTo>
                <a:lnTo>
                  <a:pt x="14763284" y="0"/>
                </a:lnTo>
                <a:close/>
              </a:path>
            </a:pathLst>
          </a:custGeom>
          <a:solidFill>
            <a:srgbClr val="7E5393">
              <a:alpha val="7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9" name="object 59"/>
          <p:cNvSpPr/>
          <p:nvPr/>
        </p:nvSpPr>
        <p:spPr>
          <a:xfrm>
            <a:off x="12399622" y="8032278"/>
            <a:ext cx="4093210" cy="2740660"/>
          </a:xfrm>
          <a:custGeom>
            <a:avLst/>
            <a:gdLst/>
            <a:ahLst/>
            <a:cxnLst/>
            <a:rect l="l" t="t" r="r" b="b"/>
            <a:pathLst>
              <a:path w="4093209" h="2740659">
                <a:moveTo>
                  <a:pt x="699435" y="0"/>
                </a:moveTo>
                <a:lnTo>
                  <a:pt x="255560" y="0"/>
                </a:lnTo>
                <a:lnTo>
                  <a:pt x="209622" y="4117"/>
                </a:lnTo>
                <a:lnTo>
                  <a:pt x="166385" y="15988"/>
                </a:lnTo>
                <a:lnTo>
                  <a:pt x="126572" y="34890"/>
                </a:lnTo>
                <a:lnTo>
                  <a:pt x="90904" y="60103"/>
                </a:lnTo>
                <a:lnTo>
                  <a:pt x="60103" y="90904"/>
                </a:lnTo>
                <a:lnTo>
                  <a:pt x="34890" y="126572"/>
                </a:lnTo>
                <a:lnTo>
                  <a:pt x="15988" y="166385"/>
                </a:lnTo>
                <a:lnTo>
                  <a:pt x="4117" y="209622"/>
                </a:lnTo>
                <a:lnTo>
                  <a:pt x="0" y="255560"/>
                </a:lnTo>
                <a:lnTo>
                  <a:pt x="0" y="2484781"/>
                </a:lnTo>
                <a:lnTo>
                  <a:pt x="4117" y="2530717"/>
                </a:lnTo>
                <a:lnTo>
                  <a:pt x="15988" y="2573953"/>
                </a:lnTo>
                <a:lnTo>
                  <a:pt x="34890" y="2613765"/>
                </a:lnTo>
                <a:lnTo>
                  <a:pt x="60103" y="2649434"/>
                </a:lnTo>
                <a:lnTo>
                  <a:pt x="90904" y="2680236"/>
                </a:lnTo>
                <a:lnTo>
                  <a:pt x="126572" y="2705449"/>
                </a:lnTo>
                <a:lnTo>
                  <a:pt x="166385" y="2724353"/>
                </a:lnTo>
                <a:lnTo>
                  <a:pt x="209622" y="2736224"/>
                </a:lnTo>
                <a:lnTo>
                  <a:pt x="255560" y="2740342"/>
                </a:lnTo>
                <a:lnTo>
                  <a:pt x="3837165" y="2740342"/>
                </a:lnTo>
                <a:lnTo>
                  <a:pt x="3883101" y="2736224"/>
                </a:lnTo>
                <a:lnTo>
                  <a:pt x="3926337" y="2724353"/>
                </a:lnTo>
                <a:lnTo>
                  <a:pt x="3966149" y="2705449"/>
                </a:lnTo>
                <a:lnTo>
                  <a:pt x="4001818" y="2680236"/>
                </a:lnTo>
                <a:lnTo>
                  <a:pt x="4032620" y="2649434"/>
                </a:lnTo>
                <a:lnTo>
                  <a:pt x="4057833" y="2613765"/>
                </a:lnTo>
                <a:lnTo>
                  <a:pt x="4076737" y="2573953"/>
                </a:lnTo>
                <a:lnTo>
                  <a:pt x="4088608" y="2530717"/>
                </a:lnTo>
                <a:lnTo>
                  <a:pt x="4092726" y="2484781"/>
                </a:lnTo>
                <a:lnTo>
                  <a:pt x="4092726" y="255560"/>
                </a:lnTo>
                <a:lnTo>
                  <a:pt x="4088608" y="209622"/>
                </a:lnTo>
                <a:lnTo>
                  <a:pt x="4076737" y="166385"/>
                </a:lnTo>
                <a:lnTo>
                  <a:pt x="4057833" y="126572"/>
                </a:lnTo>
                <a:lnTo>
                  <a:pt x="4032620" y="90904"/>
                </a:lnTo>
                <a:lnTo>
                  <a:pt x="4001818" y="60103"/>
                </a:lnTo>
                <a:lnTo>
                  <a:pt x="3966149" y="34890"/>
                </a:lnTo>
                <a:lnTo>
                  <a:pt x="3926337" y="15988"/>
                </a:lnTo>
                <a:lnTo>
                  <a:pt x="3883101" y="4117"/>
                </a:lnTo>
                <a:lnTo>
                  <a:pt x="3837165" y="0"/>
                </a:lnTo>
                <a:lnTo>
                  <a:pt x="2013323" y="0"/>
                </a:lnTo>
              </a:path>
            </a:pathLst>
          </a:custGeom>
          <a:ln w="42593">
            <a:solidFill>
              <a:srgbClr val="ADC32B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0" name="object 60"/>
          <p:cNvSpPr txBox="1"/>
          <p:nvPr/>
        </p:nvSpPr>
        <p:spPr>
          <a:xfrm>
            <a:off x="14399255" y="8246798"/>
            <a:ext cx="1880644" cy="53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350" b="1" spc="30" dirty="0">
                <a:solidFill>
                  <a:srgbClr val="7E5393"/>
                </a:solidFill>
                <a:latin typeface="Arial Narrow"/>
                <a:cs typeface="Arial Narrow"/>
              </a:rPr>
              <a:t>ARAMI</a:t>
            </a:r>
            <a:r>
              <a:rPr sz="3350" b="1" spc="-1605" dirty="0">
                <a:solidFill>
                  <a:srgbClr val="7E5393"/>
                </a:solidFill>
                <a:latin typeface="Arial Narrow"/>
                <a:cs typeface="Arial Narrow"/>
              </a:rPr>
              <a:t>S</a:t>
            </a:r>
            <a:r>
              <a:rPr sz="2025" b="1" spc="44" baseline="55555" dirty="0">
                <a:solidFill>
                  <a:srgbClr val="7E5393"/>
                </a:solidFill>
                <a:latin typeface="Arial Narrow"/>
                <a:cs typeface="Arial Narrow"/>
              </a:rPr>
              <a:t>1</a:t>
            </a:r>
            <a:r>
              <a:rPr lang="pl-PL" sz="2025" b="1" spc="44" baseline="55555" dirty="0">
                <a:solidFill>
                  <a:srgbClr val="7E5393"/>
                </a:solidFill>
                <a:latin typeface="Arial Narrow"/>
                <a:cs typeface="Arial Narrow"/>
              </a:rPr>
              <a:t>  </a:t>
            </a:r>
            <a:r>
              <a:rPr lang="pl-PL" sz="2025" b="1" spc="-82" baseline="55555" dirty="0">
                <a:solidFill>
                  <a:srgbClr val="7E5393"/>
                </a:solidFill>
                <a:latin typeface="Arial Narrow"/>
                <a:cs typeface="Arial Narrow"/>
              </a:rPr>
              <a:t> 1</a:t>
            </a:r>
            <a:endParaRPr sz="2025" baseline="55555" dirty="0">
              <a:latin typeface="Arial Narrow"/>
              <a:cs typeface="Arial Narrow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13222484" y="7649991"/>
            <a:ext cx="1068070" cy="1038860"/>
            <a:chOff x="13222484" y="7649991"/>
            <a:chExt cx="1068070" cy="1038860"/>
          </a:xfrm>
        </p:grpSpPr>
        <p:sp>
          <p:nvSpPr>
            <p:cNvPr id="62" name="object 62"/>
            <p:cNvSpPr/>
            <p:nvPr/>
          </p:nvSpPr>
          <p:spPr>
            <a:xfrm>
              <a:off x="13382856" y="8183979"/>
              <a:ext cx="105410" cy="392430"/>
            </a:xfrm>
            <a:custGeom>
              <a:avLst/>
              <a:gdLst/>
              <a:ahLst/>
              <a:cxnLst/>
              <a:rect l="l" t="t" r="r" b="b"/>
              <a:pathLst>
                <a:path w="105409" h="392429">
                  <a:moveTo>
                    <a:pt x="105239" y="0"/>
                  </a:moveTo>
                  <a:lnTo>
                    <a:pt x="0" y="0"/>
                  </a:lnTo>
                  <a:lnTo>
                    <a:pt x="0" y="391859"/>
                  </a:lnTo>
                  <a:lnTo>
                    <a:pt x="105239" y="391859"/>
                  </a:lnTo>
                  <a:lnTo>
                    <a:pt x="105239" y="0"/>
                  </a:lnTo>
                  <a:close/>
                </a:path>
              </a:pathLst>
            </a:custGeom>
            <a:solidFill>
              <a:srgbClr val="C4D82E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3" name="object 63"/>
            <p:cNvSpPr/>
            <p:nvPr/>
          </p:nvSpPr>
          <p:spPr>
            <a:xfrm>
              <a:off x="13382856" y="8075715"/>
              <a:ext cx="105410" cy="61594"/>
            </a:xfrm>
            <a:custGeom>
              <a:avLst/>
              <a:gdLst/>
              <a:ahLst/>
              <a:cxnLst/>
              <a:rect l="l" t="t" r="r" b="b"/>
              <a:pathLst>
                <a:path w="105409" h="61595">
                  <a:moveTo>
                    <a:pt x="105239" y="0"/>
                  </a:moveTo>
                  <a:lnTo>
                    <a:pt x="0" y="0"/>
                  </a:lnTo>
                  <a:lnTo>
                    <a:pt x="0" y="61411"/>
                  </a:lnTo>
                  <a:lnTo>
                    <a:pt x="105239" y="61411"/>
                  </a:lnTo>
                  <a:lnTo>
                    <a:pt x="105239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4" name="object 64"/>
            <p:cNvSpPr/>
            <p:nvPr/>
          </p:nvSpPr>
          <p:spPr>
            <a:xfrm>
              <a:off x="13222484" y="7649991"/>
              <a:ext cx="1068070" cy="1038860"/>
            </a:xfrm>
            <a:custGeom>
              <a:avLst/>
              <a:gdLst/>
              <a:ahLst/>
              <a:cxnLst/>
              <a:rect l="l" t="t" r="r" b="b"/>
              <a:pathLst>
                <a:path w="1068069" h="1038859">
                  <a:moveTo>
                    <a:pt x="272029" y="239"/>
                  </a:moveTo>
                  <a:lnTo>
                    <a:pt x="210117" y="6683"/>
                  </a:lnTo>
                  <a:lnTo>
                    <a:pt x="173293" y="40401"/>
                  </a:lnTo>
                  <a:lnTo>
                    <a:pt x="163080" y="84805"/>
                  </a:lnTo>
                  <a:lnTo>
                    <a:pt x="162832" y="94373"/>
                  </a:lnTo>
                  <a:lnTo>
                    <a:pt x="162476" y="104213"/>
                  </a:lnTo>
                  <a:lnTo>
                    <a:pt x="90497" y="104221"/>
                  </a:lnTo>
                  <a:lnTo>
                    <a:pt x="24757" y="129566"/>
                  </a:lnTo>
                  <a:lnTo>
                    <a:pt x="0" y="196939"/>
                  </a:lnTo>
                  <a:lnTo>
                    <a:pt x="78" y="948330"/>
                  </a:lnTo>
                  <a:lnTo>
                    <a:pt x="24601" y="1012982"/>
                  </a:lnTo>
                  <a:lnTo>
                    <a:pt x="87844" y="1038517"/>
                  </a:lnTo>
                  <a:lnTo>
                    <a:pt x="385157" y="1038600"/>
                  </a:lnTo>
                  <a:lnTo>
                    <a:pt x="979830" y="1038517"/>
                  </a:lnTo>
                  <a:lnTo>
                    <a:pt x="1015464" y="1031875"/>
                  </a:lnTo>
                  <a:lnTo>
                    <a:pt x="1043244" y="1013294"/>
                  </a:lnTo>
                  <a:lnTo>
                    <a:pt x="1061272" y="984780"/>
                  </a:lnTo>
                  <a:lnTo>
                    <a:pt x="1061628" y="982762"/>
                  </a:lnTo>
                  <a:lnTo>
                    <a:pt x="89131" y="982736"/>
                  </a:lnTo>
                  <a:lnTo>
                    <a:pt x="85272" y="982575"/>
                  </a:lnTo>
                  <a:lnTo>
                    <a:pt x="55303" y="952325"/>
                  </a:lnTo>
                  <a:lnTo>
                    <a:pt x="55277" y="363513"/>
                  </a:lnTo>
                  <a:lnTo>
                    <a:pt x="55499" y="361929"/>
                  </a:lnTo>
                  <a:lnTo>
                    <a:pt x="55678" y="359399"/>
                  </a:lnTo>
                  <a:lnTo>
                    <a:pt x="1067698" y="359399"/>
                  </a:lnTo>
                  <a:lnTo>
                    <a:pt x="1067706" y="303405"/>
                  </a:lnTo>
                  <a:lnTo>
                    <a:pt x="55857" y="303405"/>
                  </a:lnTo>
                  <a:lnTo>
                    <a:pt x="55618" y="300637"/>
                  </a:lnTo>
                  <a:lnTo>
                    <a:pt x="55286" y="298541"/>
                  </a:lnTo>
                  <a:lnTo>
                    <a:pt x="55303" y="190439"/>
                  </a:lnTo>
                  <a:lnTo>
                    <a:pt x="57228" y="179139"/>
                  </a:lnTo>
                  <a:lnTo>
                    <a:pt x="101504" y="160200"/>
                  </a:lnTo>
                  <a:lnTo>
                    <a:pt x="217859" y="160149"/>
                  </a:lnTo>
                  <a:lnTo>
                    <a:pt x="217982" y="82640"/>
                  </a:lnTo>
                  <a:lnTo>
                    <a:pt x="367299" y="56791"/>
                  </a:lnTo>
                  <a:lnTo>
                    <a:pt x="365899" y="49604"/>
                  </a:lnTo>
                  <a:lnTo>
                    <a:pt x="352386" y="26968"/>
                  </a:lnTo>
                  <a:lnTo>
                    <a:pt x="332295" y="10410"/>
                  </a:lnTo>
                  <a:lnTo>
                    <a:pt x="307456" y="2432"/>
                  </a:lnTo>
                  <a:lnTo>
                    <a:pt x="289792" y="948"/>
                  </a:lnTo>
                  <a:lnTo>
                    <a:pt x="272029" y="239"/>
                  </a:lnTo>
                  <a:close/>
                </a:path>
                <a:path w="1068069" h="1038859">
                  <a:moveTo>
                    <a:pt x="1067698" y="359399"/>
                  </a:moveTo>
                  <a:lnTo>
                    <a:pt x="1013195" y="359399"/>
                  </a:lnTo>
                  <a:lnTo>
                    <a:pt x="1013187" y="944436"/>
                  </a:lnTo>
                  <a:lnTo>
                    <a:pt x="1011078" y="961997"/>
                  </a:lnTo>
                  <a:lnTo>
                    <a:pt x="1004404" y="973886"/>
                  </a:lnTo>
                  <a:lnTo>
                    <a:pt x="992644" y="980631"/>
                  </a:lnTo>
                  <a:lnTo>
                    <a:pt x="975278" y="982762"/>
                  </a:lnTo>
                  <a:lnTo>
                    <a:pt x="1061628" y="982762"/>
                  </a:lnTo>
                  <a:lnTo>
                    <a:pt x="1067698" y="948330"/>
                  </a:lnTo>
                  <a:lnTo>
                    <a:pt x="1067698" y="359399"/>
                  </a:lnTo>
                  <a:close/>
                </a:path>
                <a:path w="1068069" h="1038859">
                  <a:moveTo>
                    <a:pt x="1062420" y="159966"/>
                  </a:moveTo>
                  <a:lnTo>
                    <a:pt x="946821" y="159966"/>
                  </a:lnTo>
                  <a:lnTo>
                    <a:pt x="980943" y="160095"/>
                  </a:lnTo>
                  <a:lnTo>
                    <a:pt x="994472" y="162471"/>
                  </a:lnTo>
                  <a:lnTo>
                    <a:pt x="1004566" y="169015"/>
                  </a:lnTo>
                  <a:lnTo>
                    <a:pt x="1010897" y="179385"/>
                  </a:lnTo>
                  <a:lnTo>
                    <a:pt x="1013135" y="193242"/>
                  </a:lnTo>
                  <a:lnTo>
                    <a:pt x="1013144" y="298541"/>
                  </a:lnTo>
                  <a:lnTo>
                    <a:pt x="1012828" y="300747"/>
                  </a:lnTo>
                  <a:lnTo>
                    <a:pt x="1012616" y="303405"/>
                  </a:lnTo>
                  <a:lnTo>
                    <a:pt x="1067706" y="303405"/>
                  </a:lnTo>
                  <a:lnTo>
                    <a:pt x="1067647" y="189604"/>
                  </a:lnTo>
                  <a:lnTo>
                    <a:pt x="1062420" y="159966"/>
                  </a:lnTo>
                  <a:close/>
                </a:path>
                <a:path w="1068069" h="1038859">
                  <a:moveTo>
                    <a:pt x="751431" y="160658"/>
                  </a:moveTo>
                  <a:lnTo>
                    <a:pt x="697339" y="160658"/>
                  </a:lnTo>
                  <a:lnTo>
                    <a:pt x="697225" y="169015"/>
                  </a:lnTo>
                  <a:lnTo>
                    <a:pt x="697116" y="180873"/>
                  </a:lnTo>
                  <a:lnTo>
                    <a:pt x="697436" y="187103"/>
                  </a:lnTo>
                  <a:lnTo>
                    <a:pt x="720716" y="236390"/>
                  </a:lnTo>
                  <a:lnTo>
                    <a:pt x="770063" y="257183"/>
                  </a:lnTo>
                  <a:lnTo>
                    <a:pt x="800339" y="257610"/>
                  </a:lnTo>
                  <a:lnTo>
                    <a:pt x="815480" y="257527"/>
                  </a:lnTo>
                  <a:lnTo>
                    <a:pt x="859419" y="250715"/>
                  </a:lnTo>
                  <a:lnTo>
                    <a:pt x="898814" y="209913"/>
                  </a:lnTo>
                  <a:lnTo>
                    <a:pt x="900418" y="202262"/>
                  </a:lnTo>
                  <a:lnTo>
                    <a:pt x="801067" y="202262"/>
                  </a:lnTo>
                  <a:lnTo>
                    <a:pt x="787574" y="202158"/>
                  </a:lnTo>
                  <a:lnTo>
                    <a:pt x="751560" y="177717"/>
                  </a:lnTo>
                  <a:lnTo>
                    <a:pt x="751431" y="160658"/>
                  </a:lnTo>
                  <a:close/>
                </a:path>
                <a:path w="1068069" h="1038859">
                  <a:moveTo>
                    <a:pt x="217859" y="160149"/>
                  </a:moveTo>
                  <a:lnTo>
                    <a:pt x="121683" y="160149"/>
                  </a:lnTo>
                  <a:lnTo>
                    <a:pt x="162263" y="160394"/>
                  </a:lnTo>
                  <a:lnTo>
                    <a:pt x="162866" y="169798"/>
                  </a:lnTo>
                  <a:lnTo>
                    <a:pt x="173830" y="219053"/>
                  </a:lnTo>
                  <a:lnTo>
                    <a:pt x="211255" y="251963"/>
                  </a:lnTo>
                  <a:lnTo>
                    <a:pt x="255077" y="257438"/>
                  </a:lnTo>
                  <a:lnTo>
                    <a:pt x="273858" y="257593"/>
                  </a:lnTo>
                  <a:lnTo>
                    <a:pt x="292550" y="256945"/>
                  </a:lnTo>
                  <a:lnTo>
                    <a:pt x="335638" y="246006"/>
                  </a:lnTo>
                  <a:lnTo>
                    <a:pt x="366689" y="206357"/>
                  </a:lnTo>
                  <a:lnTo>
                    <a:pt x="367367" y="202180"/>
                  </a:lnTo>
                  <a:lnTo>
                    <a:pt x="267358" y="202180"/>
                  </a:lnTo>
                  <a:lnTo>
                    <a:pt x="254408" y="202116"/>
                  </a:lnTo>
                  <a:lnTo>
                    <a:pt x="218138" y="178351"/>
                  </a:lnTo>
                  <a:lnTo>
                    <a:pt x="217912" y="169015"/>
                  </a:lnTo>
                  <a:lnTo>
                    <a:pt x="217859" y="160149"/>
                  </a:lnTo>
                  <a:close/>
                </a:path>
                <a:path w="1068069" h="1038859">
                  <a:moveTo>
                    <a:pt x="900939" y="56778"/>
                  </a:moveTo>
                  <a:lnTo>
                    <a:pt x="800876" y="56778"/>
                  </a:lnTo>
                  <a:lnTo>
                    <a:pt x="827309" y="56900"/>
                  </a:lnTo>
                  <a:lnTo>
                    <a:pt x="836725" y="58555"/>
                  </a:lnTo>
                  <a:lnTo>
                    <a:pt x="849738" y="178351"/>
                  </a:lnTo>
                  <a:lnTo>
                    <a:pt x="848199" y="187797"/>
                  </a:lnTo>
                  <a:lnTo>
                    <a:pt x="801067" y="202262"/>
                  </a:lnTo>
                  <a:lnTo>
                    <a:pt x="900418" y="202262"/>
                  </a:lnTo>
                  <a:lnTo>
                    <a:pt x="905016" y="180319"/>
                  </a:lnTo>
                  <a:lnTo>
                    <a:pt x="905025" y="161067"/>
                  </a:lnTo>
                  <a:lnTo>
                    <a:pt x="907973" y="160658"/>
                  </a:lnTo>
                  <a:lnTo>
                    <a:pt x="910298" y="160087"/>
                  </a:lnTo>
                  <a:lnTo>
                    <a:pt x="1062420" y="159966"/>
                  </a:lnTo>
                  <a:lnTo>
                    <a:pt x="1062370" y="159680"/>
                  </a:lnTo>
                  <a:lnTo>
                    <a:pt x="1025993" y="115647"/>
                  </a:lnTo>
                  <a:lnTo>
                    <a:pt x="977837" y="104653"/>
                  </a:lnTo>
                  <a:lnTo>
                    <a:pt x="961532" y="104291"/>
                  </a:lnTo>
                  <a:lnTo>
                    <a:pt x="937010" y="104291"/>
                  </a:lnTo>
                  <a:lnTo>
                    <a:pt x="916122" y="104213"/>
                  </a:lnTo>
                  <a:lnTo>
                    <a:pt x="905033" y="104213"/>
                  </a:lnTo>
                  <a:lnTo>
                    <a:pt x="905008" y="78308"/>
                  </a:lnTo>
                  <a:lnTo>
                    <a:pt x="900939" y="56778"/>
                  </a:lnTo>
                  <a:close/>
                </a:path>
                <a:path w="1068069" h="1038859">
                  <a:moveTo>
                    <a:pt x="367299" y="56791"/>
                  </a:moveTo>
                  <a:lnTo>
                    <a:pt x="267929" y="56791"/>
                  </a:lnTo>
                  <a:lnTo>
                    <a:pt x="293874" y="56900"/>
                  </a:lnTo>
                  <a:lnTo>
                    <a:pt x="303255" y="58555"/>
                  </a:lnTo>
                  <a:lnTo>
                    <a:pt x="317063" y="153047"/>
                  </a:lnTo>
                  <a:lnTo>
                    <a:pt x="316938" y="173521"/>
                  </a:lnTo>
                  <a:lnTo>
                    <a:pt x="267358" y="202180"/>
                  </a:lnTo>
                  <a:lnTo>
                    <a:pt x="367367" y="202180"/>
                  </a:lnTo>
                  <a:lnTo>
                    <a:pt x="370913" y="180319"/>
                  </a:lnTo>
                  <a:lnTo>
                    <a:pt x="371022" y="160658"/>
                  </a:lnTo>
                  <a:lnTo>
                    <a:pt x="751431" y="160658"/>
                  </a:lnTo>
                  <a:lnTo>
                    <a:pt x="751423" y="103625"/>
                  </a:lnTo>
                  <a:lnTo>
                    <a:pt x="371022" y="103625"/>
                  </a:lnTo>
                  <a:lnTo>
                    <a:pt x="370938" y="75477"/>
                  </a:lnTo>
                  <a:lnTo>
                    <a:pt x="367299" y="56791"/>
                  </a:lnTo>
                  <a:close/>
                </a:path>
                <a:path w="1068069" h="1038859">
                  <a:moveTo>
                    <a:pt x="957456" y="104200"/>
                  </a:moveTo>
                  <a:lnTo>
                    <a:pt x="937010" y="104291"/>
                  </a:lnTo>
                  <a:lnTo>
                    <a:pt x="961532" y="104291"/>
                  </a:lnTo>
                  <a:lnTo>
                    <a:pt x="957456" y="104200"/>
                  </a:lnTo>
                  <a:close/>
                </a:path>
                <a:path w="1068069" h="1038859">
                  <a:moveTo>
                    <a:pt x="912888" y="104153"/>
                  </a:moveTo>
                  <a:lnTo>
                    <a:pt x="909190" y="104213"/>
                  </a:lnTo>
                  <a:lnTo>
                    <a:pt x="916122" y="104213"/>
                  </a:lnTo>
                  <a:lnTo>
                    <a:pt x="912888" y="104153"/>
                  </a:lnTo>
                  <a:close/>
                </a:path>
                <a:path w="1068069" h="1038859">
                  <a:moveTo>
                    <a:pt x="803542" y="0"/>
                  </a:moveTo>
                  <a:lnTo>
                    <a:pt x="737942" y="9431"/>
                  </a:lnTo>
                  <a:lnTo>
                    <a:pt x="701617" y="51870"/>
                  </a:lnTo>
                  <a:lnTo>
                    <a:pt x="696717" y="103625"/>
                  </a:lnTo>
                  <a:lnTo>
                    <a:pt x="751423" y="103625"/>
                  </a:lnTo>
                  <a:lnTo>
                    <a:pt x="751468" y="80982"/>
                  </a:lnTo>
                  <a:lnTo>
                    <a:pt x="753044" y="70911"/>
                  </a:lnTo>
                  <a:lnTo>
                    <a:pt x="757563" y="63360"/>
                  </a:lnTo>
                  <a:lnTo>
                    <a:pt x="764780" y="58600"/>
                  </a:lnTo>
                  <a:lnTo>
                    <a:pt x="774450" y="56892"/>
                  </a:lnTo>
                  <a:lnTo>
                    <a:pt x="900939" y="56778"/>
                  </a:lnTo>
                  <a:lnTo>
                    <a:pt x="899777" y="50629"/>
                  </a:lnTo>
                  <a:lnTo>
                    <a:pt x="886102" y="27291"/>
                  </a:lnTo>
                  <a:lnTo>
                    <a:pt x="865496" y="10461"/>
                  </a:lnTo>
                  <a:lnTo>
                    <a:pt x="839473" y="2304"/>
                  </a:lnTo>
                  <a:lnTo>
                    <a:pt x="821565" y="738"/>
                  </a:lnTo>
                  <a:lnTo>
                    <a:pt x="803542" y="0"/>
                  </a:lnTo>
                  <a:close/>
                </a:path>
              </a:pathLst>
            </a:custGeom>
            <a:solidFill>
              <a:srgbClr val="7E539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5" name="object 65"/>
            <p:cNvSpPr/>
            <p:nvPr/>
          </p:nvSpPr>
          <p:spPr>
            <a:xfrm>
              <a:off x="13549933" y="8183970"/>
              <a:ext cx="105410" cy="392430"/>
            </a:xfrm>
            <a:custGeom>
              <a:avLst/>
              <a:gdLst/>
              <a:ahLst/>
              <a:cxnLst/>
              <a:rect l="l" t="t" r="r" b="b"/>
              <a:pathLst>
                <a:path w="105409" h="392429">
                  <a:moveTo>
                    <a:pt x="105239" y="0"/>
                  </a:moveTo>
                  <a:lnTo>
                    <a:pt x="0" y="0"/>
                  </a:lnTo>
                  <a:lnTo>
                    <a:pt x="0" y="391859"/>
                  </a:lnTo>
                  <a:lnTo>
                    <a:pt x="105239" y="391859"/>
                  </a:lnTo>
                  <a:lnTo>
                    <a:pt x="105239" y="0"/>
                  </a:lnTo>
                  <a:close/>
                </a:path>
              </a:pathLst>
            </a:custGeom>
            <a:solidFill>
              <a:srgbClr val="7E539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6" name="object 66"/>
            <p:cNvSpPr/>
            <p:nvPr/>
          </p:nvSpPr>
          <p:spPr>
            <a:xfrm>
              <a:off x="13549933" y="8075715"/>
              <a:ext cx="105410" cy="61594"/>
            </a:xfrm>
            <a:custGeom>
              <a:avLst/>
              <a:gdLst/>
              <a:ahLst/>
              <a:cxnLst/>
              <a:rect l="l" t="t" r="r" b="b"/>
              <a:pathLst>
                <a:path w="105409" h="61595">
                  <a:moveTo>
                    <a:pt x="105239" y="0"/>
                  </a:moveTo>
                  <a:lnTo>
                    <a:pt x="0" y="0"/>
                  </a:lnTo>
                  <a:lnTo>
                    <a:pt x="0" y="61411"/>
                  </a:lnTo>
                  <a:lnTo>
                    <a:pt x="105239" y="61411"/>
                  </a:lnTo>
                  <a:lnTo>
                    <a:pt x="105239" y="0"/>
                  </a:lnTo>
                  <a:close/>
                </a:path>
              </a:pathLst>
            </a:custGeom>
            <a:solidFill>
              <a:srgbClr val="7E539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7" name="object 67"/>
            <p:cNvSpPr/>
            <p:nvPr/>
          </p:nvSpPr>
          <p:spPr>
            <a:xfrm>
              <a:off x="13717010" y="8183979"/>
              <a:ext cx="105410" cy="392430"/>
            </a:xfrm>
            <a:custGeom>
              <a:avLst/>
              <a:gdLst/>
              <a:ahLst/>
              <a:cxnLst/>
              <a:rect l="l" t="t" r="r" b="b"/>
              <a:pathLst>
                <a:path w="105409" h="392429">
                  <a:moveTo>
                    <a:pt x="105239" y="0"/>
                  </a:moveTo>
                  <a:lnTo>
                    <a:pt x="0" y="0"/>
                  </a:lnTo>
                  <a:lnTo>
                    <a:pt x="0" y="391859"/>
                  </a:lnTo>
                  <a:lnTo>
                    <a:pt x="105239" y="391859"/>
                  </a:lnTo>
                  <a:lnTo>
                    <a:pt x="105239" y="0"/>
                  </a:lnTo>
                  <a:close/>
                </a:path>
              </a:pathLst>
            </a:custGeom>
            <a:solidFill>
              <a:srgbClr val="7E539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8" name="object 68"/>
            <p:cNvSpPr/>
            <p:nvPr/>
          </p:nvSpPr>
          <p:spPr>
            <a:xfrm>
              <a:off x="13717010" y="8075715"/>
              <a:ext cx="105410" cy="61594"/>
            </a:xfrm>
            <a:custGeom>
              <a:avLst/>
              <a:gdLst/>
              <a:ahLst/>
              <a:cxnLst/>
              <a:rect l="l" t="t" r="r" b="b"/>
              <a:pathLst>
                <a:path w="105409" h="61595">
                  <a:moveTo>
                    <a:pt x="105239" y="0"/>
                  </a:moveTo>
                  <a:lnTo>
                    <a:pt x="0" y="0"/>
                  </a:lnTo>
                  <a:lnTo>
                    <a:pt x="0" y="61411"/>
                  </a:lnTo>
                  <a:lnTo>
                    <a:pt x="105239" y="61411"/>
                  </a:lnTo>
                  <a:lnTo>
                    <a:pt x="105239" y="0"/>
                  </a:lnTo>
                  <a:close/>
                </a:path>
              </a:pathLst>
            </a:custGeom>
            <a:solidFill>
              <a:srgbClr val="7E539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9" name="object 69"/>
            <p:cNvSpPr/>
            <p:nvPr/>
          </p:nvSpPr>
          <p:spPr>
            <a:xfrm>
              <a:off x="13884087" y="8183979"/>
              <a:ext cx="105410" cy="392430"/>
            </a:xfrm>
            <a:custGeom>
              <a:avLst/>
              <a:gdLst/>
              <a:ahLst/>
              <a:cxnLst/>
              <a:rect l="l" t="t" r="r" b="b"/>
              <a:pathLst>
                <a:path w="105409" h="392429">
                  <a:moveTo>
                    <a:pt x="105239" y="0"/>
                  </a:moveTo>
                  <a:lnTo>
                    <a:pt x="0" y="0"/>
                  </a:lnTo>
                  <a:lnTo>
                    <a:pt x="0" y="391859"/>
                  </a:lnTo>
                  <a:lnTo>
                    <a:pt x="105239" y="391859"/>
                  </a:lnTo>
                  <a:lnTo>
                    <a:pt x="105239" y="0"/>
                  </a:lnTo>
                  <a:close/>
                </a:path>
              </a:pathLst>
            </a:custGeom>
            <a:solidFill>
              <a:srgbClr val="7E5393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0" name="object 70"/>
            <p:cNvSpPr/>
            <p:nvPr/>
          </p:nvSpPr>
          <p:spPr>
            <a:xfrm>
              <a:off x="14051164" y="8183979"/>
              <a:ext cx="105410" cy="392430"/>
            </a:xfrm>
            <a:custGeom>
              <a:avLst/>
              <a:gdLst/>
              <a:ahLst/>
              <a:cxnLst/>
              <a:rect l="l" t="t" r="r" b="b"/>
              <a:pathLst>
                <a:path w="105409" h="392429">
                  <a:moveTo>
                    <a:pt x="105239" y="0"/>
                  </a:moveTo>
                  <a:lnTo>
                    <a:pt x="0" y="0"/>
                  </a:lnTo>
                  <a:lnTo>
                    <a:pt x="0" y="391859"/>
                  </a:lnTo>
                  <a:lnTo>
                    <a:pt x="105239" y="391859"/>
                  </a:lnTo>
                  <a:lnTo>
                    <a:pt x="105239" y="0"/>
                  </a:lnTo>
                  <a:close/>
                </a:path>
              </a:pathLst>
            </a:custGeom>
            <a:solidFill>
              <a:srgbClr val="C4D82E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1" name="object 71"/>
            <p:cNvSpPr/>
            <p:nvPr/>
          </p:nvSpPr>
          <p:spPr>
            <a:xfrm>
              <a:off x="13884087" y="8075715"/>
              <a:ext cx="105410" cy="61594"/>
            </a:xfrm>
            <a:custGeom>
              <a:avLst/>
              <a:gdLst/>
              <a:ahLst/>
              <a:cxnLst/>
              <a:rect l="l" t="t" r="r" b="b"/>
              <a:pathLst>
                <a:path w="105409" h="61595">
                  <a:moveTo>
                    <a:pt x="105239" y="0"/>
                  </a:moveTo>
                  <a:lnTo>
                    <a:pt x="0" y="0"/>
                  </a:lnTo>
                  <a:lnTo>
                    <a:pt x="0" y="61411"/>
                  </a:lnTo>
                  <a:lnTo>
                    <a:pt x="105239" y="61411"/>
                  </a:lnTo>
                  <a:lnTo>
                    <a:pt x="105239" y="0"/>
                  </a:lnTo>
                  <a:close/>
                </a:path>
              </a:pathLst>
            </a:custGeom>
            <a:solidFill>
              <a:srgbClr val="7E539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2" name="object 72"/>
            <p:cNvSpPr/>
            <p:nvPr/>
          </p:nvSpPr>
          <p:spPr>
            <a:xfrm>
              <a:off x="14051164" y="8075715"/>
              <a:ext cx="105410" cy="61594"/>
            </a:xfrm>
            <a:custGeom>
              <a:avLst/>
              <a:gdLst/>
              <a:ahLst/>
              <a:cxnLst/>
              <a:rect l="l" t="t" r="r" b="b"/>
              <a:pathLst>
                <a:path w="105409" h="61595">
                  <a:moveTo>
                    <a:pt x="105239" y="0"/>
                  </a:moveTo>
                  <a:lnTo>
                    <a:pt x="0" y="0"/>
                  </a:lnTo>
                  <a:lnTo>
                    <a:pt x="0" y="61411"/>
                  </a:lnTo>
                  <a:lnTo>
                    <a:pt x="105239" y="61411"/>
                  </a:lnTo>
                  <a:lnTo>
                    <a:pt x="105239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3" name="object 73"/>
            <p:cNvSpPr/>
            <p:nvPr/>
          </p:nvSpPr>
          <p:spPr>
            <a:xfrm>
              <a:off x="13421718" y="8238565"/>
              <a:ext cx="669290" cy="145415"/>
            </a:xfrm>
            <a:custGeom>
              <a:avLst/>
              <a:gdLst/>
              <a:ahLst/>
              <a:cxnLst/>
              <a:rect l="l" t="t" r="r" b="b"/>
              <a:pathLst>
                <a:path w="669290" h="145415">
                  <a:moveTo>
                    <a:pt x="0" y="18255"/>
                  </a:moveTo>
                  <a:lnTo>
                    <a:pt x="46192" y="69670"/>
                  </a:lnTo>
                  <a:lnTo>
                    <a:pt x="113372" y="108434"/>
                  </a:lnTo>
                  <a:lnTo>
                    <a:pt x="153056" y="122836"/>
                  </a:lnTo>
                  <a:lnTo>
                    <a:pt x="195857" y="133793"/>
                  </a:lnTo>
                  <a:lnTo>
                    <a:pt x="241064" y="141210"/>
                  </a:lnTo>
                  <a:lnTo>
                    <a:pt x="287968" y="144994"/>
                  </a:lnTo>
                  <a:lnTo>
                    <a:pt x="335859" y="145051"/>
                  </a:lnTo>
                  <a:lnTo>
                    <a:pt x="384025" y="141285"/>
                  </a:lnTo>
                  <a:lnTo>
                    <a:pt x="431758" y="133603"/>
                  </a:lnTo>
                  <a:lnTo>
                    <a:pt x="478348" y="121911"/>
                  </a:lnTo>
                  <a:lnTo>
                    <a:pt x="523083" y="106114"/>
                  </a:lnTo>
                  <a:lnTo>
                    <a:pt x="565255" y="86119"/>
                  </a:lnTo>
                  <a:lnTo>
                    <a:pt x="604153" y="61831"/>
                  </a:lnTo>
                  <a:lnTo>
                    <a:pt x="639067" y="33156"/>
                  </a:lnTo>
                  <a:lnTo>
                    <a:pt x="669287" y="0"/>
                  </a:lnTo>
                </a:path>
              </a:pathLst>
            </a:custGeom>
            <a:ln w="42593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4" name="object 74"/>
            <p:cNvSpPr/>
            <p:nvPr/>
          </p:nvSpPr>
          <p:spPr>
            <a:xfrm>
              <a:off x="13978579" y="8238566"/>
              <a:ext cx="113030" cy="109855"/>
            </a:xfrm>
            <a:custGeom>
              <a:avLst/>
              <a:gdLst/>
              <a:ahLst/>
              <a:cxnLst/>
              <a:rect l="l" t="t" r="r" b="b"/>
              <a:pathLst>
                <a:path w="113030" h="109854">
                  <a:moveTo>
                    <a:pt x="97113" y="109729"/>
                  </a:moveTo>
                  <a:lnTo>
                    <a:pt x="112429" y="0"/>
                  </a:lnTo>
                  <a:lnTo>
                    <a:pt x="0" y="4574"/>
                  </a:lnTo>
                </a:path>
              </a:pathLst>
            </a:custGeom>
            <a:ln w="42593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13222484" y="3970377"/>
            <a:ext cx="1068070" cy="1038860"/>
            <a:chOff x="13222484" y="3970377"/>
            <a:chExt cx="1068070" cy="1038860"/>
          </a:xfrm>
        </p:grpSpPr>
        <p:sp>
          <p:nvSpPr>
            <p:cNvPr id="76" name="object 76"/>
            <p:cNvSpPr/>
            <p:nvPr/>
          </p:nvSpPr>
          <p:spPr>
            <a:xfrm>
              <a:off x="13382856" y="4504357"/>
              <a:ext cx="105410" cy="392430"/>
            </a:xfrm>
            <a:custGeom>
              <a:avLst/>
              <a:gdLst/>
              <a:ahLst/>
              <a:cxnLst/>
              <a:rect l="l" t="t" r="r" b="b"/>
              <a:pathLst>
                <a:path w="105409" h="392429">
                  <a:moveTo>
                    <a:pt x="105239" y="0"/>
                  </a:moveTo>
                  <a:lnTo>
                    <a:pt x="0" y="0"/>
                  </a:lnTo>
                  <a:lnTo>
                    <a:pt x="0" y="391859"/>
                  </a:lnTo>
                  <a:lnTo>
                    <a:pt x="105239" y="391859"/>
                  </a:lnTo>
                  <a:lnTo>
                    <a:pt x="105239" y="0"/>
                  </a:lnTo>
                  <a:close/>
                </a:path>
              </a:pathLst>
            </a:custGeom>
            <a:solidFill>
              <a:srgbClr val="C4D82E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7" name="object 77"/>
            <p:cNvSpPr/>
            <p:nvPr/>
          </p:nvSpPr>
          <p:spPr>
            <a:xfrm>
              <a:off x="13382856" y="4396102"/>
              <a:ext cx="105410" cy="61594"/>
            </a:xfrm>
            <a:custGeom>
              <a:avLst/>
              <a:gdLst/>
              <a:ahLst/>
              <a:cxnLst/>
              <a:rect l="l" t="t" r="r" b="b"/>
              <a:pathLst>
                <a:path w="105409" h="61595">
                  <a:moveTo>
                    <a:pt x="105239" y="0"/>
                  </a:moveTo>
                  <a:lnTo>
                    <a:pt x="0" y="0"/>
                  </a:lnTo>
                  <a:lnTo>
                    <a:pt x="0" y="61411"/>
                  </a:lnTo>
                  <a:lnTo>
                    <a:pt x="105239" y="61411"/>
                  </a:lnTo>
                  <a:lnTo>
                    <a:pt x="105239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8" name="object 78"/>
            <p:cNvSpPr/>
            <p:nvPr/>
          </p:nvSpPr>
          <p:spPr>
            <a:xfrm>
              <a:off x="13222484" y="3970377"/>
              <a:ext cx="1068070" cy="1038860"/>
            </a:xfrm>
            <a:custGeom>
              <a:avLst/>
              <a:gdLst/>
              <a:ahLst/>
              <a:cxnLst/>
              <a:rect l="l" t="t" r="r" b="b"/>
              <a:pathLst>
                <a:path w="1068069" h="1038860">
                  <a:moveTo>
                    <a:pt x="272029" y="239"/>
                  </a:moveTo>
                  <a:lnTo>
                    <a:pt x="210117" y="6683"/>
                  </a:lnTo>
                  <a:lnTo>
                    <a:pt x="173293" y="40401"/>
                  </a:lnTo>
                  <a:lnTo>
                    <a:pt x="163080" y="84805"/>
                  </a:lnTo>
                  <a:lnTo>
                    <a:pt x="162832" y="94373"/>
                  </a:lnTo>
                  <a:lnTo>
                    <a:pt x="162476" y="104213"/>
                  </a:lnTo>
                  <a:lnTo>
                    <a:pt x="90497" y="104221"/>
                  </a:lnTo>
                  <a:lnTo>
                    <a:pt x="24757" y="129566"/>
                  </a:lnTo>
                  <a:lnTo>
                    <a:pt x="0" y="196939"/>
                  </a:lnTo>
                  <a:lnTo>
                    <a:pt x="78" y="948330"/>
                  </a:lnTo>
                  <a:lnTo>
                    <a:pt x="24601" y="1012982"/>
                  </a:lnTo>
                  <a:lnTo>
                    <a:pt x="87844" y="1038517"/>
                  </a:lnTo>
                  <a:lnTo>
                    <a:pt x="385157" y="1038600"/>
                  </a:lnTo>
                  <a:lnTo>
                    <a:pt x="979830" y="1038517"/>
                  </a:lnTo>
                  <a:lnTo>
                    <a:pt x="1015464" y="1031875"/>
                  </a:lnTo>
                  <a:lnTo>
                    <a:pt x="1043244" y="1013294"/>
                  </a:lnTo>
                  <a:lnTo>
                    <a:pt x="1061272" y="984780"/>
                  </a:lnTo>
                  <a:lnTo>
                    <a:pt x="1061628" y="982762"/>
                  </a:lnTo>
                  <a:lnTo>
                    <a:pt x="89131" y="982736"/>
                  </a:lnTo>
                  <a:lnTo>
                    <a:pt x="85272" y="982566"/>
                  </a:lnTo>
                  <a:lnTo>
                    <a:pt x="55303" y="952325"/>
                  </a:lnTo>
                  <a:lnTo>
                    <a:pt x="55277" y="363513"/>
                  </a:lnTo>
                  <a:lnTo>
                    <a:pt x="55499" y="361929"/>
                  </a:lnTo>
                  <a:lnTo>
                    <a:pt x="55678" y="359399"/>
                  </a:lnTo>
                  <a:lnTo>
                    <a:pt x="1067698" y="359399"/>
                  </a:lnTo>
                  <a:lnTo>
                    <a:pt x="1067706" y="303405"/>
                  </a:lnTo>
                  <a:lnTo>
                    <a:pt x="55857" y="303405"/>
                  </a:lnTo>
                  <a:lnTo>
                    <a:pt x="55618" y="300637"/>
                  </a:lnTo>
                  <a:lnTo>
                    <a:pt x="55286" y="298541"/>
                  </a:lnTo>
                  <a:lnTo>
                    <a:pt x="55303" y="190439"/>
                  </a:lnTo>
                  <a:lnTo>
                    <a:pt x="57228" y="179139"/>
                  </a:lnTo>
                  <a:lnTo>
                    <a:pt x="101504" y="160200"/>
                  </a:lnTo>
                  <a:lnTo>
                    <a:pt x="217859" y="160149"/>
                  </a:lnTo>
                  <a:lnTo>
                    <a:pt x="217982" y="82640"/>
                  </a:lnTo>
                  <a:lnTo>
                    <a:pt x="367299" y="56791"/>
                  </a:lnTo>
                  <a:lnTo>
                    <a:pt x="365899" y="49600"/>
                  </a:lnTo>
                  <a:lnTo>
                    <a:pt x="352386" y="26964"/>
                  </a:lnTo>
                  <a:lnTo>
                    <a:pt x="332295" y="10409"/>
                  </a:lnTo>
                  <a:lnTo>
                    <a:pt x="307456" y="2432"/>
                  </a:lnTo>
                  <a:lnTo>
                    <a:pt x="289792" y="948"/>
                  </a:lnTo>
                  <a:lnTo>
                    <a:pt x="272029" y="239"/>
                  </a:lnTo>
                  <a:close/>
                </a:path>
                <a:path w="1068069" h="1038860">
                  <a:moveTo>
                    <a:pt x="1067698" y="359399"/>
                  </a:moveTo>
                  <a:lnTo>
                    <a:pt x="1013195" y="359399"/>
                  </a:lnTo>
                  <a:lnTo>
                    <a:pt x="1013187" y="944428"/>
                  </a:lnTo>
                  <a:lnTo>
                    <a:pt x="1011078" y="961992"/>
                  </a:lnTo>
                  <a:lnTo>
                    <a:pt x="1004404" y="973881"/>
                  </a:lnTo>
                  <a:lnTo>
                    <a:pt x="992644" y="980627"/>
                  </a:lnTo>
                  <a:lnTo>
                    <a:pt x="975278" y="982762"/>
                  </a:lnTo>
                  <a:lnTo>
                    <a:pt x="1061628" y="982762"/>
                  </a:lnTo>
                  <a:lnTo>
                    <a:pt x="1067698" y="948330"/>
                  </a:lnTo>
                  <a:lnTo>
                    <a:pt x="1067698" y="359399"/>
                  </a:lnTo>
                  <a:close/>
                </a:path>
                <a:path w="1068069" h="1038860">
                  <a:moveTo>
                    <a:pt x="1062420" y="159966"/>
                  </a:moveTo>
                  <a:lnTo>
                    <a:pt x="946821" y="159966"/>
                  </a:lnTo>
                  <a:lnTo>
                    <a:pt x="980943" y="160095"/>
                  </a:lnTo>
                  <a:lnTo>
                    <a:pt x="994472" y="162471"/>
                  </a:lnTo>
                  <a:lnTo>
                    <a:pt x="1004566" y="169015"/>
                  </a:lnTo>
                  <a:lnTo>
                    <a:pt x="1010897" y="179385"/>
                  </a:lnTo>
                  <a:lnTo>
                    <a:pt x="1013135" y="193242"/>
                  </a:lnTo>
                  <a:lnTo>
                    <a:pt x="1013144" y="298541"/>
                  </a:lnTo>
                  <a:lnTo>
                    <a:pt x="1012828" y="300747"/>
                  </a:lnTo>
                  <a:lnTo>
                    <a:pt x="1012616" y="303405"/>
                  </a:lnTo>
                  <a:lnTo>
                    <a:pt x="1067706" y="303405"/>
                  </a:lnTo>
                  <a:lnTo>
                    <a:pt x="1067647" y="189604"/>
                  </a:lnTo>
                  <a:lnTo>
                    <a:pt x="1062420" y="159966"/>
                  </a:lnTo>
                  <a:close/>
                </a:path>
                <a:path w="1068069" h="1038860">
                  <a:moveTo>
                    <a:pt x="751431" y="160658"/>
                  </a:moveTo>
                  <a:lnTo>
                    <a:pt x="697339" y="160658"/>
                  </a:lnTo>
                  <a:lnTo>
                    <a:pt x="697225" y="169015"/>
                  </a:lnTo>
                  <a:lnTo>
                    <a:pt x="697116" y="180873"/>
                  </a:lnTo>
                  <a:lnTo>
                    <a:pt x="697436" y="187103"/>
                  </a:lnTo>
                  <a:lnTo>
                    <a:pt x="720716" y="236390"/>
                  </a:lnTo>
                  <a:lnTo>
                    <a:pt x="770063" y="257183"/>
                  </a:lnTo>
                  <a:lnTo>
                    <a:pt x="800339" y="257610"/>
                  </a:lnTo>
                  <a:lnTo>
                    <a:pt x="815480" y="257527"/>
                  </a:lnTo>
                  <a:lnTo>
                    <a:pt x="859419" y="250714"/>
                  </a:lnTo>
                  <a:lnTo>
                    <a:pt x="898814" y="209910"/>
                  </a:lnTo>
                  <a:lnTo>
                    <a:pt x="900417" y="202262"/>
                  </a:lnTo>
                  <a:lnTo>
                    <a:pt x="801067" y="202262"/>
                  </a:lnTo>
                  <a:lnTo>
                    <a:pt x="787574" y="202158"/>
                  </a:lnTo>
                  <a:lnTo>
                    <a:pt x="751560" y="177717"/>
                  </a:lnTo>
                  <a:lnTo>
                    <a:pt x="751431" y="160658"/>
                  </a:lnTo>
                  <a:close/>
                </a:path>
                <a:path w="1068069" h="1038860">
                  <a:moveTo>
                    <a:pt x="217859" y="160149"/>
                  </a:moveTo>
                  <a:lnTo>
                    <a:pt x="121683" y="160149"/>
                  </a:lnTo>
                  <a:lnTo>
                    <a:pt x="162263" y="160394"/>
                  </a:lnTo>
                  <a:lnTo>
                    <a:pt x="162866" y="169798"/>
                  </a:lnTo>
                  <a:lnTo>
                    <a:pt x="173830" y="219053"/>
                  </a:lnTo>
                  <a:lnTo>
                    <a:pt x="211255" y="251963"/>
                  </a:lnTo>
                  <a:lnTo>
                    <a:pt x="255077" y="257438"/>
                  </a:lnTo>
                  <a:lnTo>
                    <a:pt x="273858" y="257593"/>
                  </a:lnTo>
                  <a:lnTo>
                    <a:pt x="292550" y="256945"/>
                  </a:lnTo>
                  <a:lnTo>
                    <a:pt x="335638" y="246006"/>
                  </a:lnTo>
                  <a:lnTo>
                    <a:pt x="366689" y="206357"/>
                  </a:lnTo>
                  <a:lnTo>
                    <a:pt x="367367" y="202180"/>
                  </a:lnTo>
                  <a:lnTo>
                    <a:pt x="267358" y="202180"/>
                  </a:lnTo>
                  <a:lnTo>
                    <a:pt x="254408" y="202116"/>
                  </a:lnTo>
                  <a:lnTo>
                    <a:pt x="218138" y="178351"/>
                  </a:lnTo>
                  <a:lnTo>
                    <a:pt x="217912" y="169015"/>
                  </a:lnTo>
                  <a:lnTo>
                    <a:pt x="217859" y="160149"/>
                  </a:lnTo>
                  <a:close/>
                </a:path>
                <a:path w="1068069" h="1038860">
                  <a:moveTo>
                    <a:pt x="900939" y="56778"/>
                  </a:moveTo>
                  <a:lnTo>
                    <a:pt x="800876" y="56778"/>
                  </a:lnTo>
                  <a:lnTo>
                    <a:pt x="827309" y="56900"/>
                  </a:lnTo>
                  <a:lnTo>
                    <a:pt x="836732" y="58555"/>
                  </a:lnTo>
                  <a:lnTo>
                    <a:pt x="849738" y="178351"/>
                  </a:lnTo>
                  <a:lnTo>
                    <a:pt x="848199" y="187797"/>
                  </a:lnTo>
                  <a:lnTo>
                    <a:pt x="801067" y="202262"/>
                  </a:lnTo>
                  <a:lnTo>
                    <a:pt x="900417" y="202262"/>
                  </a:lnTo>
                  <a:lnTo>
                    <a:pt x="905016" y="180310"/>
                  </a:lnTo>
                  <a:lnTo>
                    <a:pt x="905025" y="161067"/>
                  </a:lnTo>
                  <a:lnTo>
                    <a:pt x="907973" y="160658"/>
                  </a:lnTo>
                  <a:lnTo>
                    <a:pt x="910298" y="160087"/>
                  </a:lnTo>
                  <a:lnTo>
                    <a:pt x="1062420" y="159966"/>
                  </a:lnTo>
                  <a:lnTo>
                    <a:pt x="1062370" y="159680"/>
                  </a:lnTo>
                  <a:lnTo>
                    <a:pt x="1025993" y="115647"/>
                  </a:lnTo>
                  <a:lnTo>
                    <a:pt x="977837" y="104653"/>
                  </a:lnTo>
                  <a:lnTo>
                    <a:pt x="961532" y="104291"/>
                  </a:lnTo>
                  <a:lnTo>
                    <a:pt x="937010" y="104291"/>
                  </a:lnTo>
                  <a:lnTo>
                    <a:pt x="916122" y="104213"/>
                  </a:lnTo>
                  <a:lnTo>
                    <a:pt x="905033" y="104213"/>
                  </a:lnTo>
                  <a:lnTo>
                    <a:pt x="905008" y="78308"/>
                  </a:lnTo>
                  <a:lnTo>
                    <a:pt x="900939" y="56778"/>
                  </a:lnTo>
                  <a:close/>
                </a:path>
                <a:path w="1068069" h="1038860">
                  <a:moveTo>
                    <a:pt x="367299" y="56791"/>
                  </a:moveTo>
                  <a:lnTo>
                    <a:pt x="267929" y="56791"/>
                  </a:lnTo>
                  <a:lnTo>
                    <a:pt x="293874" y="56900"/>
                  </a:lnTo>
                  <a:lnTo>
                    <a:pt x="303255" y="58555"/>
                  </a:lnTo>
                  <a:lnTo>
                    <a:pt x="317063" y="153047"/>
                  </a:lnTo>
                  <a:lnTo>
                    <a:pt x="316938" y="173521"/>
                  </a:lnTo>
                  <a:lnTo>
                    <a:pt x="267358" y="202180"/>
                  </a:lnTo>
                  <a:lnTo>
                    <a:pt x="367367" y="202180"/>
                  </a:lnTo>
                  <a:lnTo>
                    <a:pt x="370915" y="180310"/>
                  </a:lnTo>
                  <a:lnTo>
                    <a:pt x="371022" y="160658"/>
                  </a:lnTo>
                  <a:lnTo>
                    <a:pt x="751431" y="160658"/>
                  </a:lnTo>
                  <a:lnTo>
                    <a:pt x="751423" y="103625"/>
                  </a:lnTo>
                  <a:lnTo>
                    <a:pt x="371022" y="103625"/>
                  </a:lnTo>
                  <a:lnTo>
                    <a:pt x="370938" y="75477"/>
                  </a:lnTo>
                  <a:lnTo>
                    <a:pt x="367299" y="56791"/>
                  </a:lnTo>
                  <a:close/>
                </a:path>
                <a:path w="1068069" h="1038860">
                  <a:moveTo>
                    <a:pt x="957456" y="104200"/>
                  </a:moveTo>
                  <a:lnTo>
                    <a:pt x="937010" y="104291"/>
                  </a:lnTo>
                  <a:lnTo>
                    <a:pt x="961532" y="104291"/>
                  </a:lnTo>
                  <a:lnTo>
                    <a:pt x="957456" y="104200"/>
                  </a:lnTo>
                  <a:close/>
                </a:path>
                <a:path w="1068069" h="1038860">
                  <a:moveTo>
                    <a:pt x="912888" y="104153"/>
                  </a:moveTo>
                  <a:lnTo>
                    <a:pt x="909190" y="104213"/>
                  </a:lnTo>
                  <a:lnTo>
                    <a:pt x="916122" y="104213"/>
                  </a:lnTo>
                  <a:lnTo>
                    <a:pt x="912888" y="104153"/>
                  </a:lnTo>
                  <a:close/>
                </a:path>
                <a:path w="1068069" h="1038860">
                  <a:moveTo>
                    <a:pt x="803542" y="0"/>
                  </a:moveTo>
                  <a:lnTo>
                    <a:pt x="737942" y="9431"/>
                  </a:lnTo>
                  <a:lnTo>
                    <a:pt x="701617" y="51870"/>
                  </a:lnTo>
                  <a:lnTo>
                    <a:pt x="696717" y="103625"/>
                  </a:lnTo>
                  <a:lnTo>
                    <a:pt x="751423" y="103625"/>
                  </a:lnTo>
                  <a:lnTo>
                    <a:pt x="751468" y="80982"/>
                  </a:lnTo>
                  <a:lnTo>
                    <a:pt x="753044" y="70911"/>
                  </a:lnTo>
                  <a:lnTo>
                    <a:pt x="757563" y="63360"/>
                  </a:lnTo>
                  <a:lnTo>
                    <a:pt x="764780" y="58600"/>
                  </a:lnTo>
                  <a:lnTo>
                    <a:pt x="774450" y="56892"/>
                  </a:lnTo>
                  <a:lnTo>
                    <a:pt x="900939" y="56778"/>
                  </a:lnTo>
                  <a:lnTo>
                    <a:pt x="899777" y="50629"/>
                  </a:lnTo>
                  <a:lnTo>
                    <a:pt x="886102" y="27291"/>
                  </a:lnTo>
                  <a:lnTo>
                    <a:pt x="865496" y="10461"/>
                  </a:lnTo>
                  <a:lnTo>
                    <a:pt x="839473" y="2304"/>
                  </a:lnTo>
                  <a:lnTo>
                    <a:pt x="821565" y="738"/>
                  </a:lnTo>
                  <a:lnTo>
                    <a:pt x="803542" y="0"/>
                  </a:lnTo>
                  <a:close/>
                </a:path>
              </a:pathLst>
            </a:custGeom>
            <a:solidFill>
              <a:srgbClr val="7E539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9" name="object 79"/>
            <p:cNvSpPr/>
            <p:nvPr/>
          </p:nvSpPr>
          <p:spPr>
            <a:xfrm>
              <a:off x="13549933" y="4504357"/>
              <a:ext cx="105410" cy="392430"/>
            </a:xfrm>
            <a:custGeom>
              <a:avLst/>
              <a:gdLst/>
              <a:ahLst/>
              <a:cxnLst/>
              <a:rect l="l" t="t" r="r" b="b"/>
              <a:pathLst>
                <a:path w="105409" h="392429">
                  <a:moveTo>
                    <a:pt x="105239" y="0"/>
                  </a:moveTo>
                  <a:lnTo>
                    <a:pt x="0" y="0"/>
                  </a:lnTo>
                  <a:lnTo>
                    <a:pt x="0" y="391859"/>
                  </a:lnTo>
                  <a:lnTo>
                    <a:pt x="105239" y="391859"/>
                  </a:lnTo>
                  <a:lnTo>
                    <a:pt x="105239" y="0"/>
                  </a:lnTo>
                  <a:close/>
                </a:path>
              </a:pathLst>
            </a:custGeom>
            <a:solidFill>
              <a:srgbClr val="C4D82E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0" name="object 80"/>
            <p:cNvSpPr/>
            <p:nvPr/>
          </p:nvSpPr>
          <p:spPr>
            <a:xfrm>
              <a:off x="13549933" y="4396102"/>
              <a:ext cx="105410" cy="61594"/>
            </a:xfrm>
            <a:custGeom>
              <a:avLst/>
              <a:gdLst/>
              <a:ahLst/>
              <a:cxnLst/>
              <a:rect l="l" t="t" r="r" b="b"/>
              <a:pathLst>
                <a:path w="105409" h="61595">
                  <a:moveTo>
                    <a:pt x="105239" y="0"/>
                  </a:moveTo>
                  <a:lnTo>
                    <a:pt x="0" y="0"/>
                  </a:lnTo>
                  <a:lnTo>
                    <a:pt x="0" y="61411"/>
                  </a:lnTo>
                  <a:lnTo>
                    <a:pt x="105239" y="61411"/>
                  </a:lnTo>
                  <a:lnTo>
                    <a:pt x="105239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1" name="object 81"/>
            <p:cNvSpPr/>
            <p:nvPr/>
          </p:nvSpPr>
          <p:spPr>
            <a:xfrm>
              <a:off x="13717010" y="4504357"/>
              <a:ext cx="105410" cy="392430"/>
            </a:xfrm>
            <a:custGeom>
              <a:avLst/>
              <a:gdLst/>
              <a:ahLst/>
              <a:cxnLst/>
              <a:rect l="l" t="t" r="r" b="b"/>
              <a:pathLst>
                <a:path w="105409" h="392429">
                  <a:moveTo>
                    <a:pt x="105239" y="0"/>
                  </a:moveTo>
                  <a:lnTo>
                    <a:pt x="0" y="0"/>
                  </a:lnTo>
                  <a:lnTo>
                    <a:pt x="0" y="391859"/>
                  </a:lnTo>
                  <a:lnTo>
                    <a:pt x="105239" y="391859"/>
                  </a:lnTo>
                  <a:lnTo>
                    <a:pt x="105239" y="0"/>
                  </a:lnTo>
                  <a:close/>
                </a:path>
              </a:pathLst>
            </a:custGeom>
            <a:solidFill>
              <a:srgbClr val="C4D82E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2" name="object 82"/>
            <p:cNvSpPr/>
            <p:nvPr/>
          </p:nvSpPr>
          <p:spPr>
            <a:xfrm>
              <a:off x="13717010" y="4396102"/>
              <a:ext cx="105410" cy="61594"/>
            </a:xfrm>
            <a:custGeom>
              <a:avLst/>
              <a:gdLst/>
              <a:ahLst/>
              <a:cxnLst/>
              <a:rect l="l" t="t" r="r" b="b"/>
              <a:pathLst>
                <a:path w="105409" h="61595">
                  <a:moveTo>
                    <a:pt x="105239" y="0"/>
                  </a:moveTo>
                  <a:lnTo>
                    <a:pt x="0" y="0"/>
                  </a:lnTo>
                  <a:lnTo>
                    <a:pt x="0" y="61411"/>
                  </a:lnTo>
                  <a:lnTo>
                    <a:pt x="105239" y="61411"/>
                  </a:lnTo>
                  <a:lnTo>
                    <a:pt x="105239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3" name="object 83"/>
            <p:cNvSpPr/>
            <p:nvPr/>
          </p:nvSpPr>
          <p:spPr>
            <a:xfrm>
              <a:off x="13884085" y="4504370"/>
              <a:ext cx="272415" cy="392430"/>
            </a:xfrm>
            <a:custGeom>
              <a:avLst/>
              <a:gdLst/>
              <a:ahLst/>
              <a:cxnLst/>
              <a:rect l="l" t="t" r="r" b="b"/>
              <a:pathLst>
                <a:path w="272415" h="392429">
                  <a:moveTo>
                    <a:pt x="105232" y="0"/>
                  </a:moveTo>
                  <a:lnTo>
                    <a:pt x="0" y="0"/>
                  </a:lnTo>
                  <a:lnTo>
                    <a:pt x="0" y="391858"/>
                  </a:lnTo>
                  <a:lnTo>
                    <a:pt x="105232" y="391858"/>
                  </a:lnTo>
                  <a:lnTo>
                    <a:pt x="105232" y="0"/>
                  </a:lnTo>
                  <a:close/>
                </a:path>
                <a:path w="272415" h="392429">
                  <a:moveTo>
                    <a:pt x="272313" y="0"/>
                  </a:moveTo>
                  <a:lnTo>
                    <a:pt x="167068" y="0"/>
                  </a:lnTo>
                  <a:lnTo>
                    <a:pt x="167068" y="391858"/>
                  </a:lnTo>
                  <a:lnTo>
                    <a:pt x="272313" y="391858"/>
                  </a:lnTo>
                  <a:lnTo>
                    <a:pt x="272313" y="0"/>
                  </a:lnTo>
                  <a:close/>
                </a:path>
              </a:pathLst>
            </a:custGeom>
            <a:solidFill>
              <a:srgbClr val="C4D82E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4" name="object 84"/>
            <p:cNvSpPr/>
            <p:nvPr/>
          </p:nvSpPr>
          <p:spPr>
            <a:xfrm>
              <a:off x="13884085" y="4396102"/>
              <a:ext cx="272415" cy="61594"/>
            </a:xfrm>
            <a:custGeom>
              <a:avLst/>
              <a:gdLst/>
              <a:ahLst/>
              <a:cxnLst/>
              <a:rect l="l" t="t" r="r" b="b"/>
              <a:pathLst>
                <a:path w="272415" h="61595">
                  <a:moveTo>
                    <a:pt x="105232" y="0"/>
                  </a:moveTo>
                  <a:lnTo>
                    <a:pt x="0" y="0"/>
                  </a:lnTo>
                  <a:lnTo>
                    <a:pt x="0" y="61417"/>
                  </a:lnTo>
                  <a:lnTo>
                    <a:pt x="105232" y="61417"/>
                  </a:lnTo>
                  <a:lnTo>
                    <a:pt x="105232" y="0"/>
                  </a:lnTo>
                  <a:close/>
                </a:path>
                <a:path w="272415" h="61595">
                  <a:moveTo>
                    <a:pt x="272313" y="0"/>
                  </a:moveTo>
                  <a:lnTo>
                    <a:pt x="167068" y="0"/>
                  </a:lnTo>
                  <a:lnTo>
                    <a:pt x="167068" y="61417"/>
                  </a:lnTo>
                  <a:lnTo>
                    <a:pt x="272313" y="61417"/>
                  </a:lnTo>
                  <a:lnTo>
                    <a:pt x="272313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85" name="object 8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404681" y="4540463"/>
              <a:ext cx="212439" cy="91788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756362" y="4540463"/>
              <a:ext cx="212439" cy="91788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579871" y="4668243"/>
              <a:ext cx="212439" cy="91788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931554" y="4668243"/>
              <a:ext cx="212439" cy="91788"/>
            </a:xfrm>
            <a:prstGeom prst="rect">
              <a:avLst/>
            </a:prstGeom>
          </p:spPr>
        </p:pic>
      </p:grpSp>
      <p:sp>
        <p:nvSpPr>
          <p:cNvPr id="89" name="object 89"/>
          <p:cNvSpPr txBox="1"/>
          <p:nvPr/>
        </p:nvSpPr>
        <p:spPr>
          <a:xfrm>
            <a:off x="1073873" y="2271065"/>
            <a:ext cx="15781655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Autorzy</a:t>
            </a:r>
            <a:r>
              <a:rPr sz="335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podsumowują,</a:t>
            </a:r>
            <a:r>
              <a:rPr sz="335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że</a:t>
            </a:r>
            <a:r>
              <a:rPr sz="335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różne</a:t>
            </a:r>
            <a:r>
              <a:rPr sz="335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NHT</a:t>
            </a:r>
            <a:r>
              <a:rPr sz="335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charakteryzują</a:t>
            </a:r>
            <a:r>
              <a:rPr sz="335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się</a:t>
            </a:r>
            <a:r>
              <a:rPr sz="335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050E4C"/>
                </a:solidFill>
                <a:latin typeface="Arial Narrow"/>
                <a:cs typeface="Arial Narrow"/>
              </a:rPr>
              <a:t>akceptowalnym</a:t>
            </a:r>
            <a:r>
              <a:rPr sz="335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050E4C"/>
                </a:solidFill>
                <a:latin typeface="Arial Narrow"/>
                <a:cs typeface="Arial Narrow"/>
              </a:rPr>
              <a:t>profilem</a:t>
            </a:r>
            <a:r>
              <a:rPr sz="335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b="1" spc="-10" dirty="0">
                <a:solidFill>
                  <a:srgbClr val="050E4C"/>
                </a:solidFill>
                <a:latin typeface="Arial Narrow"/>
                <a:cs typeface="Arial Narrow"/>
              </a:rPr>
              <a:t>bezpieczeństwa,</a:t>
            </a:r>
            <a:endParaRPr sz="3350" dirty="0">
              <a:latin typeface="Arial Narrow"/>
              <a:cs typeface="Arial Narrow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bez</a:t>
            </a:r>
            <a:r>
              <a:rPr sz="3350" spc="-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znacznego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zwiększenia</a:t>
            </a:r>
            <a:r>
              <a:rPr sz="3350" spc="-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toksyczności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sz="3350" spc="-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porównaniu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z</a:t>
            </a:r>
            <a:r>
              <a:rPr sz="3350" spc="-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klasyczną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050E4C"/>
                </a:solidFill>
                <a:latin typeface="Arial Narrow"/>
                <a:cs typeface="Arial Narrow"/>
              </a:rPr>
              <a:t>terapią</a:t>
            </a:r>
            <a:r>
              <a:rPr sz="335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spc="-10" dirty="0">
                <a:solidFill>
                  <a:srgbClr val="050E4C"/>
                </a:solidFill>
                <a:latin typeface="Arial Narrow"/>
                <a:cs typeface="Arial Narrow"/>
              </a:rPr>
              <a:t>antyandrogenową</a:t>
            </a:r>
            <a:r>
              <a:rPr sz="2925" spc="-15" baseline="31339" dirty="0">
                <a:solidFill>
                  <a:srgbClr val="050E4C"/>
                </a:solidFill>
                <a:latin typeface="Arial Narrow"/>
                <a:cs typeface="Arial Narrow"/>
              </a:rPr>
              <a:t>1</a:t>
            </a:r>
            <a:endParaRPr sz="2925" baseline="31339" dirty="0">
              <a:latin typeface="Arial Narrow"/>
              <a:cs typeface="Arial Narrow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3787688" y="10003186"/>
            <a:ext cx="1452245" cy="3835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50" dirty="0">
                <a:solidFill>
                  <a:srgbClr val="050E4C"/>
                </a:solidFill>
                <a:latin typeface="Arial Narrow"/>
                <a:cs typeface="Arial Narrow"/>
              </a:rPr>
              <a:t>z</a:t>
            </a:r>
            <a:r>
              <a:rPr sz="2350" spc="-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350" spc="-10" dirty="0">
                <a:solidFill>
                  <a:srgbClr val="050E4C"/>
                </a:solidFill>
                <a:latin typeface="Arial Narrow"/>
                <a:cs typeface="Arial Narrow"/>
              </a:rPr>
              <a:t>podwójnym</a:t>
            </a:r>
            <a:endParaRPr sz="2350" dirty="0">
              <a:latin typeface="Arial Narrow"/>
              <a:cs typeface="Arial Narrow"/>
            </a:endParaRPr>
          </a:p>
        </p:txBody>
      </p:sp>
      <p:graphicFrame>
        <p:nvGraphicFramePr>
          <p:cNvPr id="91" name="object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862975"/>
              </p:ext>
            </p:extLst>
          </p:nvPr>
        </p:nvGraphicFramePr>
        <p:xfrm>
          <a:off x="1217107" y="5030196"/>
          <a:ext cx="9879964" cy="61017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2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74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5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18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9140"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350" b="1" spc="-1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Badanie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L="196850" marR="197485">
                        <a:lnSpc>
                          <a:spcPct val="100000"/>
                        </a:lnSpc>
                        <a:spcBef>
                          <a:spcPts val="80"/>
                        </a:spcBef>
                        <a:tabLst>
                          <a:tab pos="3007995" algn="l"/>
                        </a:tabLst>
                      </a:pPr>
                      <a:r>
                        <a:rPr sz="2350" b="1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Czas</a:t>
                      </a:r>
                      <a:r>
                        <a:rPr sz="2350" b="1" spc="-6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b="1" spc="-1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trwania</a:t>
                      </a:r>
                      <a:r>
                        <a:rPr sz="2350" b="1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	AEs,</a:t>
                      </a:r>
                      <a:r>
                        <a:rPr sz="2350" b="1" spc="-6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b="1" spc="-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% </a:t>
                      </a:r>
                      <a:r>
                        <a:rPr sz="2350" b="1" spc="-1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badania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ts val="2820"/>
                        </a:lnSpc>
                        <a:spcBef>
                          <a:spcPts val="95"/>
                        </a:spcBef>
                      </a:pPr>
                      <a:r>
                        <a:rPr sz="2350" b="1" spc="-2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AEs,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  <a:p>
                      <a:pPr marL="158115">
                        <a:lnSpc>
                          <a:spcPts val="2810"/>
                        </a:lnSpc>
                      </a:pPr>
                      <a:r>
                        <a:rPr sz="2350" b="1" spc="-1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stopień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ts val="2820"/>
                        </a:lnSpc>
                        <a:spcBef>
                          <a:spcPts val="95"/>
                        </a:spcBef>
                      </a:pPr>
                      <a:r>
                        <a:rPr sz="2350" b="1" spc="-2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AEs,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  <a:p>
                      <a:pPr marL="117475">
                        <a:lnSpc>
                          <a:spcPts val="2810"/>
                        </a:lnSpc>
                      </a:pPr>
                      <a:r>
                        <a:rPr sz="2350" b="1" spc="-1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stopień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12065" marB="0"/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350" b="1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SAEs,</a:t>
                      </a:r>
                      <a:r>
                        <a:rPr sz="2350" b="1" spc="-8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b="1" spc="-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%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6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2730"/>
                        </a:lnSpc>
                      </a:pPr>
                      <a:r>
                        <a:rPr sz="2350" b="1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–</a:t>
                      </a:r>
                      <a:r>
                        <a:rPr sz="2350" b="1" spc="-7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b="1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mediana,</a:t>
                      </a:r>
                      <a:r>
                        <a:rPr sz="2350" b="1" spc="-7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b="1" spc="-1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miesiące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ts val="2730"/>
                        </a:lnSpc>
                      </a:pPr>
                      <a:r>
                        <a:rPr sz="2350" b="1" spc="-2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3.-</a:t>
                      </a:r>
                      <a:r>
                        <a:rPr sz="2350" b="1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4.</a:t>
                      </a:r>
                      <a:r>
                        <a:rPr lang="pl-PL" sz="2350" b="1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,</a:t>
                      </a:r>
                      <a:r>
                        <a:rPr sz="2350" b="1" spc="-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b="1" spc="-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%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ts val="2730"/>
                        </a:lnSpc>
                      </a:pPr>
                      <a:r>
                        <a:rPr sz="2350" b="1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5.</a:t>
                      </a:r>
                      <a:r>
                        <a:rPr lang="pl-PL" sz="2350" b="1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,</a:t>
                      </a:r>
                      <a:r>
                        <a:rPr sz="2350" b="1" spc="-3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b="1" spc="-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%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834"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2350" b="1" spc="-1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SPARTAN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48894" marB="0">
                    <a:solidFill>
                      <a:srgbClr val="DBD2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BD2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BD2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BD2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BD2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pPr marL="123825">
                        <a:lnSpc>
                          <a:spcPts val="2805"/>
                        </a:lnSpc>
                        <a:spcBef>
                          <a:spcPts val="414"/>
                        </a:spcBef>
                      </a:pPr>
                      <a:r>
                        <a:rPr sz="2350" spc="-1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Apalutamid</a:t>
                      </a:r>
                      <a:r>
                        <a:rPr sz="2350" spc="-3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+</a:t>
                      </a:r>
                      <a:r>
                        <a:rPr sz="2350" spc="-3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ADT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52704" marB="0"/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2805"/>
                        </a:lnSpc>
                        <a:spcBef>
                          <a:spcPts val="415"/>
                        </a:spcBef>
                      </a:pP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32,9</a:t>
                      </a:r>
                      <a:r>
                        <a:rPr sz="2350" spc="-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vs.</a:t>
                      </a:r>
                      <a:r>
                        <a:rPr sz="2350" spc="-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11,5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527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350" spc="-2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36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4826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759">
                <a:tc>
                  <a:txBody>
                    <a:bodyPr/>
                    <a:lstStyle/>
                    <a:p>
                      <a:pPr marL="123825">
                        <a:lnSpc>
                          <a:spcPts val="2775"/>
                        </a:lnSpc>
                      </a:pP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vs.</a:t>
                      </a:r>
                      <a:r>
                        <a:rPr sz="2350" spc="-5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placebo</a:t>
                      </a:r>
                      <a:r>
                        <a:rPr sz="2350" spc="-5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+</a:t>
                      </a:r>
                      <a:r>
                        <a:rPr sz="2350" spc="-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ADT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54330" algn="r">
                        <a:lnSpc>
                          <a:spcPts val="2720"/>
                        </a:lnSpc>
                      </a:pP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vs.</a:t>
                      </a:r>
                      <a:r>
                        <a:rPr sz="2350" spc="-4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94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ts val="2720"/>
                        </a:lnSpc>
                      </a:pP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vs.</a:t>
                      </a:r>
                      <a:r>
                        <a:rPr sz="2350" spc="-4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36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ts val="2720"/>
                        </a:lnSpc>
                      </a:pP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vs.</a:t>
                      </a:r>
                      <a:r>
                        <a:rPr sz="2350" spc="-4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0,5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ts val="2720"/>
                        </a:lnSpc>
                      </a:pP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vs.</a:t>
                      </a:r>
                      <a:r>
                        <a:rPr sz="2350" spc="-4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25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0540"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350" b="1" spc="-1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PROSPER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48260" marB="0">
                    <a:solidFill>
                      <a:srgbClr val="DBD2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BD2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BD2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BD2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BD2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1640">
                <a:tc>
                  <a:txBody>
                    <a:bodyPr/>
                    <a:lstStyle/>
                    <a:p>
                      <a:pPr marL="123825">
                        <a:lnSpc>
                          <a:spcPts val="2760"/>
                        </a:lnSpc>
                        <a:spcBef>
                          <a:spcPts val="459"/>
                        </a:spcBef>
                      </a:pPr>
                      <a:r>
                        <a:rPr sz="2350" spc="-1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Enzalutamid</a:t>
                      </a:r>
                      <a:r>
                        <a:rPr sz="2350" spc="-3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+</a:t>
                      </a:r>
                      <a:r>
                        <a:rPr sz="2350" spc="-3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ADT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58419" marB="0"/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  <a:spcBef>
                          <a:spcPts val="380"/>
                        </a:spcBef>
                        <a:tabLst>
                          <a:tab pos="3007995" algn="l"/>
                        </a:tabLst>
                      </a:pP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33,9</a:t>
                      </a:r>
                      <a:r>
                        <a:rPr sz="2350" spc="-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vs.</a:t>
                      </a:r>
                      <a:r>
                        <a:rPr sz="2350" spc="-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14,2</a:t>
                      </a: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	</a:t>
                      </a:r>
                      <a:r>
                        <a:rPr sz="2350" spc="-2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94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48260" marB="0"/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350" spc="-2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48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4826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2759">
                <a:tc>
                  <a:txBody>
                    <a:bodyPr/>
                    <a:lstStyle/>
                    <a:p>
                      <a:pPr marL="123825">
                        <a:lnSpc>
                          <a:spcPts val="2820"/>
                        </a:lnSpc>
                      </a:pP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vs.</a:t>
                      </a:r>
                      <a:r>
                        <a:rPr sz="2350" spc="-5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placebo</a:t>
                      </a:r>
                      <a:r>
                        <a:rPr sz="2350" spc="-5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+</a:t>
                      </a:r>
                      <a:r>
                        <a:rPr sz="2350" spc="-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ADT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54330" algn="r">
                        <a:lnSpc>
                          <a:spcPts val="2680"/>
                        </a:lnSpc>
                      </a:pP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vs.</a:t>
                      </a:r>
                      <a:r>
                        <a:rPr sz="2350" spc="-4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82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ts val="2680"/>
                        </a:lnSpc>
                      </a:pP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vs.</a:t>
                      </a:r>
                      <a:r>
                        <a:rPr sz="2350" spc="-4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27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ts val="2680"/>
                        </a:lnSpc>
                      </a:pP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vs.</a:t>
                      </a:r>
                      <a:r>
                        <a:rPr sz="2350" spc="-4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1,0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ts val="2680"/>
                        </a:lnSpc>
                      </a:pP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vs.</a:t>
                      </a:r>
                      <a:r>
                        <a:rPr sz="2350" spc="-4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22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0540">
                <a:tc>
                  <a:txBody>
                    <a:bodyPr/>
                    <a:lstStyle/>
                    <a:p>
                      <a:pPr marL="11874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350" b="1" spc="-1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ARAMIS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48260" marB="0">
                    <a:solidFill>
                      <a:srgbClr val="DBD2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BD2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BD2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BD2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BD2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06450">
                <a:tc>
                  <a:txBody>
                    <a:bodyPr/>
                    <a:lstStyle/>
                    <a:p>
                      <a:pPr marL="12382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2350" spc="-1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Darolutamid</a:t>
                      </a:r>
                      <a:r>
                        <a:rPr sz="2350" spc="-3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+</a:t>
                      </a:r>
                      <a:r>
                        <a:rPr sz="2350" spc="-3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ADT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  <a:p>
                      <a:pPr marL="123825">
                        <a:lnSpc>
                          <a:spcPts val="2790"/>
                        </a:lnSpc>
                        <a:spcBef>
                          <a:spcPts val="40"/>
                        </a:spcBef>
                      </a:pP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vs.</a:t>
                      </a:r>
                      <a:r>
                        <a:rPr sz="2350" spc="-5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placebo</a:t>
                      </a:r>
                      <a:r>
                        <a:rPr sz="2350" spc="-5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+</a:t>
                      </a:r>
                      <a:r>
                        <a:rPr sz="2350" spc="-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ADT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76200" marB="0"/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ts val="2715"/>
                        </a:lnSpc>
                        <a:spcBef>
                          <a:spcPts val="600"/>
                        </a:spcBef>
                      </a:pP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18,5</a:t>
                      </a:r>
                      <a:r>
                        <a:rPr sz="2350" spc="-6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(25,8</a:t>
                      </a:r>
                      <a:r>
                        <a:rPr sz="2350" spc="-6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1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miesiąca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  <a:p>
                      <a:pPr marL="3027680">
                        <a:lnSpc>
                          <a:spcPts val="2715"/>
                        </a:lnSpc>
                      </a:pP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vs.</a:t>
                      </a:r>
                      <a:r>
                        <a:rPr sz="2350" spc="-4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79,2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7620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endParaRPr sz="2350" dirty="0">
                        <a:latin typeface="Times New Roman"/>
                        <a:cs typeface="Times New Roman"/>
                      </a:endParaRPr>
                    </a:p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vs.</a:t>
                      </a:r>
                      <a:r>
                        <a:rPr sz="2350" spc="-4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21,7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6476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endParaRPr sz="2350" dirty="0">
                        <a:latin typeface="Times New Roman"/>
                        <a:cs typeface="Times New Roman"/>
                      </a:endParaRPr>
                    </a:p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vs.</a:t>
                      </a:r>
                      <a:r>
                        <a:rPr sz="2350" spc="-4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3,4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6476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endParaRPr sz="2350" dirty="0">
                        <a:latin typeface="Times New Roman"/>
                        <a:cs typeface="Times New Roman"/>
                      </a:endParaRPr>
                    </a:p>
                    <a:p>
                      <a:pPr marL="129539">
                        <a:lnSpc>
                          <a:spcPct val="100000"/>
                        </a:lnSpc>
                      </a:pP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vs.</a:t>
                      </a:r>
                      <a:r>
                        <a:rPr sz="2350" spc="-4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21,8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64769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ts val="2695"/>
                        </a:lnSpc>
                      </a:pPr>
                      <a:r>
                        <a:rPr sz="2350" spc="-1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zaślepieniem</a:t>
                      </a:r>
                      <a:r>
                        <a:rPr sz="2350" spc="-3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+</a:t>
                      </a:r>
                      <a:r>
                        <a:rPr sz="2350" spc="-35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50" spc="-2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faza</a:t>
                      </a:r>
                      <a:endParaRPr sz="2350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5575">
                        <a:lnSpc>
                          <a:spcPts val="2805"/>
                        </a:lnSpc>
                        <a:tabLst>
                          <a:tab pos="1809750" algn="l"/>
                        </a:tabLst>
                      </a:pPr>
                      <a:r>
                        <a:rPr sz="2350" i="1" spc="-2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open-</a:t>
                      </a:r>
                      <a:r>
                        <a:rPr sz="2350" i="1" spc="-10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label</a:t>
                      </a:r>
                      <a:r>
                        <a:rPr sz="2350" i="1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	</a:t>
                      </a:r>
                      <a:r>
                        <a:rPr sz="3525" baseline="1182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vs.</a:t>
                      </a:r>
                      <a:r>
                        <a:rPr sz="3525" spc="-60" baseline="1182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3525" baseline="1182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11</a:t>
                      </a:r>
                      <a:r>
                        <a:rPr sz="3525" spc="-52" baseline="1182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3525" spc="-15" baseline="1182" dirty="0">
                          <a:solidFill>
                            <a:srgbClr val="050E4C"/>
                          </a:solidFill>
                          <a:latin typeface="Arial Narrow"/>
                          <a:cs typeface="Arial Narrow"/>
                        </a:rPr>
                        <a:t>miesięcy)</a:t>
                      </a:r>
                      <a:endParaRPr sz="3525" baseline="1182" dirty="0">
                        <a:latin typeface="Arial Narrow"/>
                        <a:cs typeface="Arial Narro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2" name="object 92"/>
          <p:cNvSpPr txBox="1"/>
          <p:nvPr/>
        </p:nvSpPr>
        <p:spPr>
          <a:xfrm>
            <a:off x="11244869" y="8054301"/>
            <a:ext cx="245110" cy="2840990"/>
          </a:xfrm>
          <a:prstGeom prst="rect">
            <a:avLst/>
          </a:prstGeom>
        </p:spPr>
        <p:txBody>
          <a:bodyPr vert="vert270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podstawie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pozycji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piśmiennictwa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nr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spc="-50" dirty="0">
                <a:solidFill>
                  <a:srgbClr val="050E4C"/>
                </a:solidFill>
                <a:latin typeface="Arial Narrow"/>
                <a:cs typeface="Arial Narrow"/>
              </a:rPr>
              <a:t>1</a:t>
            </a:r>
            <a:endParaRPr sz="1500" dirty="0">
              <a:latin typeface="Arial Narrow"/>
              <a:cs typeface="Arial Narrow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2061606" y="11373968"/>
            <a:ext cx="12616815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Pomimo</a:t>
            </a:r>
            <a:r>
              <a:rPr sz="335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identycznego</a:t>
            </a:r>
            <a:r>
              <a:rPr sz="335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leczenia</a:t>
            </a:r>
            <a:r>
              <a:rPr sz="335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w</a:t>
            </a:r>
            <a:r>
              <a:rPr sz="335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grupie</a:t>
            </a:r>
            <a:r>
              <a:rPr sz="335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kontrolnej</a:t>
            </a:r>
            <a:r>
              <a:rPr sz="335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u</a:t>
            </a:r>
            <a:r>
              <a:rPr sz="335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pacjentów</a:t>
            </a:r>
            <a:r>
              <a:rPr sz="335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z</a:t>
            </a:r>
            <a:r>
              <a:rPr sz="335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3</a:t>
            </a:r>
            <a:r>
              <a:rPr sz="3350" spc="-2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spc="-10" dirty="0">
                <a:solidFill>
                  <a:srgbClr val="FFFFFF"/>
                </a:solidFill>
                <a:latin typeface="Arial Narrow"/>
                <a:cs typeface="Arial Narrow"/>
              </a:rPr>
              <a:t>omawianych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badań</a:t>
            </a:r>
            <a:r>
              <a:rPr sz="335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zaobserwowano</a:t>
            </a:r>
            <a:r>
              <a:rPr sz="335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różnice</a:t>
            </a:r>
            <a:r>
              <a:rPr sz="335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częstości</a:t>
            </a:r>
            <a:r>
              <a:rPr sz="335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występowania</a:t>
            </a:r>
            <a:r>
              <a:rPr sz="3350" spc="-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zdarzeń</a:t>
            </a:r>
            <a:r>
              <a:rPr sz="335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spc="-10" dirty="0">
                <a:solidFill>
                  <a:srgbClr val="FFFFFF"/>
                </a:solidFill>
                <a:latin typeface="Arial Narrow"/>
                <a:cs typeface="Arial Narrow"/>
              </a:rPr>
              <a:t>niepożądanych</a:t>
            </a:r>
            <a:r>
              <a:rPr sz="2925" spc="-15" baseline="31339" dirty="0">
                <a:solidFill>
                  <a:srgbClr val="FFFFFF"/>
                </a:solidFill>
                <a:latin typeface="Arial Narrow"/>
                <a:cs typeface="Arial Narrow"/>
              </a:rPr>
              <a:t>1</a:t>
            </a:r>
            <a:endParaRPr sz="2925" baseline="31339" dirty="0">
              <a:latin typeface="Arial Narrow"/>
              <a:cs typeface="Arial Narrow"/>
            </a:endParaRPr>
          </a:p>
        </p:txBody>
      </p:sp>
      <p:grpSp>
        <p:nvGrpSpPr>
          <p:cNvPr id="2" name="object 3">
            <a:extLst>
              <a:ext uri="{FF2B5EF4-FFF2-40B4-BE49-F238E27FC236}">
                <a16:creationId xmlns:a16="http://schemas.microsoft.com/office/drawing/2014/main" id="{D30350F0-8EF2-D390-9461-8B054807A8FA}"/>
              </a:ext>
            </a:extLst>
          </p:cNvPr>
          <p:cNvGrpSpPr/>
          <p:nvPr/>
        </p:nvGrpSpPr>
        <p:grpSpPr>
          <a:xfrm>
            <a:off x="17937765" y="5298113"/>
            <a:ext cx="2186305" cy="886460"/>
            <a:chOff x="17918421" y="5298113"/>
            <a:chExt cx="2186305" cy="886460"/>
          </a:xfrm>
        </p:grpSpPr>
        <p:sp>
          <p:nvSpPr>
            <p:cNvPr id="3" name="object 4">
              <a:extLst>
                <a:ext uri="{FF2B5EF4-FFF2-40B4-BE49-F238E27FC236}">
                  <a16:creationId xmlns:a16="http://schemas.microsoft.com/office/drawing/2014/main" id="{DC39515E-0DDB-C779-E5E3-D031F96CD5D6}"/>
                </a:ext>
              </a:extLst>
            </p:cNvPr>
            <p:cNvSpPr/>
            <p:nvPr/>
          </p:nvSpPr>
          <p:spPr>
            <a:xfrm>
              <a:off x="17927602" y="52981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5">
              <a:extLst>
                <a:ext uri="{FF2B5EF4-FFF2-40B4-BE49-F238E27FC236}">
                  <a16:creationId xmlns:a16="http://schemas.microsoft.com/office/drawing/2014/main" id="{EB6ADE54-8983-167D-99AB-F859DA68811F}"/>
                </a:ext>
              </a:extLst>
            </p:cNvPr>
            <p:cNvSpPr/>
            <p:nvPr/>
          </p:nvSpPr>
          <p:spPr>
            <a:xfrm>
              <a:off x="17961014" y="55928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95" name="Grupa 94">
            <a:extLst>
              <a:ext uri="{FF2B5EF4-FFF2-40B4-BE49-F238E27FC236}">
                <a16:creationId xmlns:a16="http://schemas.microsoft.com/office/drawing/2014/main" id="{2727CC2E-A293-B1D5-60D5-2086B0A93AEB}"/>
              </a:ext>
            </a:extLst>
          </p:cNvPr>
          <p:cNvGrpSpPr/>
          <p:nvPr/>
        </p:nvGrpSpPr>
        <p:grpSpPr>
          <a:xfrm>
            <a:off x="17927602" y="8748513"/>
            <a:ext cx="2176780" cy="886460"/>
            <a:chOff x="17927602" y="8748513"/>
            <a:chExt cx="2176780" cy="886460"/>
          </a:xfrm>
        </p:grpSpPr>
        <p:sp>
          <p:nvSpPr>
            <p:cNvPr id="96" name="object 11">
              <a:extLst>
                <a:ext uri="{FF2B5EF4-FFF2-40B4-BE49-F238E27FC236}">
                  <a16:creationId xmlns:a16="http://schemas.microsoft.com/office/drawing/2014/main" id="{F49EE391-7D8A-06F3-95CB-D404D1226935}"/>
                </a:ext>
              </a:extLst>
            </p:cNvPr>
            <p:cNvSpPr/>
            <p:nvPr/>
          </p:nvSpPr>
          <p:spPr>
            <a:xfrm>
              <a:off x="17927602" y="87485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7" name="object 12">
              <a:extLst>
                <a:ext uri="{FF2B5EF4-FFF2-40B4-BE49-F238E27FC236}">
                  <a16:creationId xmlns:a16="http://schemas.microsoft.com/office/drawing/2014/main" id="{638E3649-E982-68E7-8495-E7EF62637210}"/>
                </a:ext>
              </a:extLst>
            </p:cNvPr>
            <p:cNvSpPr/>
            <p:nvPr/>
          </p:nvSpPr>
          <p:spPr>
            <a:xfrm>
              <a:off x="17961014" y="90432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noFill/>
            <a:ln w="85186">
              <a:solidFill>
                <a:srgbClr val="00B0F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8" name="object 21">
              <a:extLst>
                <a:ext uri="{FF2B5EF4-FFF2-40B4-BE49-F238E27FC236}">
                  <a16:creationId xmlns:a16="http://schemas.microsoft.com/office/drawing/2014/main" id="{963619C1-EECB-9AC6-B651-935FDBB664DB}"/>
                </a:ext>
              </a:extLst>
            </p:cNvPr>
            <p:cNvSpPr txBox="1"/>
            <p:nvPr/>
          </p:nvSpPr>
          <p:spPr>
            <a:xfrm>
              <a:off x="18098140" y="8805446"/>
              <a:ext cx="1707254" cy="743152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Przebieg </a:t>
              </a:r>
              <a:b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</a:b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choroby i ryzyko progresji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99" name="Grupa 98">
            <a:extLst>
              <a:ext uri="{FF2B5EF4-FFF2-40B4-BE49-F238E27FC236}">
                <a16:creationId xmlns:a16="http://schemas.microsoft.com/office/drawing/2014/main" id="{41F2F340-46F2-4642-B2A7-D5CD8CEE43DD}"/>
              </a:ext>
            </a:extLst>
          </p:cNvPr>
          <p:cNvGrpSpPr/>
          <p:nvPr/>
        </p:nvGrpSpPr>
        <p:grpSpPr>
          <a:xfrm>
            <a:off x="17924183" y="4161273"/>
            <a:ext cx="2186305" cy="886460"/>
            <a:chOff x="17924183" y="4161273"/>
            <a:chExt cx="2186305" cy="886460"/>
          </a:xfrm>
        </p:grpSpPr>
        <p:grpSp>
          <p:nvGrpSpPr>
            <p:cNvPr id="100" name="object 45">
              <a:extLst>
                <a:ext uri="{FF2B5EF4-FFF2-40B4-BE49-F238E27FC236}">
                  <a16:creationId xmlns:a16="http://schemas.microsoft.com/office/drawing/2014/main" id="{7F3FB384-2626-8FB1-0A0C-A21553501C2D}"/>
                </a:ext>
              </a:extLst>
            </p:cNvPr>
            <p:cNvGrpSpPr/>
            <p:nvPr/>
          </p:nvGrpSpPr>
          <p:grpSpPr>
            <a:xfrm>
              <a:off x="17924183" y="4161273"/>
              <a:ext cx="2186305" cy="886460"/>
              <a:chOff x="17918421" y="4161273"/>
              <a:chExt cx="2186305" cy="886460"/>
            </a:xfrm>
          </p:grpSpPr>
          <p:sp>
            <p:nvSpPr>
              <p:cNvPr id="102" name="object 46">
                <a:extLst>
                  <a:ext uri="{FF2B5EF4-FFF2-40B4-BE49-F238E27FC236}">
                    <a16:creationId xmlns:a16="http://schemas.microsoft.com/office/drawing/2014/main" id="{C7B1C5A9-0249-9A15-AB72-6ACD54820CEB}"/>
                  </a:ext>
                </a:extLst>
              </p:cNvPr>
              <p:cNvSpPr/>
              <p:nvPr/>
            </p:nvSpPr>
            <p:spPr>
              <a:xfrm>
                <a:off x="17927602" y="4161273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60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A68FB1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3" name="object 47">
                <a:extLst>
                  <a:ext uri="{FF2B5EF4-FFF2-40B4-BE49-F238E27FC236}">
                    <a16:creationId xmlns:a16="http://schemas.microsoft.com/office/drawing/2014/main" id="{F8FBDF76-82CB-8C85-D152-AD3D880D2A13}"/>
                  </a:ext>
                </a:extLst>
              </p:cNvPr>
              <p:cNvSpPr/>
              <p:nvPr/>
            </p:nvSpPr>
            <p:spPr>
              <a:xfrm>
                <a:off x="17961014" y="4456038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A68FB1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101" name="object 13">
              <a:extLst>
                <a:ext uri="{FF2B5EF4-FFF2-40B4-BE49-F238E27FC236}">
                  <a16:creationId xmlns:a16="http://schemas.microsoft.com/office/drawing/2014/main" id="{1684F498-11C2-DE2D-FB0C-BD4BF6DF497C}"/>
                </a:ext>
              </a:extLst>
            </p:cNvPr>
            <p:cNvSpPr txBox="1"/>
            <p:nvPr/>
          </p:nvSpPr>
          <p:spPr>
            <a:xfrm>
              <a:off x="18749645" y="4199245"/>
              <a:ext cx="1056005" cy="774571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20320" marR="5080" indent="231775" algn="r">
                <a:lnSpc>
                  <a:spcPts val="1880"/>
                </a:lnSpc>
                <a:spcBef>
                  <a:spcPts val="340"/>
                </a:spcBef>
              </a:pPr>
              <a:r>
                <a:rPr sz="1750" spc="100" dirty="0">
                  <a:solidFill>
                    <a:srgbClr val="FFFFFF"/>
                  </a:solidFill>
                  <a:latin typeface="Arial Narrow"/>
                  <a:cs typeface="Arial Narrow"/>
                </a:rPr>
                <a:t>Wysokie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ryzyko</a:t>
              </a:r>
              <a:r>
                <a:rPr sz="1750" spc="8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przerzutów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104" name="object 20">
            <a:extLst>
              <a:ext uri="{FF2B5EF4-FFF2-40B4-BE49-F238E27FC236}">
                <a16:creationId xmlns:a16="http://schemas.microsoft.com/office/drawing/2014/main" id="{4B78FBCB-4384-CE2E-DC8E-2F363B6A5C03}"/>
              </a:ext>
            </a:extLst>
          </p:cNvPr>
          <p:cNvSpPr txBox="1"/>
          <p:nvPr/>
        </p:nvSpPr>
        <p:spPr>
          <a:xfrm>
            <a:off x="19113029" y="6635810"/>
            <a:ext cx="692150" cy="5302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989"/>
              </a:lnSpc>
              <a:spcBef>
                <a:spcPts val="90"/>
              </a:spcBef>
            </a:pP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Badania</a:t>
            </a:r>
            <a:endParaRPr sz="1750" dirty="0">
              <a:latin typeface="Arial Narrow"/>
              <a:cs typeface="Arial Narrow"/>
            </a:endParaRPr>
          </a:p>
          <a:p>
            <a:pPr marL="255270">
              <a:lnSpc>
                <a:spcPts val="1989"/>
              </a:lnSpc>
            </a:pPr>
            <a:r>
              <a:rPr sz="1750" spc="-25" dirty="0">
                <a:solidFill>
                  <a:srgbClr val="FFFFFF"/>
                </a:solidFill>
                <a:latin typeface="Arial Narrow"/>
                <a:cs typeface="Arial Narrow"/>
              </a:rPr>
              <a:t>RWE</a:t>
            </a:r>
            <a:endParaRPr sz="1750" dirty="0">
              <a:latin typeface="Arial Narrow"/>
              <a:cs typeface="Arial Narrow"/>
            </a:endParaRPr>
          </a:p>
        </p:txBody>
      </p:sp>
      <p:sp>
        <p:nvSpPr>
          <p:cNvPr id="112" name="object 23">
            <a:extLst>
              <a:ext uri="{FF2B5EF4-FFF2-40B4-BE49-F238E27FC236}">
                <a16:creationId xmlns:a16="http://schemas.microsoft.com/office/drawing/2014/main" id="{C526379D-C47E-9159-5756-AB9A5E325B0D}"/>
              </a:ext>
            </a:extLst>
          </p:cNvPr>
          <p:cNvSpPr txBox="1"/>
          <p:nvPr/>
        </p:nvSpPr>
        <p:spPr>
          <a:xfrm>
            <a:off x="18931558" y="7653897"/>
            <a:ext cx="873760" cy="75120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254635" marR="5080" indent="-242570" algn="r">
              <a:lnSpc>
                <a:spcPts val="1810"/>
              </a:lnSpc>
              <a:spcBef>
                <a:spcPts val="395"/>
              </a:spcBef>
            </a:pP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Tolerancja </a:t>
            </a:r>
            <a:r>
              <a:rPr sz="1750" dirty="0">
                <a:solidFill>
                  <a:srgbClr val="FFFFFF"/>
                </a:solidFill>
                <a:latin typeface="Arial Narrow"/>
                <a:cs typeface="Arial Narrow"/>
              </a:rPr>
              <a:t>i</a:t>
            </a:r>
            <a:r>
              <a:rPr sz="1750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jakość</a:t>
            </a:r>
            <a:endParaRPr sz="1750" dirty="0">
              <a:latin typeface="Arial Narrow"/>
              <a:cs typeface="Arial Narrow"/>
            </a:endParaRPr>
          </a:p>
          <a:p>
            <a:pPr marR="5080" algn="r">
              <a:lnSpc>
                <a:spcPts val="1800"/>
              </a:lnSpc>
            </a:pP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życia</a:t>
            </a:r>
            <a:endParaRPr sz="1750" dirty="0">
              <a:latin typeface="Arial Narrow"/>
              <a:cs typeface="Arial Narrow"/>
            </a:endParaRPr>
          </a:p>
        </p:txBody>
      </p:sp>
      <p:sp>
        <p:nvSpPr>
          <p:cNvPr id="113" name="object 13">
            <a:extLst>
              <a:ext uri="{FF2B5EF4-FFF2-40B4-BE49-F238E27FC236}">
                <a16:creationId xmlns:a16="http://schemas.microsoft.com/office/drawing/2014/main" id="{398F056E-EB0F-98DC-40D7-463B7D14A62C}"/>
              </a:ext>
            </a:extLst>
          </p:cNvPr>
          <p:cNvSpPr txBox="1"/>
          <p:nvPr/>
        </p:nvSpPr>
        <p:spPr>
          <a:xfrm>
            <a:off x="18749645" y="5451420"/>
            <a:ext cx="1056005" cy="53091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52705" marR="5080" indent="-40640" algn="r">
              <a:lnSpc>
                <a:spcPts val="1880"/>
              </a:lnSpc>
            </a:pPr>
            <a:r>
              <a:rPr sz="1750" spc="-10" dirty="0" err="1">
                <a:solidFill>
                  <a:srgbClr val="FFFFFF"/>
                </a:solidFill>
                <a:latin typeface="Arial Narrow"/>
                <a:cs typeface="Arial Narrow"/>
              </a:rPr>
              <a:t>Skuteczność</a:t>
            </a: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 apalutamidu</a:t>
            </a:r>
            <a:endParaRPr sz="1750" dirty="0">
              <a:latin typeface="Arial Narrow"/>
              <a:cs typeface="Arial Narrow"/>
            </a:endParaRPr>
          </a:p>
        </p:txBody>
      </p:sp>
      <p:sp>
        <p:nvSpPr>
          <p:cNvPr id="24" name="Prostokąt 23">
            <a:hlinkClick r:id="rId9" action="ppaction://hlinksldjump"/>
            <a:extLst>
              <a:ext uri="{FF2B5EF4-FFF2-40B4-BE49-F238E27FC236}">
                <a16:creationId xmlns:a16="http://schemas.microsoft.com/office/drawing/2014/main" id="{547C6DD9-7E10-1E5B-05D5-C364FF3E4D68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24">
            <a:hlinkClick r:id="rId10" action="ppaction://hlinksldjump"/>
            <a:extLst>
              <a:ext uri="{FF2B5EF4-FFF2-40B4-BE49-F238E27FC236}">
                <a16:creationId xmlns:a16="http://schemas.microsoft.com/office/drawing/2014/main" id="{8E7328BD-4B66-0A20-2BD9-40AA4D5B5782}"/>
              </a:ext>
            </a:extLst>
          </p:cNvPr>
          <p:cNvSpPr/>
          <p:nvPr/>
        </p:nvSpPr>
        <p:spPr>
          <a:xfrm>
            <a:off x="17961013" y="5313862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4" name="Prostokąt 93">
            <a:hlinkClick r:id="rId11" action="ppaction://hlinksldjump"/>
            <a:extLst>
              <a:ext uri="{FF2B5EF4-FFF2-40B4-BE49-F238E27FC236}">
                <a16:creationId xmlns:a16="http://schemas.microsoft.com/office/drawing/2014/main" id="{8D21BB6D-862F-969B-0D3B-10C5F0E363F0}"/>
              </a:ext>
            </a:extLst>
          </p:cNvPr>
          <p:cNvSpPr/>
          <p:nvPr/>
        </p:nvSpPr>
        <p:spPr>
          <a:xfrm>
            <a:off x="17961013" y="6447641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9" name="Prostokąt 108">
            <a:hlinkClick r:id="rId12" action="ppaction://hlinksldjump"/>
            <a:extLst>
              <a:ext uri="{FF2B5EF4-FFF2-40B4-BE49-F238E27FC236}">
                <a16:creationId xmlns:a16="http://schemas.microsoft.com/office/drawing/2014/main" id="{5FF01297-10E1-267D-C93B-35D21B22655B}"/>
              </a:ext>
            </a:extLst>
          </p:cNvPr>
          <p:cNvSpPr/>
          <p:nvPr/>
        </p:nvSpPr>
        <p:spPr>
          <a:xfrm>
            <a:off x="17981580" y="763278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0" name="Prostokąt 109">
            <a:hlinkClick r:id="rId13" action="ppaction://hlinksldjump"/>
            <a:extLst>
              <a:ext uri="{FF2B5EF4-FFF2-40B4-BE49-F238E27FC236}">
                <a16:creationId xmlns:a16="http://schemas.microsoft.com/office/drawing/2014/main" id="{94FE8BCB-FD34-C2BC-2572-63C26EBC104A}"/>
              </a:ext>
            </a:extLst>
          </p:cNvPr>
          <p:cNvSpPr/>
          <p:nvPr/>
        </p:nvSpPr>
        <p:spPr>
          <a:xfrm>
            <a:off x="17946866" y="878521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4" name="Grafika 113" descr="Dom z wypełnieniem pełnym">
            <a:hlinkClick r:id="rId14" action="ppaction://hlinksldjump"/>
            <a:extLst>
              <a:ext uri="{FF2B5EF4-FFF2-40B4-BE49-F238E27FC236}">
                <a16:creationId xmlns:a16="http://schemas.microsoft.com/office/drawing/2014/main" id="{5155CA31-B31D-6E9B-49F7-64E6FF7F9B2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9026929" y="3093836"/>
            <a:ext cx="914400" cy="914400"/>
          </a:xfrm>
          <a:prstGeom prst="rect">
            <a:avLst/>
          </a:prstGeom>
        </p:spPr>
      </p:pic>
      <p:sp>
        <p:nvSpPr>
          <p:cNvPr id="5" name="object 35">
            <a:extLst>
              <a:ext uri="{FF2B5EF4-FFF2-40B4-BE49-F238E27FC236}">
                <a16:creationId xmlns:a16="http://schemas.microsoft.com/office/drawing/2014/main" id="{38C2FBA8-C8DA-5B7C-4270-2D8AA69D38BA}"/>
              </a:ext>
            </a:extLst>
          </p:cNvPr>
          <p:cNvSpPr txBox="1"/>
          <p:nvPr/>
        </p:nvSpPr>
        <p:spPr>
          <a:xfrm>
            <a:off x="396744" y="12854625"/>
            <a:ext cx="14853285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ADT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terapia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 err="1">
                <a:solidFill>
                  <a:srgbClr val="050E4C"/>
                </a:solidFill>
                <a:latin typeface="Arial Narrow"/>
                <a:cs typeface="Arial Narrow"/>
              </a:rPr>
              <a:t>antyandrogenowa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;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AE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zdarzenia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niepożądane;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NHT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nowoczesne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terapie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hormonalne;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RWE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</a:t>
            </a:r>
            <a:r>
              <a:rPr lang="pl-PL" sz="1400" spc="-10" dirty="0">
                <a:latin typeface="Arial Narrow"/>
                <a:cs typeface="Arial Narrow"/>
              </a:rPr>
              <a:t>;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SAE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poważne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zdarzenia</a:t>
            </a:r>
            <a:r>
              <a:rPr lang="pl-PL" sz="14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niepożądane</a:t>
            </a:r>
            <a:endParaRPr lang="pl-PL" sz="1400" dirty="0">
              <a:latin typeface="Arial Narrow"/>
              <a:cs typeface="Arial Narrow"/>
            </a:endParaRPr>
          </a:p>
        </p:txBody>
      </p:sp>
      <p:sp>
        <p:nvSpPr>
          <p:cNvPr id="6" name="object 35">
            <a:extLst>
              <a:ext uri="{FF2B5EF4-FFF2-40B4-BE49-F238E27FC236}">
                <a16:creationId xmlns:a16="http://schemas.microsoft.com/office/drawing/2014/main" id="{A66BCAA8-DA61-5199-08ED-EAE4EB96ADFC}"/>
              </a:ext>
            </a:extLst>
          </p:cNvPr>
          <p:cNvSpPr txBox="1"/>
          <p:nvPr/>
        </p:nvSpPr>
        <p:spPr>
          <a:xfrm>
            <a:off x="402459" y="13161990"/>
            <a:ext cx="14988104" cy="226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1. 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Berruti A et al.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Cancer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Treatment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Reviews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. 2023; 115: 102525. </a:t>
            </a:r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637B9BB2-8A6C-688C-7585-AE53AC2C4CED}"/>
              </a:ext>
            </a:extLst>
          </p:cNvPr>
          <p:cNvGrpSpPr/>
          <p:nvPr/>
        </p:nvGrpSpPr>
        <p:grpSpPr>
          <a:xfrm>
            <a:off x="17927601" y="9913114"/>
            <a:ext cx="2176780" cy="886460"/>
            <a:chOff x="17927601" y="9913114"/>
            <a:chExt cx="2176780" cy="886460"/>
          </a:xfrm>
        </p:grpSpPr>
        <p:sp>
          <p:nvSpPr>
            <p:cNvPr id="8" name="object 22">
              <a:extLst>
                <a:ext uri="{FF2B5EF4-FFF2-40B4-BE49-F238E27FC236}">
                  <a16:creationId xmlns:a16="http://schemas.microsoft.com/office/drawing/2014/main" id="{1AEEBDD3-34AE-B5FA-E74C-A1844CA5B81F}"/>
                </a:ext>
              </a:extLst>
            </p:cNvPr>
            <p:cNvSpPr/>
            <p:nvPr/>
          </p:nvSpPr>
          <p:spPr>
            <a:xfrm>
              <a:off x="17927601" y="9913114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23">
              <a:extLst>
                <a:ext uri="{FF2B5EF4-FFF2-40B4-BE49-F238E27FC236}">
                  <a16:creationId xmlns:a16="http://schemas.microsoft.com/office/drawing/2014/main" id="{D7BD1720-C784-7D93-36FD-83C5FA8E487A}"/>
                </a:ext>
              </a:extLst>
            </p:cNvPr>
            <p:cNvSpPr txBox="1"/>
            <p:nvPr/>
          </p:nvSpPr>
          <p:spPr>
            <a:xfrm>
              <a:off x="18901276" y="10179561"/>
              <a:ext cx="903605" cy="26802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algn="r">
                <a:lnSpc>
                  <a:spcPts val="1955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SIL</a:t>
              </a:r>
              <a:endParaRPr sz="1750" dirty="0">
                <a:latin typeface="Arial Narrow"/>
                <a:cs typeface="Arial Narrow"/>
              </a:endParaRPr>
            </a:p>
          </p:txBody>
        </p:sp>
        <p:sp>
          <p:nvSpPr>
            <p:cNvPr id="10" name="object 24">
              <a:extLst>
                <a:ext uri="{FF2B5EF4-FFF2-40B4-BE49-F238E27FC236}">
                  <a16:creationId xmlns:a16="http://schemas.microsoft.com/office/drawing/2014/main" id="{C8219F6F-8251-6107-F22F-22EC9FB9E0A8}"/>
                </a:ext>
              </a:extLst>
            </p:cNvPr>
            <p:cNvSpPr/>
            <p:nvPr/>
          </p:nvSpPr>
          <p:spPr>
            <a:xfrm>
              <a:off x="17961013" y="10207879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1" name="Prostokąt 10">
            <a:hlinkClick r:id="rId17" action="ppaction://hlinksldjump"/>
            <a:extLst>
              <a:ext uri="{FF2B5EF4-FFF2-40B4-BE49-F238E27FC236}">
                <a16:creationId xmlns:a16="http://schemas.microsoft.com/office/drawing/2014/main" id="{F4701EBD-2585-6185-1D5F-2BE4D2BA1746}"/>
              </a:ext>
            </a:extLst>
          </p:cNvPr>
          <p:cNvSpPr/>
          <p:nvPr/>
        </p:nvSpPr>
        <p:spPr>
          <a:xfrm>
            <a:off x="17961012" y="9919750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object 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641134"/>
            <a:ext cx="20073287" cy="329511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14124692" y="586336"/>
            <a:ext cx="5311511" cy="6835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10"/>
              </a:spcBef>
            </a:pPr>
            <a:r>
              <a:rPr sz="4350" b="1" dirty="0">
                <a:solidFill>
                  <a:srgbClr val="FFFFFF"/>
                </a:solidFill>
                <a:latin typeface="Arial Narrow"/>
                <a:cs typeface="Arial Narrow"/>
              </a:rPr>
              <a:t>PROFIL </a:t>
            </a:r>
            <a:r>
              <a:rPr sz="4350" b="1" spc="-10" dirty="0">
                <a:solidFill>
                  <a:srgbClr val="FFFFFF"/>
                </a:solidFill>
                <a:latin typeface="Arial Narrow"/>
                <a:cs typeface="Arial Narrow"/>
              </a:rPr>
              <a:t>TOLERANCJI</a:t>
            </a:r>
            <a:r>
              <a:rPr lang="pl-PL" sz="4350" b="1" spc="-10" baseline="30000" dirty="0">
                <a:solidFill>
                  <a:srgbClr val="FFFFFF"/>
                </a:solidFill>
                <a:latin typeface="Arial Narrow"/>
                <a:cs typeface="Arial Narrow"/>
              </a:rPr>
              <a:t>1,2</a:t>
            </a:r>
            <a:endParaRPr sz="4350" baseline="30000" dirty="0">
              <a:latin typeface="Arial Narrow"/>
              <a:cs typeface="Arial Narrow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94729" y="2301055"/>
            <a:ext cx="3169285" cy="53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50" b="1" dirty="0">
                <a:solidFill>
                  <a:srgbClr val="050E4C"/>
                </a:solidFill>
                <a:latin typeface="Arial Narrow"/>
                <a:cs typeface="Arial Narrow"/>
              </a:rPr>
              <a:t>Badanie</a:t>
            </a:r>
            <a:r>
              <a:rPr sz="3350" b="1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b="1" spc="-10" dirty="0">
                <a:solidFill>
                  <a:srgbClr val="050E4C"/>
                </a:solidFill>
                <a:latin typeface="Arial Narrow"/>
                <a:cs typeface="Arial Narrow"/>
              </a:rPr>
              <a:t>SPARTAN</a:t>
            </a:r>
            <a:endParaRPr sz="3350" dirty="0">
              <a:latin typeface="Arial Narrow"/>
              <a:cs typeface="Arial Narrow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101664" y="9444561"/>
            <a:ext cx="226060" cy="618490"/>
            <a:chOff x="6101664" y="9444561"/>
            <a:chExt cx="226060" cy="618490"/>
          </a:xfrm>
        </p:grpSpPr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01664" y="9836953"/>
              <a:ext cx="225949" cy="22595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01664" y="9444561"/>
              <a:ext cx="225949" cy="225958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11187456" y="3326315"/>
            <a:ext cx="1840230" cy="1476375"/>
            <a:chOff x="11187456" y="3326315"/>
            <a:chExt cx="1840230" cy="1476375"/>
          </a:xfrm>
        </p:grpSpPr>
        <p:sp>
          <p:nvSpPr>
            <p:cNvPr id="39" name="object 39"/>
            <p:cNvSpPr/>
            <p:nvPr/>
          </p:nvSpPr>
          <p:spPr>
            <a:xfrm>
              <a:off x="11204340" y="3343199"/>
              <a:ext cx="1805939" cy="1442720"/>
            </a:xfrm>
            <a:custGeom>
              <a:avLst/>
              <a:gdLst/>
              <a:ahLst/>
              <a:cxnLst/>
              <a:rect l="l" t="t" r="r" b="b"/>
              <a:pathLst>
                <a:path w="1805940" h="1442720">
                  <a:moveTo>
                    <a:pt x="202599" y="0"/>
                  </a:moveTo>
                  <a:lnTo>
                    <a:pt x="156145" y="5350"/>
                  </a:lnTo>
                  <a:lnTo>
                    <a:pt x="113501" y="20592"/>
                  </a:lnTo>
                  <a:lnTo>
                    <a:pt x="75883" y="44508"/>
                  </a:lnTo>
                  <a:lnTo>
                    <a:pt x="44508" y="75883"/>
                  </a:lnTo>
                  <a:lnTo>
                    <a:pt x="20592" y="113501"/>
                  </a:lnTo>
                  <a:lnTo>
                    <a:pt x="5350" y="156145"/>
                  </a:lnTo>
                  <a:lnTo>
                    <a:pt x="0" y="202599"/>
                  </a:lnTo>
                  <a:lnTo>
                    <a:pt x="0" y="1239801"/>
                  </a:lnTo>
                  <a:lnTo>
                    <a:pt x="5350" y="1286255"/>
                  </a:lnTo>
                  <a:lnTo>
                    <a:pt x="20592" y="1328899"/>
                  </a:lnTo>
                  <a:lnTo>
                    <a:pt x="44508" y="1366517"/>
                  </a:lnTo>
                  <a:lnTo>
                    <a:pt x="75883" y="1397892"/>
                  </a:lnTo>
                  <a:lnTo>
                    <a:pt x="113501" y="1421808"/>
                  </a:lnTo>
                  <a:lnTo>
                    <a:pt x="156145" y="1437050"/>
                  </a:lnTo>
                  <a:lnTo>
                    <a:pt x="202599" y="1442401"/>
                  </a:lnTo>
                  <a:lnTo>
                    <a:pt x="1603259" y="1442401"/>
                  </a:lnTo>
                  <a:lnTo>
                    <a:pt x="1649714" y="1437050"/>
                  </a:lnTo>
                  <a:lnTo>
                    <a:pt x="1692359" y="1421808"/>
                  </a:lnTo>
                  <a:lnTo>
                    <a:pt x="1729978" y="1397892"/>
                  </a:lnTo>
                  <a:lnTo>
                    <a:pt x="1761355" y="1366517"/>
                  </a:lnTo>
                  <a:lnTo>
                    <a:pt x="1785273" y="1328899"/>
                  </a:lnTo>
                  <a:lnTo>
                    <a:pt x="1800516" y="1286255"/>
                  </a:lnTo>
                  <a:lnTo>
                    <a:pt x="1805867" y="1239801"/>
                  </a:lnTo>
                  <a:lnTo>
                    <a:pt x="1805867" y="202599"/>
                  </a:lnTo>
                  <a:lnTo>
                    <a:pt x="1800516" y="156145"/>
                  </a:lnTo>
                  <a:lnTo>
                    <a:pt x="1785273" y="113501"/>
                  </a:lnTo>
                  <a:lnTo>
                    <a:pt x="1761355" y="75883"/>
                  </a:lnTo>
                  <a:lnTo>
                    <a:pt x="1729978" y="44508"/>
                  </a:lnTo>
                  <a:lnTo>
                    <a:pt x="1692359" y="20592"/>
                  </a:lnTo>
                  <a:lnTo>
                    <a:pt x="1649714" y="5350"/>
                  </a:lnTo>
                  <a:lnTo>
                    <a:pt x="1603259" y="0"/>
                  </a:lnTo>
                  <a:lnTo>
                    <a:pt x="202599" y="0"/>
                  </a:lnTo>
                  <a:close/>
                </a:path>
              </a:pathLst>
            </a:custGeom>
            <a:ln w="33768">
              <a:solidFill>
                <a:srgbClr val="7E5393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" name="object 40"/>
            <p:cNvSpPr/>
            <p:nvPr/>
          </p:nvSpPr>
          <p:spPr>
            <a:xfrm>
              <a:off x="11373177" y="3512031"/>
              <a:ext cx="1468755" cy="1104900"/>
            </a:xfrm>
            <a:custGeom>
              <a:avLst/>
              <a:gdLst/>
              <a:ahLst/>
              <a:cxnLst/>
              <a:rect l="l" t="t" r="r" b="b"/>
              <a:pathLst>
                <a:path w="1468754" h="1104900">
                  <a:moveTo>
                    <a:pt x="1333123" y="0"/>
                  </a:moveTo>
                  <a:lnTo>
                    <a:pt x="135063" y="0"/>
                  </a:lnTo>
                  <a:lnTo>
                    <a:pt x="92371" y="6886"/>
                  </a:lnTo>
                  <a:lnTo>
                    <a:pt x="55294" y="26060"/>
                  </a:lnTo>
                  <a:lnTo>
                    <a:pt x="26058" y="55298"/>
                  </a:lnTo>
                  <a:lnTo>
                    <a:pt x="6885" y="92374"/>
                  </a:lnTo>
                  <a:lnTo>
                    <a:pt x="0" y="135063"/>
                  </a:lnTo>
                  <a:lnTo>
                    <a:pt x="0" y="969665"/>
                  </a:lnTo>
                  <a:lnTo>
                    <a:pt x="6885" y="1012357"/>
                  </a:lnTo>
                  <a:lnTo>
                    <a:pt x="26058" y="1049433"/>
                  </a:lnTo>
                  <a:lnTo>
                    <a:pt x="55294" y="1078670"/>
                  </a:lnTo>
                  <a:lnTo>
                    <a:pt x="92371" y="1097843"/>
                  </a:lnTo>
                  <a:lnTo>
                    <a:pt x="135063" y="1104728"/>
                  </a:lnTo>
                  <a:lnTo>
                    <a:pt x="1333123" y="1104728"/>
                  </a:lnTo>
                  <a:lnTo>
                    <a:pt x="1375816" y="1097843"/>
                  </a:lnTo>
                  <a:lnTo>
                    <a:pt x="1412895" y="1078670"/>
                  </a:lnTo>
                  <a:lnTo>
                    <a:pt x="1442134" y="1049433"/>
                  </a:lnTo>
                  <a:lnTo>
                    <a:pt x="1461309" y="1012357"/>
                  </a:lnTo>
                  <a:lnTo>
                    <a:pt x="1468195" y="969665"/>
                  </a:lnTo>
                  <a:lnTo>
                    <a:pt x="1468195" y="135063"/>
                  </a:lnTo>
                  <a:lnTo>
                    <a:pt x="1461309" y="92374"/>
                  </a:lnTo>
                  <a:lnTo>
                    <a:pt x="1442134" y="55298"/>
                  </a:lnTo>
                  <a:lnTo>
                    <a:pt x="1412895" y="26060"/>
                  </a:lnTo>
                  <a:lnTo>
                    <a:pt x="1375816" y="6886"/>
                  </a:lnTo>
                  <a:lnTo>
                    <a:pt x="1333123" y="0"/>
                  </a:lnTo>
                  <a:close/>
                </a:path>
              </a:pathLst>
            </a:custGeom>
            <a:solidFill>
              <a:srgbClr val="C4D82E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14107808" y="3326315"/>
            <a:ext cx="1840230" cy="1476375"/>
            <a:chOff x="14107808" y="3326315"/>
            <a:chExt cx="1840230" cy="1476375"/>
          </a:xfrm>
        </p:grpSpPr>
        <p:sp>
          <p:nvSpPr>
            <p:cNvPr id="42" name="object 42"/>
            <p:cNvSpPr/>
            <p:nvPr/>
          </p:nvSpPr>
          <p:spPr>
            <a:xfrm>
              <a:off x="14124692" y="3343199"/>
              <a:ext cx="1805939" cy="1442720"/>
            </a:xfrm>
            <a:custGeom>
              <a:avLst/>
              <a:gdLst/>
              <a:ahLst/>
              <a:cxnLst/>
              <a:rect l="l" t="t" r="r" b="b"/>
              <a:pathLst>
                <a:path w="1805940" h="1442720">
                  <a:moveTo>
                    <a:pt x="202599" y="0"/>
                  </a:moveTo>
                  <a:lnTo>
                    <a:pt x="156145" y="5350"/>
                  </a:lnTo>
                  <a:lnTo>
                    <a:pt x="113501" y="20592"/>
                  </a:lnTo>
                  <a:lnTo>
                    <a:pt x="75883" y="44508"/>
                  </a:lnTo>
                  <a:lnTo>
                    <a:pt x="44508" y="75883"/>
                  </a:lnTo>
                  <a:lnTo>
                    <a:pt x="20592" y="113501"/>
                  </a:lnTo>
                  <a:lnTo>
                    <a:pt x="5350" y="156145"/>
                  </a:lnTo>
                  <a:lnTo>
                    <a:pt x="0" y="202599"/>
                  </a:lnTo>
                  <a:lnTo>
                    <a:pt x="0" y="1239801"/>
                  </a:lnTo>
                  <a:lnTo>
                    <a:pt x="5350" y="1286255"/>
                  </a:lnTo>
                  <a:lnTo>
                    <a:pt x="20592" y="1328899"/>
                  </a:lnTo>
                  <a:lnTo>
                    <a:pt x="44508" y="1366517"/>
                  </a:lnTo>
                  <a:lnTo>
                    <a:pt x="75883" y="1397892"/>
                  </a:lnTo>
                  <a:lnTo>
                    <a:pt x="113501" y="1421808"/>
                  </a:lnTo>
                  <a:lnTo>
                    <a:pt x="156145" y="1437050"/>
                  </a:lnTo>
                  <a:lnTo>
                    <a:pt x="202599" y="1442401"/>
                  </a:lnTo>
                  <a:lnTo>
                    <a:pt x="1603259" y="1442401"/>
                  </a:lnTo>
                  <a:lnTo>
                    <a:pt x="1649716" y="1437050"/>
                  </a:lnTo>
                  <a:lnTo>
                    <a:pt x="1692363" y="1421808"/>
                  </a:lnTo>
                  <a:lnTo>
                    <a:pt x="1729982" y="1397892"/>
                  </a:lnTo>
                  <a:lnTo>
                    <a:pt x="1761358" y="1366517"/>
                  </a:lnTo>
                  <a:lnTo>
                    <a:pt x="1785275" y="1328899"/>
                  </a:lnTo>
                  <a:lnTo>
                    <a:pt x="1800517" y="1286255"/>
                  </a:lnTo>
                  <a:lnTo>
                    <a:pt x="1805867" y="1239801"/>
                  </a:lnTo>
                  <a:lnTo>
                    <a:pt x="1805867" y="202599"/>
                  </a:lnTo>
                  <a:lnTo>
                    <a:pt x="1800517" y="156145"/>
                  </a:lnTo>
                  <a:lnTo>
                    <a:pt x="1785275" y="113501"/>
                  </a:lnTo>
                  <a:lnTo>
                    <a:pt x="1761358" y="75883"/>
                  </a:lnTo>
                  <a:lnTo>
                    <a:pt x="1729982" y="44508"/>
                  </a:lnTo>
                  <a:lnTo>
                    <a:pt x="1692363" y="20592"/>
                  </a:lnTo>
                  <a:lnTo>
                    <a:pt x="1649716" y="5350"/>
                  </a:lnTo>
                  <a:lnTo>
                    <a:pt x="1603259" y="0"/>
                  </a:lnTo>
                  <a:lnTo>
                    <a:pt x="202599" y="0"/>
                  </a:lnTo>
                  <a:close/>
                </a:path>
              </a:pathLst>
            </a:custGeom>
            <a:ln w="33768">
              <a:solidFill>
                <a:srgbClr val="7E5393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3" name="object 43"/>
            <p:cNvSpPr/>
            <p:nvPr/>
          </p:nvSpPr>
          <p:spPr>
            <a:xfrm>
              <a:off x="14293529" y="3512031"/>
              <a:ext cx="1468755" cy="1104900"/>
            </a:xfrm>
            <a:custGeom>
              <a:avLst/>
              <a:gdLst/>
              <a:ahLst/>
              <a:cxnLst/>
              <a:rect l="l" t="t" r="r" b="b"/>
              <a:pathLst>
                <a:path w="1468755" h="1104900">
                  <a:moveTo>
                    <a:pt x="1333123" y="0"/>
                  </a:moveTo>
                  <a:lnTo>
                    <a:pt x="135063" y="0"/>
                  </a:lnTo>
                  <a:lnTo>
                    <a:pt x="92371" y="6886"/>
                  </a:lnTo>
                  <a:lnTo>
                    <a:pt x="55294" y="26060"/>
                  </a:lnTo>
                  <a:lnTo>
                    <a:pt x="26058" y="55298"/>
                  </a:lnTo>
                  <a:lnTo>
                    <a:pt x="6885" y="92374"/>
                  </a:lnTo>
                  <a:lnTo>
                    <a:pt x="0" y="135063"/>
                  </a:lnTo>
                  <a:lnTo>
                    <a:pt x="0" y="969665"/>
                  </a:lnTo>
                  <a:lnTo>
                    <a:pt x="6885" y="1012357"/>
                  </a:lnTo>
                  <a:lnTo>
                    <a:pt x="26058" y="1049433"/>
                  </a:lnTo>
                  <a:lnTo>
                    <a:pt x="55294" y="1078670"/>
                  </a:lnTo>
                  <a:lnTo>
                    <a:pt x="92371" y="1097843"/>
                  </a:lnTo>
                  <a:lnTo>
                    <a:pt x="135063" y="1104728"/>
                  </a:lnTo>
                  <a:lnTo>
                    <a:pt x="1333123" y="1104728"/>
                  </a:lnTo>
                  <a:lnTo>
                    <a:pt x="1375816" y="1097843"/>
                  </a:lnTo>
                  <a:lnTo>
                    <a:pt x="1412895" y="1078670"/>
                  </a:lnTo>
                  <a:lnTo>
                    <a:pt x="1442134" y="1049433"/>
                  </a:lnTo>
                  <a:lnTo>
                    <a:pt x="1461309" y="1012357"/>
                  </a:lnTo>
                  <a:lnTo>
                    <a:pt x="1468195" y="969665"/>
                  </a:lnTo>
                  <a:lnTo>
                    <a:pt x="1468195" y="135063"/>
                  </a:lnTo>
                  <a:lnTo>
                    <a:pt x="1461309" y="92374"/>
                  </a:lnTo>
                  <a:lnTo>
                    <a:pt x="1442134" y="55298"/>
                  </a:lnTo>
                  <a:lnTo>
                    <a:pt x="1412895" y="26060"/>
                  </a:lnTo>
                  <a:lnTo>
                    <a:pt x="1375816" y="6886"/>
                  </a:lnTo>
                  <a:lnTo>
                    <a:pt x="1333123" y="0"/>
                  </a:lnTo>
                  <a:close/>
                </a:path>
              </a:pathLst>
            </a:custGeom>
            <a:solidFill>
              <a:srgbClr val="C4D82E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4" name="object 44"/>
            <p:cNvSpPr/>
            <p:nvPr/>
          </p:nvSpPr>
          <p:spPr>
            <a:xfrm>
              <a:off x="14691193" y="3730120"/>
              <a:ext cx="642620" cy="485140"/>
            </a:xfrm>
            <a:custGeom>
              <a:avLst/>
              <a:gdLst/>
              <a:ahLst/>
              <a:cxnLst/>
              <a:rect l="l" t="t" r="r" b="b"/>
              <a:pathLst>
                <a:path w="642619" h="485139">
                  <a:moveTo>
                    <a:pt x="454633" y="356779"/>
                  </a:moveTo>
                  <a:lnTo>
                    <a:pt x="454633" y="399330"/>
                  </a:lnTo>
                  <a:lnTo>
                    <a:pt x="474082" y="404651"/>
                  </a:lnTo>
                  <a:lnTo>
                    <a:pt x="493531" y="408449"/>
                  </a:lnTo>
                  <a:lnTo>
                    <a:pt x="512981" y="410727"/>
                  </a:lnTo>
                  <a:lnTo>
                    <a:pt x="532434" y="411486"/>
                  </a:lnTo>
                  <a:lnTo>
                    <a:pt x="558340" y="410043"/>
                  </a:lnTo>
                  <a:lnTo>
                    <a:pt x="599670" y="398494"/>
                  </a:lnTo>
                  <a:lnTo>
                    <a:pt x="629186" y="371976"/>
                  </a:lnTo>
                  <a:lnTo>
                    <a:pt x="532128" y="371976"/>
                  </a:lnTo>
                  <a:lnTo>
                    <a:pt x="513493" y="371027"/>
                  </a:lnTo>
                  <a:lnTo>
                    <a:pt x="494364" y="368179"/>
                  </a:lnTo>
                  <a:lnTo>
                    <a:pt x="474744" y="363430"/>
                  </a:lnTo>
                  <a:lnTo>
                    <a:pt x="454633" y="356779"/>
                  </a:lnTo>
                  <a:close/>
                </a:path>
                <a:path w="642619" h="485139">
                  <a:moveTo>
                    <a:pt x="629959" y="206041"/>
                  </a:moveTo>
                  <a:lnTo>
                    <a:pt x="543986" y="206041"/>
                  </a:lnTo>
                  <a:lnTo>
                    <a:pt x="558549" y="206859"/>
                  </a:lnTo>
                  <a:lnTo>
                    <a:pt x="570648" y="209311"/>
                  </a:lnTo>
                  <a:lnTo>
                    <a:pt x="598549" y="247095"/>
                  </a:lnTo>
                  <a:lnTo>
                    <a:pt x="599289" y="260143"/>
                  </a:lnTo>
                  <a:lnTo>
                    <a:pt x="599289" y="321529"/>
                  </a:lnTo>
                  <a:lnTo>
                    <a:pt x="584100" y="358909"/>
                  </a:lnTo>
                  <a:lnTo>
                    <a:pt x="532128" y="371976"/>
                  </a:lnTo>
                  <a:lnTo>
                    <a:pt x="629186" y="371976"/>
                  </a:lnTo>
                  <a:lnTo>
                    <a:pt x="635607" y="360735"/>
                  </a:lnTo>
                  <a:lnTo>
                    <a:pt x="640736" y="343488"/>
                  </a:lnTo>
                  <a:lnTo>
                    <a:pt x="642445" y="323957"/>
                  </a:lnTo>
                  <a:lnTo>
                    <a:pt x="642445" y="257102"/>
                  </a:lnTo>
                  <a:lnTo>
                    <a:pt x="636708" y="217214"/>
                  </a:lnTo>
                  <a:lnTo>
                    <a:pt x="629959" y="206041"/>
                  </a:lnTo>
                  <a:close/>
                </a:path>
                <a:path w="642619" h="485139">
                  <a:moveTo>
                    <a:pt x="632725" y="0"/>
                  </a:moveTo>
                  <a:lnTo>
                    <a:pt x="457674" y="0"/>
                  </a:lnTo>
                  <a:lnTo>
                    <a:pt x="457674" y="212728"/>
                  </a:lnTo>
                  <a:lnTo>
                    <a:pt x="515110" y="207714"/>
                  </a:lnTo>
                  <a:lnTo>
                    <a:pt x="533118" y="206459"/>
                  </a:lnTo>
                  <a:lnTo>
                    <a:pt x="543986" y="206041"/>
                  </a:lnTo>
                  <a:lnTo>
                    <a:pt x="629959" y="206041"/>
                  </a:lnTo>
                  <a:lnTo>
                    <a:pt x="619499" y="188721"/>
                  </a:lnTo>
                  <a:lnTo>
                    <a:pt x="590820" y="171625"/>
                  </a:lnTo>
                  <a:lnTo>
                    <a:pt x="572097" y="168968"/>
                  </a:lnTo>
                  <a:lnTo>
                    <a:pt x="500217" y="168968"/>
                  </a:lnTo>
                  <a:lnTo>
                    <a:pt x="500217" y="40114"/>
                  </a:lnTo>
                  <a:lnTo>
                    <a:pt x="632725" y="40114"/>
                  </a:lnTo>
                  <a:lnTo>
                    <a:pt x="632725" y="0"/>
                  </a:lnTo>
                  <a:close/>
                </a:path>
                <a:path w="642619" h="485139">
                  <a:moveTo>
                    <a:pt x="550673" y="165926"/>
                  </a:moveTo>
                  <a:lnTo>
                    <a:pt x="537261" y="166118"/>
                  </a:lnTo>
                  <a:lnTo>
                    <a:pt x="524381" y="166690"/>
                  </a:lnTo>
                  <a:lnTo>
                    <a:pt x="512033" y="167641"/>
                  </a:lnTo>
                  <a:lnTo>
                    <a:pt x="500217" y="168968"/>
                  </a:lnTo>
                  <a:lnTo>
                    <a:pt x="572097" y="168968"/>
                  </a:lnTo>
                  <a:lnTo>
                    <a:pt x="550673" y="165926"/>
                  </a:lnTo>
                  <a:close/>
                </a:path>
                <a:path w="642619" h="485139">
                  <a:moveTo>
                    <a:pt x="381705" y="356779"/>
                  </a:moveTo>
                  <a:lnTo>
                    <a:pt x="360425" y="356779"/>
                  </a:lnTo>
                  <a:lnTo>
                    <a:pt x="334903" y="485028"/>
                  </a:lnTo>
                  <a:lnTo>
                    <a:pt x="360425" y="485028"/>
                  </a:lnTo>
                  <a:lnTo>
                    <a:pt x="379038" y="447720"/>
                  </a:lnTo>
                  <a:lnTo>
                    <a:pt x="392335" y="417255"/>
                  </a:lnTo>
                  <a:lnTo>
                    <a:pt x="400315" y="393630"/>
                  </a:lnTo>
                  <a:lnTo>
                    <a:pt x="402976" y="376841"/>
                  </a:lnTo>
                  <a:lnTo>
                    <a:pt x="401646" y="368064"/>
                  </a:lnTo>
                  <a:lnTo>
                    <a:pt x="397656" y="361795"/>
                  </a:lnTo>
                  <a:lnTo>
                    <a:pt x="391009" y="358033"/>
                  </a:lnTo>
                  <a:lnTo>
                    <a:pt x="381705" y="356779"/>
                  </a:lnTo>
                  <a:close/>
                </a:path>
                <a:path w="642619" h="485139">
                  <a:moveTo>
                    <a:pt x="289311" y="44365"/>
                  </a:moveTo>
                  <a:lnTo>
                    <a:pt x="245551" y="44365"/>
                  </a:lnTo>
                  <a:lnTo>
                    <a:pt x="245551" y="408445"/>
                  </a:lnTo>
                  <a:lnTo>
                    <a:pt x="289311" y="408445"/>
                  </a:lnTo>
                  <a:lnTo>
                    <a:pt x="289311" y="44365"/>
                  </a:lnTo>
                  <a:close/>
                </a:path>
                <a:path w="642619" h="485139">
                  <a:moveTo>
                    <a:pt x="289311" y="0"/>
                  </a:moveTo>
                  <a:lnTo>
                    <a:pt x="240082" y="0"/>
                  </a:lnTo>
                  <a:lnTo>
                    <a:pt x="168968" y="51665"/>
                  </a:lnTo>
                  <a:lnTo>
                    <a:pt x="168968" y="100290"/>
                  </a:lnTo>
                  <a:lnTo>
                    <a:pt x="245551" y="44365"/>
                  </a:lnTo>
                  <a:lnTo>
                    <a:pt x="289311" y="44365"/>
                  </a:lnTo>
                  <a:lnTo>
                    <a:pt x="289311" y="0"/>
                  </a:lnTo>
                  <a:close/>
                </a:path>
                <a:path w="642619" h="485139">
                  <a:moveTo>
                    <a:pt x="120343" y="44365"/>
                  </a:moveTo>
                  <a:lnTo>
                    <a:pt x="76582" y="44365"/>
                  </a:lnTo>
                  <a:lnTo>
                    <a:pt x="76582" y="408445"/>
                  </a:lnTo>
                  <a:lnTo>
                    <a:pt x="120343" y="408445"/>
                  </a:lnTo>
                  <a:lnTo>
                    <a:pt x="120343" y="44365"/>
                  </a:lnTo>
                  <a:close/>
                </a:path>
                <a:path w="642619" h="485139">
                  <a:moveTo>
                    <a:pt x="120343" y="0"/>
                  </a:moveTo>
                  <a:lnTo>
                    <a:pt x="71113" y="0"/>
                  </a:lnTo>
                  <a:lnTo>
                    <a:pt x="0" y="51665"/>
                  </a:lnTo>
                  <a:lnTo>
                    <a:pt x="0" y="100290"/>
                  </a:lnTo>
                  <a:lnTo>
                    <a:pt x="76582" y="44365"/>
                  </a:lnTo>
                  <a:lnTo>
                    <a:pt x="120343" y="44365"/>
                  </a:lnTo>
                  <a:lnTo>
                    <a:pt x="120343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11553967" y="3518062"/>
            <a:ext cx="1195705" cy="103886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80645">
              <a:lnSpc>
                <a:spcPts val="5230"/>
              </a:lnSpc>
              <a:spcBef>
                <a:spcPts val="135"/>
              </a:spcBef>
            </a:pPr>
            <a:r>
              <a:rPr sz="4750" b="1" spc="-20" dirty="0">
                <a:solidFill>
                  <a:srgbClr val="050E4C"/>
                </a:solidFill>
                <a:latin typeface="Arial Narrow"/>
                <a:cs typeface="Arial Narrow"/>
              </a:rPr>
              <a:t>32,9</a:t>
            </a:r>
            <a:endParaRPr sz="4750" dirty="0">
              <a:latin typeface="Arial Narrow"/>
              <a:cs typeface="Arial Narrow"/>
            </a:endParaRPr>
          </a:p>
          <a:p>
            <a:pPr marL="12700">
              <a:lnSpc>
                <a:spcPts val="2710"/>
              </a:lnSpc>
            </a:pPr>
            <a:r>
              <a:rPr sz="2650" b="1" spc="-10" dirty="0">
                <a:solidFill>
                  <a:srgbClr val="050E4C"/>
                </a:solidFill>
                <a:latin typeface="Arial Narrow"/>
                <a:cs typeface="Arial Narrow"/>
              </a:rPr>
              <a:t>miesiąca</a:t>
            </a:r>
            <a:endParaRPr sz="2650" dirty="0">
              <a:latin typeface="Arial Narrow"/>
              <a:cs typeface="Arial Narrow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2447900" y="5554005"/>
            <a:ext cx="678180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700" b="1" spc="-50" dirty="0">
                <a:solidFill>
                  <a:srgbClr val="482462"/>
                </a:solidFill>
                <a:latin typeface="Arial Narrow"/>
                <a:cs typeface="Arial Narrow"/>
              </a:rPr>
              <a:t>97,3</a:t>
            </a:r>
            <a:r>
              <a:rPr sz="1500" b="1" spc="-50" dirty="0">
                <a:solidFill>
                  <a:srgbClr val="482462"/>
                </a:solidFill>
                <a:latin typeface="Arial Narrow"/>
                <a:cs typeface="Arial Narrow"/>
              </a:rPr>
              <a:t>%</a:t>
            </a:r>
            <a:endParaRPr sz="1500" dirty="0">
              <a:latin typeface="Arial Narrow"/>
              <a:cs typeface="Arial Narrow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2033621" y="5968227"/>
            <a:ext cx="678180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700" b="1" spc="-50" dirty="0">
                <a:solidFill>
                  <a:srgbClr val="B9BBB9"/>
                </a:solidFill>
                <a:latin typeface="Arial Narrow"/>
                <a:cs typeface="Arial Narrow"/>
              </a:rPr>
              <a:t>93,7</a:t>
            </a:r>
            <a:r>
              <a:rPr sz="1500" b="1" spc="-50" dirty="0">
                <a:solidFill>
                  <a:srgbClr val="B9BBB9"/>
                </a:solidFill>
                <a:latin typeface="Arial Narrow"/>
                <a:cs typeface="Arial Narrow"/>
              </a:rPr>
              <a:t>%</a:t>
            </a:r>
            <a:endParaRPr sz="1500" dirty="0">
              <a:latin typeface="Arial Narrow"/>
              <a:cs typeface="Arial Narrow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258162" y="6585540"/>
            <a:ext cx="704215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700" b="1" spc="-10" dirty="0">
                <a:solidFill>
                  <a:srgbClr val="482462"/>
                </a:solidFill>
                <a:latin typeface="Arial Narrow"/>
                <a:cs typeface="Arial Narrow"/>
              </a:rPr>
              <a:t>55,9</a:t>
            </a:r>
            <a:r>
              <a:rPr sz="1500" b="1" spc="-10" dirty="0">
                <a:solidFill>
                  <a:srgbClr val="482462"/>
                </a:solidFill>
                <a:latin typeface="Arial Narrow"/>
                <a:cs typeface="Arial Narrow"/>
              </a:rPr>
              <a:t>%</a:t>
            </a:r>
            <a:endParaRPr sz="1500" dirty="0">
              <a:latin typeface="Arial Narrow"/>
              <a:cs typeface="Arial Narrow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211896" y="6739356"/>
            <a:ext cx="1416685" cy="1691005"/>
          </a:xfrm>
          <a:prstGeom prst="rect">
            <a:avLst/>
          </a:prstGeom>
        </p:spPr>
        <p:txBody>
          <a:bodyPr vert="horz" wrap="square" lIns="0" tIns="238125" rIns="0" bIns="0" rtlCol="0">
            <a:spAutoFit/>
          </a:bodyPr>
          <a:lstStyle/>
          <a:p>
            <a:pPr marL="723900">
              <a:lnSpc>
                <a:spcPct val="100000"/>
              </a:lnSpc>
              <a:spcBef>
                <a:spcPts val="1875"/>
              </a:spcBef>
            </a:pPr>
            <a:r>
              <a:rPr sz="2700" b="1" spc="-10" dirty="0">
                <a:solidFill>
                  <a:srgbClr val="B9BBB9"/>
                </a:solidFill>
                <a:latin typeface="Arial Narrow"/>
                <a:cs typeface="Arial Narrow"/>
              </a:rPr>
              <a:t>36,4</a:t>
            </a:r>
            <a:r>
              <a:rPr sz="1500" b="1" spc="-10" dirty="0">
                <a:solidFill>
                  <a:srgbClr val="B9BBB9"/>
                </a:solidFill>
                <a:latin typeface="Arial Narrow"/>
                <a:cs typeface="Arial Narrow"/>
              </a:rPr>
              <a:t>%</a:t>
            </a:r>
            <a:endParaRPr sz="1500" dirty="0">
              <a:latin typeface="Arial Narrow"/>
              <a:cs typeface="Arial Narrow"/>
            </a:endParaRPr>
          </a:p>
          <a:p>
            <a:pPr marL="680720">
              <a:lnSpc>
                <a:spcPts val="3155"/>
              </a:lnSpc>
              <a:spcBef>
                <a:spcPts val="1780"/>
              </a:spcBef>
            </a:pPr>
            <a:r>
              <a:rPr sz="2700" b="1" spc="-10" dirty="0">
                <a:solidFill>
                  <a:srgbClr val="482462"/>
                </a:solidFill>
                <a:latin typeface="Arial Narrow"/>
                <a:cs typeface="Arial Narrow"/>
              </a:rPr>
              <a:t>36,1</a:t>
            </a:r>
            <a:r>
              <a:rPr sz="1500" b="1" spc="-10" dirty="0">
                <a:solidFill>
                  <a:srgbClr val="482462"/>
                </a:solidFill>
                <a:latin typeface="Arial Narrow"/>
                <a:cs typeface="Arial Narrow"/>
              </a:rPr>
              <a:t>%</a:t>
            </a:r>
            <a:endParaRPr sz="1500" dirty="0">
              <a:latin typeface="Arial Narrow"/>
              <a:cs typeface="Arial Narrow"/>
            </a:endParaRPr>
          </a:p>
          <a:p>
            <a:pPr marL="12700">
              <a:lnSpc>
                <a:spcPts val="3155"/>
              </a:lnSpc>
            </a:pPr>
            <a:r>
              <a:rPr sz="2700" b="1" spc="-10" dirty="0">
                <a:solidFill>
                  <a:srgbClr val="B9BBB9"/>
                </a:solidFill>
                <a:latin typeface="Arial Narrow"/>
                <a:cs typeface="Arial Narrow"/>
              </a:rPr>
              <a:t>24,9</a:t>
            </a:r>
            <a:r>
              <a:rPr sz="1500" b="1" spc="-10" dirty="0">
                <a:solidFill>
                  <a:srgbClr val="B9BBB9"/>
                </a:solidFill>
                <a:latin typeface="Arial Narrow"/>
                <a:cs typeface="Arial Narrow"/>
              </a:rPr>
              <a:t>%</a:t>
            </a:r>
            <a:endParaRPr sz="1500" dirty="0">
              <a:latin typeface="Arial Narrow"/>
              <a:cs typeface="Arial Narrow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105278" y="8645940"/>
            <a:ext cx="670560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700" b="1" spc="-65" dirty="0">
                <a:solidFill>
                  <a:srgbClr val="482462"/>
                </a:solidFill>
                <a:latin typeface="Arial Narrow"/>
                <a:cs typeface="Arial Narrow"/>
              </a:rPr>
              <a:t>14,9</a:t>
            </a:r>
            <a:r>
              <a:rPr sz="1500" b="1" spc="-65" dirty="0">
                <a:solidFill>
                  <a:srgbClr val="482462"/>
                </a:solidFill>
                <a:latin typeface="Arial Narrow"/>
                <a:cs typeface="Arial Narrow"/>
              </a:rPr>
              <a:t>%</a:t>
            </a:r>
            <a:endParaRPr sz="1500" dirty="0">
              <a:latin typeface="Arial Narrow"/>
              <a:cs typeface="Arial Narrow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536318" y="9026469"/>
            <a:ext cx="518795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700" b="1" spc="-60" dirty="0">
                <a:solidFill>
                  <a:srgbClr val="B9BBB9"/>
                </a:solidFill>
                <a:latin typeface="Arial Narrow"/>
                <a:cs typeface="Arial Narrow"/>
              </a:rPr>
              <a:t>7,3</a:t>
            </a:r>
            <a:r>
              <a:rPr sz="1500" b="1" spc="-60" dirty="0">
                <a:solidFill>
                  <a:srgbClr val="B9BBB9"/>
                </a:solidFill>
                <a:latin typeface="Arial Narrow"/>
                <a:cs typeface="Arial Narrow"/>
              </a:rPr>
              <a:t>%</a:t>
            </a:r>
            <a:endParaRPr sz="1500" dirty="0">
              <a:latin typeface="Arial Narrow"/>
              <a:cs typeface="Arial Narrow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3039808" y="9820967"/>
            <a:ext cx="361950" cy="288290"/>
          </a:xfrm>
          <a:custGeom>
            <a:avLst/>
            <a:gdLst/>
            <a:ahLst/>
            <a:cxnLst/>
            <a:rect l="l" t="t" r="r" b="b"/>
            <a:pathLst>
              <a:path w="361950" h="288290">
                <a:moveTo>
                  <a:pt x="292531" y="0"/>
                </a:moveTo>
                <a:lnTo>
                  <a:pt x="250233" y="9196"/>
                </a:lnTo>
                <a:lnTo>
                  <a:pt x="225109" y="47840"/>
                </a:lnTo>
                <a:lnTo>
                  <a:pt x="224041" y="61607"/>
                </a:lnTo>
                <a:lnTo>
                  <a:pt x="224041" y="183782"/>
                </a:lnTo>
                <a:lnTo>
                  <a:pt x="240738" y="229033"/>
                </a:lnTo>
                <a:lnTo>
                  <a:pt x="276131" y="244359"/>
                </a:lnTo>
                <a:lnTo>
                  <a:pt x="292531" y="245380"/>
                </a:lnTo>
                <a:lnTo>
                  <a:pt x="308942" y="244348"/>
                </a:lnTo>
                <a:lnTo>
                  <a:pt x="344495" y="228863"/>
                </a:lnTo>
                <a:lnTo>
                  <a:pt x="359885" y="198919"/>
                </a:lnTo>
                <a:lnTo>
                  <a:pt x="285870" y="198919"/>
                </a:lnTo>
                <a:lnTo>
                  <a:pt x="281397" y="197488"/>
                </a:lnTo>
                <a:lnTo>
                  <a:pt x="276814" y="191755"/>
                </a:lnTo>
                <a:lnTo>
                  <a:pt x="275664" y="187453"/>
                </a:lnTo>
                <a:lnTo>
                  <a:pt x="275664" y="57705"/>
                </a:lnTo>
                <a:lnTo>
                  <a:pt x="276814" y="53344"/>
                </a:lnTo>
                <a:lnTo>
                  <a:pt x="281397" y="47840"/>
                </a:lnTo>
                <a:lnTo>
                  <a:pt x="285870" y="46460"/>
                </a:lnTo>
                <a:lnTo>
                  <a:pt x="359883" y="46460"/>
                </a:lnTo>
                <a:lnTo>
                  <a:pt x="357145" y="36050"/>
                </a:lnTo>
                <a:lnTo>
                  <a:pt x="323072" y="4128"/>
                </a:lnTo>
                <a:lnTo>
                  <a:pt x="308942" y="1031"/>
                </a:lnTo>
                <a:lnTo>
                  <a:pt x="292531" y="0"/>
                </a:lnTo>
                <a:close/>
              </a:path>
              <a:path w="361950" h="288290">
                <a:moveTo>
                  <a:pt x="359883" y="46460"/>
                </a:moveTo>
                <a:lnTo>
                  <a:pt x="299184" y="46460"/>
                </a:lnTo>
                <a:lnTo>
                  <a:pt x="303716" y="47900"/>
                </a:lnTo>
                <a:lnTo>
                  <a:pt x="308538" y="53633"/>
                </a:lnTo>
                <a:lnTo>
                  <a:pt x="309675" y="57705"/>
                </a:lnTo>
                <a:lnTo>
                  <a:pt x="309739" y="187453"/>
                </a:lnTo>
                <a:lnTo>
                  <a:pt x="308538" y="191755"/>
                </a:lnTo>
                <a:lnTo>
                  <a:pt x="303716" y="197488"/>
                </a:lnTo>
                <a:lnTo>
                  <a:pt x="299184" y="198919"/>
                </a:lnTo>
                <a:lnTo>
                  <a:pt x="359885" y="198919"/>
                </a:lnTo>
                <a:lnTo>
                  <a:pt x="360308" y="197312"/>
                </a:lnTo>
                <a:lnTo>
                  <a:pt x="361362" y="183782"/>
                </a:lnTo>
                <a:lnTo>
                  <a:pt x="361362" y="61607"/>
                </a:lnTo>
                <a:lnTo>
                  <a:pt x="360308" y="48075"/>
                </a:lnTo>
                <a:lnTo>
                  <a:pt x="359883" y="46460"/>
                </a:lnTo>
                <a:close/>
              </a:path>
              <a:path w="361950" h="288290">
                <a:moveTo>
                  <a:pt x="183092" y="192036"/>
                </a:moveTo>
                <a:lnTo>
                  <a:pt x="157280" y="192036"/>
                </a:lnTo>
                <a:lnTo>
                  <a:pt x="141444" y="287710"/>
                </a:lnTo>
                <a:lnTo>
                  <a:pt x="168976" y="287710"/>
                </a:lnTo>
                <a:lnTo>
                  <a:pt x="174849" y="279504"/>
                </a:lnTo>
                <a:lnTo>
                  <a:pt x="197994" y="238404"/>
                </a:lnTo>
                <a:lnTo>
                  <a:pt x="204772" y="211655"/>
                </a:lnTo>
                <a:lnTo>
                  <a:pt x="203417" y="203073"/>
                </a:lnTo>
                <a:lnTo>
                  <a:pt x="199353" y="196942"/>
                </a:lnTo>
                <a:lnTo>
                  <a:pt x="192578" y="193263"/>
                </a:lnTo>
                <a:lnTo>
                  <a:pt x="183092" y="192036"/>
                </a:lnTo>
                <a:close/>
              </a:path>
              <a:path w="361950" h="288290">
                <a:moveTo>
                  <a:pt x="0" y="187905"/>
                </a:moveTo>
                <a:lnTo>
                  <a:pt x="0" y="236776"/>
                </a:lnTo>
                <a:lnTo>
                  <a:pt x="9708" y="239941"/>
                </a:lnTo>
                <a:lnTo>
                  <a:pt x="21633" y="242201"/>
                </a:lnTo>
                <a:lnTo>
                  <a:pt x="35775" y="243557"/>
                </a:lnTo>
                <a:lnTo>
                  <a:pt x="52134" y="244009"/>
                </a:lnTo>
                <a:lnTo>
                  <a:pt x="68579" y="243063"/>
                </a:lnTo>
                <a:lnTo>
                  <a:pt x="105648" y="228863"/>
                </a:lnTo>
                <a:lnTo>
                  <a:pt x="123282" y="196858"/>
                </a:lnTo>
                <a:lnTo>
                  <a:pt x="46631" y="196858"/>
                </a:lnTo>
                <a:lnTo>
                  <a:pt x="34099" y="196299"/>
                </a:lnTo>
                <a:lnTo>
                  <a:pt x="22149" y="194621"/>
                </a:lnTo>
                <a:lnTo>
                  <a:pt x="10782" y="191823"/>
                </a:lnTo>
                <a:lnTo>
                  <a:pt x="0" y="187905"/>
                </a:lnTo>
                <a:close/>
              </a:path>
              <a:path w="361950" h="288290">
                <a:moveTo>
                  <a:pt x="122574" y="48522"/>
                </a:moveTo>
                <a:lnTo>
                  <a:pt x="46631" y="48522"/>
                </a:lnTo>
                <a:lnTo>
                  <a:pt x="57545" y="49555"/>
                </a:lnTo>
                <a:lnTo>
                  <a:pt x="65342" y="52655"/>
                </a:lnTo>
                <a:lnTo>
                  <a:pt x="70022" y="57819"/>
                </a:lnTo>
                <a:lnTo>
                  <a:pt x="71582" y="65048"/>
                </a:lnTo>
                <a:lnTo>
                  <a:pt x="71582" y="92461"/>
                </a:lnTo>
                <a:lnTo>
                  <a:pt x="65730" y="98084"/>
                </a:lnTo>
                <a:lnTo>
                  <a:pt x="27873" y="98084"/>
                </a:lnTo>
                <a:lnTo>
                  <a:pt x="27873" y="146265"/>
                </a:lnTo>
                <a:lnTo>
                  <a:pt x="61368" y="146265"/>
                </a:lnTo>
                <a:lnTo>
                  <a:pt x="65960" y="147245"/>
                </a:lnTo>
                <a:lnTo>
                  <a:pt x="71003" y="151147"/>
                </a:lnTo>
                <a:lnTo>
                  <a:pt x="72272" y="154869"/>
                </a:lnTo>
                <a:lnTo>
                  <a:pt x="72272" y="180340"/>
                </a:lnTo>
                <a:lnTo>
                  <a:pt x="70669" y="187564"/>
                </a:lnTo>
                <a:lnTo>
                  <a:pt x="65860" y="192726"/>
                </a:lnTo>
                <a:lnTo>
                  <a:pt x="57846" y="195825"/>
                </a:lnTo>
                <a:lnTo>
                  <a:pt x="46631" y="196858"/>
                </a:lnTo>
                <a:lnTo>
                  <a:pt x="123282" y="196858"/>
                </a:lnTo>
                <a:lnTo>
                  <a:pt x="124113" y="187564"/>
                </a:lnTo>
                <a:lnTo>
                  <a:pt x="124236" y="153148"/>
                </a:lnTo>
                <a:lnTo>
                  <a:pt x="122730" y="139447"/>
                </a:lnTo>
                <a:lnTo>
                  <a:pt x="118212" y="129316"/>
                </a:lnTo>
                <a:lnTo>
                  <a:pt x="110684" y="122756"/>
                </a:lnTo>
                <a:lnTo>
                  <a:pt x="100145" y="119764"/>
                </a:lnTo>
                <a:lnTo>
                  <a:pt x="107258" y="117932"/>
                </a:lnTo>
                <a:lnTo>
                  <a:pt x="112932" y="113801"/>
                </a:lnTo>
                <a:lnTo>
                  <a:pt x="121425" y="100954"/>
                </a:lnTo>
                <a:lnTo>
                  <a:pt x="123546" y="92811"/>
                </a:lnTo>
                <a:lnTo>
                  <a:pt x="123421" y="57819"/>
                </a:lnTo>
                <a:lnTo>
                  <a:pt x="122574" y="48522"/>
                </a:lnTo>
                <a:close/>
              </a:path>
              <a:path w="361950" h="288290">
                <a:moveTo>
                  <a:pt x="47491" y="1380"/>
                </a:moveTo>
                <a:lnTo>
                  <a:pt x="34541" y="1680"/>
                </a:lnTo>
                <a:lnTo>
                  <a:pt x="23226" y="2582"/>
                </a:lnTo>
                <a:lnTo>
                  <a:pt x="13546" y="4086"/>
                </a:lnTo>
                <a:lnTo>
                  <a:pt x="5503" y="6193"/>
                </a:lnTo>
                <a:lnTo>
                  <a:pt x="5503" y="54724"/>
                </a:lnTo>
                <a:lnTo>
                  <a:pt x="14139" y="52012"/>
                </a:lnTo>
                <a:lnTo>
                  <a:pt x="23872" y="50073"/>
                </a:lnTo>
                <a:lnTo>
                  <a:pt x="34702" y="48910"/>
                </a:lnTo>
                <a:lnTo>
                  <a:pt x="46631" y="48522"/>
                </a:lnTo>
                <a:lnTo>
                  <a:pt x="122574" y="48522"/>
                </a:lnTo>
                <a:lnTo>
                  <a:pt x="122363" y="46203"/>
                </a:lnTo>
                <a:lnTo>
                  <a:pt x="93950" y="9893"/>
                </a:lnTo>
                <a:lnTo>
                  <a:pt x="65385" y="2325"/>
                </a:lnTo>
                <a:lnTo>
                  <a:pt x="47491" y="1380"/>
                </a:lnTo>
                <a:close/>
              </a:path>
            </a:pathLst>
          </a:custGeom>
          <a:solidFill>
            <a:srgbClr val="48246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3" name="object 53"/>
          <p:cNvSpPr txBox="1"/>
          <p:nvPr/>
        </p:nvSpPr>
        <p:spPr>
          <a:xfrm>
            <a:off x="3400502" y="9859009"/>
            <a:ext cx="16510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b="1" spc="-50" dirty="0">
                <a:solidFill>
                  <a:srgbClr val="482462"/>
                </a:solidFill>
                <a:latin typeface="Arial Narrow"/>
                <a:cs typeface="Arial Narrow"/>
              </a:rPr>
              <a:t>%</a:t>
            </a:r>
            <a:endParaRPr sz="1500" dirty="0">
              <a:latin typeface="Arial Narrow"/>
              <a:cs typeface="Arial Narrow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2803747" y="10223203"/>
            <a:ext cx="366395" cy="288290"/>
          </a:xfrm>
          <a:custGeom>
            <a:avLst/>
            <a:gdLst/>
            <a:ahLst/>
            <a:cxnLst/>
            <a:rect l="l" t="t" r="r" b="b"/>
            <a:pathLst>
              <a:path w="366394" h="288290">
                <a:moveTo>
                  <a:pt x="238846" y="187913"/>
                </a:moveTo>
                <a:lnTo>
                  <a:pt x="238846" y="236095"/>
                </a:lnTo>
                <a:lnTo>
                  <a:pt x="251428" y="239560"/>
                </a:lnTo>
                <a:lnTo>
                  <a:pt x="264397" y="242032"/>
                </a:lnTo>
                <a:lnTo>
                  <a:pt x="277754" y="243515"/>
                </a:lnTo>
                <a:lnTo>
                  <a:pt x="291500" y="244009"/>
                </a:lnTo>
                <a:lnTo>
                  <a:pt x="324024" y="240394"/>
                </a:lnTo>
                <a:lnTo>
                  <a:pt x="347253" y="229553"/>
                </a:lnTo>
                <a:lnTo>
                  <a:pt x="361189" y="211485"/>
                </a:lnTo>
                <a:lnTo>
                  <a:pt x="363876" y="196858"/>
                </a:lnTo>
                <a:lnTo>
                  <a:pt x="290640" y="196858"/>
                </a:lnTo>
                <a:lnTo>
                  <a:pt x="278691" y="196299"/>
                </a:lnTo>
                <a:lnTo>
                  <a:pt x="266075" y="194622"/>
                </a:lnTo>
                <a:lnTo>
                  <a:pt x="252794" y="191826"/>
                </a:lnTo>
                <a:lnTo>
                  <a:pt x="238846" y="187913"/>
                </a:lnTo>
                <a:close/>
              </a:path>
              <a:path w="366394" h="288290">
                <a:moveTo>
                  <a:pt x="365322" y="137321"/>
                </a:moveTo>
                <a:lnTo>
                  <a:pt x="308708" y="137321"/>
                </a:lnTo>
                <a:lnTo>
                  <a:pt x="313871" y="142253"/>
                </a:lnTo>
                <a:lnTo>
                  <a:pt x="313871" y="180340"/>
                </a:lnTo>
                <a:lnTo>
                  <a:pt x="312419" y="187568"/>
                </a:lnTo>
                <a:lnTo>
                  <a:pt x="308063" y="192729"/>
                </a:lnTo>
                <a:lnTo>
                  <a:pt x="300803" y="195826"/>
                </a:lnTo>
                <a:lnTo>
                  <a:pt x="290640" y="196858"/>
                </a:lnTo>
                <a:lnTo>
                  <a:pt x="363876" y="196858"/>
                </a:lnTo>
                <a:lnTo>
                  <a:pt x="365835" y="186192"/>
                </a:lnTo>
                <a:lnTo>
                  <a:pt x="365835" y="144204"/>
                </a:lnTo>
                <a:lnTo>
                  <a:pt x="365322" y="137321"/>
                </a:lnTo>
                <a:close/>
              </a:path>
              <a:path w="366394" h="288290">
                <a:moveTo>
                  <a:pt x="357921" y="3441"/>
                </a:moveTo>
                <a:lnTo>
                  <a:pt x="240567" y="3441"/>
                </a:lnTo>
                <a:lnTo>
                  <a:pt x="240567" y="140413"/>
                </a:lnTo>
                <a:lnTo>
                  <a:pt x="292317" y="137514"/>
                </a:lnTo>
                <a:lnTo>
                  <a:pt x="298384" y="137321"/>
                </a:lnTo>
                <a:lnTo>
                  <a:pt x="365322" y="137321"/>
                </a:lnTo>
                <a:lnTo>
                  <a:pt x="364921" y="131932"/>
                </a:lnTo>
                <a:lnTo>
                  <a:pt x="343173" y="99000"/>
                </a:lnTo>
                <a:lnTo>
                  <a:pt x="315517" y="91891"/>
                </a:lnTo>
                <a:lnTo>
                  <a:pt x="291841" y="91891"/>
                </a:lnTo>
                <a:lnTo>
                  <a:pt x="291841" y="51623"/>
                </a:lnTo>
                <a:lnTo>
                  <a:pt x="357921" y="51623"/>
                </a:lnTo>
                <a:lnTo>
                  <a:pt x="357921" y="3441"/>
                </a:lnTo>
                <a:close/>
              </a:path>
              <a:path w="366394" h="288290">
                <a:moveTo>
                  <a:pt x="310429" y="91550"/>
                </a:moveTo>
                <a:lnTo>
                  <a:pt x="301936" y="91550"/>
                </a:lnTo>
                <a:lnTo>
                  <a:pt x="295743" y="91661"/>
                </a:lnTo>
                <a:lnTo>
                  <a:pt x="291841" y="91891"/>
                </a:lnTo>
                <a:lnTo>
                  <a:pt x="315517" y="91891"/>
                </a:lnTo>
                <a:lnTo>
                  <a:pt x="310429" y="91550"/>
                </a:lnTo>
                <a:close/>
              </a:path>
              <a:path w="366394" h="288290">
                <a:moveTo>
                  <a:pt x="196168" y="192036"/>
                </a:moveTo>
                <a:lnTo>
                  <a:pt x="170356" y="192036"/>
                </a:lnTo>
                <a:lnTo>
                  <a:pt x="154528" y="287718"/>
                </a:lnTo>
                <a:lnTo>
                  <a:pt x="182061" y="287718"/>
                </a:lnTo>
                <a:lnTo>
                  <a:pt x="187929" y="279512"/>
                </a:lnTo>
                <a:lnTo>
                  <a:pt x="211074" y="238405"/>
                </a:lnTo>
                <a:lnTo>
                  <a:pt x="217848" y="211655"/>
                </a:lnTo>
                <a:lnTo>
                  <a:pt x="216493" y="203073"/>
                </a:lnTo>
                <a:lnTo>
                  <a:pt x="212429" y="196942"/>
                </a:lnTo>
                <a:lnTo>
                  <a:pt x="205654" y="193263"/>
                </a:lnTo>
                <a:lnTo>
                  <a:pt x="196168" y="192036"/>
                </a:lnTo>
                <a:close/>
              </a:path>
              <a:path w="366394" h="288290">
                <a:moveTo>
                  <a:pt x="68490" y="0"/>
                </a:moveTo>
                <a:lnTo>
                  <a:pt x="26192" y="9196"/>
                </a:lnTo>
                <a:lnTo>
                  <a:pt x="1067" y="47840"/>
                </a:lnTo>
                <a:lnTo>
                  <a:pt x="0" y="61607"/>
                </a:lnTo>
                <a:lnTo>
                  <a:pt x="0" y="183782"/>
                </a:lnTo>
                <a:lnTo>
                  <a:pt x="16696" y="229033"/>
                </a:lnTo>
                <a:lnTo>
                  <a:pt x="52089" y="244359"/>
                </a:lnTo>
                <a:lnTo>
                  <a:pt x="68490" y="245380"/>
                </a:lnTo>
                <a:lnTo>
                  <a:pt x="84900" y="244348"/>
                </a:lnTo>
                <a:lnTo>
                  <a:pt x="120454" y="228863"/>
                </a:lnTo>
                <a:lnTo>
                  <a:pt x="135844" y="198919"/>
                </a:lnTo>
                <a:lnTo>
                  <a:pt x="61828" y="198919"/>
                </a:lnTo>
                <a:lnTo>
                  <a:pt x="57356" y="197497"/>
                </a:lnTo>
                <a:lnTo>
                  <a:pt x="52773" y="191755"/>
                </a:lnTo>
                <a:lnTo>
                  <a:pt x="51623" y="187453"/>
                </a:lnTo>
                <a:lnTo>
                  <a:pt x="51623" y="57705"/>
                </a:lnTo>
                <a:lnTo>
                  <a:pt x="52773" y="53344"/>
                </a:lnTo>
                <a:lnTo>
                  <a:pt x="57356" y="47840"/>
                </a:lnTo>
                <a:lnTo>
                  <a:pt x="61828" y="46460"/>
                </a:lnTo>
                <a:lnTo>
                  <a:pt x="135841" y="46460"/>
                </a:lnTo>
                <a:lnTo>
                  <a:pt x="133104" y="36053"/>
                </a:lnTo>
                <a:lnTo>
                  <a:pt x="99030" y="4131"/>
                </a:lnTo>
                <a:lnTo>
                  <a:pt x="84900" y="1033"/>
                </a:lnTo>
                <a:lnTo>
                  <a:pt x="68490" y="0"/>
                </a:lnTo>
                <a:close/>
              </a:path>
              <a:path w="366394" h="288290">
                <a:moveTo>
                  <a:pt x="135841" y="46460"/>
                </a:moveTo>
                <a:lnTo>
                  <a:pt x="75143" y="46460"/>
                </a:lnTo>
                <a:lnTo>
                  <a:pt x="79675" y="47900"/>
                </a:lnTo>
                <a:lnTo>
                  <a:pt x="84496" y="53633"/>
                </a:lnTo>
                <a:lnTo>
                  <a:pt x="85633" y="57705"/>
                </a:lnTo>
                <a:lnTo>
                  <a:pt x="85697" y="187453"/>
                </a:lnTo>
                <a:lnTo>
                  <a:pt x="84496" y="191755"/>
                </a:lnTo>
                <a:lnTo>
                  <a:pt x="79675" y="197497"/>
                </a:lnTo>
                <a:lnTo>
                  <a:pt x="75143" y="198919"/>
                </a:lnTo>
                <a:lnTo>
                  <a:pt x="135844" y="198919"/>
                </a:lnTo>
                <a:lnTo>
                  <a:pt x="136267" y="197312"/>
                </a:lnTo>
                <a:lnTo>
                  <a:pt x="137321" y="183782"/>
                </a:lnTo>
                <a:lnTo>
                  <a:pt x="137321" y="61607"/>
                </a:lnTo>
                <a:lnTo>
                  <a:pt x="136267" y="48078"/>
                </a:lnTo>
                <a:lnTo>
                  <a:pt x="135841" y="46460"/>
                </a:lnTo>
                <a:close/>
              </a:path>
            </a:pathLst>
          </a:custGeom>
          <a:solidFill>
            <a:srgbClr val="B9BBB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5" name="object 55"/>
          <p:cNvSpPr txBox="1"/>
          <p:nvPr/>
        </p:nvSpPr>
        <p:spPr>
          <a:xfrm>
            <a:off x="3167889" y="10261251"/>
            <a:ext cx="16510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b="1" spc="-50" dirty="0">
                <a:solidFill>
                  <a:srgbClr val="B9BBB9"/>
                </a:solidFill>
                <a:latin typeface="Arial Narrow"/>
                <a:cs typeface="Arial Narrow"/>
              </a:rPr>
              <a:t>%</a:t>
            </a:r>
            <a:endParaRPr sz="1500" dirty="0">
              <a:latin typeface="Arial Narrow"/>
              <a:cs typeface="Arial Narrow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4476223" y="4125867"/>
            <a:ext cx="1118235" cy="4311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50" spc="-10" dirty="0">
                <a:solidFill>
                  <a:srgbClr val="050E4C"/>
                </a:solidFill>
                <a:latin typeface="Arial Narrow"/>
                <a:cs typeface="Arial Narrow"/>
              </a:rPr>
              <a:t>miesiąca</a:t>
            </a:r>
            <a:endParaRPr sz="2650" dirty="0">
              <a:latin typeface="Arial Narrow"/>
              <a:cs typeface="Arial Narrow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107429" y="3542562"/>
            <a:ext cx="9106535" cy="1075055"/>
          </a:xfrm>
          <a:custGeom>
            <a:avLst/>
            <a:gdLst/>
            <a:ahLst/>
            <a:cxnLst/>
            <a:rect l="l" t="t" r="r" b="b"/>
            <a:pathLst>
              <a:path w="9106535" h="1075054">
                <a:moveTo>
                  <a:pt x="8850949" y="0"/>
                </a:moveTo>
                <a:lnTo>
                  <a:pt x="255560" y="0"/>
                </a:lnTo>
                <a:lnTo>
                  <a:pt x="209622" y="4117"/>
                </a:lnTo>
                <a:lnTo>
                  <a:pt x="166385" y="15989"/>
                </a:lnTo>
                <a:lnTo>
                  <a:pt x="126572" y="34892"/>
                </a:lnTo>
                <a:lnTo>
                  <a:pt x="90904" y="60106"/>
                </a:lnTo>
                <a:lnTo>
                  <a:pt x="60103" y="90908"/>
                </a:lnTo>
                <a:lnTo>
                  <a:pt x="34890" y="126576"/>
                </a:lnTo>
                <a:lnTo>
                  <a:pt x="15988" y="166389"/>
                </a:lnTo>
                <a:lnTo>
                  <a:pt x="4117" y="209624"/>
                </a:lnTo>
                <a:lnTo>
                  <a:pt x="0" y="255560"/>
                </a:lnTo>
                <a:lnTo>
                  <a:pt x="0" y="819097"/>
                </a:lnTo>
                <a:lnTo>
                  <a:pt x="4117" y="865035"/>
                </a:lnTo>
                <a:lnTo>
                  <a:pt x="15988" y="908272"/>
                </a:lnTo>
                <a:lnTo>
                  <a:pt x="34890" y="948085"/>
                </a:lnTo>
                <a:lnTo>
                  <a:pt x="60103" y="983753"/>
                </a:lnTo>
                <a:lnTo>
                  <a:pt x="90904" y="1014554"/>
                </a:lnTo>
                <a:lnTo>
                  <a:pt x="126572" y="1039767"/>
                </a:lnTo>
                <a:lnTo>
                  <a:pt x="166385" y="1058669"/>
                </a:lnTo>
                <a:lnTo>
                  <a:pt x="209622" y="1070540"/>
                </a:lnTo>
                <a:lnTo>
                  <a:pt x="255560" y="1074657"/>
                </a:lnTo>
                <a:lnTo>
                  <a:pt x="8850949" y="1074657"/>
                </a:lnTo>
                <a:lnTo>
                  <a:pt x="8896887" y="1070540"/>
                </a:lnTo>
                <a:lnTo>
                  <a:pt x="8940124" y="1058669"/>
                </a:lnTo>
                <a:lnTo>
                  <a:pt x="8979937" y="1039767"/>
                </a:lnTo>
                <a:lnTo>
                  <a:pt x="9015605" y="1014554"/>
                </a:lnTo>
                <a:lnTo>
                  <a:pt x="9046406" y="983753"/>
                </a:lnTo>
                <a:lnTo>
                  <a:pt x="9071619" y="948085"/>
                </a:lnTo>
                <a:lnTo>
                  <a:pt x="9090521" y="908272"/>
                </a:lnTo>
                <a:lnTo>
                  <a:pt x="9102392" y="865035"/>
                </a:lnTo>
                <a:lnTo>
                  <a:pt x="9106509" y="819097"/>
                </a:lnTo>
                <a:lnTo>
                  <a:pt x="9106509" y="255560"/>
                </a:lnTo>
                <a:lnTo>
                  <a:pt x="9102392" y="209624"/>
                </a:lnTo>
                <a:lnTo>
                  <a:pt x="9090521" y="166389"/>
                </a:lnTo>
                <a:lnTo>
                  <a:pt x="9071619" y="126576"/>
                </a:lnTo>
                <a:lnTo>
                  <a:pt x="9046406" y="90908"/>
                </a:lnTo>
                <a:lnTo>
                  <a:pt x="9015605" y="60106"/>
                </a:lnTo>
                <a:lnTo>
                  <a:pt x="8979937" y="34892"/>
                </a:lnTo>
                <a:lnTo>
                  <a:pt x="8940124" y="15989"/>
                </a:lnTo>
                <a:lnTo>
                  <a:pt x="8896887" y="4117"/>
                </a:lnTo>
                <a:lnTo>
                  <a:pt x="8850949" y="0"/>
                </a:lnTo>
                <a:close/>
              </a:path>
            </a:pathLst>
          </a:custGeom>
          <a:solidFill>
            <a:srgbClr val="ADC3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8" name="object 58"/>
          <p:cNvSpPr txBox="1"/>
          <p:nvPr/>
        </p:nvSpPr>
        <p:spPr>
          <a:xfrm>
            <a:off x="2550176" y="3666873"/>
            <a:ext cx="7464425" cy="843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95"/>
              </a:spcBef>
            </a:pP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Mediana</a:t>
            </a:r>
            <a:r>
              <a:rPr sz="2650" b="1" spc="5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czasu</a:t>
            </a:r>
            <a:r>
              <a:rPr sz="2650" b="1" spc="6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trwania</a:t>
            </a:r>
            <a:r>
              <a:rPr sz="2650" b="1" spc="6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leczenia</a:t>
            </a:r>
            <a:r>
              <a:rPr sz="2650" b="1" spc="6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apalutamidem</a:t>
            </a:r>
            <a:r>
              <a:rPr sz="2650" b="1" spc="6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+</a:t>
            </a:r>
            <a:r>
              <a:rPr sz="2650" b="1" spc="6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spc="-25" dirty="0">
                <a:solidFill>
                  <a:srgbClr val="FFFFFF"/>
                </a:solidFill>
                <a:latin typeface="Arial Narrow"/>
                <a:cs typeface="Arial Narrow"/>
              </a:rPr>
              <a:t>ADT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była</a:t>
            </a:r>
            <a:r>
              <a:rPr sz="2650" b="1" spc="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prawie</a:t>
            </a:r>
            <a:r>
              <a:rPr sz="2650" b="1" spc="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3</a:t>
            </a:r>
            <a:r>
              <a:rPr sz="2650" b="1" spc="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×</a:t>
            </a:r>
            <a:r>
              <a:rPr sz="2650" b="1" spc="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dłuższa</a:t>
            </a:r>
            <a:r>
              <a:rPr sz="2650" b="1" spc="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niż</a:t>
            </a:r>
            <a:r>
              <a:rPr sz="2650" b="1" spc="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w</a:t>
            </a:r>
            <a:r>
              <a:rPr sz="2650" b="1" spc="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przypadku</a:t>
            </a:r>
            <a:r>
              <a:rPr sz="2650" b="1" spc="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placebo</a:t>
            </a:r>
            <a:r>
              <a:rPr sz="2650" b="1" spc="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+</a:t>
            </a:r>
            <a:r>
              <a:rPr sz="2650" b="1" spc="4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spc="-20" dirty="0">
                <a:solidFill>
                  <a:srgbClr val="FFFFFF"/>
                </a:solidFill>
                <a:latin typeface="Arial Narrow"/>
                <a:cs typeface="Arial Narrow"/>
              </a:rPr>
              <a:t>ADT:</a:t>
            </a:r>
            <a:endParaRPr sz="2650" dirty="0">
              <a:latin typeface="Arial Narrow"/>
              <a:cs typeface="Arial Narrow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1337570" y="3292554"/>
            <a:ext cx="998219" cy="1290320"/>
            <a:chOff x="1337570" y="3292554"/>
            <a:chExt cx="998219" cy="1290320"/>
          </a:xfrm>
        </p:grpSpPr>
        <p:sp>
          <p:nvSpPr>
            <p:cNvPr id="60" name="object 60"/>
            <p:cNvSpPr/>
            <p:nvPr/>
          </p:nvSpPr>
          <p:spPr>
            <a:xfrm>
              <a:off x="1507943" y="3462928"/>
              <a:ext cx="657225" cy="657225"/>
            </a:xfrm>
            <a:custGeom>
              <a:avLst/>
              <a:gdLst/>
              <a:ahLst/>
              <a:cxnLst/>
              <a:rect l="l" t="t" r="r" b="b"/>
              <a:pathLst>
                <a:path w="657225" h="657225">
                  <a:moveTo>
                    <a:pt x="328599" y="657199"/>
                  </a:moveTo>
                  <a:lnTo>
                    <a:pt x="377158" y="653636"/>
                  </a:lnTo>
                  <a:lnTo>
                    <a:pt x="423504" y="643287"/>
                  </a:lnTo>
                  <a:lnTo>
                    <a:pt x="467129" y="626658"/>
                  </a:lnTo>
                  <a:lnTo>
                    <a:pt x="507526" y="604260"/>
                  </a:lnTo>
                  <a:lnTo>
                    <a:pt x="544186" y="576600"/>
                  </a:lnTo>
                  <a:lnTo>
                    <a:pt x="576600" y="544186"/>
                  </a:lnTo>
                  <a:lnTo>
                    <a:pt x="604260" y="507526"/>
                  </a:lnTo>
                  <a:lnTo>
                    <a:pt x="626658" y="467129"/>
                  </a:lnTo>
                  <a:lnTo>
                    <a:pt x="643287" y="423504"/>
                  </a:lnTo>
                  <a:lnTo>
                    <a:pt x="653636" y="377158"/>
                  </a:lnTo>
                  <a:lnTo>
                    <a:pt x="657199" y="328599"/>
                  </a:lnTo>
                  <a:lnTo>
                    <a:pt x="653636" y="280041"/>
                  </a:lnTo>
                  <a:lnTo>
                    <a:pt x="643287" y="233695"/>
                  </a:lnTo>
                  <a:lnTo>
                    <a:pt x="626658" y="190069"/>
                  </a:lnTo>
                  <a:lnTo>
                    <a:pt x="604260" y="149673"/>
                  </a:lnTo>
                  <a:lnTo>
                    <a:pt x="576600" y="113013"/>
                  </a:lnTo>
                  <a:lnTo>
                    <a:pt x="544186" y="80599"/>
                  </a:lnTo>
                  <a:lnTo>
                    <a:pt x="507526" y="52939"/>
                  </a:lnTo>
                  <a:lnTo>
                    <a:pt x="467129" y="30540"/>
                  </a:lnTo>
                  <a:lnTo>
                    <a:pt x="423504" y="13912"/>
                  </a:lnTo>
                  <a:lnTo>
                    <a:pt x="377158" y="3562"/>
                  </a:lnTo>
                  <a:lnTo>
                    <a:pt x="328599" y="0"/>
                  </a:lnTo>
                  <a:lnTo>
                    <a:pt x="280041" y="3562"/>
                  </a:lnTo>
                  <a:lnTo>
                    <a:pt x="233695" y="13912"/>
                  </a:lnTo>
                  <a:lnTo>
                    <a:pt x="190069" y="30540"/>
                  </a:lnTo>
                  <a:lnTo>
                    <a:pt x="149673" y="52939"/>
                  </a:lnTo>
                  <a:lnTo>
                    <a:pt x="113013" y="80599"/>
                  </a:lnTo>
                  <a:lnTo>
                    <a:pt x="80599" y="113013"/>
                  </a:lnTo>
                  <a:lnTo>
                    <a:pt x="52939" y="149673"/>
                  </a:lnTo>
                  <a:lnTo>
                    <a:pt x="30540" y="190069"/>
                  </a:lnTo>
                  <a:lnTo>
                    <a:pt x="13912" y="233695"/>
                  </a:lnTo>
                  <a:lnTo>
                    <a:pt x="3562" y="280041"/>
                  </a:lnTo>
                  <a:lnTo>
                    <a:pt x="0" y="328599"/>
                  </a:lnTo>
                  <a:lnTo>
                    <a:pt x="3562" y="377158"/>
                  </a:lnTo>
                  <a:lnTo>
                    <a:pt x="13912" y="423504"/>
                  </a:lnTo>
                  <a:lnTo>
                    <a:pt x="30540" y="467129"/>
                  </a:lnTo>
                  <a:lnTo>
                    <a:pt x="52939" y="507526"/>
                  </a:lnTo>
                  <a:lnTo>
                    <a:pt x="80599" y="544186"/>
                  </a:lnTo>
                  <a:lnTo>
                    <a:pt x="113013" y="576600"/>
                  </a:lnTo>
                  <a:lnTo>
                    <a:pt x="149673" y="604260"/>
                  </a:lnTo>
                  <a:lnTo>
                    <a:pt x="190069" y="626658"/>
                  </a:lnTo>
                  <a:lnTo>
                    <a:pt x="233695" y="643287"/>
                  </a:lnTo>
                  <a:lnTo>
                    <a:pt x="280041" y="653636"/>
                  </a:lnTo>
                  <a:lnTo>
                    <a:pt x="328599" y="657199"/>
                  </a:lnTo>
                  <a:close/>
                </a:path>
              </a:pathLst>
            </a:custGeom>
            <a:ln w="340747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1" name="object 61"/>
            <p:cNvSpPr/>
            <p:nvPr/>
          </p:nvSpPr>
          <p:spPr>
            <a:xfrm>
              <a:off x="1640296" y="3597695"/>
              <a:ext cx="393065" cy="387985"/>
            </a:xfrm>
            <a:custGeom>
              <a:avLst/>
              <a:gdLst/>
              <a:ahLst/>
              <a:cxnLst/>
              <a:rect l="l" t="t" r="r" b="b"/>
              <a:pathLst>
                <a:path w="393064" h="387985">
                  <a:moveTo>
                    <a:pt x="312150" y="37397"/>
                  </a:moveTo>
                  <a:lnTo>
                    <a:pt x="286434" y="21634"/>
                  </a:lnTo>
                  <a:lnTo>
                    <a:pt x="258276" y="9881"/>
                  </a:lnTo>
                  <a:lnTo>
                    <a:pt x="228079" y="2536"/>
                  </a:lnTo>
                  <a:lnTo>
                    <a:pt x="196244" y="0"/>
                  </a:lnTo>
                  <a:lnTo>
                    <a:pt x="151247" y="5119"/>
                  </a:lnTo>
                  <a:lnTo>
                    <a:pt x="109941" y="19701"/>
                  </a:lnTo>
                  <a:lnTo>
                    <a:pt x="73503" y="42582"/>
                  </a:lnTo>
                  <a:lnTo>
                    <a:pt x="43112" y="72599"/>
                  </a:lnTo>
                  <a:lnTo>
                    <a:pt x="19946" y="108589"/>
                  </a:lnTo>
                  <a:lnTo>
                    <a:pt x="5182" y="149388"/>
                  </a:lnTo>
                  <a:lnTo>
                    <a:pt x="0" y="193834"/>
                  </a:lnTo>
                  <a:lnTo>
                    <a:pt x="5182" y="238279"/>
                  </a:lnTo>
                  <a:lnTo>
                    <a:pt x="19946" y="279078"/>
                  </a:lnTo>
                  <a:lnTo>
                    <a:pt x="43112" y="315068"/>
                  </a:lnTo>
                  <a:lnTo>
                    <a:pt x="73503" y="345086"/>
                  </a:lnTo>
                  <a:lnTo>
                    <a:pt x="109941" y="367967"/>
                  </a:lnTo>
                  <a:lnTo>
                    <a:pt x="151247" y="382549"/>
                  </a:lnTo>
                  <a:lnTo>
                    <a:pt x="196244" y="387668"/>
                  </a:lnTo>
                  <a:lnTo>
                    <a:pt x="241242" y="382549"/>
                  </a:lnTo>
                  <a:lnTo>
                    <a:pt x="282548" y="367967"/>
                  </a:lnTo>
                  <a:lnTo>
                    <a:pt x="318986" y="345086"/>
                  </a:lnTo>
                  <a:lnTo>
                    <a:pt x="349377" y="315068"/>
                  </a:lnTo>
                  <a:lnTo>
                    <a:pt x="372543" y="279078"/>
                  </a:lnTo>
                  <a:lnTo>
                    <a:pt x="387306" y="238279"/>
                  </a:lnTo>
                  <a:lnTo>
                    <a:pt x="392489" y="193834"/>
                  </a:lnTo>
                </a:path>
              </a:pathLst>
            </a:custGeom>
            <a:ln w="340747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2" name="object 62"/>
            <p:cNvSpPr/>
            <p:nvPr/>
          </p:nvSpPr>
          <p:spPr>
            <a:xfrm>
              <a:off x="1640296" y="4061460"/>
              <a:ext cx="393065" cy="351155"/>
            </a:xfrm>
            <a:custGeom>
              <a:avLst/>
              <a:gdLst/>
              <a:ahLst/>
              <a:cxnLst/>
              <a:rect l="l" t="t" r="r" b="b"/>
              <a:pathLst>
                <a:path w="393064" h="351154">
                  <a:moveTo>
                    <a:pt x="0" y="0"/>
                  </a:moveTo>
                  <a:lnTo>
                    <a:pt x="0" y="350756"/>
                  </a:lnTo>
                  <a:lnTo>
                    <a:pt x="196236" y="238054"/>
                  </a:lnTo>
                  <a:lnTo>
                    <a:pt x="392489" y="350756"/>
                  </a:lnTo>
                  <a:lnTo>
                    <a:pt x="392489" y="0"/>
                  </a:lnTo>
                </a:path>
              </a:pathLst>
            </a:custGeom>
            <a:ln w="340747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3" name="object 63"/>
            <p:cNvSpPr/>
            <p:nvPr/>
          </p:nvSpPr>
          <p:spPr>
            <a:xfrm>
              <a:off x="1758957" y="3668305"/>
              <a:ext cx="264795" cy="178435"/>
            </a:xfrm>
            <a:custGeom>
              <a:avLst/>
              <a:gdLst/>
              <a:ahLst/>
              <a:cxnLst/>
              <a:rect l="l" t="t" r="r" b="b"/>
              <a:pathLst>
                <a:path w="264794" h="178435">
                  <a:moveTo>
                    <a:pt x="0" y="96712"/>
                  </a:moveTo>
                  <a:lnTo>
                    <a:pt x="81276" y="177989"/>
                  </a:lnTo>
                  <a:lnTo>
                    <a:pt x="264701" y="0"/>
                  </a:lnTo>
                </a:path>
              </a:pathLst>
            </a:custGeom>
            <a:ln w="340747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4" name="object 64"/>
            <p:cNvSpPr/>
            <p:nvPr/>
          </p:nvSpPr>
          <p:spPr>
            <a:xfrm>
              <a:off x="1507943" y="3462928"/>
              <a:ext cx="657225" cy="657225"/>
            </a:xfrm>
            <a:custGeom>
              <a:avLst/>
              <a:gdLst/>
              <a:ahLst/>
              <a:cxnLst/>
              <a:rect l="l" t="t" r="r" b="b"/>
              <a:pathLst>
                <a:path w="657225" h="657225">
                  <a:moveTo>
                    <a:pt x="328599" y="657199"/>
                  </a:moveTo>
                  <a:lnTo>
                    <a:pt x="377158" y="653636"/>
                  </a:lnTo>
                  <a:lnTo>
                    <a:pt x="423504" y="643287"/>
                  </a:lnTo>
                  <a:lnTo>
                    <a:pt x="467129" y="626658"/>
                  </a:lnTo>
                  <a:lnTo>
                    <a:pt x="507526" y="604260"/>
                  </a:lnTo>
                  <a:lnTo>
                    <a:pt x="544186" y="576600"/>
                  </a:lnTo>
                  <a:lnTo>
                    <a:pt x="576600" y="544186"/>
                  </a:lnTo>
                  <a:lnTo>
                    <a:pt x="604260" y="507526"/>
                  </a:lnTo>
                  <a:lnTo>
                    <a:pt x="626658" y="467129"/>
                  </a:lnTo>
                  <a:lnTo>
                    <a:pt x="643287" y="423504"/>
                  </a:lnTo>
                  <a:lnTo>
                    <a:pt x="653636" y="377158"/>
                  </a:lnTo>
                  <a:lnTo>
                    <a:pt x="657199" y="328599"/>
                  </a:lnTo>
                  <a:lnTo>
                    <a:pt x="653636" y="280041"/>
                  </a:lnTo>
                  <a:lnTo>
                    <a:pt x="643287" y="233695"/>
                  </a:lnTo>
                  <a:lnTo>
                    <a:pt x="626658" y="190069"/>
                  </a:lnTo>
                  <a:lnTo>
                    <a:pt x="604260" y="149673"/>
                  </a:lnTo>
                  <a:lnTo>
                    <a:pt x="576600" y="113013"/>
                  </a:lnTo>
                  <a:lnTo>
                    <a:pt x="544186" y="80599"/>
                  </a:lnTo>
                  <a:lnTo>
                    <a:pt x="507526" y="52939"/>
                  </a:lnTo>
                  <a:lnTo>
                    <a:pt x="467129" y="30540"/>
                  </a:lnTo>
                  <a:lnTo>
                    <a:pt x="423504" y="13912"/>
                  </a:lnTo>
                  <a:lnTo>
                    <a:pt x="377158" y="3562"/>
                  </a:lnTo>
                  <a:lnTo>
                    <a:pt x="328599" y="0"/>
                  </a:lnTo>
                  <a:lnTo>
                    <a:pt x="280041" y="3562"/>
                  </a:lnTo>
                  <a:lnTo>
                    <a:pt x="233695" y="13912"/>
                  </a:lnTo>
                  <a:lnTo>
                    <a:pt x="190069" y="30540"/>
                  </a:lnTo>
                  <a:lnTo>
                    <a:pt x="149673" y="52939"/>
                  </a:lnTo>
                  <a:lnTo>
                    <a:pt x="113013" y="80599"/>
                  </a:lnTo>
                  <a:lnTo>
                    <a:pt x="80599" y="113013"/>
                  </a:lnTo>
                  <a:lnTo>
                    <a:pt x="52939" y="149673"/>
                  </a:lnTo>
                  <a:lnTo>
                    <a:pt x="30540" y="190069"/>
                  </a:lnTo>
                  <a:lnTo>
                    <a:pt x="13912" y="233695"/>
                  </a:lnTo>
                  <a:lnTo>
                    <a:pt x="3562" y="280041"/>
                  </a:lnTo>
                  <a:lnTo>
                    <a:pt x="0" y="328599"/>
                  </a:lnTo>
                  <a:lnTo>
                    <a:pt x="3562" y="377158"/>
                  </a:lnTo>
                  <a:lnTo>
                    <a:pt x="13912" y="423504"/>
                  </a:lnTo>
                  <a:lnTo>
                    <a:pt x="30540" y="467129"/>
                  </a:lnTo>
                  <a:lnTo>
                    <a:pt x="52939" y="507526"/>
                  </a:lnTo>
                  <a:lnTo>
                    <a:pt x="80599" y="544186"/>
                  </a:lnTo>
                  <a:lnTo>
                    <a:pt x="113013" y="576600"/>
                  </a:lnTo>
                  <a:lnTo>
                    <a:pt x="149673" y="604260"/>
                  </a:lnTo>
                  <a:lnTo>
                    <a:pt x="190069" y="626658"/>
                  </a:lnTo>
                  <a:lnTo>
                    <a:pt x="233695" y="643287"/>
                  </a:lnTo>
                  <a:lnTo>
                    <a:pt x="280041" y="653636"/>
                  </a:lnTo>
                  <a:lnTo>
                    <a:pt x="328599" y="657199"/>
                  </a:lnTo>
                  <a:close/>
                </a:path>
              </a:pathLst>
            </a:custGeom>
            <a:ln w="4770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5" name="object 65"/>
            <p:cNvSpPr/>
            <p:nvPr/>
          </p:nvSpPr>
          <p:spPr>
            <a:xfrm>
              <a:off x="1640296" y="3597695"/>
              <a:ext cx="393065" cy="387985"/>
            </a:xfrm>
            <a:custGeom>
              <a:avLst/>
              <a:gdLst/>
              <a:ahLst/>
              <a:cxnLst/>
              <a:rect l="l" t="t" r="r" b="b"/>
              <a:pathLst>
                <a:path w="393064" h="387985">
                  <a:moveTo>
                    <a:pt x="312150" y="37397"/>
                  </a:moveTo>
                  <a:lnTo>
                    <a:pt x="286434" y="21634"/>
                  </a:lnTo>
                  <a:lnTo>
                    <a:pt x="258276" y="9881"/>
                  </a:lnTo>
                  <a:lnTo>
                    <a:pt x="228079" y="2536"/>
                  </a:lnTo>
                  <a:lnTo>
                    <a:pt x="196244" y="0"/>
                  </a:lnTo>
                  <a:lnTo>
                    <a:pt x="151247" y="5119"/>
                  </a:lnTo>
                  <a:lnTo>
                    <a:pt x="109941" y="19701"/>
                  </a:lnTo>
                  <a:lnTo>
                    <a:pt x="73503" y="42582"/>
                  </a:lnTo>
                  <a:lnTo>
                    <a:pt x="43112" y="72599"/>
                  </a:lnTo>
                  <a:lnTo>
                    <a:pt x="19946" y="108589"/>
                  </a:lnTo>
                  <a:lnTo>
                    <a:pt x="5182" y="149388"/>
                  </a:lnTo>
                  <a:lnTo>
                    <a:pt x="0" y="193834"/>
                  </a:lnTo>
                  <a:lnTo>
                    <a:pt x="5182" y="238279"/>
                  </a:lnTo>
                  <a:lnTo>
                    <a:pt x="19946" y="279078"/>
                  </a:lnTo>
                  <a:lnTo>
                    <a:pt x="43112" y="315068"/>
                  </a:lnTo>
                  <a:lnTo>
                    <a:pt x="73503" y="345086"/>
                  </a:lnTo>
                  <a:lnTo>
                    <a:pt x="109941" y="367967"/>
                  </a:lnTo>
                  <a:lnTo>
                    <a:pt x="151247" y="382549"/>
                  </a:lnTo>
                  <a:lnTo>
                    <a:pt x="196244" y="387668"/>
                  </a:lnTo>
                  <a:lnTo>
                    <a:pt x="241242" y="382549"/>
                  </a:lnTo>
                  <a:lnTo>
                    <a:pt x="282548" y="367967"/>
                  </a:lnTo>
                  <a:lnTo>
                    <a:pt x="318986" y="345086"/>
                  </a:lnTo>
                  <a:lnTo>
                    <a:pt x="349377" y="315068"/>
                  </a:lnTo>
                  <a:lnTo>
                    <a:pt x="372543" y="279078"/>
                  </a:lnTo>
                  <a:lnTo>
                    <a:pt x="387306" y="238279"/>
                  </a:lnTo>
                  <a:lnTo>
                    <a:pt x="392489" y="193834"/>
                  </a:lnTo>
                </a:path>
              </a:pathLst>
            </a:custGeom>
            <a:ln w="4770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6" name="object 66"/>
            <p:cNvSpPr/>
            <p:nvPr/>
          </p:nvSpPr>
          <p:spPr>
            <a:xfrm>
              <a:off x="1640296" y="4061460"/>
              <a:ext cx="393065" cy="351155"/>
            </a:xfrm>
            <a:custGeom>
              <a:avLst/>
              <a:gdLst/>
              <a:ahLst/>
              <a:cxnLst/>
              <a:rect l="l" t="t" r="r" b="b"/>
              <a:pathLst>
                <a:path w="393064" h="351154">
                  <a:moveTo>
                    <a:pt x="0" y="0"/>
                  </a:moveTo>
                  <a:lnTo>
                    <a:pt x="0" y="350756"/>
                  </a:lnTo>
                  <a:lnTo>
                    <a:pt x="196236" y="238054"/>
                  </a:lnTo>
                  <a:lnTo>
                    <a:pt x="392489" y="350756"/>
                  </a:lnTo>
                  <a:lnTo>
                    <a:pt x="392489" y="0"/>
                  </a:lnTo>
                </a:path>
              </a:pathLst>
            </a:custGeom>
            <a:ln w="4770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7" name="object 67"/>
            <p:cNvSpPr/>
            <p:nvPr/>
          </p:nvSpPr>
          <p:spPr>
            <a:xfrm>
              <a:off x="1758957" y="3668305"/>
              <a:ext cx="264795" cy="178435"/>
            </a:xfrm>
            <a:custGeom>
              <a:avLst/>
              <a:gdLst/>
              <a:ahLst/>
              <a:cxnLst/>
              <a:rect l="l" t="t" r="r" b="b"/>
              <a:pathLst>
                <a:path w="264794" h="178435">
                  <a:moveTo>
                    <a:pt x="0" y="96712"/>
                  </a:moveTo>
                  <a:lnTo>
                    <a:pt x="81276" y="177989"/>
                  </a:lnTo>
                  <a:lnTo>
                    <a:pt x="264701" y="0"/>
                  </a:lnTo>
                </a:path>
              </a:pathLst>
            </a:custGeom>
            <a:ln w="4770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8" name="object 68"/>
          <p:cNvSpPr/>
          <p:nvPr/>
        </p:nvSpPr>
        <p:spPr>
          <a:xfrm>
            <a:off x="0" y="11102975"/>
            <a:ext cx="15019019" cy="1528445"/>
          </a:xfrm>
          <a:custGeom>
            <a:avLst/>
            <a:gdLst/>
            <a:ahLst/>
            <a:cxnLst/>
            <a:rect l="l" t="t" r="r" b="b"/>
            <a:pathLst>
              <a:path w="15019019" h="1528444">
                <a:moveTo>
                  <a:pt x="14763284" y="0"/>
                </a:moveTo>
                <a:lnTo>
                  <a:pt x="0" y="0"/>
                </a:lnTo>
                <a:lnTo>
                  <a:pt x="0" y="1527920"/>
                </a:lnTo>
                <a:lnTo>
                  <a:pt x="14763284" y="1527920"/>
                </a:lnTo>
                <a:lnTo>
                  <a:pt x="14809222" y="1523802"/>
                </a:lnTo>
                <a:lnTo>
                  <a:pt x="14852459" y="1511931"/>
                </a:lnTo>
                <a:lnTo>
                  <a:pt x="14892272" y="1493027"/>
                </a:lnTo>
                <a:lnTo>
                  <a:pt x="14927940" y="1467813"/>
                </a:lnTo>
                <a:lnTo>
                  <a:pt x="14958741" y="1437012"/>
                </a:lnTo>
                <a:lnTo>
                  <a:pt x="14983954" y="1401343"/>
                </a:lnTo>
                <a:lnTo>
                  <a:pt x="15002856" y="1361531"/>
                </a:lnTo>
                <a:lnTo>
                  <a:pt x="15014727" y="1318295"/>
                </a:lnTo>
                <a:lnTo>
                  <a:pt x="15018844" y="1272359"/>
                </a:lnTo>
                <a:lnTo>
                  <a:pt x="15018844" y="255560"/>
                </a:lnTo>
                <a:lnTo>
                  <a:pt x="15014727" y="209624"/>
                </a:lnTo>
                <a:lnTo>
                  <a:pt x="15002856" y="166389"/>
                </a:lnTo>
                <a:lnTo>
                  <a:pt x="14983954" y="126576"/>
                </a:lnTo>
                <a:lnTo>
                  <a:pt x="14958741" y="90908"/>
                </a:lnTo>
                <a:lnTo>
                  <a:pt x="14927940" y="60106"/>
                </a:lnTo>
                <a:lnTo>
                  <a:pt x="14892272" y="34892"/>
                </a:lnTo>
                <a:lnTo>
                  <a:pt x="14852459" y="15989"/>
                </a:lnTo>
                <a:lnTo>
                  <a:pt x="14809222" y="4117"/>
                </a:lnTo>
                <a:lnTo>
                  <a:pt x="14763284" y="0"/>
                </a:lnTo>
                <a:close/>
              </a:path>
            </a:pathLst>
          </a:custGeom>
          <a:solidFill>
            <a:srgbClr val="7E5393">
              <a:alpha val="7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9" name="object 69"/>
          <p:cNvSpPr txBox="1"/>
          <p:nvPr/>
        </p:nvSpPr>
        <p:spPr>
          <a:xfrm>
            <a:off x="2463723" y="11299099"/>
            <a:ext cx="12187555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W</a:t>
            </a:r>
            <a:r>
              <a:rPr sz="3350" b="1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badaniu</a:t>
            </a:r>
            <a:r>
              <a:rPr sz="3350" b="1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SPARTAN</a:t>
            </a:r>
            <a:r>
              <a:rPr sz="3350" b="1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AE</a:t>
            </a:r>
            <a:r>
              <a:rPr sz="3350" b="1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były</a:t>
            </a:r>
            <a:r>
              <a:rPr sz="3350" b="1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monitorowane</a:t>
            </a:r>
            <a:r>
              <a:rPr sz="3350" b="1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co</a:t>
            </a:r>
            <a:r>
              <a:rPr sz="3350" b="1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miesiąc,</a:t>
            </a:r>
            <a:r>
              <a:rPr sz="3350" b="1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co</a:t>
            </a:r>
            <a:r>
              <a:rPr sz="335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spc="-10" dirty="0">
                <a:solidFill>
                  <a:srgbClr val="FFFFFF"/>
                </a:solidFill>
                <a:latin typeface="Arial Narrow"/>
                <a:cs typeface="Arial Narrow"/>
              </a:rPr>
              <a:t>gwarantowało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przedłużoną</a:t>
            </a:r>
            <a:r>
              <a:rPr sz="335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obserwację</a:t>
            </a:r>
            <a:r>
              <a:rPr sz="335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profilu</a:t>
            </a:r>
            <a:r>
              <a:rPr sz="335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 err="1">
                <a:solidFill>
                  <a:srgbClr val="FFFFFF"/>
                </a:solidFill>
                <a:latin typeface="Arial Narrow"/>
                <a:cs typeface="Arial Narrow"/>
              </a:rPr>
              <a:t>toksyczności</a:t>
            </a:r>
            <a:r>
              <a:rPr sz="3350" spc="-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spc="-10" dirty="0" err="1">
                <a:solidFill>
                  <a:srgbClr val="FFFFFF"/>
                </a:solidFill>
                <a:latin typeface="Arial Narrow"/>
                <a:cs typeface="Arial Narrow"/>
              </a:rPr>
              <a:t>leku</a:t>
            </a:r>
            <a:r>
              <a:rPr sz="2925" spc="-15" baseline="31339" dirty="0" err="1">
                <a:solidFill>
                  <a:srgbClr val="FFFFFF"/>
                </a:solidFill>
                <a:latin typeface="Arial Narrow"/>
                <a:cs typeface="Arial Narrow"/>
              </a:rPr>
              <a:t>1</a:t>
            </a:r>
            <a:r>
              <a:rPr sz="2925" spc="-15" baseline="31339" dirty="0">
                <a:solidFill>
                  <a:srgbClr val="FFFFFF"/>
                </a:solidFill>
                <a:latin typeface="Arial Narrow"/>
                <a:cs typeface="Arial Narrow"/>
              </a:rPr>
              <a:t>,</a:t>
            </a:r>
            <a:r>
              <a:rPr lang="pl-PL" sz="2925" spc="-15" baseline="31339" dirty="0">
                <a:solidFill>
                  <a:srgbClr val="FFFFFF"/>
                </a:solidFill>
                <a:latin typeface="Arial Narrow"/>
                <a:cs typeface="Arial Narrow"/>
              </a:rPr>
              <a:t>2</a:t>
            </a:r>
            <a:endParaRPr sz="2925" baseline="31339" dirty="0">
              <a:latin typeface="Arial Narrow"/>
              <a:cs typeface="Arial Narrow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2557018" y="5573469"/>
            <a:ext cx="9815195" cy="4489450"/>
          </a:xfrm>
          <a:custGeom>
            <a:avLst/>
            <a:gdLst/>
            <a:ahLst/>
            <a:cxnLst/>
            <a:rect l="l" t="t" r="r" b="b"/>
            <a:pathLst>
              <a:path w="9815195" h="4489450">
                <a:moveTo>
                  <a:pt x="312547" y="4254271"/>
                </a:moveTo>
                <a:lnTo>
                  <a:pt x="304507" y="4214482"/>
                </a:lnTo>
                <a:lnTo>
                  <a:pt x="282600" y="4181995"/>
                </a:lnTo>
                <a:lnTo>
                  <a:pt x="250113" y="4160088"/>
                </a:lnTo>
                <a:lnTo>
                  <a:pt x="210324" y="4152049"/>
                </a:lnTo>
                <a:lnTo>
                  <a:pt x="0" y="4152049"/>
                </a:lnTo>
                <a:lnTo>
                  <a:pt x="0" y="4489450"/>
                </a:lnTo>
                <a:lnTo>
                  <a:pt x="210324" y="4489450"/>
                </a:lnTo>
                <a:lnTo>
                  <a:pt x="250113" y="4481411"/>
                </a:lnTo>
                <a:lnTo>
                  <a:pt x="282600" y="4459503"/>
                </a:lnTo>
                <a:lnTo>
                  <a:pt x="304507" y="4427017"/>
                </a:lnTo>
                <a:lnTo>
                  <a:pt x="312547" y="4387227"/>
                </a:lnTo>
                <a:lnTo>
                  <a:pt x="312547" y="4254271"/>
                </a:lnTo>
                <a:close/>
              </a:path>
              <a:path w="9815195" h="4489450">
                <a:moveTo>
                  <a:pt x="1468196" y="3184423"/>
                </a:moveTo>
                <a:lnTo>
                  <a:pt x="1460169" y="3144634"/>
                </a:lnTo>
                <a:lnTo>
                  <a:pt x="1438262" y="3112147"/>
                </a:lnTo>
                <a:lnTo>
                  <a:pt x="1405763" y="3090240"/>
                </a:lnTo>
                <a:lnTo>
                  <a:pt x="1365973" y="3082201"/>
                </a:lnTo>
                <a:lnTo>
                  <a:pt x="0" y="3082201"/>
                </a:lnTo>
                <a:lnTo>
                  <a:pt x="0" y="3419602"/>
                </a:lnTo>
                <a:lnTo>
                  <a:pt x="1365973" y="3419602"/>
                </a:lnTo>
                <a:lnTo>
                  <a:pt x="1405763" y="3411575"/>
                </a:lnTo>
                <a:lnTo>
                  <a:pt x="1438262" y="3389668"/>
                </a:lnTo>
                <a:lnTo>
                  <a:pt x="1460169" y="3357168"/>
                </a:lnTo>
                <a:lnTo>
                  <a:pt x="1468196" y="3317379"/>
                </a:lnTo>
                <a:lnTo>
                  <a:pt x="1468196" y="3184423"/>
                </a:lnTo>
                <a:close/>
              </a:path>
              <a:path w="9815195" h="4489450">
                <a:moveTo>
                  <a:pt x="3235680" y="2149475"/>
                </a:moveTo>
                <a:lnTo>
                  <a:pt x="3227654" y="2109686"/>
                </a:lnTo>
                <a:lnTo>
                  <a:pt x="3205746" y="2077199"/>
                </a:lnTo>
                <a:lnTo>
                  <a:pt x="3173247" y="2055279"/>
                </a:lnTo>
                <a:lnTo>
                  <a:pt x="3133458" y="2047252"/>
                </a:lnTo>
                <a:lnTo>
                  <a:pt x="0" y="2047252"/>
                </a:lnTo>
                <a:lnTo>
                  <a:pt x="0" y="2384653"/>
                </a:lnTo>
                <a:lnTo>
                  <a:pt x="3133458" y="2384653"/>
                </a:lnTo>
                <a:lnTo>
                  <a:pt x="3173247" y="2376614"/>
                </a:lnTo>
                <a:lnTo>
                  <a:pt x="3205746" y="2354707"/>
                </a:lnTo>
                <a:lnTo>
                  <a:pt x="3227654" y="2322220"/>
                </a:lnTo>
                <a:lnTo>
                  <a:pt x="3235680" y="2282431"/>
                </a:lnTo>
                <a:lnTo>
                  <a:pt x="3235680" y="2149475"/>
                </a:lnTo>
                <a:close/>
              </a:path>
              <a:path w="9815195" h="4489450">
                <a:moveTo>
                  <a:pt x="5637949" y="1121778"/>
                </a:moveTo>
                <a:lnTo>
                  <a:pt x="5629922" y="1081989"/>
                </a:lnTo>
                <a:lnTo>
                  <a:pt x="5608015" y="1049489"/>
                </a:lnTo>
                <a:lnTo>
                  <a:pt x="5575516" y="1027582"/>
                </a:lnTo>
                <a:lnTo>
                  <a:pt x="5535727" y="1019556"/>
                </a:lnTo>
                <a:lnTo>
                  <a:pt x="0" y="1019556"/>
                </a:lnTo>
                <a:lnTo>
                  <a:pt x="0" y="1356956"/>
                </a:lnTo>
                <a:lnTo>
                  <a:pt x="5535727" y="1356956"/>
                </a:lnTo>
                <a:lnTo>
                  <a:pt x="5575516" y="1348917"/>
                </a:lnTo>
                <a:lnTo>
                  <a:pt x="5608015" y="1327010"/>
                </a:lnTo>
                <a:lnTo>
                  <a:pt x="5629922" y="1294511"/>
                </a:lnTo>
                <a:lnTo>
                  <a:pt x="5637949" y="1254721"/>
                </a:lnTo>
                <a:lnTo>
                  <a:pt x="5637949" y="1121778"/>
                </a:lnTo>
                <a:close/>
              </a:path>
              <a:path w="9815195" h="4489450">
                <a:moveTo>
                  <a:pt x="9814789" y="102222"/>
                </a:moveTo>
                <a:lnTo>
                  <a:pt x="9806749" y="62445"/>
                </a:lnTo>
                <a:lnTo>
                  <a:pt x="9784842" y="29946"/>
                </a:lnTo>
                <a:lnTo>
                  <a:pt x="9752343" y="8039"/>
                </a:lnTo>
                <a:lnTo>
                  <a:pt x="9712554" y="0"/>
                </a:lnTo>
                <a:lnTo>
                  <a:pt x="0" y="0"/>
                </a:lnTo>
                <a:lnTo>
                  <a:pt x="0" y="337400"/>
                </a:lnTo>
                <a:lnTo>
                  <a:pt x="9712554" y="337400"/>
                </a:lnTo>
                <a:lnTo>
                  <a:pt x="9752343" y="329374"/>
                </a:lnTo>
                <a:lnTo>
                  <a:pt x="9784842" y="307467"/>
                </a:lnTo>
                <a:lnTo>
                  <a:pt x="9806749" y="274967"/>
                </a:lnTo>
                <a:lnTo>
                  <a:pt x="9814789" y="235178"/>
                </a:lnTo>
                <a:lnTo>
                  <a:pt x="9814789" y="102222"/>
                </a:lnTo>
                <a:close/>
              </a:path>
            </a:pathLst>
          </a:custGeom>
          <a:solidFill>
            <a:srgbClr val="48246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2" name="object 72"/>
          <p:cNvSpPr/>
          <p:nvPr/>
        </p:nvSpPr>
        <p:spPr>
          <a:xfrm>
            <a:off x="2557018" y="5963714"/>
            <a:ext cx="9420860" cy="4489450"/>
          </a:xfrm>
          <a:custGeom>
            <a:avLst/>
            <a:gdLst/>
            <a:ahLst/>
            <a:cxnLst/>
            <a:rect l="l" t="t" r="r" b="b"/>
            <a:pathLst>
              <a:path w="9420860" h="4489450">
                <a:moveTo>
                  <a:pt x="58216" y="4181170"/>
                </a:moveTo>
                <a:lnTo>
                  <a:pt x="55930" y="4169829"/>
                </a:lnTo>
                <a:lnTo>
                  <a:pt x="49682" y="4160583"/>
                </a:lnTo>
                <a:lnTo>
                  <a:pt x="40436" y="4154335"/>
                </a:lnTo>
                <a:lnTo>
                  <a:pt x="29108" y="4152049"/>
                </a:lnTo>
                <a:lnTo>
                  <a:pt x="0" y="4152049"/>
                </a:lnTo>
                <a:lnTo>
                  <a:pt x="0" y="4489450"/>
                </a:lnTo>
                <a:lnTo>
                  <a:pt x="29108" y="4489450"/>
                </a:lnTo>
                <a:lnTo>
                  <a:pt x="40436" y="4487164"/>
                </a:lnTo>
                <a:lnTo>
                  <a:pt x="49682" y="4480928"/>
                </a:lnTo>
                <a:lnTo>
                  <a:pt x="55930" y="4471682"/>
                </a:lnTo>
                <a:lnTo>
                  <a:pt x="58216" y="4460354"/>
                </a:lnTo>
                <a:lnTo>
                  <a:pt x="58216" y="4181170"/>
                </a:lnTo>
                <a:close/>
              </a:path>
              <a:path w="9420860" h="4489450">
                <a:moveTo>
                  <a:pt x="828560" y="3184423"/>
                </a:moveTo>
                <a:lnTo>
                  <a:pt x="820534" y="3144634"/>
                </a:lnTo>
                <a:lnTo>
                  <a:pt x="798626" y="3112147"/>
                </a:lnTo>
                <a:lnTo>
                  <a:pt x="766140" y="3090240"/>
                </a:lnTo>
                <a:lnTo>
                  <a:pt x="726338" y="3082201"/>
                </a:lnTo>
                <a:lnTo>
                  <a:pt x="0" y="3082201"/>
                </a:lnTo>
                <a:lnTo>
                  <a:pt x="0" y="3419602"/>
                </a:lnTo>
                <a:lnTo>
                  <a:pt x="726338" y="3419602"/>
                </a:lnTo>
                <a:lnTo>
                  <a:pt x="766140" y="3411575"/>
                </a:lnTo>
                <a:lnTo>
                  <a:pt x="798626" y="3389668"/>
                </a:lnTo>
                <a:lnTo>
                  <a:pt x="820534" y="3357181"/>
                </a:lnTo>
                <a:lnTo>
                  <a:pt x="828560" y="3317379"/>
                </a:lnTo>
                <a:lnTo>
                  <a:pt x="828560" y="3184423"/>
                </a:lnTo>
                <a:close/>
              </a:path>
              <a:path w="9420860" h="4489450">
                <a:moveTo>
                  <a:pt x="2595638" y="2149475"/>
                </a:moveTo>
                <a:lnTo>
                  <a:pt x="2587612" y="2109686"/>
                </a:lnTo>
                <a:lnTo>
                  <a:pt x="2565692" y="2077186"/>
                </a:lnTo>
                <a:lnTo>
                  <a:pt x="2533205" y="2055279"/>
                </a:lnTo>
                <a:lnTo>
                  <a:pt x="2493416" y="2047252"/>
                </a:lnTo>
                <a:lnTo>
                  <a:pt x="0" y="2047252"/>
                </a:lnTo>
                <a:lnTo>
                  <a:pt x="0" y="2384653"/>
                </a:lnTo>
                <a:lnTo>
                  <a:pt x="2493416" y="2384653"/>
                </a:lnTo>
                <a:lnTo>
                  <a:pt x="2533205" y="2376614"/>
                </a:lnTo>
                <a:lnTo>
                  <a:pt x="2565692" y="2354719"/>
                </a:lnTo>
                <a:lnTo>
                  <a:pt x="2587612" y="2322220"/>
                </a:lnTo>
                <a:lnTo>
                  <a:pt x="2595638" y="2282431"/>
                </a:lnTo>
                <a:lnTo>
                  <a:pt x="2595638" y="2149475"/>
                </a:lnTo>
                <a:close/>
              </a:path>
              <a:path w="9420860" h="4489450">
                <a:moveTo>
                  <a:pt x="3303828" y="1121778"/>
                </a:moveTo>
                <a:lnTo>
                  <a:pt x="3295802" y="1081989"/>
                </a:lnTo>
                <a:lnTo>
                  <a:pt x="3273895" y="1049489"/>
                </a:lnTo>
                <a:lnTo>
                  <a:pt x="3241395" y="1027582"/>
                </a:lnTo>
                <a:lnTo>
                  <a:pt x="3201606" y="1019556"/>
                </a:lnTo>
                <a:lnTo>
                  <a:pt x="0" y="1019556"/>
                </a:lnTo>
                <a:lnTo>
                  <a:pt x="0" y="1356956"/>
                </a:lnTo>
                <a:lnTo>
                  <a:pt x="3201606" y="1356956"/>
                </a:lnTo>
                <a:lnTo>
                  <a:pt x="3241395" y="1348917"/>
                </a:lnTo>
                <a:lnTo>
                  <a:pt x="3273895" y="1327010"/>
                </a:lnTo>
                <a:lnTo>
                  <a:pt x="3295802" y="1294523"/>
                </a:lnTo>
                <a:lnTo>
                  <a:pt x="3303828" y="1254721"/>
                </a:lnTo>
                <a:lnTo>
                  <a:pt x="3303828" y="1121778"/>
                </a:lnTo>
                <a:close/>
              </a:path>
              <a:path w="9420860" h="4489450">
                <a:moveTo>
                  <a:pt x="9420250" y="102222"/>
                </a:moveTo>
                <a:lnTo>
                  <a:pt x="9412211" y="62433"/>
                </a:lnTo>
                <a:lnTo>
                  <a:pt x="9390304" y="29946"/>
                </a:lnTo>
                <a:lnTo>
                  <a:pt x="9357817" y="8039"/>
                </a:lnTo>
                <a:lnTo>
                  <a:pt x="9318028" y="0"/>
                </a:lnTo>
                <a:lnTo>
                  <a:pt x="0" y="0"/>
                </a:lnTo>
                <a:lnTo>
                  <a:pt x="0" y="337400"/>
                </a:lnTo>
                <a:lnTo>
                  <a:pt x="9318028" y="337400"/>
                </a:lnTo>
                <a:lnTo>
                  <a:pt x="9357817" y="329374"/>
                </a:lnTo>
                <a:lnTo>
                  <a:pt x="9390304" y="307467"/>
                </a:lnTo>
                <a:lnTo>
                  <a:pt x="9412211" y="274980"/>
                </a:lnTo>
                <a:lnTo>
                  <a:pt x="9420250" y="235178"/>
                </a:lnTo>
                <a:lnTo>
                  <a:pt x="9420250" y="102222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3" name="object 73"/>
          <p:cNvSpPr/>
          <p:nvPr/>
        </p:nvSpPr>
        <p:spPr>
          <a:xfrm>
            <a:off x="2565548" y="5392355"/>
            <a:ext cx="12912725" cy="5233670"/>
          </a:xfrm>
          <a:custGeom>
            <a:avLst/>
            <a:gdLst/>
            <a:ahLst/>
            <a:cxnLst/>
            <a:rect l="l" t="t" r="r" b="b"/>
            <a:pathLst>
              <a:path w="12912725" h="5233670">
                <a:moveTo>
                  <a:pt x="0" y="0"/>
                </a:moveTo>
                <a:lnTo>
                  <a:pt x="0" y="5233403"/>
                </a:lnTo>
                <a:lnTo>
                  <a:pt x="12912625" y="5233403"/>
                </a:lnTo>
              </a:path>
            </a:pathLst>
          </a:custGeom>
          <a:ln w="17037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8" name="object 78"/>
          <p:cNvSpPr/>
          <p:nvPr/>
        </p:nvSpPr>
        <p:spPr>
          <a:xfrm>
            <a:off x="10565121" y="3839967"/>
            <a:ext cx="247650" cy="480059"/>
          </a:xfrm>
          <a:custGeom>
            <a:avLst/>
            <a:gdLst/>
            <a:ahLst/>
            <a:cxnLst/>
            <a:rect l="l" t="t" r="r" b="b"/>
            <a:pathLst>
              <a:path w="247650" h="480060">
                <a:moveTo>
                  <a:pt x="0" y="479849"/>
                </a:moveTo>
                <a:lnTo>
                  <a:pt x="247638" y="239920"/>
                </a:lnTo>
                <a:lnTo>
                  <a:pt x="0" y="0"/>
                </a:lnTo>
              </a:path>
            </a:pathLst>
          </a:custGeom>
          <a:ln w="51112">
            <a:solidFill>
              <a:srgbClr val="7E539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9" name="object 79"/>
          <p:cNvSpPr txBox="1"/>
          <p:nvPr/>
        </p:nvSpPr>
        <p:spPr>
          <a:xfrm>
            <a:off x="13326819" y="3689376"/>
            <a:ext cx="668655" cy="762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800" spc="-25" dirty="0">
                <a:solidFill>
                  <a:srgbClr val="050E4C"/>
                </a:solidFill>
                <a:latin typeface="Arial Narrow"/>
                <a:cs typeface="Arial Narrow"/>
              </a:rPr>
              <a:t>vs.</a:t>
            </a:r>
            <a:endParaRPr sz="4800" dirty="0">
              <a:latin typeface="Arial Narrow"/>
              <a:cs typeface="Arial Narrow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2705770" y="10727128"/>
            <a:ext cx="284099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podstawie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pozycji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piśmiennictwa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nr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500" spc="-30" dirty="0">
                <a:solidFill>
                  <a:srgbClr val="050E4C"/>
                </a:solidFill>
                <a:latin typeface="Arial Narrow"/>
                <a:cs typeface="Arial Narrow"/>
              </a:rPr>
              <a:t>2</a:t>
            </a:r>
            <a:endParaRPr sz="1500" dirty="0">
              <a:latin typeface="Arial Narrow"/>
              <a:cs typeface="Arial Narrow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3701283" y="4869195"/>
            <a:ext cx="284099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podstawie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pozycji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piśmiennictwa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nr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500" spc="-50" dirty="0">
                <a:solidFill>
                  <a:srgbClr val="050E4C"/>
                </a:solidFill>
                <a:latin typeface="Arial Narrow"/>
                <a:cs typeface="Arial Narrow"/>
              </a:rPr>
              <a:t>2</a:t>
            </a:r>
            <a:endParaRPr sz="1500" dirty="0">
              <a:latin typeface="Arial Narrow"/>
              <a:cs typeface="Arial Narrow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28250" y="5723487"/>
            <a:ext cx="1590040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50" dirty="0">
                <a:solidFill>
                  <a:srgbClr val="050E4C"/>
                </a:solidFill>
                <a:latin typeface="Arial Narrow"/>
                <a:cs typeface="Arial Narrow"/>
              </a:rPr>
              <a:t>Jakiekolwiek</a:t>
            </a:r>
            <a:r>
              <a:rPr sz="2050" spc="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50" spc="-25" dirty="0">
                <a:solidFill>
                  <a:srgbClr val="050E4C"/>
                </a:solidFill>
                <a:latin typeface="Arial Narrow"/>
                <a:cs typeface="Arial Narrow"/>
              </a:rPr>
              <a:t>AE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984056" y="6762110"/>
            <a:ext cx="1517219" cy="33214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50" dirty="0">
                <a:solidFill>
                  <a:srgbClr val="050E4C"/>
                </a:solidFill>
                <a:latin typeface="Arial Narrow"/>
                <a:cs typeface="Arial Narrow"/>
              </a:rPr>
              <a:t>AE</a:t>
            </a:r>
            <a:r>
              <a:rPr sz="2050" spc="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50" dirty="0" err="1">
                <a:solidFill>
                  <a:srgbClr val="050E4C"/>
                </a:solidFill>
                <a:latin typeface="Arial Narrow"/>
                <a:cs typeface="Arial Narrow"/>
              </a:rPr>
              <a:t>stopnia</a:t>
            </a:r>
            <a:r>
              <a:rPr sz="2050" spc="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50" spc="-25" dirty="0">
                <a:solidFill>
                  <a:srgbClr val="050E4C"/>
                </a:solidFill>
                <a:latin typeface="Arial Narrow"/>
                <a:cs typeface="Arial Narrow"/>
              </a:rPr>
              <a:t>3</a:t>
            </a:r>
            <a:r>
              <a:rPr lang="pl-PL" sz="2050" spc="-25" dirty="0">
                <a:solidFill>
                  <a:srgbClr val="050E4C"/>
                </a:solidFill>
                <a:latin typeface="Arial Narrow"/>
                <a:cs typeface="Arial Narrow"/>
              </a:rPr>
              <a:t>.</a:t>
            </a:r>
            <a:r>
              <a:rPr sz="2050" spc="-25" dirty="0">
                <a:solidFill>
                  <a:srgbClr val="050E4C"/>
                </a:solidFill>
                <a:latin typeface="Arial Narrow"/>
                <a:cs typeface="Arial Narrow"/>
              </a:rPr>
              <a:t>/4</a:t>
            </a:r>
            <a:r>
              <a:rPr lang="pl-PL" sz="2050" spc="-25" dirty="0">
                <a:solidFill>
                  <a:srgbClr val="050E4C"/>
                </a:solidFill>
                <a:latin typeface="Arial Narrow"/>
                <a:cs typeface="Arial Narrow"/>
              </a:rPr>
              <a:t>.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177098" y="7661300"/>
            <a:ext cx="1241425" cy="61531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16535" marR="5080" indent="-204470">
              <a:lnSpc>
                <a:spcPts val="2150"/>
              </a:lnSpc>
              <a:spcBef>
                <a:spcPts val="459"/>
              </a:spcBef>
            </a:pPr>
            <a:r>
              <a:rPr sz="2050" spc="-10" dirty="0">
                <a:solidFill>
                  <a:srgbClr val="050E4C"/>
                </a:solidFill>
                <a:latin typeface="Arial Narrow"/>
                <a:cs typeface="Arial Narrow"/>
              </a:rPr>
              <a:t>Jakiekolwiek </a:t>
            </a:r>
            <a:r>
              <a:rPr sz="2050" dirty="0">
                <a:solidFill>
                  <a:srgbClr val="050E4C"/>
                </a:solidFill>
                <a:latin typeface="Arial Narrow"/>
                <a:cs typeface="Arial Narrow"/>
              </a:rPr>
              <a:t>ciężkie</a:t>
            </a:r>
            <a:r>
              <a:rPr sz="2050" spc="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50" spc="-25" dirty="0">
                <a:solidFill>
                  <a:srgbClr val="050E4C"/>
                </a:solidFill>
                <a:latin typeface="Arial Narrow"/>
                <a:cs typeface="Arial Narrow"/>
              </a:rPr>
              <a:t>AE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863372" y="8528801"/>
            <a:ext cx="1554480" cy="1685289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 indent="12065" algn="r">
              <a:lnSpc>
                <a:spcPts val="2150"/>
              </a:lnSpc>
              <a:spcBef>
                <a:spcPts val="459"/>
              </a:spcBef>
            </a:pPr>
            <a:r>
              <a:rPr sz="2050" dirty="0">
                <a:solidFill>
                  <a:srgbClr val="050E4C"/>
                </a:solidFill>
                <a:latin typeface="Arial Narrow"/>
                <a:cs typeface="Arial Narrow"/>
              </a:rPr>
              <a:t>AE</a:t>
            </a:r>
            <a:r>
              <a:rPr sz="2050" spc="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50" spc="-10" dirty="0">
                <a:solidFill>
                  <a:srgbClr val="050E4C"/>
                </a:solidFill>
                <a:latin typeface="Arial Narrow"/>
                <a:cs typeface="Arial Narrow"/>
              </a:rPr>
              <a:t>prowadzące </a:t>
            </a:r>
            <a:r>
              <a:rPr sz="2050" dirty="0">
                <a:solidFill>
                  <a:srgbClr val="050E4C"/>
                </a:solidFill>
                <a:latin typeface="Arial Narrow"/>
                <a:cs typeface="Arial Narrow"/>
              </a:rPr>
              <a:t>do</a:t>
            </a:r>
            <a:r>
              <a:rPr sz="2050" spc="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50" spc="-10" dirty="0">
                <a:solidFill>
                  <a:srgbClr val="050E4C"/>
                </a:solidFill>
                <a:latin typeface="Arial Narrow"/>
                <a:cs typeface="Arial Narrow"/>
              </a:rPr>
              <a:t>zaprzestania</a:t>
            </a:r>
            <a:endParaRPr sz="2050" dirty="0">
              <a:latin typeface="Arial Narrow"/>
              <a:cs typeface="Arial Narrow"/>
            </a:endParaRPr>
          </a:p>
          <a:p>
            <a:pPr marR="5080" algn="r">
              <a:lnSpc>
                <a:spcPts val="2120"/>
              </a:lnSpc>
            </a:pPr>
            <a:r>
              <a:rPr sz="2050" spc="-10" dirty="0">
                <a:solidFill>
                  <a:srgbClr val="050E4C"/>
                </a:solidFill>
                <a:latin typeface="Arial Narrow"/>
                <a:cs typeface="Arial Narrow"/>
              </a:rPr>
              <a:t>leczenia</a:t>
            </a:r>
            <a:endParaRPr sz="2050" dirty="0">
              <a:latin typeface="Arial Narrow"/>
              <a:cs typeface="Arial Narrow"/>
            </a:endParaRPr>
          </a:p>
          <a:p>
            <a:pPr marR="5080" algn="r">
              <a:lnSpc>
                <a:spcPts val="2305"/>
              </a:lnSpc>
              <a:spcBef>
                <a:spcPts val="1675"/>
              </a:spcBef>
            </a:pPr>
            <a:r>
              <a:rPr sz="2050" dirty="0">
                <a:solidFill>
                  <a:srgbClr val="050E4C"/>
                </a:solidFill>
                <a:latin typeface="Arial Narrow"/>
                <a:cs typeface="Arial Narrow"/>
              </a:rPr>
              <a:t>AE</a:t>
            </a:r>
            <a:r>
              <a:rPr sz="2050" spc="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50" spc="-10" dirty="0">
                <a:solidFill>
                  <a:srgbClr val="050E4C"/>
                </a:solidFill>
                <a:latin typeface="Arial Narrow"/>
                <a:cs typeface="Arial Narrow"/>
              </a:rPr>
              <a:t>prowadzące</a:t>
            </a:r>
            <a:endParaRPr sz="2050" dirty="0">
              <a:latin typeface="Arial Narrow"/>
              <a:cs typeface="Arial Narrow"/>
            </a:endParaRPr>
          </a:p>
          <a:p>
            <a:pPr marR="5080" algn="r">
              <a:lnSpc>
                <a:spcPts val="2305"/>
              </a:lnSpc>
            </a:pPr>
            <a:r>
              <a:rPr sz="2050" dirty="0">
                <a:solidFill>
                  <a:srgbClr val="050E4C"/>
                </a:solidFill>
                <a:latin typeface="Arial Narrow"/>
                <a:cs typeface="Arial Narrow"/>
              </a:rPr>
              <a:t>do</a:t>
            </a:r>
            <a:r>
              <a:rPr sz="2050" spc="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50" spc="-10" dirty="0">
                <a:solidFill>
                  <a:srgbClr val="050E4C"/>
                </a:solidFill>
                <a:latin typeface="Arial Narrow"/>
                <a:cs typeface="Arial Narrow"/>
              </a:rPr>
              <a:t>śmierci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6464494" y="9275089"/>
            <a:ext cx="2722245" cy="826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8099"/>
              </a:lnSpc>
              <a:spcBef>
                <a:spcPts val="95"/>
              </a:spcBef>
            </a:pPr>
            <a:r>
              <a:rPr sz="2050" dirty="0">
                <a:solidFill>
                  <a:srgbClr val="050E4C"/>
                </a:solidFill>
                <a:latin typeface="Arial Narrow"/>
                <a:cs typeface="Arial Narrow"/>
              </a:rPr>
              <a:t>Apalutamid</a:t>
            </a:r>
            <a:r>
              <a:rPr sz="2050" spc="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50" dirty="0">
                <a:solidFill>
                  <a:srgbClr val="050E4C"/>
                </a:solidFill>
                <a:latin typeface="Arial Narrow"/>
                <a:cs typeface="Arial Narrow"/>
              </a:rPr>
              <a:t>+</a:t>
            </a:r>
            <a:r>
              <a:rPr sz="2050" spc="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50" dirty="0">
                <a:solidFill>
                  <a:srgbClr val="050E4C"/>
                </a:solidFill>
                <a:latin typeface="Arial Narrow"/>
                <a:cs typeface="Arial Narrow"/>
              </a:rPr>
              <a:t>ADT</a:t>
            </a:r>
            <a:r>
              <a:rPr sz="2050" spc="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50" dirty="0">
                <a:solidFill>
                  <a:srgbClr val="050E4C"/>
                </a:solidFill>
                <a:latin typeface="Arial Narrow"/>
                <a:cs typeface="Arial Narrow"/>
              </a:rPr>
              <a:t>(n</a:t>
            </a:r>
            <a:r>
              <a:rPr sz="2050" spc="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50" dirty="0">
                <a:solidFill>
                  <a:srgbClr val="050E4C"/>
                </a:solidFill>
                <a:latin typeface="Arial Narrow"/>
                <a:cs typeface="Arial Narrow"/>
              </a:rPr>
              <a:t>=</a:t>
            </a:r>
            <a:r>
              <a:rPr sz="2050" spc="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50" spc="-20" dirty="0">
                <a:solidFill>
                  <a:srgbClr val="050E4C"/>
                </a:solidFill>
                <a:latin typeface="Arial Narrow"/>
                <a:cs typeface="Arial Narrow"/>
              </a:rPr>
              <a:t>803) </a:t>
            </a:r>
            <a:r>
              <a:rPr sz="2050" dirty="0">
                <a:solidFill>
                  <a:srgbClr val="050E4C"/>
                </a:solidFill>
                <a:latin typeface="Arial Narrow"/>
                <a:cs typeface="Arial Narrow"/>
              </a:rPr>
              <a:t>Placebo</a:t>
            </a:r>
            <a:r>
              <a:rPr sz="2050" spc="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50" dirty="0">
                <a:solidFill>
                  <a:srgbClr val="050E4C"/>
                </a:solidFill>
                <a:latin typeface="Arial Narrow"/>
                <a:cs typeface="Arial Narrow"/>
              </a:rPr>
              <a:t>+</a:t>
            </a:r>
            <a:r>
              <a:rPr sz="2050" spc="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50" dirty="0">
                <a:solidFill>
                  <a:srgbClr val="050E4C"/>
                </a:solidFill>
                <a:latin typeface="Arial Narrow"/>
                <a:cs typeface="Arial Narrow"/>
              </a:rPr>
              <a:t>ADT</a:t>
            </a:r>
            <a:r>
              <a:rPr sz="2050" spc="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50" dirty="0">
                <a:solidFill>
                  <a:srgbClr val="050E4C"/>
                </a:solidFill>
                <a:latin typeface="Arial Narrow"/>
                <a:cs typeface="Arial Narrow"/>
              </a:rPr>
              <a:t>(n</a:t>
            </a:r>
            <a:r>
              <a:rPr sz="2050" spc="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50" dirty="0">
                <a:solidFill>
                  <a:srgbClr val="050E4C"/>
                </a:solidFill>
                <a:latin typeface="Arial Narrow"/>
                <a:cs typeface="Arial Narrow"/>
              </a:rPr>
              <a:t>=</a:t>
            </a:r>
            <a:r>
              <a:rPr sz="2050" spc="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50" spc="-20" dirty="0">
                <a:solidFill>
                  <a:srgbClr val="050E4C"/>
                </a:solidFill>
                <a:latin typeface="Arial Narrow"/>
                <a:cs typeface="Arial Narrow"/>
              </a:rPr>
              <a:t>398)</a:t>
            </a:r>
            <a:endParaRPr sz="2050" dirty="0">
              <a:latin typeface="Arial Narrow"/>
              <a:cs typeface="Arial Narrow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10445161" y="8234120"/>
            <a:ext cx="5169993" cy="1869798"/>
          </a:xfrm>
          <a:custGeom>
            <a:avLst/>
            <a:gdLst/>
            <a:ahLst/>
            <a:cxnLst/>
            <a:rect l="l" t="t" r="r" b="b"/>
            <a:pathLst>
              <a:path w="4287519" h="1472565">
                <a:moveTo>
                  <a:pt x="4031664" y="0"/>
                </a:moveTo>
                <a:lnTo>
                  <a:pt x="255560" y="0"/>
                </a:lnTo>
                <a:lnTo>
                  <a:pt x="209622" y="4117"/>
                </a:lnTo>
                <a:lnTo>
                  <a:pt x="166385" y="15989"/>
                </a:lnTo>
                <a:lnTo>
                  <a:pt x="126572" y="34892"/>
                </a:lnTo>
                <a:lnTo>
                  <a:pt x="90904" y="60106"/>
                </a:lnTo>
                <a:lnTo>
                  <a:pt x="60103" y="90908"/>
                </a:lnTo>
                <a:lnTo>
                  <a:pt x="34890" y="126576"/>
                </a:lnTo>
                <a:lnTo>
                  <a:pt x="15988" y="166389"/>
                </a:lnTo>
                <a:lnTo>
                  <a:pt x="4117" y="209624"/>
                </a:lnTo>
                <a:lnTo>
                  <a:pt x="0" y="255560"/>
                </a:lnTo>
                <a:lnTo>
                  <a:pt x="0" y="1216877"/>
                </a:lnTo>
                <a:lnTo>
                  <a:pt x="4117" y="1262813"/>
                </a:lnTo>
                <a:lnTo>
                  <a:pt x="15988" y="1306048"/>
                </a:lnTo>
                <a:lnTo>
                  <a:pt x="34890" y="1345861"/>
                </a:lnTo>
                <a:lnTo>
                  <a:pt x="60103" y="1381529"/>
                </a:lnTo>
                <a:lnTo>
                  <a:pt x="90904" y="1412331"/>
                </a:lnTo>
                <a:lnTo>
                  <a:pt x="126572" y="1437545"/>
                </a:lnTo>
                <a:lnTo>
                  <a:pt x="166385" y="1456448"/>
                </a:lnTo>
                <a:lnTo>
                  <a:pt x="209622" y="1468320"/>
                </a:lnTo>
                <a:lnTo>
                  <a:pt x="255560" y="1472437"/>
                </a:lnTo>
                <a:lnTo>
                  <a:pt x="4031664" y="1472437"/>
                </a:lnTo>
                <a:lnTo>
                  <a:pt x="4077600" y="1468320"/>
                </a:lnTo>
                <a:lnTo>
                  <a:pt x="4120835" y="1456448"/>
                </a:lnTo>
                <a:lnTo>
                  <a:pt x="4160648" y="1437545"/>
                </a:lnTo>
                <a:lnTo>
                  <a:pt x="4196316" y="1412331"/>
                </a:lnTo>
                <a:lnTo>
                  <a:pt x="4227118" y="1381529"/>
                </a:lnTo>
                <a:lnTo>
                  <a:pt x="4252332" y="1345861"/>
                </a:lnTo>
                <a:lnTo>
                  <a:pt x="4271235" y="1306048"/>
                </a:lnTo>
                <a:lnTo>
                  <a:pt x="4283107" y="1262813"/>
                </a:lnTo>
                <a:lnTo>
                  <a:pt x="4287224" y="1216877"/>
                </a:lnTo>
                <a:lnTo>
                  <a:pt x="4287224" y="255560"/>
                </a:lnTo>
                <a:lnTo>
                  <a:pt x="4283107" y="209624"/>
                </a:lnTo>
                <a:lnTo>
                  <a:pt x="4271235" y="166389"/>
                </a:lnTo>
                <a:lnTo>
                  <a:pt x="4252332" y="126576"/>
                </a:lnTo>
                <a:lnTo>
                  <a:pt x="4227118" y="90908"/>
                </a:lnTo>
                <a:lnTo>
                  <a:pt x="4196316" y="60106"/>
                </a:lnTo>
                <a:lnTo>
                  <a:pt x="4160648" y="34892"/>
                </a:lnTo>
                <a:lnTo>
                  <a:pt x="4120835" y="15989"/>
                </a:lnTo>
                <a:lnTo>
                  <a:pt x="4077600" y="4117"/>
                </a:lnTo>
                <a:lnTo>
                  <a:pt x="4031664" y="0"/>
                </a:lnTo>
                <a:close/>
              </a:path>
            </a:pathLst>
          </a:custGeom>
          <a:solidFill>
            <a:srgbClr val="ADC3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13" name="Grupa 112">
            <a:extLst>
              <a:ext uri="{FF2B5EF4-FFF2-40B4-BE49-F238E27FC236}">
                <a16:creationId xmlns:a16="http://schemas.microsoft.com/office/drawing/2014/main" id="{20A45748-DE79-AFA5-537C-31C83B947956}"/>
              </a:ext>
            </a:extLst>
          </p:cNvPr>
          <p:cNvGrpSpPr/>
          <p:nvPr/>
        </p:nvGrpSpPr>
        <p:grpSpPr>
          <a:xfrm>
            <a:off x="10017749" y="8728548"/>
            <a:ext cx="929005" cy="965200"/>
            <a:chOff x="11220209" y="8867640"/>
            <a:chExt cx="929005" cy="965200"/>
          </a:xfrm>
        </p:grpSpPr>
        <p:sp>
          <p:nvSpPr>
            <p:cNvPr id="75" name="object 75"/>
            <p:cNvSpPr/>
            <p:nvPr/>
          </p:nvSpPr>
          <p:spPr>
            <a:xfrm>
              <a:off x="11220209" y="8867640"/>
              <a:ext cx="929005" cy="965200"/>
            </a:xfrm>
            <a:custGeom>
              <a:avLst/>
              <a:gdLst/>
              <a:ahLst/>
              <a:cxnLst/>
              <a:rect l="l" t="t" r="r" b="b"/>
              <a:pathLst>
                <a:path w="929004" h="965200">
                  <a:moveTo>
                    <a:pt x="464455" y="0"/>
                  </a:moveTo>
                  <a:lnTo>
                    <a:pt x="416967" y="2489"/>
                  </a:lnTo>
                  <a:lnTo>
                    <a:pt x="370850" y="9798"/>
                  </a:lnTo>
                  <a:lnTo>
                    <a:pt x="326339" y="21682"/>
                  </a:lnTo>
                  <a:lnTo>
                    <a:pt x="283667" y="37900"/>
                  </a:lnTo>
                  <a:lnTo>
                    <a:pt x="243067" y="58209"/>
                  </a:lnTo>
                  <a:lnTo>
                    <a:pt x="204772" y="82366"/>
                  </a:lnTo>
                  <a:lnTo>
                    <a:pt x="169017" y="110130"/>
                  </a:lnTo>
                  <a:lnTo>
                    <a:pt x="136034" y="141258"/>
                  </a:lnTo>
                  <a:lnTo>
                    <a:pt x="106058" y="175508"/>
                  </a:lnTo>
                  <a:lnTo>
                    <a:pt x="79321" y="212637"/>
                  </a:lnTo>
                  <a:lnTo>
                    <a:pt x="56056" y="252403"/>
                  </a:lnTo>
                  <a:lnTo>
                    <a:pt x="36498" y="294563"/>
                  </a:lnTo>
                  <a:lnTo>
                    <a:pt x="20880" y="338876"/>
                  </a:lnTo>
                  <a:lnTo>
                    <a:pt x="9435" y="385098"/>
                  </a:lnTo>
                  <a:lnTo>
                    <a:pt x="2397" y="432988"/>
                  </a:lnTo>
                  <a:lnTo>
                    <a:pt x="0" y="482302"/>
                  </a:lnTo>
                  <a:lnTo>
                    <a:pt x="2397" y="531615"/>
                  </a:lnTo>
                  <a:lnTo>
                    <a:pt x="9435" y="579503"/>
                  </a:lnTo>
                  <a:lnTo>
                    <a:pt x="20880" y="625725"/>
                  </a:lnTo>
                  <a:lnTo>
                    <a:pt x="36498" y="670037"/>
                  </a:lnTo>
                  <a:lnTo>
                    <a:pt x="56056" y="712197"/>
                  </a:lnTo>
                  <a:lnTo>
                    <a:pt x="79321" y="751963"/>
                  </a:lnTo>
                  <a:lnTo>
                    <a:pt x="106058" y="789092"/>
                  </a:lnTo>
                  <a:lnTo>
                    <a:pt x="136034" y="823342"/>
                  </a:lnTo>
                  <a:lnTo>
                    <a:pt x="169017" y="854471"/>
                  </a:lnTo>
                  <a:lnTo>
                    <a:pt x="204772" y="882235"/>
                  </a:lnTo>
                  <a:lnTo>
                    <a:pt x="243067" y="906394"/>
                  </a:lnTo>
                  <a:lnTo>
                    <a:pt x="283667" y="926703"/>
                  </a:lnTo>
                  <a:lnTo>
                    <a:pt x="326339" y="942921"/>
                  </a:lnTo>
                  <a:lnTo>
                    <a:pt x="370850" y="954806"/>
                  </a:lnTo>
                  <a:lnTo>
                    <a:pt x="416967" y="962114"/>
                  </a:lnTo>
                  <a:lnTo>
                    <a:pt x="464455" y="964604"/>
                  </a:lnTo>
                  <a:lnTo>
                    <a:pt x="511944" y="962114"/>
                  </a:lnTo>
                  <a:lnTo>
                    <a:pt x="558060" y="954806"/>
                  </a:lnTo>
                  <a:lnTo>
                    <a:pt x="602571" y="942921"/>
                  </a:lnTo>
                  <a:lnTo>
                    <a:pt x="645244" y="926703"/>
                  </a:lnTo>
                  <a:lnTo>
                    <a:pt x="685844" y="906394"/>
                  </a:lnTo>
                  <a:lnTo>
                    <a:pt x="724138" y="882235"/>
                  </a:lnTo>
                  <a:lnTo>
                    <a:pt x="759894" y="854471"/>
                  </a:lnTo>
                  <a:lnTo>
                    <a:pt x="792876" y="823342"/>
                  </a:lnTo>
                  <a:lnTo>
                    <a:pt x="822853" y="789092"/>
                  </a:lnTo>
                  <a:lnTo>
                    <a:pt x="849590" y="751963"/>
                  </a:lnTo>
                  <a:lnTo>
                    <a:pt x="872854" y="712197"/>
                  </a:lnTo>
                  <a:lnTo>
                    <a:pt x="892412" y="670037"/>
                  </a:lnTo>
                  <a:lnTo>
                    <a:pt x="908030" y="625725"/>
                  </a:lnTo>
                  <a:lnTo>
                    <a:pt x="919475" y="579503"/>
                  </a:lnTo>
                  <a:lnTo>
                    <a:pt x="926513" y="531615"/>
                  </a:lnTo>
                  <a:lnTo>
                    <a:pt x="928911" y="482302"/>
                  </a:lnTo>
                  <a:lnTo>
                    <a:pt x="926513" y="432988"/>
                  </a:lnTo>
                  <a:lnTo>
                    <a:pt x="919475" y="385098"/>
                  </a:lnTo>
                  <a:lnTo>
                    <a:pt x="908030" y="338876"/>
                  </a:lnTo>
                  <a:lnTo>
                    <a:pt x="892412" y="294563"/>
                  </a:lnTo>
                  <a:lnTo>
                    <a:pt x="872854" y="252403"/>
                  </a:lnTo>
                  <a:lnTo>
                    <a:pt x="849590" y="212637"/>
                  </a:lnTo>
                  <a:lnTo>
                    <a:pt x="822853" y="175508"/>
                  </a:lnTo>
                  <a:lnTo>
                    <a:pt x="792876" y="141258"/>
                  </a:lnTo>
                  <a:lnTo>
                    <a:pt x="759894" y="110130"/>
                  </a:lnTo>
                  <a:lnTo>
                    <a:pt x="724138" y="82366"/>
                  </a:lnTo>
                  <a:lnTo>
                    <a:pt x="685844" y="58209"/>
                  </a:lnTo>
                  <a:lnTo>
                    <a:pt x="645244" y="37900"/>
                  </a:lnTo>
                  <a:lnTo>
                    <a:pt x="602571" y="21682"/>
                  </a:lnTo>
                  <a:lnTo>
                    <a:pt x="558060" y="9798"/>
                  </a:lnTo>
                  <a:lnTo>
                    <a:pt x="511944" y="2489"/>
                  </a:lnTo>
                  <a:lnTo>
                    <a:pt x="464455" y="0"/>
                  </a:lnTo>
                  <a:close/>
                </a:path>
              </a:pathLst>
            </a:custGeom>
            <a:solidFill>
              <a:srgbClr val="DEE78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6" name="object 76"/>
            <p:cNvSpPr/>
            <p:nvPr/>
          </p:nvSpPr>
          <p:spPr>
            <a:xfrm>
              <a:off x="11220209" y="8867640"/>
              <a:ext cx="929005" cy="965200"/>
            </a:xfrm>
            <a:custGeom>
              <a:avLst/>
              <a:gdLst/>
              <a:ahLst/>
              <a:cxnLst/>
              <a:rect l="l" t="t" r="r" b="b"/>
              <a:pathLst>
                <a:path w="929004" h="965200">
                  <a:moveTo>
                    <a:pt x="464455" y="964604"/>
                  </a:moveTo>
                  <a:lnTo>
                    <a:pt x="511944" y="962114"/>
                  </a:lnTo>
                  <a:lnTo>
                    <a:pt x="558060" y="954806"/>
                  </a:lnTo>
                  <a:lnTo>
                    <a:pt x="602571" y="942921"/>
                  </a:lnTo>
                  <a:lnTo>
                    <a:pt x="645244" y="926703"/>
                  </a:lnTo>
                  <a:lnTo>
                    <a:pt x="685844" y="906394"/>
                  </a:lnTo>
                  <a:lnTo>
                    <a:pt x="724138" y="882235"/>
                  </a:lnTo>
                  <a:lnTo>
                    <a:pt x="759894" y="854471"/>
                  </a:lnTo>
                  <a:lnTo>
                    <a:pt x="792876" y="823342"/>
                  </a:lnTo>
                  <a:lnTo>
                    <a:pt x="822853" y="789092"/>
                  </a:lnTo>
                  <a:lnTo>
                    <a:pt x="849590" y="751963"/>
                  </a:lnTo>
                  <a:lnTo>
                    <a:pt x="872854" y="712197"/>
                  </a:lnTo>
                  <a:lnTo>
                    <a:pt x="892412" y="670037"/>
                  </a:lnTo>
                  <a:lnTo>
                    <a:pt x="908030" y="625725"/>
                  </a:lnTo>
                  <a:lnTo>
                    <a:pt x="919475" y="579503"/>
                  </a:lnTo>
                  <a:lnTo>
                    <a:pt x="926513" y="531615"/>
                  </a:lnTo>
                  <a:lnTo>
                    <a:pt x="928911" y="482302"/>
                  </a:lnTo>
                  <a:lnTo>
                    <a:pt x="926513" y="432988"/>
                  </a:lnTo>
                  <a:lnTo>
                    <a:pt x="919475" y="385098"/>
                  </a:lnTo>
                  <a:lnTo>
                    <a:pt x="908030" y="338876"/>
                  </a:lnTo>
                  <a:lnTo>
                    <a:pt x="892412" y="294563"/>
                  </a:lnTo>
                  <a:lnTo>
                    <a:pt x="872854" y="252403"/>
                  </a:lnTo>
                  <a:lnTo>
                    <a:pt x="849590" y="212637"/>
                  </a:lnTo>
                  <a:lnTo>
                    <a:pt x="822853" y="175508"/>
                  </a:lnTo>
                  <a:lnTo>
                    <a:pt x="792876" y="141258"/>
                  </a:lnTo>
                  <a:lnTo>
                    <a:pt x="759894" y="110130"/>
                  </a:lnTo>
                  <a:lnTo>
                    <a:pt x="724138" y="82366"/>
                  </a:lnTo>
                  <a:lnTo>
                    <a:pt x="685844" y="58209"/>
                  </a:lnTo>
                  <a:lnTo>
                    <a:pt x="645244" y="37900"/>
                  </a:lnTo>
                  <a:lnTo>
                    <a:pt x="602571" y="21682"/>
                  </a:lnTo>
                  <a:lnTo>
                    <a:pt x="558060" y="9798"/>
                  </a:lnTo>
                  <a:lnTo>
                    <a:pt x="511944" y="2489"/>
                  </a:lnTo>
                  <a:lnTo>
                    <a:pt x="464455" y="0"/>
                  </a:lnTo>
                  <a:lnTo>
                    <a:pt x="416967" y="2489"/>
                  </a:lnTo>
                  <a:lnTo>
                    <a:pt x="370850" y="9798"/>
                  </a:lnTo>
                  <a:lnTo>
                    <a:pt x="326339" y="21682"/>
                  </a:lnTo>
                  <a:lnTo>
                    <a:pt x="283667" y="37900"/>
                  </a:lnTo>
                  <a:lnTo>
                    <a:pt x="243067" y="58209"/>
                  </a:lnTo>
                  <a:lnTo>
                    <a:pt x="204772" y="82366"/>
                  </a:lnTo>
                  <a:lnTo>
                    <a:pt x="169017" y="110130"/>
                  </a:lnTo>
                  <a:lnTo>
                    <a:pt x="136034" y="141258"/>
                  </a:lnTo>
                  <a:lnTo>
                    <a:pt x="106058" y="175508"/>
                  </a:lnTo>
                  <a:lnTo>
                    <a:pt x="79321" y="212637"/>
                  </a:lnTo>
                  <a:lnTo>
                    <a:pt x="56056" y="252403"/>
                  </a:lnTo>
                  <a:lnTo>
                    <a:pt x="36498" y="294563"/>
                  </a:lnTo>
                  <a:lnTo>
                    <a:pt x="20880" y="338876"/>
                  </a:lnTo>
                  <a:lnTo>
                    <a:pt x="9435" y="385098"/>
                  </a:lnTo>
                  <a:lnTo>
                    <a:pt x="2397" y="432988"/>
                  </a:lnTo>
                  <a:lnTo>
                    <a:pt x="0" y="482302"/>
                  </a:lnTo>
                  <a:lnTo>
                    <a:pt x="2397" y="531615"/>
                  </a:lnTo>
                  <a:lnTo>
                    <a:pt x="9435" y="579503"/>
                  </a:lnTo>
                  <a:lnTo>
                    <a:pt x="20880" y="625725"/>
                  </a:lnTo>
                  <a:lnTo>
                    <a:pt x="36498" y="670037"/>
                  </a:lnTo>
                  <a:lnTo>
                    <a:pt x="56056" y="712197"/>
                  </a:lnTo>
                  <a:lnTo>
                    <a:pt x="79321" y="751963"/>
                  </a:lnTo>
                  <a:lnTo>
                    <a:pt x="106058" y="789092"/>
                  </a:lnTo>
                  <a:lnTo>
                    <a:pt x="136034" y="823342"/>
                  </a:lnTo>
                  <a:lnTo>
                    <a:pt x="169017" y="854471"/>
                  </a:lnTo>
                  <a:lnTo>
                    <a:pt x="204772" y="882235"/>
                  </a:lnTo>
                  <a:lnTo>
                    <a:pt x="243067" y="906394"/>
                  </a:lnTo>
                  <a:lnTo>
                    <a:pt x="283667" y="926703"/>
                  </a:lnTo>
                  <a:lnTo>
                    <a:pt x="326339" y="942921"/>
                  </a:lnTo>
                  <a:lnTo>
                    <a:pt x="370850" y="954806"/>
                  </a:lnTo>
                  <a:lnTo>
                    <a:pt x="416967" y="962114"/>
                  </a:lnTo>
                  <a:lnTo>
                    <a:pt x="464455" y="964604"/>
                  </a:lnTo>
                  <a:close/>
                </a:path>
              </a:pathLst>
            </a:custGeom>
            <a:ln w="13629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7" name="object 77"/>
            <p:cNvSpPr/>
            <p:nvPr/>
          </p:nvSpPr>
          <p:spPr>
            <a:xfrm>
              <a:off x="11619470" y="9167787"/>
              <a:ext cx="189230" cy="363855"/>
            </a:xfrm>
            <a:custGeom>
              <a:avLst/>
              <a:gdLst/>
              <a:ahLst/>
              <a:cxnLst/>
              <a:rect l="l" t="t" r="r" b="b"/>
              <a:pathLst>
                <a:path w="189229" h="363854">
                  <a:moveTo>
                    <a:pt x="0" y="363390"/>
                  </a:moveTo>
                  <a:lnTo>
                    <a:pt x="188893" y="180289"/>
                  </a:lnTo>
                  <a:lnTo>
                    <a:pt x="2717" y="0"/>
                  </a:lnTo>
                </a:path>
              </a:pathLst>
            </a:custGeom>
            <a:ln w="1022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7" name="object 87"/>
          <p:cNvSpPr txBox="1"/>
          <p:nvPr/>
        </p:nvSpPr>
        <p:spPr>
          <a:xfrm>
            <a:off x="11319428" y="8300604"/>
            <a:ext cx="3752691" cy="1632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95"/>
              </a:spcBef>
            </a:pP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Istotne</a:t>
            </a:r>
            <a:r>
              <a:rPr sz="2650" b="1" spc="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b="1" spc="-10" dirty="0">
                <a:solidFill>
                  <a:srgbClr val="FFFFFF"/>
                </a:solidFill>
                <a:latin typeface="Arial Narrow"/>
                <a:cs typeface="Arial Narrow"/>
              </a:rPr>
              <a:t>zdarzenia </a:t>
            </a:r>
            <a:r>
              <a:rPr sz="2650" b="1" dirty="0" err="1">
                <a:solidFill>
                  <a:srgbClr val="FFFFFF"/>
                </a:solidFill>
                <a:latin typeface="Arial Narrow"/>
                <a:cs typeface="Arial Narrow"/>
              </a:rPr>
              <a:t>niepożądane</a:t>
            </a:r>
            <a:r>
              <a:rPr sz="2650" b="1" dirty="0">
                <a:solidFill>
                  <a:srgbClr val="FFFFFF"/>
                </a:solidFill>
                <a:latin typeface="Arial Narrow"/>
                <a:cs typeface="Arial Narrow"/>
              </a:rPr>
              <a:t>:</a:t>
            </a:r>
            <a:br>
              <a:rPr lang="pl-PL" sz="2650" b="1" dirty="0">
                <a:solidFill>
                  <a:srgbClr val="FFFFFF"/>
                </a:solidFill>
                <a:latin typeface="Arial Narrow"/>
                <a:cs typeface="Arial Narrow"/>
              </a:rPr>
            </a:br>
            <a:r>
              <a:rPr sz="2650" b="1" spc="1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spc="-10" dirty="0" err="1">
                <a:solidFill>
                  <a:srgbClr val="FFFFFF"/>
                </a:solidFill>
                <a:latin typeface="Arial Narrow"/>
                <a:cs typeface="Arial Narrow"/>
              </a:rPr>
              <a:t>skumulowana</a:t>
            </a:r>
            <a:br>
              <a:rPr lang="pl-PL" sz="2650" spc="-10" dirty="0">
                <a:solidFill>
                  <a:srgbClr val="FFFFFF"/>
                </a:solidFill>
                <a:latin typeface="Arial Narrow"/>
                <a:cs typeface="Arial Narrow"/>
              </a:rPr>
            </a:br>
            <a:r>
              <a:rPr sz="2650" spc="-1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dirty="0">
                <a:solidFill>
                  <a:srgbClr val="FFFFFF"/>
                </a:solidFill>
                <a:latin typeface="Arial Narrow"/>
                <a:cs typeface="Arial Narrow"/>
              </a:rPr>
              <a:t>częstość</a:t>
            </a:r>
            <a:r>
              <a:rPr sz="2650" spc="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2650" spc="-10" dirty="0">
                <a:solidFill>
                  <a:srgbClr val="FFFFFF"/>
                </a:solidFill>
                <a:latin typeface="Arial Narrow"/>
                <a:cs typeface="Arial Narrow"/>
              </a:rPr>
              <a:t>występowania</a:t>
            </a:r>
            <a:endParaRPr sz="2650" dirty="0">
              <a:latin typeface="Arial Narrow"/>
              <a:cs typeface="Arial Narrow"/>
            </a:endParaRPr>
          </a:p>
        </p:txBody>
      </p:sp>
      <p:grpSp>
        <p:nvGrpSpPr>
          <p:cNvPr id="2" name="object 15">
            <a:extLst>
              <a:ext uri="{FF2B5EF4-FFF2-40B4-BE49-F238E27FC236}">
                <a16:creationId xmlns:a16="http://schemas.microsoft.com/office/drawing/2014/main" id="{AD4D4178-22F3-56EA-8D17-B4B6728CCB54}"/>
              </a:ext>
            </a:extLst>
          </p:cNvPr>
          <p:cNvGrpSpPr/>
          <p:nvPr/>
        </p:nvGrpSpPr>
        <p:grpSpPr>
          <a:xfrm>
            <a:off x="17930635" y="6457267"/>
            <a:ext cx="2186305" cy="886460"/>
            <a:chOff x="17918421" y="6457267"/>
            <a:chExt cx="2186305" cy="886460"/>
          </a:xfrm>
        </p:grpSpPr>
        <p:sp>
          <p:nvSpPr>
            <p:cNvPr id="3" name="object 16">
              <a:extLst>
                <a:ext uri="{FF2B5EF4-FFF2-40B4-BE49-F238E27FC236}">
                  <a16:creationId xmlns:a16="http://schemas.microsoft.com/office/drawing/2014/main" id="{08C65270-6D9F-488C-F2A6-52A200DC21C2}"/>
                </a:ext>
              </a:extLst>
            </p:cNvPr>
            <p:cNvSpPr/>
            <p:nvPr/>
          </p:nvSpPr>
          <p:spPr>
            <a:xfrm>
              <a:off x="17927602" y="6457267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7798B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17">
              <a:extLst>
                <a:ext uri="{FF2B5EF4-FFF2-40B4-BE49-F238E27FC236}">
                  <a16:creationId xmlns:a16="http://schemas.microsoft.com/office/drawing/2014/main" id="{888FC5A6-DDF5-5F01-A9D0-F5215CC0DCCC}"/>
                </a:ext>
              </a:extLst>
            </p:cNvPr>
            <p:cNvSpPr/>
            <p:nvPr/>
          </p:nvSpPr>
          <p:spPr>
            <a:xfrm>
              <a:off x="17961014" y="6752031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7798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5" name="object 18">
            <a:extLst>
              <a:ext uri="{FF2B5EF4-FFF2-40B4-BE49-F238E27FC236}">
                <a16:creationId xmlns:a16="http://schemas.microsoft.com/office/drawing/2014/main" id="{034C716D-75D3-7946-40D3-F663B6A3DDFB}"/>
              </a:ext>
            </a:extLst>
          </p:cNvPr>
          <p:cNvGrpSpPr/>
          <p:nvPr/>
        </p:nvGrpSpPr>
        <p:grpSpPr>
          <a:xfrm>
            <a:off x="17512805" y="7608459"/>
            <a:ext cx="2604135" cy="886460"/>
            <a:chOff x="17500065" y="7608459"/>
            <a:chExt cx="2604135" cy="886460"/>
          </a:xfrm>
        </p:grpSpPr>
        <p:sp>
          <p:nvSpPr>
            <p:cNvPr id="6" name="object 19">
              <a:extLst>
                <a:ext uri="{FF2B5EF4-FFF2-40B4-BE49-F238E27FC236}">
                  <a16:creationId xmlns:a16="http://schemas.microsoft.com/office/drawing/2014/main" id="{A9797E91-7CEF-BE1E-3933-98DA340B3DB9}"/>
                </a:ext>
              </a:extLst>
            </p:cNvPr>
            <p:cNvSpPr/>
            <p:nvPr/>
          </p:nvSpPr>
          <p:spPr>
            <a:xfrm>
              <a:off x="17500065" y="7608459"/>
              <a:ext cx="2604135" cy="886460"/>
            </a:xfrm>
            <a:custGeom>
              <a:avLst/>
              <a:gdLst/>
              <a:ahLst/>
              <a:cxnLst/>
              <a:rect l="l" t="t" r="r" b="b"/>
              <a:pathLst>
                <a:path w="2604134" h="886459">
                  <a:moveTo>
                    <a:pt x="2604033" y="0"/>
                  </a:moveTo>
                  <a:lnTo>
                    <a:pt x="438473" y="0"/>
                  </a:lnTo>
                  <a:lnTo>
                    <a:pt x="0" y="437502"/>
                  </a:lnTo>
                  <a:lnTo>
                    <a:pt x="427535" y="885943"/>
                  </a:lnTo>
                  <a:lnTo>
                    <a:pt x="2604033" y="885943"/>
                  </a:lnTo>
                  <a:lnTo>
                    <a:pt x="2604033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8" name="object 20">
              <a:extLst>
                <a:ext uri="{FF2B5EF4-FFF2-40B4-BE49-F238E27FC236}">
                  <a16:creationId xmlns:a16="http://schemas.microsoft.com/office/drawing/2014/main" id="{24BA0A89-9F17-11BE-396D-6E41B68AE36A}"/>
                </a:ext>
              </a:extLst>
            </p:cNvPr>
            <p:cNvSpPr/>
            <p:nvPr/>
          </p:nvSpPr>
          <p:spPr>
            <a:xfrm>
              <a:off x="17961011" y="7903224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152970" y="0"/>
                  </a:moveTo>
                  <a:lnTo>
                    <a:pt x="0" y="148208"/>
                  </a:lnTo>
                  <a:lnTo>
                    <a:pt x="152970" y="296416"/>
                  </a:lnTo>
                </a:path>
              </a:pathLst>
            </a:custGeom>
            <a:ln w="851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89" name="object 3">
            <a:extLst>
              <a:ext uri="{FF2B5EF4-FFF2-40B4-BE49-F238E27FC236}">
                <a16:creationId xmlns:a16="http://schemas.microsoft.com/office/drawing/2014/main" id="{87F66421-7F7D-46E5-9923-DFE773AD6051}"/>
              </a:ext>
            </a:extLst>
          </p:cNvPr>
          <p:cNvGrpSpPr/>
          <p:nvPr/>
        </p:nvGrpSpPr>
        <p:grpSpPr>
          <a:xfrm>
            <a:off x="17937765" y="5298113"/>
            <a:ext cx="2186305" cy="886460"/>
            <a:chOff x="17918421" y="5298113"/>
            <a:chExt cx="2186305" cy="886460"/>
          </a:xfrm>
        </p:grpSpPr>
        <p:sp>
          <p:nvSpPr>
            <p:cNvPr id="90" name="object 4">
              <a:extLst>
                <a:ext uri="{FF2B5EF4-FFF2-40B4-BE49-F238E27FC236}">
                  <a16:creationId xmlns:a16="http://schemas.microsoft.com/office/drawing/2014/main" id="{658488DD-A85E-FDA0-12DB-2B038F82E907}"/>
                </a:ext>
              </a:extLst>
            </p:cNvPr>
            <p:cNvSpPr/>
            <p:nvPr/>
          </p:nvSpPr>
          <p:spPr>
            <a:xfrm>
              <a:off x="17927602" y="52981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1" name="object 5">
              <a:extLst>
                <a:ext uri="{FF2B5EF4-FFF2-40B4-BE49-F238E27FC236}">
                  <a16:creationId xmlns:a16="http://schemas.microsoft.com/office/drawing/2014/main" id="{EC3D37C8-910A-06E7-97B1-6138FEDF2411}"/>
                </a:ext>
              </a:extLst>
            </p:cNvPr>
            <p:cNvSpPr/>
            <p:nvPr/>
          </p:nvSpPr>
          <p:spPr>
            <a:xfrm>
              <a:off x="17961014" y="55928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92" name="Grupa 91">
            <a:extLst>
              <a:ext uri="{FF2B5EF4-FFF2-40B4-BE49-F238E27FC236}">
                <a16:creationId xmlns:a16="http://schemas.microsoft.com/office/drawing/2014/main" id="{731E69AF-9B0C-87A7-A4B7-DFFC7D682BAD}"/>
              </a:ext>
            </a:extLst>
          </p:cNvPr>
          <p:cNvGrpSpPr/>
          <p:nvPr/>
        </p:nvGrpSpPr>
        <p:grpSpPr>
          <a:xfrm>
            <a:off x="17927602" y="8748513"/>
            <a:ext cx="2176780" cy="886460"/>
            <a:chOff x="17927602" y="8748513"/>
            <a:chExt cx="2176780" cy="886460"/>
          </a:xfrm>
        </p:grpSpPr>
        <p:sp>
          <p:nvSpPr>
            <p:cNvPr id="93" name="object 11">
              <a:extLst>
                <a:ext uri="{FF2B5EF4-FFF2-40B4-BE49-F238E27FC236}">
                  <a16:creationId xmlns:a16="http://schemas.microsoft.com/office/drawing/2014/main" id="{1A93748D-BC88-4674-9E3D-C419C39E5CA0}"/>
                </a:ext>
              </a:extLst>
            </p:cNvPr>
            <p:cNvSpPr/>
            <p:nvPr/>
          </p:nvSpPr>
          <p:spPr>
            <a:xfrm>
              <a:off x="17927602" y="87485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4" name="object 12">
              <a:extLst>
                <a:ext uri="{FF2B5EF4-FFF2-40B4-BE49-F238E27FC236}">
                  <a16:creationId xmlns:a16="http://schemas.microsoft.com/office/drawing/2014/main" id="{F3671C0F-621A-4694-6D4F-1CC19CA5C805}"/>
                </a:ext>
              </a:extLst>
            </p:cNvPr>
            <p:cNvSpPr/>
            <p:nvPr/>
          </p:nvSpPr>
          <p:spPr>
            <a:xfrm>
              <a:off x="17961014" y="90432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noFill/>
            <a:ln w="85186">
              <a:solidFill>
                <a:srgbClr val="00B0F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5" name="object 21">
              <a:extLst>
                <a:ext uri="{FF2B5EF4-FFF2-40B4-BE49-F238E27FC236}">
                  <a16:creationId xmlns:a16="http://schemas.microsoft.com/office/drawing/2014/main" id="{483CF886-4FA4-2FAC-261F-D1DFA7A5826E}"/>
                </a:ext>
              </a:extLst>
            </p:cNvPr>
            <p:cNvSpPr txBox="1"/>
            <p:nvPr/>
          </p:nvSpPr>
          <p:spPr>
            <a:xfrm>
              <a:off x="18098140" y="8805446"/>
              <a:ext cx="1707254" cy="743152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Przebieg </a:t>
              </a:r>
              <a:b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</a:b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choroby i ryzyko progresji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96" name="Grupa 95">
            <a:extLst>
              <a:ext uri="{FF2B5EF4-FFF2-40B4-BE49-F238E27FC236}">
                <a16:creationId xmlns:a16="http://schemas.microsoft.com/office/drawing/2014/main" id="{5848E059-079C-A4B8-3D08-FBF511E07474}"/>
              </a:ext>
            </a:extLst>
          </p:cNvPr>
          <p:cNvGrpSpPr/>
          <p:nvPr/>
        </p:nvGrpSpPr>
        <p:grpSpPr>
          <a:xfrm>
            <a:off x="17924183" y="4161273"/>
            <a:ext cx="2186305" cy="886460"/>
            <a:chOff x="17924183" y="4161273"/>
            <a:chExt cx="2186305" cy="886460"/>
          </a:xfrm>
        </p:grpSpPr>
        <p:grpSp>
          <p:nvGrpSpPr>
            <p:cNvPr id="97" name="object 45">
              <a:extLst>
                <a:ext uri="{FF2B5EF4-FFF2-40B4-BE49-F238E27FC236}">
                  <a16:creationId xmlns:a16="http://schemas.microsoft.com/office/drawing/2014/main" id="{61067B65-26BB-4490-B1B2-DFBA5D67E653}"/>
                </a:ext>
              </a:extLst>
            </p:cNvPr>
            <p:cNvGrpSpPr/>
            <p:nvPr/>
          </p:nvGrpSpPr>
          <p:grpSpPr>
            <a:xfrm>
              <a:off x="17924183" y="4161273"/>
              <a:ext cx="2186305" cy="886460"/>
              <a:chOff x="17918421" y="4161273"/>
              <a:chExt cx="2186305" cy="886460"/>
            </a:xfrm>
          </p:grpSpPr>
          <p:sp>
            <p:nvSpPr>
              <p:cNvPr id="99" name="object 46">
                <a:extLst>
                  <a:ext uri="{FF2B5EF4-FFF2-40B4-BE49-F238E27FC236}">
                    <a16:creationId xmlns:a16="http://schemas.microsoft.com/office/drawing/2014/main" id="{6404919F-1D49-E7B1-F023-B7E7697467AB}"/>
                  </a:ext>
                </a:extLst>
              </p:cNvPr>
              <p:cNvSpPr/>
              <p:nvPr/>
            </p:nvSpPr>
            <p:spPr>
              <a:xfrm>
                <a:off x="17927602" y="4161273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60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A68FB1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0" name="object 47">
                <a:extLst>
                  <a:ext uri="{FF2B5EF4-FFF2-40B4-BE49-F238E27FC236}">
                    <a16:creationId xmlns:a16="http://schemas.microsoft.com/office/drawing/2014/main" id="{14F53250-7724-1BD9-36AA-24C2D04DB3B9}"/>
                  </a:ext>
                </a:extLst>
              </p:cNvPr>
              <p:cNvSpPr/>
              <p:nvPr/>
            </p:nvSpPr>
            <p:spPr>
              <a:xfrm>
                <a:off x="17961014" y="4456038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A68FB1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98" name="object 13">
              <a:extLst>
                <a:ext uri="{FF2B5EF4-FFF2-40B4-BE49-F238E27FC236}">
                  <a16:creationId xmlns:a16="http://schemas.microsoft.com/office/drawing/2014/main" id="{A1A36553-FBB0-FCF2-9B12-FBBAB9B04D21}"/>
                </a:ext>
              </a:extLst>
            </p:cNvPr>
            <p:cNvSpPr txBox="1"/>
            <p:nvPr/>
          </p:nvSpPr>
          <p:spPr>
            <a:xfrm>
              <a:off x="18749645" y="4199245"/>
              <a:ext cx="1056005" cy="774571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20320" marR="5080" indent="231775" algn="r">
                <a:lnSpc>
                  <a:spcPts val="1880"/>
                </a:lnSpc>
                <a:spcBef>
                  <a:spcPts val="340"/>
                </a:spcBef>
              </a:pPr>
              <a:r>
                <a:rPr sz="1750" spc="100" dirty="0">
                  <a:solidFill>
                    <a:srgbClr val="FFFFFF"/>
                  </a:solidFill>
                  <a:latin typeface="Arial Narrow"/>
                  <a:cs typeface="Arial Narrow"/>
                </a:rPr>
                <a:t>Wysokie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ryzyko</a:t>
              </a:r>
              <a:r>
                <a:rPr sz="1750" spc="8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przerzutów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101" name="object 20">
            <a:extLst>
              <a:ext uri="{FF2B5EF4-FFF2-40B4-BE49-F238E27FC236}">
                <a16:creationId xmlns:a16="http://schemas.microsoft.com/office/drawing/2014/main" id="{9E7D6EE2-B3FB-ABE8-0A11-35B137977233}"/>
              </a:ext>
            </a:extLst>
          </p:cNvPr>
          <p:cNvSpPr txBox="1"/>
          <p:nvPr/>
        </p:nvSpPr>
        <p:spPr>
          <a:xfrm>
            <a:off x="19113029" y="6635810"/>
            <a:ext cx="692150" cy="5302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989"/>
              </a:lnSpc>
              <a:spcBef>
                <a:spcPts val="90"/>
              </a:spcBef>
            </a:pP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Badania</a:t>
            </a:r>
            <a:endParaRPr sz="1750" dirty="0">
              <a:latin typeface="Arial Narrow"/>
              <a:cs typeface="Arial Narrow"/>
            </a:endParaRPr>
          </a:p>
          <a:p>
            <a:pPr marL="255270">
              <a:lnSpc>
                <a:spcPts val="1989"/>
              </a:lnSpc>
            </a:pPr>
            <a:r>
              <a:rPr sz="1750" spc="-25" dirty="0">
                <a:solidFill>
                  <a:srgbClr val="FFFFFF"/>
                </a:solidFill>
                <a:latin typeface="Arial Narrow"/>
                <a:cs typeface="Arial Narrow"/>
              </a:rPr>
              <a:t>RWE</a:t>
            </a:r>
            <a:endParaRPr sz="1750" dirty="0">
              <a:latin typeface="Arial Narrow"/>
              <a:cs typeface="Arial Narrow"/>
            </a:endParaRPr>
          </a:p>
        </p:txBody>
      </p:sp>
      <p:sp>
        <p:nvSpPr>
          <p:cNvPr id="106" name="object 23">
            <a:extLst>
              <a:ext uri="{FF2B5EF4-FFF2-40B4-BE49-F238E27FC236}">
                <a16:creationId xmlns:a16="http://schemas.microsoft.com/office/drawing/2014/main" id="{DA732B60-3118-9408-5763-935BFD35C9B7}"/>
              </a:ext>
            </a:extLst>
          </p:cNvPr>
          <p:cNvSpPr txBox="1"/>
          <p:nvPr/>
        </p:nvSpPr>
        <p:spPr>
          <a:xfrm>
            <a:off x="18931558" y="7653897"/>
            <a:ext cx="873760" cy="75120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254635" marR="5080" indent="-242570" algn="r">
              <a:lnSpc>
                <a:spcPts val="1810"/>
              </a:lnSpc>
              <a:spcBef>
                <a:spcPts val="395"/>
              </a:spcBef>
            </a:pP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Tolerancja </a:t>
            </a:r>
            <a:r>
              <a:rPr sz="1750" dirty="0">
                <a:solidFill>
                  <a:srgbClr val="FFFFFF"/>
                </a:solidFill>
                <a:latin typeface="Arial Narrow"/>
                <a:cs typeface="Arial Narrow"/>
              </a:rPr>
              <a:t>i</a:t>
            </a:r>
            <a:r>
              <a:rPr sz="1750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jakość</a:t>
            </a:r>
            <a:endParaRPr sz="1750" dirty="0">
              <a:latin typeface="Arial Narrow"/>
              <a:cs typeface="Arial Narrow"/>
            </a:endParaRPr>
          </a:p>
          <a:p>
            <a:pPr marR="5080" algn="r">
              <a:lnSpc>
                <a:spcPts val="1800"/>
              </a:lnSpc>
            </a:pP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życia</a:t>
            </a:r>
            <a:endParaRPr sz="1750" dirty="0">
              <a:latin typeface="Arial Narrow"/>
              <a:cs typeface="Arial Narrow"/>
            </a:endParaRPr>
          </a:p>
        </p:txBody>
      </p:sp>
      <p:sp>
        <p:nvSpPr>
          <p:cNvPr id="107" name="object 13">
            <a:extLst>
              <a:ext uri="{FF2B5EF4-FFF2-40B4-BE49-F238E27FC236}">
                <a16:creationId xmlns:a16="http://schemas.microsoft.com/office/drawing/2014/main" id="{2E0A9C74-2D34-DD58-DF15-043A957AA7E0}"/>
              </a:ext>
            </a:extLst>
          </p:cNvPr>
          <p:cNvSpPr txBox="1"/>
          <p:nvPr/>
        </p:nvSpPr>
        <p:spPr>
          <a:xfrm>
            <a:off x="18749645" y="5451420"/>
            <a:ext cx="1056005" cy="53091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52705" marR="5080" indent="-40640" algn="r">
              <a:lnSpc>
                <a:spcPts val="1880"/>
              </a:lnSpc>
            </a:pPr>
            <a:r>
              <a:rPr sz="1750" spc="-10" dirty="0" err="1">
                <a:solidFill>
                  <a:srgbClr val="FFFFFF"/>
                </a:solidFill>
                <a:latin typeface="Arial Narrow"/>
                <a:cs typeface="Arial Narrow"/>
              </a:rPr>
              <a:t>Skuteczność</a:t>
            </a: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 apalutamidu</a:t>
            </a:r>
            <a:endParaRPr sz="1750" dirty="0">
              <a:latin typeface="Arial Narrow"/>
              <a:cs typeface="Arial Narrow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2" name="Powiększenie slajdu 111">
                <a:extLst>
                  <a:ext uri="{FF2B5EF4-FFF2-40B4-BE49-F238E27FC236}">
                    <a16:creationId xmlns:a16="http://schemas.microsoft.com/office/drawing/2014/main" id="{EEBB68A1-7C67-33CA-C87A-4B0BF0DA35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2681735"/>
                  </p:ext>
                </p:extLst>
              </p:nvPr>
            </p:nvGraphicFramePr>
            <p:xfrm>
              <a:off x="13832063" y="7807875"/>
              <a:ext cx="2397460" cy="1666712"/>
            </p:xfrm>
            <a:graphic>
              <a:graphicData uri="http://schemas.microsoft.com/office/powerpoint/2016/slidezoom">
                <pslz:sldZm>
                  <pslz:sldZmObj sldId="272" cId="0">
                    <pslz:zmPr id="{CE8B3A00-7C1F-4A08-9C71-1E225ED5932C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397460" cy="166671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2" name="Powiększenie slajdu 111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EEBB68A1-7C67-33CA-C87A-4B0BF0DA35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3832063" y="7807875"/>
                <a:ext cx="2397460" cy="166671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20" name="Prostokąt 19">
            <a:hlinkClick r:id="rId12" action="ppaction://hlinksldjump"/>
            <a:extLst>
              <a:ext uri="{FF2B5EF4-FFF2-40B4-BE49-F238E27FC236}">
                <a16:creationId xmlns:a16="http://schemas.microsoft.com/office/drawing/2014/main" id="{D8281F4D-CB35-CB45-5C53-654D07C3015F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>
            <a:hlinkClick r:id="rId13" action="ppaction://hlinksldjump"/>
            <a:extLst>
              <a:ext uri="{FF2B5EF4-FFF2-40B4-BE49-F238E27FC236}">
                <a16:creationId xmlns:a16="http://schemas.microsoft.com/office/drawing/2014/main" id="{170B202F-914E-DB47-D6CB-ACA03EC58295}"/>
              </a:ext>
            </a:extLst>
          </p:cNvPr>
          <p:cNvSpPr/>
          <p:nvPr/>
        </p:nvSpPr>
        <p:spPr>
          <a:xfrm>
            <a:off x="17961013" y="5313862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hlinkClick r:id="rId14" action="ppaction://hlinksldjump"/>
            <a:extLst>
              <a:ext uri="{FF2B5EF4-FFF2-40B4-BE49-F238E27FC236}">
                <a16:creationId xmlns:a16="http://schemas.microsoft.com/office/drawing/2014/main" id="{C1C0D4E9-C49E-C031-2F1A-6EE4AE3B62F6}"/>
              </a:ext>
            </a:extLst>
          </p:cNvPr>
          <p:cNvSpPr/>
          <p:nvPr/>
        </p:nvSpPr>
        <p:spPr>
          <a:xfrm>
            <a:off x="17961013" y="6447641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hlinkClick r:id="rId15" action="ppaction://hlinksldjump"/>
            <a:extLst>
              <a:ext uri="{FF2B5EF4-FFF2-40B4-BE49-F238E27FC236}">
                <a16:creationId xmlns:a16="http://schemas.microsoft.com/office/drawing/2014/main" id="{9B0AB76D-4B6C-0BA8-61CB-5E7FC327CD5F}"/>
              </a:ext>
            </a:extLst>
          </p:cNvPr>
          <p:cNvSpPr/>
          <p:nvPr/>
        </p:nvSpPr>
        <p:spPr>
          <a:xfrm>
            <a:off x="17981580" y="763278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>
            <a:hlinkClick r:id="rId16" action="ppaction://hlinksldjump"/>
            <a:extLst>
              <a:ext uri="{FF2B5EF4-FFF2-40B4-BE49-F238E27FC236}">
                <a16:creationId xmlns:a16="http://schemas.microsoft.com/office/drawing/2014/main" id="{4EA7810D-53F4-456A-3711-EF83B01DAAB6}"/>
              </a:ext>
            </a:extLst>
          </p:cNvPr>
          <p:cNvSpPr/>
          <p:nvPr/>
        </p:nvSpPr>
        <p:spPr>
          <a:xfrm>
            <a:off x="17946866" y="878521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0" name="Grafika 69" descr="Dom z wypełnieniem pełnym">
            <a:hlinkClick r:id="rId17" action="ppaction://hlinksldjump"/>
            <a:extLst>
              <a:ext uri="{FF2B5EF4-FFF2-40B4-BE49-F238E27FC236}">
                <a16:creationId xmlns:a16="http://schemas.microsoft.com/office/drawing/2014/main" id="{877FC184-6E6C-27CB-116E-DA43932DF67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9026929" y="3093836"/>
            <a:ext cx="914400" cy="914400"/>
          </a:xfrm>
          <a:prstGeom prst="rect">
            <a:avLst/>
          </a:prstGeom>
        </p:spPr>
      </p:pic>
      <p:sp>
        <p:nvSpPr>
          <p:cNvPr id="7" name="object 35">
            <a:extLst>
              <a:ext uri="{FF2B5EF4-FFF2-40B4-BE49-F238E27FC236}">
                <a16:creationId xmlns:a16="http://schemas.microsoft.com/office/drawing/2014/main" id="{C6E8C8B1-8BB4-B7B3-DA66-C0659668999A}"/>
              </a:ext>
            </a:extLst>
          </p:cNvPr>
          <p:cNvSpPr txBox="1"/>
          <p:nvPr/>
        </p:nvSpPr>
        <p:spPr>
          <a:xfrm>
            <a:off x="382546" y="12854625"/>
            <a:ext cx="14853285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ADT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terapia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 err="1">
                <a:solidFill>
                  <a:srgbClr val="050E4C"/>
                </a:solidFill>
                <a:latin typeface="Arial Narrow"/>
                <a:cs typeface="Arial Narrow"/>
              </a:rPr>
              <a:t>antyandrogenowa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;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AE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zdarzenia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niepożądane;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RWE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</a:t>
            </a:r>
            <a:endParaRPr lang="pl-PL" sz="1400" dirty="0">
              <a:latin typeface="Arial Narrow"/>
              <a:cs typeface="Arial Narrow"/>
            </a:endParaRPr>
          </a:p>
        </p:txBody>
      </p:sp>
      <p:sp>
        <p:nvSpPr>
          <p:cNvPr id="8" name="object 35">
            <a:extLst>
              <a:ext uri="{FF2B5EF4-FFF2-40B4-BE49-F238E27FC236}">
                <a16:creationId xmlns:a16="http://schemas.microsoft.com/office/drawing/2014/main" id="{6C2B9220-7143-379F-0319-8C7E54339C86}"/>
              </a:ext>
            </a:extLst>
          </p:cNvPr>
          <p:cNvSpPr txBox="1"/>
          <p:nvPr/>
        </p:nvSpPr>
        <p:spPr>
          <a:xfrm>
            <a:off x="388261" y="13161990"/>
            <a:ext cx="14988104" cy="56015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1. 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Berruti A et al.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Cancer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Treatment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Reviews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. 2023; 115: 102525. 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2.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Small EJ et al. ASCO GU 2020. Poster 5516.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id="{15A56F07-8DF9-8042-DC61-06F4EAC83969}"/>
              </a:ext>
            </a:extLst>
          </p:cNvPr>
          <p:cNvGrpSpPr/>
          <p:nvPr/>
        </p:nvGrpSpPr>
        <p:grpSpPr>
          <a:xfrm>
            <a:off x="17927601" y="9913114"/>
            <a:ext cx="2176780" cy="886460"/>
            <a:chOff x="17927601" y="9913114"/>
            <a:chExt cx="2176780" cy="886460"/>
          </a:xfrm>
        </p:grpSpPr>
        <p:sp>
          <p:nvSpPr>
            <p:cNvPr id="10" name="object 22">
              <a:extLst>
                <a:ext uri="{FF2B5EF4-FFF2-40B4-BE49-F238E27FC236}">
                  <a16:creationId xmlns:a16="http://schemas.microsoft.com/office/drawing/2014/main" id="{57F6EDB1-C280-5EAA-A04D-40A409DA7AD9}"/>
                </a:ext>
              </a:extLst>
            </p:cNvPr>
            <p:cNvSpPr/>
            <p:nvPr/>
          </p:nvSpPr>
          <p:spPr>
            <a:xfrm>
              <a:off x="17927601" y="9913114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23">
              <a:extLst>
                <a:ext uri="{FF2B5EF4-FFF2-40B4-BE49-F238E27FC236}">
                  <a16:creationId xmlns:a16="http://schemas.microsoft.com/office/drawing/2014/main" id="{01451E82-8717-0322-4F34-53B740FDB479}"/>
                </a:ext>
              </a:extLst>
            </p:cNvPr>
            <p:cNvSpPr txBox="1"/>
            <p:nvPr/>
          </p:nvSpPr>
          <p:spPr>
            <a:xfrm>
              <a:off x="18901276" y="10179561"/>
              <a:ext cx="903605" cy="26802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algn="r">
                <a:lnSpc>
                  <a:spcPts val="1955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SIL</a:t>
              </a:r>
              <a:endParaRPr sz="1750" dirty="0">
                <a:latin typeface="Arial Narrow"/>
                <a:cs typeface="Arial Narrow"/>
              </a:endParaRPr>
            </a:p>
          </p:txBody>
        </p:sp>
        <p:sp>
          <p:nvSpPr>
            <p:cNvPr id="12" name="object 24">
              <a:extLst>
                <a:ext uri="{FF2B5EF4-FFF2-40B4-BE49-F238E27FC236}">
                  <a16:creationId xmlns:a16="http://schemas.microsoft.com/office/drawing/2014/main" id="{29F1861F-2FCD-70C3-07E4-A21504C8DEC1}"/>
                </a:ext>
              </a:extLst>
            </p:cNvPr>
            <p:cNvSpPr/>
            <p:nvPr/>
          </p:nvSpPr>
          <p:spPr>
            <a:xfrm>
              <a:off x="17961013" y="10207879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3" name="Prostokąt 12">
            <a:hlinkClick r:id="rId20" action="ppaction://hlinksldjump"/>
            <a:extLst>
              <a:ext uri="{FF2B5EF4-FFF2-40B4-BE49-F238E27FC236}">
                <a16:creationId xmlns:a16="http://schemas.microsoft.com/office/drawing/2014/main" id="{D5D2C26D-D311-3E9F-4700-807EFB3A14DC}"/>
              </a:ext>
            </a:extLst>
          </p:cNvPr>
          <p:cNvSpPr/>
          <p:nvPr/>
        </p:nvSpPr>
        <p:spPr>
          <a:xfrm>
            <a:off x="17961012" y="9919750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object 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641134"/>
            <a:ext cx="20073287" cy="329511"/>
          </a:xfrm>
          <a:prstGeom prst="rect">
            <a:avLst/>
          </a:prstGeom>
        </p:spPr>
      </p:pic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9671050" y="272426"/>
            <a:ext cx="9764636" cy="1000496"/>
          </a:xfrm>
          <a:prstGeom prst="rect">
            <a:avLst/>
          </a:prstGeom>
        </p:spPr>
        <p:txBody>
          <a:bodyPr vert="horz" wrap="square" lIns="0" tIns="327880" rIns="0" bIns="0" rtlCol="0">
            <a:spAutoFit/>
          </a:bodyPr>
          <a:lstStyle/>
          <a:p>
            <a:pPr marL="5863590" algn="r">
              <a:lnSpc>
                <a:spcPct val="100000"/>
              </a:lnSpc>
              <a:spcBef>
                <a:spcPts val="110"/>
              </a:spcBef>
            </a:pPr>
            <a:r>
              <a:rPr dirty="0"/>
              <a:t>JAKOŚĆ </a:t>
            </a:r>
            <a:r>
              <a:rPr spc="-10" dirty="0"/>
              <a:t>ŻYCIA</a:t>
            </a:r>
            <a:r>
              <a:rPr lang="pl-PL" spc="-10" baseline="30000" dirty="0"/>
              <a:t>1</a:t>
            </a:r>
            <a:endParaRPr spc="-10" baseline="30000" dirty="0"/>
          </a:p>
        </p:txBody>
      </p:sp>
      <p:grpSp>
        <p:nvGrpSpPr>
          <p:cNvPr id="32" name="object 32"/>
          <p:cNvGrpSpPr/>
          <p:nvPr/>
        </p:nvGrpSpPr>
        <p:grpSpPr>
          <a:xfrm>
            <a:off x="2551631" y="4212330"/>
            <a:ext cx="13199110" cy="5305425"/>
            <a:chOff x="2551631" y="4212330"/>
            <a:chExt cx="13199110" cy="5305425"/>
          </a:xfrm>
        </p:grpSpPr>
        <p:sp>
          <p:nvSpPr>
            <p:cNvPr id="33" name="object 33"/>
            <p:cNvSpPr/>
            <p:nvPr/>
          </p:nvSpPr>
          <p:spPr>
            <a:xfrm>
              <a:off x="11018914" y="8260191"/>
              <a:ext cx="2398395" cy="288290"/>
            </a:xfrm>
            <a:custGeom>
              <a:avLst/>
              <a:gdLst/>
              <a:ahLst/>
              <a:cxnLst/>
              <a:rect l="l" t="t" r="r" b="b"/>
              <a:pathLst>
                <a:path w="2398394" h="288290">
                  <a:moveTo>
                    <a:pt x="153339" y="287731"/>
                  </a:moveTo>
                  <a:lnTo>
                    <a:pt x="76669" y="134391"/>
                  </a:lnTo>
                  <a:lnTo>
                    <a:pt x="0" y="287731"/>
                  </a:lnTo>
                  <a:lnTo>
                    <a:pt x="153339" y="287731"/>
                  </a:lnTo>
                  <a:close/>
                </a:path>
                <a:path w="2398394" h="288290">
                  <a:moveTo>
                    <a:pt x="2398014" y="153327"/>
                  </a:moveTo>
                  <a:lnTo>
                    <a:pt x="2321344" y="0"/>
                  </a:lnTo>
                  <a:lnTo>
                    <a:pt x="2244674" y="153327"/>
                  </a:lnTo>
                  <a:lnTo>
                    <a:pt x="2398014" y="153327"/>
                  </a:lnTo>
                  <a:close/>
                </a:path>
              </a:pathLst>
            </a:custGeom>
            <a:solidFill>
              <a:srgbClr val="B9BBB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object 34"/>
            <p:cNvSpPr/>
            <p:nvPr/>
          </p:nvSpPr>
          <p:spPr>
            <a:xfrm>
              <a:off x="2777091" y="5474570"/>
              <a:ext cx="12846685" cy="3002915"/>
            </a:xfrm>
            <a:custGeom>
              <a:avLst/>
              <a:gdLst/>
              <a:ahLst/>
              <a:cxnLst/>
              <a:rect l="l" t="t" r="r" b="b"/>
              <a:pathLst>
                <a:path w="12846685" h="3002915">
                  <a:moveTo>
                    <a:pt x="0" y="0"/>
                  </a:moveTo>
                  <a:lnTo>
                    <a:pt x="562233" y="264079"/>
                  </a:lnTo>
                  <a:lnTo>
                    <a:pt x="988167" y="468527"/>
                  </a:lnTo>
                  <a:lnTo>
                    <a:pt x="1414101" y="672976"/>
                  </a:lnTo>
                  <a:lnTo>
                    <a:pt x="1925223" y="692177"/>
                  </a:lnTo>
                  <a:lnTo>
                    <a:pt x="2419306" y="366303"/>
                  </a:lnTo>
                  <a:lnTo>
                    <a:pt x="2828203" y="996686"/>
                  </a:lnTo>
                  <a:lnTo>
                    <a:pt x="3373399" y="877424"/>
                  </a:lnTo>
                  <a:lnTo>
                    <a:pt x="3901558" y="1020649"/>
                  </a:lnTo>
                  <a:lnTo>
                    <a:pt x="6114815" y="2001891"/>
                  </a:lnTo>
                  <a:lnTo>
                    <a:pt x="8314238" y="3002555"/>
                  </a:lnTo>
                  <a:lnTo>
                    <a:pt x="10546133" y="2870797"/>
                  </a:lnTo>
                  <a:lnTo>
                    <a:pt x="12846179" y="2087078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" name="object 35"/>
            <p:cNvSpPr/>
            <p:nvPr/>
          </p:nvSpPr>
          <p:spPr>
            <a:xfrm>
              <a:off x="13340263" y="7365718"/>
              <a:ext cx="0" cy="1942464"/>
            </a:xfrm>
            <a:custGeom>
              <a:avLst/>
              <a:gdLst/>
              <a:ahLst/>
              <a:cxnLst/>
              <a:rect l="l" t="t" r="r" b="b"/>
              <a:pathLst>
                <a:path h="1942465">
                  <a:moveTo>
                    <a:pt x="0" y="0"/>
                  </a:moveTo>
                  <a:lnTo>
                    <a:pt x="0" y="194226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" name="object 36"/>
            <p:cNvSpPr/>
            <p:nvPr/>
          </p:nvSpPr>
          <p:spPr>
            <a:xfrm>
              <a:off x="13301929" y="7365718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object 37"/>
            <p:cNvSpPr/>
            <p:nvPr/>
          </p:nvSpPr>
          <p:spPr>
            <a:xfrm>
              <a:off x="13301929" y="9307979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" name="object 38"/>
            <p:cNvSpPr/>
            <p:nvPr/>
          </p:nvSpPr>
          <p:spPr>
            <a:xfrm>
              <a:off x="11095589" y="7663872"/>
              <a:ext cx="0" cy="1614805"/>
            </a:xfrm>
            <a:custGeom>
              <a:avLst/>
              <a:gdLst/>
              <a:ahLst/>
              <a:cxnLst/>
              <a:rect l="l" t="t" r="r" b="b"/>
              <a:pathLst>
                <a:path h="1614804">
                  <a:moveTo>
                    <a:pt x="0" y="0"/>
                  </a:moveTo>
                  <a:lnTo>
                    <a:pt x="0" y="1614725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" name="object 39"/>
            <p:cNvSpPr/>
            <p:nvPr/>
          </p:nvSpPr>
          <p:spPr>
            <a:xfrm>
              <a:off x="11057255" y="7663872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" name="object 40"/>
            <p:cNvSpPr/>
            <p:nvPr/>
          </p:nvSpPr>
          <p:spPr>
            <a:xfrm>
              <a:off x="11057255" y="9278596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1" name="object 41"/>
            <p:cNvSpPr/>
            <p:nvPr/>
          </p:nvSpPr>
          <p:spPr>
            <a:xfrm>
              <a:off x="8875062" y="6812004"/>
              <a:ext cx="0" cy="1369695"/>
            </a:xfrm>
            <a:custGeom>
              <a:avLst/>
              <a:gdLst/>
              <a:ahLst/>
              <a:cxnLst/>
              <a:rect l="l" t="t" r="r" b="b"/>
              <a:pathLst>
                <a:path h="1369695">
                  <a:moveTo>
                    <a:pt x="0" y="0"/>
                  </a:moveTo>
                  <a:lnTo>
                    <a:pt x="0" y="1369097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2" name="object 42"/>
            <p:cNvSpPr/>
            <p:nvPr/>
          </p:nvSpPr>
          <p:spPr>
            <a:xfrm>
              <a:off x="8836728" y="6812004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3" name="object 43"/>
            <p:cNvSpPr/>
            <p:nvPr/>
          </p:nvSpPr>
          <p:spPr>
            <a:xfrm>
              <a:off x="8836728" y="8181100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4" name="object 44"/>
            <p:cNvSpPr/>
            <p:nvPr/>
          </p:nvSpPr>
          <p:spPr>
            <a:xfrm>
              <a:off x="6665872" y="5909023"/>
              <a:ext cx="0" cy="1173480"/>
            </a:xfrm>
            <a:custGeom>
              <a:avLst/>
              <a:gdLst/>
              <a:ahLst/>
              <a:cxnLst/>
              <a:rect l="l" t="t" r="r" b="b"/>
              <a:pathLst>
                <a:path h="1173479">
                  <a:moveTo>
                    <a:pt x="0" y="0"/>
                  </a:moveTo>
                  <a:lnTo>
                    <a:pt x="0" y="1173167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5" name="object 45"/>
            <p:cNvSpPr/>
            <p:nvPr/>
          </p:nvSpPr>
          <p:spPr>
            <a:xfrm>
              <a:off x="6627538" y="5909023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6" name="object 46"/>
            <p:cNvSpPr/>
            <p:nvPr/>
          </p:nvSpPr>
          <p:spPr>
            <a:xfrm>
              <a:off x="6627538" y="7082189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7" name="object 47"/>
            <p:cNvSpPr/>
            <p:nvPr/>
          </p:nvSpPr>
          <p:spPr>
            <a:xfrm>
              <a:off x="6137713" y="5823836"/>
              <a:ext cx="0" cy="1071245"/>
            </a:xfrm>
            <a:custGeom>
              <a:avLst/>
              <a:gdLst/>
              <a:ahLst/>
              <a:cxnLst/>
              <a:rect l="l" t="t" r="r" b="b"/>
              <a:pathLst>
                <a:path h="1071245">
                  <a:moveTo>
                    <a:pt x="0" y="0"/>
                  </a:moveTo>
                  <a:lnTo>
                    <a:pt x="0" y="1070943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8" name="object 48"/>
            <p:cNvSpPr/>
            <p:nvPr/>
          </p:nvSpPr>
          <p:spPr>
            <a:xfrm>
              <a:off x="6099379" y="5823836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9" name="object 49"/>
            <p:cNvSpPr/>
            <p:nvPr/>
          </p:nvSpPr>
          <p:spPr>
            <a:xfrm>
              <a:off x="6099379" y="6894778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0" name="object 50"/>
            <p:cNvSpPr/>
            <p:nvPr/>
          </p:nvSpPr>
          <p:spPr>
            <a:xfrm>
              <a:off x="5630482" y="5909023"/>
              <a:ext cx="0" cy="1071245"/>
            </a:xfrm>
            <a:custGeom>
              <a:avLst/>
              <a:gdLst/>
              <a:ahLst/>
              <a:cxnLst/>
              <a:rect l="l" t="t" r="r" b="b"/>
              <a:pathLst>
                <a:path h="1071245">
                  <a:moveTo>
                    <a:pt x="0" y="0"/>
                  </a:moveTo>
                  <a:lnTo>
                    <a:pt x="0" y="1070943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1" name="object 51"/>
            <p:cNvSpPr/>
            <p:nvPr/>
          </p:nvSpPr>
          <p:spPr>
            <a:xfrm>
              <a:off x="5592148" y="5909023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2" name="object 52"/>
            <p:cNvSpPr/>
            <p:nvPr/>
          </p:nvSpPr>
          <p:spPr>
            <a:xfrm>
              <a:off x="5592148" y="6979965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3" name="object 53"/>
            <p:cNvSpPr/>
            <p:nvPr/>
          </p:nvSpPr>
          <p:spPr>
            <a:xfrm>
              <a:off x="5166583" y="5279855"/>
              <a:ext cx="0" cy="1071245"/>
            </a:xfrm>
            <a:custGeom>
              <a:avLst/>
              <a:gdLst/>
              <a:ahLst/>
              <a:cxnLst/>
              <a:rect l="l" t="t" r="r" b="b"/>
              <a:pathLst>
                <a:path h="1071245">
                  <a:moveTo>
                    <a:pt x="0" y="0"/>
                  </a:moveTo>
                  <a:lnTo>
                    <a:pt x="0" y="1070943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4" name="object 54"/>
            <p:cNvSpPr/>
            <p:nvPr/>
          </p:nvSpPr>
          <p:spPr>
            <a:xfrm>
              <a:off x="5128249" y="5279855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5" name="object 55"/>
            <p:cNvSpPr/>
            <p:nvPr/>
          </p:nvSpPr>
          <p:spPr>
            <a:xfrm>
              <a:off x="5128249" y="6350797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6" name="object 56"/>
            <p:cNvSpPr/>
            <p:nvPr/>
          </p:nvSpPr>
          <p:spPr>
            <a:xfrm>
              <a:off x="4702683" y="5770328"/>
              <a:ext cx="0" cy="877569"/>
            </a:xfrm>
            <a:custGeom>
              <a:avLst/>
              <a:gdLst/>
              <a:ahLst/>
              <a:cxnLst/>
              <a:rect l="l" t="t" r="r" b="b"/>
              <a:pathLst>
                <a:path h="877570">
                  <a:moveTo>
                    <a:pt x="0" y="0"/>
                  </a:moveTo>
                  <a:lnTo>
                    <a:pt x="0" y="877407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7" name="object 57"/>
            <p:cNvSpPr/>
            <p:nvPr/>
          </p:nvSpPr>
          <p:spPr>
            <a:xfrm>
              <a:off x="4664349" y="5770328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8" name="object 58"/>
            <p:cNvSpPr/>
            <p:nvPr/>
          </p:nvSpPr>
          <p:spPr>
            <a:xfrm>
              <a:off x="4664349" y="6647736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9" name="object 59"/>
            <p:cNvSpPr/>
            <p:nvPr/>
          </p:nvSpPr>
          <p:spPr>
            <a:xfrm>
              <a:off x="4220673" y="5679018"/>
              <a:ext cx="0" cy="929005"/>
            </a:xfrm>
            <a:custGeom>
              <a:avLst/>
              <a:gdLst/>
              <a:ahLst/>
              <a:cxnLst/>
              <a:rect l="l" t="t" r="r" b="b"/>
              <a:pathLst>
                <a:path h="929004">
                  <a:moveTo>
                    <a:pt x="0" y="0"/>
                  </a:moveTo>
                  <a:lnTo>
                    <a:pt x="0" y="928519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0" name="object 60"/>
            <p:cNvSpPr/>
            <p:nvPr/>
          </p:nvSpPr>
          <p:spPr>
            <a:xfrm>
              <a:off x="4182339" y="5679018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1" name="object 61"/>
            <p:cNvSpPr/>
            <p:nvPr/>
          </p:nvSpPr>
          <p:spPr>
            <a:xfrm>
              <a:off x="4182339" y="6607538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2" name="object 62"/>
            <p:cNvSpPr/>
            <p:nvPr/>
          </p:nvSpPr>
          <p:spPr>
            <a:xfrm>
              <a:off x="3768848" y="5471242"/>
              <a:ext cx="0" cy="929005"/>
            </a:xfrm>
            <a:custGeom>
              <a:avLst/>
              <a:gdLst/>
              <a:ahLst/>
              <a:cxnLst/>
              <a:rect l="l" t="t" r="r" b="b"/>
              <a:pathLst>
                <a:path h="929004">
                  <a:moveTo>
                    <a:pt x="0" y="0"/>
                  </a:moveTo>
                  <a:lnTo>
                    <a:pt x="0" y="928519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3" name="object 63"/>
            <p:cNvSpPr/>
            <p:nvPr/>
          </p:nvSpPr>
          <p:spPr>
            <a:xfrm>
              <a:off x="3730514" y="5471242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4" name="object 64"/>
            <p:cNvSpPr/>
            <p:nvPr/>
          </p:nvSpPr>
          <p:spPr>
            <a:xfrm>
              <a:off x="3730514" y="6399762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5" name="object 65"/>
            <p:cNvSpPr/>
            <p:nvPr/>
          </p:nvSpPr>
          <p:spPr>
            <a:xfrm>
              <a:off x="3352103" y="5279838"/>
              <a:ext cx="0" cy="946785"/>
            </a:xfrm>
            <a:custGeom>
              <a:avLst/>
              <a:gdLst/>
              <a:ahLst/>
              <a:cxnLst/>
              <a:rect l="l" t="t" r="r" b="b"/>
              <a:pathLst>
                <a:path h="946785">
                  <a:moveTo>
                    <a:pt x="0" y="0"/>
                  </a:moveTo>
                  <a:lnTo>
                    <a:pt x="0" y="946221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6" name="object 66"/>
            <p:cNvSpPr/>
            <p:nvPr/>
          </p:nvSpPr>
          <p:spPr>
            <a:xfrm>
              <a:off x="3313768" y="5279838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7" name="object 67"/>
            <p:cNvSpPr/>
            <p:nvPr/>
          </p:nvSpPr>
          <p:spPr>
            <a:xfrm>
              <a:off x="3313768" y="6226061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8" name="object 68"/>
            <p:cNvSpPr/>
            <p:nvPr/>
          </p:nvSpPr>
          <p:spPr>
            <a:xfrm>
              <a:off x="2778165" y="4995626"/>
              <a:ext cx="0" cy="946785"/>
            </a:xfrm>
            <a:custGeom>
              <a:avLst/>
              <a:gdLst/>
              <a:ahLst/>
              <a:cxnLst/>
              <a:rect l="l" t="t" r="r" b="b"/>
              <a:pathLst>
                <a:path h="946785">
                  <a:moveTo>
                    <a:pt x="0" y="0"/>
                  </a:moveTo>
                  <a:lnTo>
                    <a:pt x="0" y="946221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9" name="object 69"/>
            <p:cNvSpPr/>
            <p:nvPr/>
          </p:nvSpPr>
          <p:spPr>
            <a:xfrm>
              <a:off x="2739830" y="4995626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0" name="object 70"/>
            <p:cNvSpPr/>
            <p:nvPr/>
          </p:nvSpPr>
          <p:spPr>
            <a:xfrm>
              <a:off x="2739830" y="5941850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1" name="object 71"/>
            <p:cNvSpPr/>
            <p:nvPr/>
          </p:nvSpPr>
          <p:spPr>
            <a:xfrm>
              <a:off x="15623271" y="6275327"/>
              <a:ext cx="0" cy="2496185"/>
            </a:xfrm>
            <a:custGeom>
              <a:avLst/>
              <a:gdLst/>
              <a:ahLst/>
              <a:cxnLst/>
              <a:rect l="l" t="t" r="r" b="b"/>
              <a:pathLst>
                <a:path h="2496184">
                  <a:moveTo>
                    <a:pt x="0" y="0"/>
                  </a:moveTo>
                  <a:lnTo>
                    <a:pt x="0" y="2495975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2" name="object 72"/>
            <p:cNvSpPr/>
            <p:nvPr/>
          </p:nvSpPr>
          <p:spPr>
            <a:xfrm>
              <a:off x="15584937" y="6275327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3" name="object 73"/>
            <p:cNvSpPr/>
            <p:nvPr/>
          </p:nvSpPr>
          <p:spPr>
            <a:xfrm>
              <a:off x="15584937" y="8771302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4" name="object 74"/>
            <p:cNvSpPr/>
            <p:nvPr/>
          </p:nvSpPr>
          <p:spPr>
            <a:xfrm>
              <a:off x="2701493" y="5373227"/>
              <a:ext cx="12998450" cy="2239645"/>
            </a:xfrm>
            <a:custGeom>
              <a:avLst/>
              <a:gdLst/>
              <a:ahLst/>
              <a:cxnLst/>
              <a:rect l="l" t="t" r="r" b="b"/>
              <a:pathLst>
                <a:path w="12998450" h="2239645">
                  <a:moveTo>
                    <a:pt x="153339" y="153339"/>
                  </a:moveTo>
                  <a:lnTo>
                    <a:pt x="76669" y="0"/>
                  </a:lnTo>
                  <a:lnTo>
                    <a:pt x="0" y="153339"/>
                  </a:lnTo>
                  <a:lnTo>
                    <a:pt x="153339" y="153339"/>
                  </a:lnTo>
                  <a:close/>
                </a:path>
                <a:path w="12998450" h="2239645">
                  <a:moveTo>
                    <a:pt x="727265" y="433578"/>
                  </a:moveTo>
                  <a:lnTo>
                    <a:pt x="650608" y="280238"/>
                  </a:lnTo>
                  <a:lnTo>
                    <a:pt x="573938" y="433578"/>
                  </a:lnTo>
                  <a:lnTo>
                    <a:pt x="727265" y="433578"/>
                  </a:lnTo>
                  <a:close/>
                </a:path>
                <a:path w="12998450" h="2239645">
                  <a:moveTo>
                    <a:pt x="1146644" y="638022"/>
                  </a:moveTo>
                  <a:lnTo>
                    <a:pt x="1069975" y="484695"/>
                  </a:lnTo>
                  <a:lnTo>
                    <a:pt x="993317" y="638022"/>
                  </a:lnTo>
                  <a:lnTo>
                    <a:pt x="1146644" y="638022"/>
                  </a:lnTo>
                  <a:close/>
                </a:path>
                <a:path w="12998450" h="2239645">
                  <a:moveTo>
                    <a:pt x="1595843" y="825436"/>
                  </a:moveTo>
                  <a:lnTo>
                    <a:pt x="1519174" y="672096"/>
                  </a:lnTo>
                  <a:lnTo>
                    <a:pt x="1442504" y="825436"/>
                  </a:lnTo>
                  <a:lnTo>
                    <a:pt x="1595843" y="825436"/>
                  </a:lnTo>
                  <a:close/>
                </a:path>
                <a:path w="12998450" h="2239645">
                  <a:moveTo>
                    <a:pt x="2077478" y="850988"/>
                  </a:moveTo>
                  <a:lnTo>
                    <a:pt x="2000821" y="697661"/>
                  </a:lnTo>
                  <a:lnTo>
                    <a:pt x="1924151" y="850988"/>
                  </a:lnTo>
                  <a:lnTo>
                    <a:pt x="2077478" y="850988"/>
                  </a:lnTo>
                  <a:close/>
                </a:path>
                <a:path w="12998450" h="2239645">
                  <a:moveTo>
                    <a:pt x="2541752" y="544309"/>
                  </a:moveTo>
                  <a:lnTo>
                    <a:pt x="2465082" y="390969"/>
                  </a:lnTo>
                  <a:lnTo>
                    <a:pt x="2388412" y="544309"/>
                  </a:lnTo>
                  <a:lnTo>
                    <a:pt x="2541752" y="544309"/>
                  </a:lnTo>
                  <a:close/>
                </a:path>
                <a:path w="12998450" h="2239645">
                  <a:moveTo>
                    <a:pt x="3005645" y="1147953"/>
                  </a:moveTo>
                  <a:lnTo>
                    <a:pt x="2928988" y="994613"/>
                  </a:lnTo>
                  <a:lnTo>
                    <a:pt x="2852318" y="1147953"/>
                  </a:lnTo>
                  <a:lnTo>
                    <a:pt x="3005645" y="1147953"/>
                  </a:lnTo>
                  <a:close/>
                </a:path>
                <a:path w="12998450" h="2239645">
                  <a:moveTo>
                    <a:pt x="3512883" y="1053312"/>
                  </a:moveTo>
                  <a:lnTo>
                    <a:pt x="3436213" y="899972"/>
                  </a:lnTo>
                  <a:lnTo>
                    <a:pt x="3359543" y="1053312"/>
                  </a:lnTo>
                  <a:lnTo>
                    <a:pt x="3512883" y="1053312"/>
                  </a:lnTo>
                  <a:close/>
                </a:path>
                <a:path w="12998450" h="2239645">
                  <a:moveTo>
                    <a:pt x="4041038" y="1174699"/>
                  </a:moveTo>
                  <a:lnTo>
                    <a:pt x="3964368" y="1021372"/>
                  </a:lnTo>
                  <a:lnTo>
                    <a:pt x="3887698" y="1174699"/>
                  </a:lnTo>
                  <a:lnTo>
                    <a:pt x="4041038" y="1174699"/>
                  </a:lnTo>
                  <a:close/>
                </a:path>
                <a:path w="12998450" h="2239645">
                  <a:moveTo>
                    <a:pt x="6250229" y="2137727"/>
                  </a:moveTo>
                  <a:lnTo>
                    <a:pt x="6173559" y="1984387"/>
                  </a:lnTo>
                  <a:lnTo>
                    <a:pt x="6096901" y="2137727"/>
                  </a:lnTo>
                  <a:lnTo>
                    <a:pt x="6250229" y="2137727"/>
                  </a:lnTo>
                  <a:close/>
                </a:path>
                <a:path w="12998450" h="2239645">
                  <a:moveTo>
                    <a:pt x="12998437" y="2239543"/>
                  </a:moveTo>
                  <a:lnTo>
                    <a:pt x="12921768" y="2086203"/>
                  </a:lnTo>
                  <a:lnTo>
                    <a:pt x="12845098" y="2239543"/>
                  </a:lnTo>
                  <a:lnTo>
                    <a:pt x="12998437" y="2239543"/>
                  </a:lnTo>
                  <a:close/>
                </a:path>
              </a:pathLst>
            </a:custGeom>
            <a:solidFill>
              <a:srgbClr val="B9BBB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5" name="object 75"/>
            <p:cNvSpPr/>
            <p:nvPr/>
          </p:nvSpPr>
          <p:spPr>
            <a:xfrm>
              <a:off x="2557029" y="6869002"/>
              <a:ext cx="13185140" cy="0"/>
            </a:xfrm>
            <a:custGeom>
              <a:avLst/>
              <a:gdLst/>
              <a:ahLst/>
              <a:cxnLst/>
              <a:rect l="l" t="t" r="r" b="b"/>
              <a:pathLst>
                <a:path w="13185140">
                  <a:moveTo>
                    <a:pt x="0" y="0"/>
                  </a:moveTo>
                  <a:lnTo>
                    <a:pt x="13184711" y="0"/>
                  </a:lnTo>
                </a:path>
              </a:pathLst>
            </a:custGeom>
            <a:ln w="10307">
              <a:solidFill>
                <a:srgbClr val="B9BBB9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6" name="object 76"/>
            <p:cNvSpPr/>
            <p:nvPr/>
          </p:nvSpPr>
          <p:spPr>
            <a:xfrm>
              <a:off x="2565548" y="4220902"/>
              <a:ext cx="13176250" cy="5288280"/>
            </a:xfrm>
            <a:custGeom>
              <a:avLst/>
              <a:gdLst/>
              <a:ahLst/>
              <a:cxnLst/>
              <a:rect l="l" t="t" r="r" b="b"/>
              <a:pathLst>
                <a:path w="13176250" h="5288280">
                  <a:moveTo>
                    <a:pt x="0" y="0"/>
                  </a:moveTo>
                  <a:lnTo>
                    <a:pt x="0" y="5287685"/>
                  </a:lnTo>
                  <a:lnTo>
                    <a:pt x="13176193" y="5287685"/>
                  </a:lnTo>
                </a:path>
              </a:pathLst>
            </a:custGeom>
            <a:ln w="17037">
              <a:solidFill>
                <a:srgbClr val="3C3C3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7" name="object 77"/>
          <p:cNvSpPr/>
          <p:nvPr/>
        </p:nvSpPr>
        <p:spPr>
          <a:xfrm>
            <a:off x="0" y="10721975"/>
            <a:ext cx="15019019" cy="1528445"/>
          </a:xfrm>
          <a:custGeom>
            <a:avLst/>
            <a:gdLst/>
            <a:ahLst/>
            <a:cxnLst/>
            <a:rect l="l" t="t" r="r" b="b"/>
            <a:pathLst>
              <a:path w="15019019" h="1528444">
                <a:moveTo>
                  <a:pt x="14763284" y="0"/>
                </a:moveTo>
                <a:lnTo>
                  <a:pt x="0" y="0"/>
                </a:lnTo>
                <a:lnTo>
                  <a:pt x="0" y="1527920"/>
                </a:lnTo>
                <a:lnTo>
                  <a:pt x="14763284" y="1527920"/>
                </a:lnTo>
                <a:lnTo>
                  <a:pt x="14809222" y="1523802"/>
                </a:lnTo>
                <a:lnTo>
                  <a:pt x="14852459" y="1511931"/>
                </a:lnTo>
                <a:lnTo>
                  <a:pt x="14892272" y="1493027"/>
                </a:lnTo>
                <a:lnTo>
                  <a:pt x="14927940" y="1467813"/>
                </a:lnTo>
                <a:lnTo>
                  <a:pt x="14958741" y="1437012"/>
                </a:lnTo>
                <a:lnTo>
                  <a:pt x="14983954" y="1401343"/>
                </a:lnTo>
                <a:lnTo>
                  <a:pt x="15002856" y="1361531"/>
                </a:lnTo>
                <a:lnTo>
                  <a:pt x="15014727" y="1318295"/>
                </a:lnTo>
                <a:lnTo>
                  <a:pt x="15018844" y="1272359"/>
                </a:lnTo>
                <a:lnTo>
                  <a:pt x="15018844" y="255560"/>
                </a:lnTo>
                <a:lnTo>
                  <a:pt x="15014727" y="209624"/>
                </a:lnTo>
                <a:lnTo>
                  <a:pt x="15002856" y="166389"/>
                </a:lnTo>
                <a:lnTo>
                  <a:pt x="14983954" y="126576"/>
                </a:lnTo>
                <a:lnTo>
                  <a:pt x="14958741" y="90908"/>
                </a:lnTo>
                <a:lnTo>
                  <a:pt x="14927940" y="60106"/>
                </a:lnTo>
                <a:lnTo>
                  <a:pt x="14892272" y="34892"/>
                </a:lnTo>
                <a:lnTo>
                  <a:pt x="14852459" y="15989"/>
                </a:lnTo>
                <a:lnTo>
                  <a:pt x="14809222" y="4117"/>
                </a:lnTo>
                <a:lnTo>
                  <a:pt x="14763284" y="0"/>
                </a:lnTo>
                <a:close/>
              </a:path>
            </a:pathLst>
          </a:custGeom>
          <a:solidFill>
            <a:srgbClr val="7E5393">
              <a:alpha val="7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8" name="object 78"/>
          <p:cNvSpPr txBox="1"/>
          <p:nvPr/>
        </p:nvSpPr>
        <p:spPr>
          <a:xfrm>
            <a:off x="1082029" y="2301055"/>
            <a:ext cx="6424295" cy="1408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3350" b="1" dirty="0">
                <a:solidFill>
                  <a:srgbClr val="050E4C"/>
                </a:solidFill>
                <a:latin typeface="Arial Narrow"/>
                <a:cs typeface="Arial Narrow"/>
              </a:rPr>
              <a:t>Badanie</a:t>
            </a:r>
            <a:r>
              <a:rPr sz="3350" b="1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b="1" spc="-10" dirty="0">
                <a:solidFill>
                  <a:srgbClr val="050E4C"/>
                </a:solidFill>
                <a:latin typeface="Arial Narrow"/>
                <a:cs typeface="Arial Narrow"/>
              </a:rPr>
              <a:t>SPARTAN</a:t>
            </a:r>
            <a:endParaRPr sz="3350" dirty="0">
              <a:latin typeface="Arial Narrow"/>
              <a:cs typeface="Arial Narrow"/>
            </a:endParaRPr>
          </a:p>
          <a:p>
            <a:pPr marL="1382395">
              <a:lnSpc>
                <a:spcPct val="100000"/>
              </a:lnSpc>
              <a:spcBef>
                <a:spcPts val="3265"/>
              </a:spcBef>
            </a:pPr>
            <a:r>
              <a:rPr sz="3000" b="1" dirty="0">
                <a:solidFill>
                  <a:srgbClr val="482462"/>
                </a:solidFill>
                <a:latin typeface="Arial Narrow"/>
                <a:cs typeface="Arial Narrow"/>
              </a:rPr>
              <a:t>Całkowity</a:t>
            </a:r>
            <a:r>
              <a:rPr sz="3000" b="1" spc="-3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000" b="1" dirty="0">
                <a:solidFill>
                  <a:srgbClr val="482462"/>
                </a:solidFill>
                <a:latin typeface="Arial Narrow"/>
                <a:cs typeface="Arial Narrow"/>
              </a:rPr>
              <a:t>wynik</a:t>
            </a:r>
            <a:r>
              <a:rPr sz="3000" b="1" spc="-2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000" b="1" dirty="0">
                <a:solidFill>
                  <a:srgbClr val="482462"/>
                </a:solidFill>
                <a:latin typeface="Arial Narrow"/>
                <a:cs typeface="Arial Narrow"/>
              </a:rPr>
              <a:t>w</a:t>
            </a:r>
            <a:r>
              <a:rPr sz="3000" b="1" spc="-2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000" b="1" dirty="0" err="1">
                <a:solidFill>
                  <a:srgbClr val="482462"/>
                </a:solidFill>
                <a:latin typeface="Arial Narrow"/>
                <a:cs typeface="Arial Narrow"/>
              </a:rPr>
              <a:t>skali</a:t>
            </a:r>
            <a:r>
              <a:rPr sz="3000" b="1" spc="-20" dirty="0">
                <a:solidFill>
                  <a:srgbClr val="482462"/>
                </a:solidFill>
                <a:latin typeface="Arial Narrow"/>
                <a:cs typeface="Arial Narrow"/>
              </a:rPr>
              <a:t> </a:t>
            </a:r>
            <a:r>
              <a:rPr sz="3000" b="1" dirty="0">
                <a:solidFill>
                  <a:srgbClr val="482462"/>
                </a:solidFill>
                <a:latin typeface="Arial Narrow"/>
                <a:cs typeface="Arial Narrow"/>
              </a:rPr>
              <a:t>FACT-</a:t>
            </a:r>
            <a:r>
              <a:rPr sz="3000" b="1" spc="-25" dirty="0">
                <a:solidFill>
                  <a:srgbClr val="482462"/>
                </a:solidFill>
                <a:latin typeface="Arial Narrow"/>
                <a:cs typeface="Arial Narrow"/>
              </a:rPr>
              <a:t>P</a:t>
            </a:r>
            <a:r>
              <a:rPr sz="2625" b="1" spc="-37" baseline="31746" dirty="0">
                <a:solidFill>
                  <a:srgbClr val="482462"/>
                </a:solidFill>
                <a:latin typeface="Arial Narrow"/>
                <a:cs typeface="Arial Narrow"/>
              </a:rPr>
              <a:t>1</a:t>
            </a:r>
            <a:endParaRPr sz="2625" baseline="31746" dirty="0">
              <a:latin typeface="Arial Narrow"/>
              <a:cs typeface="Arial Narrow"/>
            </a:endParaRPr>
          </a:p>
        </p:txBody>
      </p:sp>
      <p:pic>
        <p:nvPicPr>
          <p:cNvPr id="79" name="object 7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4044" y="4243415"/>
            <a:ext cx="227704" cy="206492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37925" y="5519684"/>
            <a:ext cx="83823" cy="176847"/>
          </a:xfrm>
          <a:prstGeom prst="rect">
            <a:avLst/>
          </a:prstGeom>
        </p:spPr>
      </p:pic>
      <p:sp>
        <p:nvSpPr>
          <p:cNvPr id="81" name="object 81"/>
          <p:cNvSpPr/>
          <p:nvPr/>
        </p:nvSpPr>
        <p:spPr>
          <a:xfrm>
            <a:off x="2035009" y="6795954"/>
            <a:ext cx="287020" cy="207010"/>
          </a:xfrm>
          <a:custGeom>
            <a:avLst/>
            <a:gdLst/>
            <a:ahLst/>
            <a:cxnLst/>
            <a:rect l="l" t="t" r="r" b="b"/>
            <a:pathLst>
              <a:path w="287019" h="207009">
                <a:moveTo>
                  <a:pt x="244699" y="0"/>
                </a:moveTo>
                <a:lnTo>
                  <a:pt x="208665" y="17130"/>
                </a:lnTo>
                <a:lnTo>
                  <a:pt x="202915" y="40634"/>
                </a:lnTo>
                <a:lnTo>
                  <a:pt x="202915" y="136469"/>
                </a:lnTo>
                <a:lnTo>
                  <a:pt x="226139" y="174100"/>
                </a:lnTo>
                <a:lnTo>
                  <a:pt x="244699" y="176847"/>
                </a:lnTo>
                <a:lnTo>
                  <a:pt x="254682" y="176161"/>
                </a:lnTo>
                <a:lnTo>
                  <a:pt x="263291" y="174100"/>
                </a:lnTo>
                <a:lnTo>
                  <a:pt x="270526" y="170666"/>
                </a:lnTo>
                <a:lnTo>
                  <a:pt x="276388" y="165858"/>
                </a:lnTo>
                <a:lnTo>
                  <a:pt x="280467" y="160492"/>
                </a:lnTo>
                <a:lnTo>
                  <a:pt x="244827" y="160492"/>
                </a:lnTo>
                <a:lnTo>
                  <a:pt x="234428" y="158958"/>
                </a:lnTo>
                <a:lnTo>
                  <a:pt x="227001" y="154358"/>
                </a:lnTo>
                <a:lnTo>
                  <a:pt x="222545" y="146691"/>
                </a:lnTo>
                <a:lnTo>
                  <a:pt x="221130" y="136469"/>
                </a:lnTo>
                <a:lnTo>
                  <a:pt x="221095" y="40634"/>
                </a:lnTo>
                <a:lnTo>
                  <a:pt x="222545" y="30156"/>
                </a:lnTo>
                <a:lnTo>
                  <a:pt x="227001" y="22489"/>
                </a:lnTo>
                <a:lnTo>
                  <a:pt x="234428" y="17889"/>
                </a:lnTo>
                <a:lnTo>
                  <a:pt x="244827" y="16355"/>
                </a:lnTo>
                <a:lnTo>
                  <a:pt x="280333" y="16355"/>
                </a:lnTo>
                <a:lnTo>
                  <a:pt x="276388" y="11116"/>
                </a:lnTo>
                <a:lnTo>
                  <a:pt x="270526" y="6253"/>
                </a:lnTo>
                <a:lnTo>
                  <a:pt x="263291" y="2779"/>
                </a:lnTo>
                <a:lnTo>
                  <a:pt x="254682" y="694"/>
                </a:lnTo>
                <a:lnTo>
                  <a:pt x="244699" y="0"/>
                </a:lnTo>
                <a:close/>
              </a:path>
              <a:path w="287019" h="207009">
                <a:moveTo>
                  <a:pt x="280333" y="16355"/>
                </a:moveTo>
                <a:lnTo>
                  <a:pt x="244827" y="16355"/>
                </a:lnTo>
                <a:lnTo>
                  <a:pt x="255225" y="17889"/>
                </a:lnTo>
                <a:lnTo>
                  <a:pt x="262652" y="22489"/>
                </a:lnTo>
                <a:lnTo>
                  <a:pt x="267108" y="30156"/>
                </a:lnTo>
                <a:lnTo>
                  <a:pt x="268558" y="40634"/>
                </a:lnTo>
                <a:lnTo>
                  <a:pt x="268523" y="136469"/>
                </a:lnTo>
                <a:lnTo>
                  <a:pt x="267108" y="146691"/>
                </a:lnTo>
                <a:lnTo>
                  <a:pt x="262652" y="154358"/>
                </a:lnTo>
                <a:lnTo>
                  <a:pt x="255225" y="158958"/>
                </a:lnTo>
                <a:lnTo>
                  <a:pt x="244827" y="160492"/>
                </a:lnTo>
                <a:lnTo>
                  <a:pt x="280467" y="160492"/>
                </a:lnTo>
                <a:lnTo>
                  <a:pt x="280917" y="159901"/>
                </a:lnTo>
                <a:lnTo>
                  <a:pt x="284151" y="153016"/>
                </a:lnTo>
                <a:lnTo>
                  <a:pt x="286092" y="145206"/>
                </a:lnTo>
                <a:lnTo>
                  <a:pt x="286738" y="136469"/>
                </a:lnTo>
                <a:lnTo>
                  <a:pt x="286738" y="40634"/>
                </a:lnTo>
                <a:lnTo>
                  <a:pt x="286092" y="31889"/>
                </a:lnTo>
                <a:lnTo>
                  <a:pt x="284151" y="24054"/>
                </a:lnTo>
                <a:lnTo>
                  <a:pt x="280917" y="17130"/>
                </a:lnTo>
                <a:lnTo>
                  <a:pt x="280333" y="16355"/>
                </a:lnTo>
                <a:close/>
              </a:path>
              <a:path w="287019" h="207009">
                <a:moveTo>
                  <a:pt x="177699" y="152569"/>
                </a:moveTo>
                <a:lnTo>
                  <a:pt x="162792" y="152569"/>
                </a:lnTo>
                <a:lnTo>
                  <a:pt x="152058" y="206492"/>
                </a:lnTo>
                <a:lnTo>
                  <a:pt x="162792" y="206492"/>
                </a:lnTo>
                <a:lnTo>
                  <a:pt x="170618" y="190807"/>
                </a:lnTo>
                <a:lnTo>
                  <a:pt x="176209" y="177997"/>
                </a:lnTo>
                <a:lnTo>
                  <a:pt x="179563" y="168063"/>
                </a:lnTo>
                <a:lnTo>
                  <a:pt x="180681" y="161003"/>
                </a:lnTo>
                <a:lnTo>
                  <a:pt x="180681" y="155380"/>
                </a:lnTo>
                <a:lnTo>
                  <a:pt x="177699" y="152569"/>
                </a:lnTo>
                <a:close/>
              </a:path>
              <a:path w="287019" h="207009">
                <a:moveTo>
                  <a:pt x="133034" y="18144"/>
                </a:moveTo>
                <a:lnTo>
                  <a:pt x="103544" y="18144"/>
                </a:lnTo>
                <a:lnTo>
                  <a:pt x="110998" y="19848"/>
                </a:lnTo>
                <a:lnTo>
                  <a:pt x="118494" y="26663"/>
                </a:lnTo>
                <a:lnTo>
                  <a:pt x="120369" y="31774"/>
                </a:lnTo>
                <a:lnTo>
                  <a:pt x="120369" y="57671"/>
                </a:lnTo>
                <a:lnTo>
                  <a:pt x="119431" y="63123"/>
                </a:lnTo>
                <a:lnTo>
                  <a:pt x="115683" y="71301"/>
                </a:lnTo>
                <a:lnTo>
                  <a:pt x="112105" y="75049"/>
                </a:lnTo>
                <a:lnTo>
                  <a:pt x="106824" y="78457"/>
                </a:lnTo>
                <a:lnTo>
                  <a:pt x="79814" y="97743"/>
                </a:lnTo>
                <a:lnTo>
                  <a:pt x="59034" y="137236"/>
                </a:lnTo>
                <a:lnTo>
                  <a:pt x="59034" y="174292"/>
                </a:lnTo>
                <a:lnTo>
                  <a:pt x="139024" y="174292"/>
                </a:lnTo>
                <a:lnTo>
                  <a:pt x="139024" y="157425"/>
                </a:lnTo>
                <a:lnTo>
                  <a:pt x="77434" y="157425"/>
                </a:lnTo>
                <a:lnTo>
                  <a:pt x="77434" y="130335"/>
                </a:lnTo>
                <a:lnTo>
                  <a:pt x="78883" y="124458"/>
                </a:lnTo>
                <a:lnTo>
                  <a:pt x="84675" y="116280"/>
                </a:lnTo>
                <a:lnTo>
                  <a:pt x="90383" y="111339"/>
                </a:lnTo>
                <a:lnTo>
                  <a:pt x="98901" y="105546"/>
                </a:lnTo>
                <a:lnTo>
                  <a:pt x="118580" y="91490"/>
                </a:lnTo>
                <a:lnTo>
                  <a:pt x="138419" y="57671"/>
                </a:lnTo>
                <a:lnTo>
                  <a:pt x="138513" y="37567"/>
                </a:lnTo>
                <a:lnTo>
                  <a:pt x="135686" y="21690"/>
                </a:lnTo>
                <a:lnTo>
                  <a:pt x="133034" y="18144"/>
                </a:lnTo>
                <a:close/>
              </a:path>
              <a:path w="287019" h="207009">
                <a:moveTo>
                  <a:pt x="93279" y="1277"/>
                </a:moveTo>
                <a:lnTo>
                  <a:pt x="84510" y="1565"/>
                </a:lnTo>
                <a:lnTo>
                  <a:pt x="76348" y="2427"/>
                </a:lnTo>
                <a:lnTo>
                  <a:pt x="68793" y="3865"/>
                </a:lnTo>
                <a:lnTo>
                  <a:pt x="61845" y="5877"/>
                </a:lnTo>
                <a:lnTo>
                  <a:pt x="61845" y="23511"/>
                </a:lnTo>
                <a:lnTo>
                  <a:pt x="68929" y="21163"/>
                </a:lnTo>
                <a:lnTo>
                  <a:pt x="76380" y="19486"/>
                </a:lnTo>
                <a:lnTo>
                  <a:pt x="84199" y="18480"/>
                </a:lnTo>
                <a:lnTo>
                  <a:pt x="92385" y="18144"/>
                </a:lnTo>
                <a:lnTo>
                  <a:pt x="133034" y="18144"/>
                </a:lnTo>
                <a:lnTo>
                  <a:pt x="127205" y="10350"/>
                </a:lnTo>
                <a:lnTo>
                  <a:pt x="113069" y="3545"/>
                </a:lnTo>
                <a:lnTo>
                  <a:pt x="93279" y="1277"/>
                </a:lnTo>
                <a:close/>
              </a:path>
              <a:path w="287019" h="207009">
                <a:moveTo>
                  <a:pt x="39100" y="83823"/>
                </a:moveTo>
                <a:lnTo>
                  <a:pt x="0" y="83823"/>
                </a:lnTo>
                <a:lnTo>
                  <a:pt x="0" y="98901"/>
                </a:lnTo>
                <a:lnTo>
                  <a:pt x="39100" y="98901"/>
                </a:lnTo>
                <a:lnTo>
                  <a:pt x="39100" y="838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2" name="object 82"/>
          <p:cNvSpPr/>
          <p:nvPr/>
        </p:nvSpPr>
        <p:spPr>
          <a:xfrm>
            <a:off x="2033986" y="8072224"/>
            <a:ext cx="288290" cy="207010"/>
          </a:xfrm>
          <a:custGeom>
            <a:avLst/>
            <a:gdLst/>
            <a:ahLst/>
            <a:cxnLst/>
            <a:rect l="l" t="t" r="r" b="b"/>
            <a:pathLst>
              <a:path w="288289" h="207009">
                <a:moveTo>
                  <a:pt x="245721" y="0"/>
                </a:moveTo>
                <a:lnTo>
                  <a:pt x="209687" y="17130"/>
                </a:lnTo>
                <a:lnTo>
                  <a:pt x="203937" y="40634"/>
                </a:lnTo>
                <a:lnTo>
                  <a:pt x="203937" y="136469"/>
                </a:lnTo>
                <a:lnTo>
                  <a:pt x="227161" y="174100"/>
                </a:lnTo>
                <a:lnTo>
                  <a:pt x="245721" y="176847"/>
                </a:lnTo>
                <a:lnTo>
                  <a:pt x="255704" y="176161"/>
                </a:lnTo>
                <a:lnTo>
                  <a:pt x="264313" y="174100"/>
                </a:lnTo>
                <a:lnTo>
                  <a:pt x="271549" y="170666"/>
                </a:lnTo>
                <a:lnTo>
                  <a:pt x="277411" y="165858"/>
                </a:lnTo>
                <a:lnTo>
                  <a:pt x="281490" y="160492"/>
                </a:lnTo>
                <a:lnTo>
                  <a:pt x="245849" y="160492"/>
                </a:lnTo>
                <a:lnTo>
                  <a:pt x="235451" y="158958"/>
                </a:lnTo>
                <a:lnTo>
                  <a:pt x="228023" y="154358"/>
                </a:lnTo>
                <a:lnTo>
                  <a:pt x="223567" y="146691"/>
                </a:lnTo>
                <a:lnTo>
                  <a:pt x="222152" y="136469"/>
                </a:lnTo>
                <a:lnTo>
                  <a:pt x="222117" y="40634"/>
                </a:lnTo>
                <a:lnTo>
                  <a:pt x="223567" y="30156"/>
                </a:lnTo>
                <a:lnTo>
                  <a:pt x="228023" y="22489"/>
                </a:lnTo>
                <a:lnTo>
                  <a:pt x="235451" y="17889"/>
                </a:lnTo>
                <a:lnTo>
                  <a:pt x="245849" y="16355"/>
                </a:lnTo>
                <a:lnTo>
                  <a:pt x="281355" y="16355"/>
                </a:lnTo>
                <a:lnTo>
                  <a:pt x="277411" y="11116"/>
                </a:lnTo>
                <a:lnTo>
                  <a:pt x="271549" y="6253"/>
                </a:lnTo>
                <a:lnTo>
                  <a:pt x="264313" y="2779"/>
                </a:lnTo>
                <a:lnTo>
                  <a:pt x="255704" y="694"/>
                </a:lnTo>
                <a:lnTo>
                  <a:pt x="245721" y="0"/>
                </a:lnTo>
                <a:close/>
              </a:path>
              <a:path w="288289" h="207009">
                <a:moveTo>
                  <a:pt x="281355" y="16355"/>
                </a:moveTo>
                <a:lnTo>
                  <a:pt x="245849" y="16355"/>
                </a:lnTo>
                <a:lnTo>
                  <a:pt x="256247" y="17889"/>
                </a:lnTo>
                <a:lnTo>
                  <a:pt x="263674" y="22489"/>
                </a:lnTo>
                <a:lnTo>
                  <a:pt x="268130" y="30156"/>
                </a:lnTo>
                <a:lnTo>
                  <a:pt x="269581" y="40634"/>
                </a:lnTo>
                <a:lnTo>
                  <a:pt x="269545" y="136469"/>
                </a:lnTo>
                <a:lnTo>
                  <a:pt x="268130" y="146691"/>
                </a:lnTo>
                <a:lnTo>
                  <a:pt x="263674" y="154358"/>
                </a:lnTo>
                <a:lnTo>
                  <a:pt x="256247" y="158958"/>
                </a:lnTo>
                <a:lnTo>
                  <a:pt x="245849" y="160492"/>
                </a:lnTo>
                <a:lnTo>
                  <a:pt x="281490" y="160492"/>
                </a:lnTo>
                <a:lnTo>
                  <a:pt x="281939" y="159901"/>
                </a:lnTo>
                <a:lnTo>
                  <a:pt x="285173" y="153016"/>
                </a:lnTo>
                <a:lnTo>
                  <a:pt x="287114" y="145206"/>
                </a:lnTo>
                <a:lnTo>
                  <a:pt x="287761" y="136469"/>
                </a:lnTo>
                <a:lnTo>
                  <a:pt x="287761" y="40634"/>
                </a:lnTo>
                <a:lnTo>
                  <a:pt x="287114" y="31889"/>
                </a:lnTo>
                <a:lnTo>
                  <a:pt x="285173" y="24054"/>
                </a:lnTo>
                <a:lnTo>
                  <a:pt x="281939" y="17130"/>
                </a:lnTo>
                <a:lnTo>
                  <a:pt x="281355" y="16355"/>
                </a:lnTo>
                <a:close/>
              </a:path>
              <a:path w="288289" h="207009">
                <a:moveTo>
                  <a:pt x="178722" y="152569"/>
                </a:moveTo>
                <a:lnTo>
                  <a:pt x="163814" y="152569"/>
                </a:lnTo>
                <a:lnTo>
                  <a:pt x="153080" y="206492"/>
                </a:lnTo>
                <a:lnTo>
                  <a:pt x="163814" y="206492"/>
                </a:lnTo>
                <a:lnTo>
                  <a:pt x="171640" y="190807"/>
                </a:lnTo>
                <a:lnTo>
                  <a:pt x="177231" y="177997"/>
                </a:lnTo>
                <a:lnTo>
                  <a:pt x="180585" y="168063"/>
                </a:lnTo>
                <a:lnTo>
                  <a:pt x="181703" y="161003"/>
                </a:lnTo>
                <a:lnTo>
                  <a:pt x="181703" y="155380"/>
                </a:lnTo>
                <a:lnTo>
                  <a:pt x="178722" y="152569"/>
                </a:lnTo>
                <a:close/>
              </a:path>
              <a:path w="288289" h="207009">
                <a:moveTo>
                  <a:pt x="132891" y="142091"/>
                </a:moveTo>
                <a:lnTo>
                  <a:pt x="115257" y="142091"/>
                </a:lnTo>
                <a:lnTo>
                  <a:pt x="115257" y="174292"/>
                </a:lnTo>
                <a:lnTo>
                  <a:pt x="132891" y="174292"/>
                </a:lnTo>
                <a:lnTo>
                  <a:pt x="132891" y="142091"/>
                </a:lnTo>
                <a:close/>
              </a:path>
              <a:path w="288289" h="207009">
                <a:moveTo>
                  <a:pt x="132891" y="2555"/>
                </a:moveTo>
                <a:lnTo>
                  <a:pt x="105035" y="2555"/>
                </a:lnTo>
                <a:lnTo>
                  <a:pt x="50600" y="125735"/>
                </a:lnTo>
                <a:lnTo>
                  <a:pt x="50600" y="142091"/>
                </a:lnTo>
                <a:lnTo>
                  <a:pt x="150269" y="142091"/>
                </a:lnTo>
                <a:lnTo>
                  <a:pt x="150269" y="125991"/>
                </a:lnTo>
                <a:lnTo>
                  <a:pt x="67723" y="125991"/>
                </a:lnTo>
                <a:lnTo>
                  <a:pt x="115513" y="17633"/>
                </a:lnTo>
                <a:lnTo>
                  <a:pt x="132891" y="17633"/>
                </a:lnTo>
                <a:lnTo>
                  <a:pt x="132891" y="2555"/>
                </a:lnTo>
                <a:close/>
              </a:path>
              <a:path w="288289" h="207009">
                <a:moveTo>
                  <a:pt x="132891" y="17633"/>
                </a:moveTo>
                <a:lnTo>
                  <a:pt x="115513" y="17633"/>
                </a:lnTo>
                <a:lnTo>
                  <a:pt x="115513" y="125991"/>
                </a:lnTo>
                <a:lnTo>
                  <a:pt x="132891" y="125991"/>
                </a:lnTo>
                <a:lnTo>
                  <a:pt x="132891" y="17633"/>
                </a:lnTo>
                <a:close/>
              </a:path>
              <a:path w="288289" h="207009">
                <a:moveTo>
                  <a:pt x="39100" y="83823"/>
                </a:moveTo>
                <a:lnTo>
                  <a:pt x="0" y="83823"/>
                </a:lnTo>
                <a:lnTo>
                  <a:pt x="0" y="98901"/>
                </a:lnTo>
                <a:lnTo>
                  <a:pt x="39100" y="98901"/>
                </a:lnTo>
                <a:lnTo>
                  <a:pt x="39100" y="838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3" name="object 83"/>
          <p:cNvSpPr/>
          <p:nvPr/>
        </p:nvSpPr>
        <p:spPr>
          <a:xfrm>
            <a:off x="2026830" y="9348494"/>
            <a:ext cx="295275" cy="207010"/>
          </a:xfrm>
          <a:custGeom>
            <a:avLst/>
            <a:gdLst/>
            <a:ahLst/>
            <a:cxnLst/>
            <a:rect l="l" t="t" r="r" b="b"/>
            <a:pathLst>
              <a:path w="295275" h="207009">
                <a:moveTo>
                  <a:pt x="252877" y="0"/>
                </a:moveTo>
                <a:lnTo>
                  <a:pt x="216843" y="17130"/>
                </a:lnTo>
                <a:lnTo>
                  <a:pt x="211093" y="40634"/>
                </a:lnTo>
                <a:lnTo>
                  <a:pt x="211093" y="136469"/>
                </a:lnTo>
                <a:lnTo>
                  <a:pt x="234317" y="174100"/>
                </a:lnTo>
                <a:lnTo>
                  <a:pt x="252877" y="176847"/>
                </a:lnTo>
                <a:lnTo>
                  <a:pt x="262860" y="176161"/>
                </a:lnTo>
                <a:lnTo>
                  <a:pt x="271469" y="174100"/>
                </a:lnTo>
                <a:lnTo>
                  <a:pt x="278704" y="170666"/>
                </a:lnTo>
                <a:lnTo>
                  <a:pt x="284566" y="165858"/>
                </a:lnTo>
                <a:lnTo>
                  <a:pt x="288645" y="160492"/>
                </a:lnTo>
                <a:lnTo>
                  <a:pt x="253004" y="160492"/>
                </a:lnTo>
                <a:lnTo>
                  <a:pt x="242606" y="158958"/>
                </a:lnTo>
                <a:lnTo>
                  <a:pt x="235179" y="154358"/>
                </a:lnTo>
                <a:lnTo>
                  <a:pt x="230723" y="146691"/>
                </a:lnTo>
                <a:lnTo>
                  <a:pt x="229308" y="136469"/>
                </a:lnTo>
                <a:lnTo>
                  <a:pt x="229273" y="40634"/>
                </a:lnTo>
                <a:lnTo>
                  <a:pt x="230723" y="30156"/>
                </a:lnTo>
                <a:lnTo>
                  <a:pt x="235179" y="22489"/>
                </a:lnTo>
                <a:lnTo>
                  <a:pt x="242606" y="17889"/>
                </a:lnTo>
                <a:lnTo>
                  <a:pt x="253004" y="16355"/>
                </a:lnTo>
                <a:lnTo>
                  <a:pt x="288511" y="16355"/>
                </a:lnTo>
                <a:lnTo>
                  <a:pt x="284566" y="11116"/>
                </a:lnTo>
                <a:lnTo>
                  <a:pt x="278704" y="6253"/>
                </a:lnTo>
                <a:lnTo>
                  <a:pt x="271469" y="2779"/>
                </a:lnTo>
                <a:lnTo>
                  <a:pt x="262860" y="694"/>
                </a:lnTo>
                <a:lnTo>
                  <a:pt x="252877" y="0"/>
                </a:lnTo>
                <a:close/>
              </a:path>
              <a:path w="295275" h="207009">
                <a:moveTo>
                  <a:pt x="288511" y="16355"/>
                </a:moveTo>
                <a:lnTo>
                  <a:pt x="253004" y="16355"/>
                </a:lnTo>
                <a:lnTo>
                  <a:pt x="263403" y="17889"/>
                </a:lnTo>
                <a:lnTo>
                  <a:pt x="270830" y="22489"/>
                </a:lnTo>
                <a:lnTo>
                  <a:pt x="275286" y="30156"/>
                </a:lnTo>
                <a:lnTo>
                  <a:pt x="276736" y="40634"/>
                </a:lnTo>
                <a:lnTo>
                  <a:pt x="276701" y="136469"/>
                </a:lnTo>
                <a:lnTo>
                  <a:pt x="275286" y="146691"/>
                </a:lnTo>
                <a:lnTo>
                  <a:pt x="270830" y="154358"/>
                </a:lnTo>
                <a:lnTo>
                  <a:pt x="263403" y="158958"/>
                </a:lnTo>
                <a:lnTo>
                  <a:pt x="253004" y="160492"/>
                </a:lnTo>
                <a:lnTo>
                  <a:pt x="288645" y="160492"/>
                </a:lnTo>
                <a:lnTo>
                  <a:pt x="289094" y="159901"/>
                </a:lnTo>
                <a:lnTo>
                  <a:pt x="292329" y="153016"/>
                </a:lnTo>
                <a:lnTo>
                  <a:pt x="294270" y="145206"/>
                </a:lnTo>
                <a:lnTo>
                  <a:pt x="294916" y="136469"/>
                </a:lnTo>
                <a:lnTo>
                  <a:pt x="294916" y="40634"/>
                </a:lnTo>
                <a:lnTo>
                  <a:pt x="294270" y="31889"/>
                </a:lnTo>
                <a:lnTo>
                  <a:pt x="292329" y="24054"/>
                </a:lnTo>
                <a:lnTo>
                  <a:pt x="289094" y="17130"/>
                </a:lnTo>
                <a:lnTo>
                  <a:pt x="288511" y="16355"/>
                </a:lnTo>
                <a:close/>
              </a:path>
              <a:path w="295275" h="207009">
                <a:moveTo>
                  <a:pt x="185877" y="152569"/>
                </a:moveTo>
                <a:lnTo>
                  <a:pt x="170970" y="152569"/>
                </a:lnTo>
                <a:lnTo>
                  <a:pt x="160236" y="206492"/>
                </a:lnTo>
                <a:lnTo>
                  <a:pt x="170970" y="206492"/>
                </a:lnTo>
                <a:lnTo>
                  <a:pt x="178796" y="190807"/>
                </a:lnTo>
                <a:lnTo>
                  <a:pt x="184386" y="177997"/>
                </a:lnTo>
                <a:lnTo>
                  <a:pt x="187741" y="168063"/>
                </a:lnTo>
                <a:lnTo>
                  <a:pt x="188859" y="161003"/>
                </a:lnTo>
                <a:lnTo>
                  <a:pt x="188859" y="155380"/>
                </a:lnTo>
                <a:lnTo>
                  <a:pt x="185877" y="152569"/>
                </a:lnTo>
                <a:close/>
              </a:path>
              <a:path w="295275" h="207009">
                <a:moveTo>
                  <a:pt x="106440" y="1277"/>
                </a:moveTo>
                <a:lnTo>
                  <a:pt x="69376" y="18392"/>
                </a:lnTo>
                <a:lnTo>
                  <a:pt x="63123" y="41656"/>
                </a:lnTo>
                <a:lnTo>
                  <a:pt x="63123" y="136469"/>
                </a:lnTo>
                <a:lnTo>
                  <a:pt x="86347" y="174100"/>
                </a:lnTo>
                <a:lnTo>
                  <a:pt x="104907" y="176847"/>
                </a:lnTo>
                <a:lnTo>
                  <a:pt x="114890" y="176161"/>
                </a:lnTo>
                <a:lnTo>
                  <a:pt x="123499" y="174100"/>
                </a:lnTo>
                <a:lnTo>
                  <a:pt x="130735" y="170666"/>
                </a:lnTo>
                <a:lnTo>
                  <a:pt x="136597" y="165858"/>
                </a:lnTo>
                <a:lnTo>
                  <a:pt x="140481" y="160747"/>
                </a:lnTo>
                <a:lnTo>
                  <a:pt x="105035" y="160747"/>
                </a:lnTo>
                <a:lnTo>
                  <a:pt x="94637" y="159214"/>
                </a:lnTo>
                <a:lnTo>
                  <a:pt x="87210" y="154614"/>
                </a:lnTo>
                <a:lnTo>
                  <a:pt x="82753" y="146947"/>
                </a:lnTo>
                <a:lnTo>
                  <a:pt x="81303" y="136469"/>
                </a:lnTo>
                <a:lnTo>
                  <a:pt x="81268" y="89446"/>
                </a:lnTo>
                <a:lnTo>
                  <a:pt x="86874" y="86762"/>
                </a:lnTo>
                <a:lnTo>
                  <a:pt x="92960" y="84846"/>
                </a:lnTo>
                <a:lnTo>
                  <a:pt x="99524" y="83696"/>
                </a:lnTo>
                <a:lnTo>
                  <a:pt x="106568" y="83312"/>
                </a:lnTo>
                <a:lnTo>
                  <a:pt x="142091" y="83312"/>
                </a:lnTo>
                <a:lnTo>
                  <a:pt x="141269" y="81667"/>
                </a:lnTo>
                <a:lnTo>
                  <a:pt x="136852" y="76412"/>
                </a:lnTo>
                <a:lnTo>
                  <a:pt x="131768" y="72579"/>
                </a:lnTo>
                <a:lnTo>
                  <a:pt x="81268" y="72579"/>
                </a:lnTo>
                <a:lnTo>
                  <a:pt x="81268" y="42678"/>
                </a:lnTo>
                <a:lnTo>
                  <a:pt x="83009" y="31945"/>
                </a:lnTo>
                <a:lnTo>
                  <a:pt x="88232" y="24278"/>
                </a:lnTo>
                <a:lnTo>
                  <a:pt x="96937" y="19678"/>
                </a:lnTo>
                <a:lnTo>
                  <a:pt x="109124" y="18144"/>
                </a:lnTo>
                <a:lnTo>
                  <a:pt x="140813" y="18144"/>
                </a:lnTo>
                <a:lnTo>
                  <a:pt x="140813" y="5877"/>
                </a:lnTo>
                <a:lnTo>
                  <a:pt x="133682" y="3865"/>
                </a:lnTo>
                <a:lnTo>
                  <a:pt x="125576" y="2427"/>
                </a:lnTo>
                <a:lnTo>
                  <a:pt x="116495" y="1565"/>
                </a:lnTo>
                <a:lnTo>
                  <a:pt x="106440" y="1277"/>
                </a:lnTo>
                <a:close/>
              </a:path>
              <a:path w="295275" h="207009">
                <a:moveTo>
                  <a:pt x="142091" y="83312"/>
                </a:moveTo>
                <a:lnTo>
                  <a:pt x="106568" y="83312"/>
                </a:lnTo>
                <a:lnTo>
                  <a:pt x="116296" y="84638"/>
                </a:lnTo>
                <a:lnTo>
                  <a:pt x="123244" y="88615"/>
                </a:lnTo>
                <a:lnTo>
                  <a:pt x="127412" y="95244"/>
                </a:lnTo>
                <a:lnTo>
                  <a:pt x="128687" y="103757"/>
                </a:lnTo>
                <a:lnTo>
                  <a:pt x="128767" y="136469"/>
                </a:lnTo>
                <a:lnTo>
                  <a:pt x="127317" y="146947"/>
                </a:lnTo>
                <a:lnTo>
                  <a:pt x="122860" y="154614"/>
                </a:lnTo>
                <a:lnTo>
                  <a:pt x="115433" y="159214"/>
                </a:lnTo>
                <a:lnTo>
                  <a:pt x="105035" y="160747"/>
                </a:lnTo>
                <a:lnTo>
                  <a:pt x="140481" y="160747"/>
                </a:lnTo>
                <a:lnTo>
                  <a:pt x="141125" y="159901"/>
                </a:lnTo>
                <a:lnTo>
                  <a:pt x="144359" y="153016"/>
                </a:lnTo>
                <a:lnTo>
                  <a:pt x="146300" y="145206"/>
                </a:lnTo>
                <a:lnTo>
                  <a:pt x="146947" y="136469"/>
                </a:lnTo>
                <a:lnTo>
                  <a:pt x="146947" y="103757"/>
                </a:lnTo>
                <a:lnTo>
                  <a:pt x="146316" y="95340"/>
                </a:lnTo>
                <a:lnTo>
                  <a:pt x="144423" y="87976"/>
                </a:lnTo>
                <a:lnTo>
                  <a:pt x="142091" y="83312"/>
                </a:lnTo>
                <a:close/>
              </a:path>
              <a:path w="295275" h="207009">
                <a:moveTo>
                  <a:pt x="109635" y="66956"/>
                </a:moveTo>
                <a:lnTo>
                  <a:pt x="101441" y="67308"/>
                </a:lnTo>
                <a:lnTo>
                  <a:pt x="93982" y="68362"/>
                </a:lnTo>
                <a:lnTo>
                  <a:pt x="87257" y="70119"/>
                </a:lnTo>
                <a:lnTo>
                  <a:pt x="81268" y="72579"/>
                </a:lnTo>
                <a:lnTo>
                  <a:pt x="131768" y="72579"/>
                </a:lnTo>
                <a:lnTo>
                  <a:pt x="131366" y="72275"/>
                </a:lnTo>
                <a:lnTo>
                  <a:pt x="125001" y="69320"/>
                </a:lnTo>
                <a:lnTo>
                  <a:pt x="117757" y="67547"/>
                </a:lnTo>
                <a:lnTo>
                  <a:pt x="109635" y="66956"/>
                </a:lnTo>
                <a:close/>
              </a:path>
              <a:path w="295275" h="207009">
                <a:moveTo>
                  <a:pt x="140813" y="18144"/>
                </a:moveTo>
                <a:lnTo>
                  <a:pt x="109124" y="18144"/>
                </a:lnTo>
                <a:lnTo>
                  <a:pt x="118005" y="18464"/>
                </a:lnTo>
                <a:lnTo>
                  <a:pt x="126246" y="19422"/>
                </a:lnTo>
                <a:lnTo>
                  <a:pt x="133849" y="21019"/>
                </a:lnTo>
                <a:lnTo>
                  <a:pt x="140813" y="23256"/>
                </a:lnTo>
                <a:lnTo>
                  <a:pt x="140813" y="18144"/>
                </a:lnTo>
                <a:close/>
              </a:path>
              <a:path w="295275" h="207009">
                <a:moveTo>
                  <a:pt x="39100" y="83823"/>
                </a:moveTo>
                <a:lnTo>
                  <a:pt x="0" y="83823"/>
                </a:lnTo>
                <a:lnTo>
                  <a:pt x="0" y="98901"/>
                </a:lnTo>
                <a:lnTo>
                  <a:pt x="39100" y="98901"/>
                </a:lnTo>
                <a:lnTo>
                  <a:pt x="39100" y="838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4" name="object 8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69056" y="9752024"/>
            <a:ext cx="79990" cy="173014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24720" y="9752023"/>
            <a:ext cx="78712" cy="174292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89074" y="9753301"/>
            <a:ext cx="99668" cy="171736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72727" y="9752023"/>
            <a:ext cx="83823" cy="175570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086650" y="9753301"/>
            <a:ext cx="78968" cy="173014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036059" y="9753301"/>
            <a:ext cx="76668" cy="171736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472556" y="9750745"/>
            <a:ext cx="83823" cy="175570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008721" y="9753301"/>
            <a:ext cx="121646" cy="171736"/>
          </a:xfrm>
          <a:prstGeom prst="rect">
            <a:avLst/>
          </a:prstGeom>
        </p:spPr>
      </p:pic>
      <p:pic>
        <p:nvPicPr>
          <p:cNvPr id="92" name="object 9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570955" y="9752023"/>
            <a:ext cx="153591" cy="174292"/>
          </a:xfrm>
          <a:prstGeom prst="rect">
            <a:avLst/>
          </a:prstGeom>
        </p:spPr>
      </p:pic>
      <p:pic>
        <p:nvPicPr>
          <p:cNvPr id="93" name="object 9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99199" y="9753301"/>
            <a:ext cx="170458" cy="171736"/>
          </a:xfrm>
          <a:prstGeom prst="rect">
            <a:avLst/>
          </a:prstGeom>
        </p:spPr>
      </p:pic>
      <p:pic>
        <p:nvPicPr>
          <p:cNvPr id="94" name="object 9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635876" y="9753301"/>
            <a:ext cx="161769" cy="173014"/>
          </a:xfrm>
          <a:prstGeom prst="rect">
            <a:avLst/>
          </a:prstGeom>
        </p:spPr>
      </p:pic>
      <p:pic>
        <p:nvPicPr>
          <p:cNvPr id="95" name="object 9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206543" y="9752023"/>
            <a:ext cx="167136" cy="175570"/>
          </a:xfrm>
          <a:prstGeom prst="rect">
            <a:avLst/>
          </a:prstGeom>
        </p:spPr>
      </p:pic>
      <p:pic>
        <p:nvPicPr>
          <p:cNvPr id="96" name="object 9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785898" y="9753301"/>
            <a:ext cx="146180" cy="171736"/>
          </a:xfrm>
          <a:prstGeom prst="rect">
            <a:avLst/>
          </a:prstGeom>
        </p:spPr>
      </p:pic>
      <p:pic>
        <p:nvPicPr>
          <p:cNvPr id="97" name="object 9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314142" y="9750745"/>
            <a:ext cx="169692" cy="176847"/>
          </a:xfrm>
          <a:prstGeom prst="rect">
            <a:avLst/>
          </a:prstGeom>
        </p:spPr>
      </p:pic>
      <p:pic>
        <p:nvPicPr>
          <p:cNvPr id="98" name="object 9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884809" y="9750745"/>
            <a:ext cx="163814" cy="175570"/>
          </a:xfrm>
          <a:prstGeom prst="rect">
            <a:avLst/>
          </a:prstGeom>
        </p:spPr>
      </p:pic>
      <p:pic>
        <p:nvPicPr>
          <p:cNvPr id="99" name="object 9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421235" y="9750745"/>
            <a:ext cx="5187164" cy="176847"/>
          </a:xfrm>
          <a:prstGeom prst="rect">
            <a:avLst/>
          </a:prstGeom>
        </p:spPr>
      </p:pic>
      <p:sp>
        <p:nvSpPr>
          <p:cNvPr id="100" name="object 100"/>
          <p:cNvSpPr txBox="1"/>
          <p:nvPr/>
        </p:nvSpPr>
        <p:spPr>
          <a:xfrm>
            <a:off x="3624779" y="8477751"/>
            <a:ext cx="110299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APA + </a:t>
            </a:r>
            <a:r>
              <a:rPr sz="2000" spc="-25" dirty="0">
                <a:solidFill>
                  <a:srgbClr val="050E4C"/>
                </a:solidFill>
                <a:latin typeface="Arial Narrow"/>
                <a:cs typeface="Arial Narrow"/>
              </a:rPr>
              <a:t>ADT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3624779" y="8860325"/>
            <a:ext cx="144081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Placebo</a:t>
            </a:r>
            <a:r>
              <a:rPr sz="20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+</a:t>
            </a:r>
            <a:r>
              <a:rPr sz="2000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050E4C"/>
                </a:solidFill>
                <a:latin typeface="Arial Narrow"/>
                <a:cs typeface="Arial Narrow"/>
              </a:rPr>
              <a:t>ADT</a:t>
            </a:r>
            <a:endParaRPr sz="2000" dirty="0">
              <a:latin typeface="Arial Narrow"/>
              <a:cs typeface="Arial Narrow"/>
            </a:endParaRPr>
          </a:p>
        </p:txBody>
      </p:sp>
      <p:grpSp>
        <p:nvGrpSpPr>
          <p:cNvPr id="102" name="object 102"/>
          <p:cNvGrpSpPr/>
          <p:nvPr/>
        </p:nvGrpSpPr>
        <p:grpSpPr>
          <a:xfrm>
            <a:off x="2647887" y="5125703"/>
            <a:ext cx="12950190" cy="3933190"/>
            <a:chOff x="2647887" y="5125703"/>
            <a:chExt cx="12950190" cy="3933190"/>
          </a:xfrm>
        </p:grpSpPr>
        <p:sp>
          <p:nvSpPr>
            <p:cNvPr id="103" name="object 103"/>
            <p:cNvSpPr/>
            <p:nvPr/>
          </p:nvSpPr>
          <p:spPr>
            <a:xfrm>
              <a:off x="3126357" y="9037061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60">
                  <a:moveTo>
                    <a:pt x="225745" y="0"/>
                  </a:moveTo>
                  <a:lnTo>
                    <a:pt x="0" y="0"/>
                  </a:lnTo>
                </a:path>
              </a:pathLst>
            </a:custGeom>
            <a:ln w="42593">
              <a:solidFill>
                <a:srgbClr val="B9BBB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126357" y="8628947"/>
              <a:ext cx="226060" cy="0"/>
            </a:xfrm>
            <a:custGeom>
              <a:avLst/>
              <a:gdLst/>
              <a:ahLst/>
              <a:cxnLst/>
              <a:rect l="l" t="t" r="r" b="b"/>
              <a:pathLst>
                <a:path w="226060">
                  <a:moveTo>
                    <a:pt x="225745" y="0"/>
                  </a:moveTo>
                  <a:lnTo>
                    <a:pt x="0" y="0"/>
                  </a:lnTo>
                </a:path>
              </a:pathLst>
            </a:custGeom>
            <a:ln w="42593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5" name="object 10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198281" y="6272464"/>
              <a:ext cx="130625" cy="130642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953608" y="6337901"/>
              <a:ext cx="130625" cy="130642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723858" y="6249753"/>
              <a:ext cx="130625" cy="130642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2713201" y="5444954"/>
              <a:ext cx="12819380" cy="967105"/>
            </a:xfrm>
            <a:custGeom>
              <a:avLst/>
              <a:gdLst/>
              <a:ahLst/>
              <a:cxnLst/>
              <a:rect l="l" t="t" r="r" b="b"/>
              <a:pathLst>
                <a:path w="12819380" h="967104">
                  <a:moveTo>
                    <a:pt x="0" y="0"/>
                  </a:moveTo>
                  <a:lnTo>
                    <a:pt x="545195" y="613848"/>
                  </a:lnTo>
                  <a:lnTo>
                    <a:pt x="962611" y="460009"/>
                  </a:lnTo>
                  <a:lnTo>
                    <a:pt x="1410208" y="181490"/>
                  </a:lnTo>
                  <a:lnTo>
                    <a:pt x="1895041" y="319254"/>
                  </a:lnTo>
                  <a:lnTo>
                    <a:pt x="2379865" y="119261"/>
                  </a:lnTo>
                  <a:lnTo>
                    <a:pt x="2827462" y="871666"/>
                  </a:lnTo>
                  <a:lnTo>
                    <a:pt x="3361592" y="245065"/>
                  </a:lnTo>
                  <a:lnTo>
                    <a:pt x="4957196" y="607318"/>
                  </a:lnTo>
                  <a:lnTo>
                    <a:pt x="5771812" y="793341"/>
                  </a:lnTo>
                  <a:lnTo>
                    <a:pt x="6059912" y="861875"/>
                  </a:lnTo>
                  <a:lnTo>
                    <a:pt x="6075970" y="871666"/>
                  </a:lnTo>
                  <a:lnTo>
                    <a:pt x="6404602" y="886511"/>
                  </a:lnTo>
                  <a:lnTo>
                    <a:pt x="7173274" y="919170"/>
                  </a:lnTo>
                  <a:lnTo>
                    <a:pt x="7950732" y="951829"/>
                  </a:lnTo>
                  <a:lnTo>
                    <a:pt x="8305719" y="966674"/>
                  </a:lnTo>
                  <a:lnTo>
                    <a:pt x="10550393" y="892962"/>
                  </a:lnTo>
                  <a:lnTo>
                    <a:pt x="12819217" y="701709"/>
                  </a:lnTo>
                </a:path>
              </a:pathLst>
            </a:custGeom>
            <a:ln w="25556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713201" y="5134222"/>
              <a:ext cx="0" cy="621665"/>
            </a:xfrm>
            <a:custGeom>
              <a:avLst/>
              <a:gdLst/>
              <a:ahLst/>
              <a:cxnLst/>
              <a:rect l="l" t="t" r="r" b="b"/>
              <a:pathLst>
                <a:path h="621664">
                  <a:moveTo>
                    <a:pt x="0" y="0"/>
                  </a:moveTo>
                  <a:lnTo>
                    <a:pt x="0" y="621463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674867" y="5134222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674867" y="5755687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258397" y="5738649"/>
              <a:ext cx="0" cy="664845"/>
            </a:xfrm>
            <a:custGeom>
              <a:avLst/>
              <a:gdLst/>
              <a:ahLst/>
              <a:cxnLst/>
              <a:rect l="l" t="t" r="r" b="b"/>
              <a:pathLst>
                <a:path h="664845">
                  <a:moveTo>
                    <a:pt x="0" y="0"/>
                  </a:moveTo>
                  <a:lnTo>
                    <a:pt x="0" y="664457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220063" y="5738649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220063" y="6403107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675813" y="5594214"/>
              <a:ext cx="0" cy="621665"/>
            </a:xfrm>
            <a:custGeom>
              <a:avLst/>
              <a:gdLst/>
              <a:ahLst/>
              <a:cxnLst/>
              <a:rect l="l" t="t" r="r" b="b"/>
              <a:pathLst>
                <a:path h="621664">
                  <a:moveTo>
                    <a:pt x="0" y="0"/>
                  </a:moveTo>
                  <a:lnTo>
                    <a:pt x="0" y="62148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637479" y="5594214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637479" y="6215696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123413" y="5294213"/>
              <a:ext cx="0" cy="664845"/>
            </a:xfrm>
            <a:custGeom>
              <a:avLst/>
              <a:gdLst/>
              <a:ahLst/>
              <a:cxnLst/>
              <a:rect l="l" t="t" r="r" b="b"/>
              <a:pathLst>
                <a:path h="664845">
                  <a:moveTo>
                    <a:pt x="0" y="0"/>
                  </a:moveTo>
                  <a:lnTo>
                    <a:pt x="0" y="664457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085078" y="5294213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085078" y="5958671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608240" y="5453473"/>
              <a:ext cx="0" cy="621665"/>
            </a:xfrm>
            <a:custGeom>
              <a:avLst/>
              <a:gdLst/>
              <a:ahLst/>
              <a:cxnLst/>
              <a:rect l="l" t="t" r="r" b="b"/>
              <a:pathLst>
                <a:path h="621664">
                  <a:moveTo>
                    <a:pt x="0" y="0"/>
                  </a:moveTo>
                  <a:lnTo>
                    <a:pt x="0" y="621463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569906" y="5453473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569906" y="6074938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093067" y="5231987"/>
              <a:ext cx="0" cy="664845"/>
            </a:xfrm>
            <a:custGeom>
              <a:avLst/>
              <a:gdLst/>
              <a:ahLst/>
              <a:cxnLst/>
              <a:rect l="l" t="t" r="r" b="b"/>
              <a:pathLst>
                <a:path h="664845">
                  <a:moveTo>
                    <a:pt x="0" y="0"/>
                  </a:moveTo>
                  <a:lnTo>
                    <a:pt x="0" y="664457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054733" y="5231987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054733" y="5896444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7" name="object 127"/>
            <p:cNvSpPr/>
            <p:nvPr/>
          </p:nvSpPr>
          <p:spPr>
            <a:xfrm>
              <a:off x="5540667" y="6005890"/>
              <a:ext cx="0" cy="621665"/>
            </a:xfrm>
            <a:custGeom>
              <a:avLst/>
              <a:gdLst/>
              <a:ahLst/>
              <a:cxnLst/>
              <a:rect l="l" t="t" r="r" b="b"/>
              <a:pathLst>
                <a:path h="621665">
                  <a:moveTo>
                    <a:pt x="0" y="0"/>
                  </a:moveTo>
                  <a:lnTo>
                    <a:pt x="0" y="62148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502333" y="6005890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502333" y="6627371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0" name="object 130"/>
            <p:cNvSpPr/>
            <p:nvPr/>
          </p:nvSpPr>
          <p:spPr>
            <a:xfrm>
              <a:off x="6074796" y="5329752"/>
              <a:ext cx="0" cy="720725"/>
            </a:xfrm>
            <a:custGeom>
              <a:avLst/>
              <a:gdLst/>
              <a:ahLst/>
              <a:cxnLst/>
              <a:rect l="l" t="t" r="r" b="b"/>
              <a:pathLst>
                <a:path h="720725">
                  <a:moveTo>
                    <a:pt x="0" y="0"/>
                  </a:moveTo>
                  <a:lnTo>
                    <a:pt x="0" y="720544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1" name="object 131"/>
            <p:cNvSpPr/>
            <p:nvPr/>
          </p:nvSpPr>
          <p:spPr>
            <a:xfrm>
              <a:off x="6036462" y="5329752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036462" y="6050297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5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596850" y="5453456"/>
              <a:ext cx="0" cy="756285"/>
            </a:xfrm>
            <a:custGeom>
              <a:avLst/>
              <a:gdLst/>
              <a:ahLst/>
              <a:cxnLst/>
              <a:rect l="l" t="t" r="r" b="b"/>
              <a:pathLst>
                <a:path h="756285">
                  <a:moveTo>
                    <a:pt x="0" y="0"/>
                  </a:moveTo>
                  <a:lnTo>
                    <a:pt x="0" y="756203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4" name="object 134"/>
            <p:cNvSpPr/>
            <p:nvPr/>
          </p:nvSpPr>
          <p:spPr>
            <a:xfrm>
              <a:off x="6558516" y="5453456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558516" y="6209656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6" name="object 136"/>
            <p:cNvSpPr/>
            <p:nvPr/>
          </p:nvSpPr>
          <p:spPr>
            <a:xfrm>
              <a:off x="8789171" y="5943930"/>
              <a:ext cx="0" cy="788035"/>
            </a:xfrm>
            <a:custGeom>
              <a:avLst/>
              <a:gdLst/>
              <a:ahLst/>
              <a:cxnLst/>
              <a:rect l="l" t="t" r="r" b="b"/>
              <a:pathLst>
                <a:path h="788034">
                  <a:moveTo>
                    <a:pt x="0" y="0"/>
                  </a:moveTo>
                  <a:lnTo>
                    <a:pt x="0" y="787978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7" name="object 137"/>
            <p:cNvSpPr/>
            <p:nvPr/>
          </p:nvSpPr>
          <p:spPr>
            <a:xfrm>
              <a:off x="8750837" y="5943930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8" name="object 138"/>
            <p:cNvSpPr/>
            <p:nvPr/>
          </p:nvSpPr>
          <p:spPr>
            <a:xfrm>
              <a:off x="8750837" y="6731908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9" name="object 139"/>
            <p:cNvSpPr/>
            <p:nvPr/>
          </p:nvSpPr>
          <p:spPr>
            <a:xfrm>
              <a:off x="11018921" y="5926060"/>
              <a:ext cx="0" cy="939800"/>
            </a:xfrm>
            <a:custGeom>
              <a:avLst/>
              <a:gdLst/>
              <a:ahLst/>
              <a:cxnLst/>
              <a:rect l="l" t="t" r="r" b="b"/>
              <a:pathLst>
                <a:path h="939800">
                  <a:moveTo>
                    <a:pt x="0" y="0"/>
                  </a:moveTo>
                  <a:lnTo>
                    <a:pt x="0" y="939585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0" name="object 140"/>
            <p:cNvSpPr/>
            <p:nvPr/>
          </p:nvSpPr>
          <p:spPr>
            <a:xfrm>
              <a:off x="10980587" y="5926060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1" name="object 141"/>
            <p:cNvSpPr/>
            <p:nvPr/>
          </p:nvSpPr>
          <p:spPr>
            <a:xfrm>
              <a:off x="10980587" y="6865645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2" name="object 142"/>
            <p:cNvSpPr/>
            <p:nvPr/>
          </p:nvSpPr>
          <p:spPr>
            <a:xfrm>
              <a:off x="13263595" y="5840873"/>
              <a:ext cx="0" cy="962660"/>
            </a:xfrm>
            <a:custGeom>
              <a:avLst/>
              <a:gdLst/>
              <a:ahLst/>
              <a:cxnLst/>
              <a:rect l="l" t="t" r="r" b="b"/>
              <a:pathLst>
                <a:path h="962659">
                  <a:moveTo>
                    <a:pt x="0" y="0"/>
                  </a:moveTo>
                  <a:lnTo>
                    <a:pt x="0" y="962381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3" name="object 143"/>
            <p:cNvSpPr/>
            <p:nvPr/>
          </p:nvSpPr>
          <p:spPr>
            <a:xfrm>
              <a:off x="13225260" y="5840873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4" name="object 144"/>
            <p:cNvSpPr/>
            <p:nvPr/>
          </p:nvSpPr>
          <p:spPr>
            <a:xfrm>
              <a:off x="13225260" y="6803252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5" name="object 145"/>
            <p:cNvSpPr/>
            <p:nvPr/>
          </p:nvSpPr>
          <p:spPr>
            <a:xfrm>
              <a:off x="15532416" y="5558343"/>
              <a:ext cx="0" cy="1176655"/>
            </a:xfrm>
            <a:custGeom>
              <a:avLst/>
              <a:gdLst/>
              <a:ahLst/>
              <a:cxnLst/>
              <a:rect l="l" t="t" r="r" b="b"/>
              <a:pathLst>
                <a:path h="1176654">
                  <a:moveTo>
                    <a:pt x="0" y="0"/>
                  </a:moveTo>
                  <a:lnTo>
                    <a:pt x="0" y="1176643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6" name="object 146"/>
            <p:cNvSpPr/>
            <p:nvPr/>
          </p:nvSpPr>
          <p:spPr>
            <a:xfrm>
              <a:off x="15494082" y="5558343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7" name="object 147"/>
            <p:cNvSpPr/>
            <p:nvPr/>
          </p:nvSpPr>
          <p:spPr>
            <a:xfrm>
              <a:off x="15494082" y="6734986"/>
              <a:ext cx="76835" cy="0"/>
            </a:xfrm>
            <a:custGeom>
              <a:avLst/>
              <a:gdLst/>
              <a:ahLst/>
              <a:cxnLst/>
              <a:rect l="l" t="t" r="r" b="b"/>
              <a:pathLst>
                <a:path w="76834">
                  <a:moveTo>
                    <a:pt x="0" y="0"/>
                  </a:moveTo>
                  <a:lnTo>
                    <a:pt x="76668" y="0"/>
                  </a:lnTo>
                </a:path>
              </a:pathLst>
            </a:custGeom>
            <a:ln w="17037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48" name="object 14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467103" y="6073706"/>
              <a:ext cx="130625" cy="130642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531537" y="5730130"/>
              <a:ext cx="130625" cy="130642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009483" y="5633563"/>
              <a:ext cx="130625" cy="130642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473258" y="6232732"/>
              <a:ext cx="130625" cy="130642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027755" y="5498894"/>
              <a:ext cx="130625" cy="130642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542927" y="5698884"/>
              <a:ext cx="130625" cy="130642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058100" y="5559373"/>
              <a:ext cx="130625" cy="130642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610499" y="5831556"/>
              <a:ext cx="130625" cy="130642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193083" y="5993477"/>
              <a:ext cx="130625" cy="130642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647887" y="5379633"/>
              <a:ext cx="130625" cy="130642"/>
            </a:xfrm>
            <a:prstGeom prst="rect">
              <a:avLst/>
            </a:prstGeom>
          </p:spPr>
        </p:pic>
      </p:grpSp>
      <p:sp>
        <p:nvSpPr>
          <p:cNvPr id="158" name="object 158"/>
          <p:cNvSpPr txBox="1"/>
          <p:nvPr/>
        </p:nvSpPr>
        <p:spPr>
          <a:xfrm>
            <a:off x="16017313" y="6583950"/>
            <a:ext cx="230832" cy="2927985"/>
          </a:xfrm>
          <a:prstGeom prst="rect">
            <a:avLst/>
          </a:prstGeom>
        </p:spPr>
        <p:txBody>
          <a:bodyPr vert="vert270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podstawie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pozycji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piśmiennictwa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nr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spc="-25" dirty="0">
                <a:solidFill>
                  <a:srgbClr val="050E4C"/>
                </a:solidFill>
                <a:latin typeface="Arial Narrow"/>
                <a:cs typeface="Arial Narrow"/>
              </a:rPr>
              <a:t>1</a:t>
            </a:r>
            <a:endParaRPr sz="1500" dirty="0">
              <a:latin typeface="Arial Narrow"/>
              <a:cs typeface="Arial Narrow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942340" y="5148891"/>
            <a:ext cx="932180" cy="3508375"/>
          </a:xfrm>
          <a:prstGeom prst="rect">
            <a:avLst/>
          </a:prstGeom>
        </p:spPr>
        <p:txBody>
          <a:bodyPr vert="vert270" wrap="square" lIns="0" tIns="6985" rIns="0" bIns="0" rtlCol="0">
            <a:spAutoFit/>
          </a:bodyPr>
          <a:lstStyle/>
          <a:p>
            <a:pPr marL="12700" marR="5080" indent="-635" algn="ctr">
              <a:lnSpc>
                <a:spcPts val="2410"/>
              </a:lnSpc>
              <a:spcBef>
                <a:spcPts val="55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Średnia</a:t>
            </a:r>
            <a:r>
              <a:rPr sz="2000" spc="-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zmiana</a:t>
            </a:r>
            <a:r>
              <a:rPr sz="20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obliczona</a:t>
            </a:r>
            <a:r>
              <a:rPr sz="20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metodą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najmniejszych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kwadratów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stosunku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do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wartości</a:t>
            </a:r>
            <a:r>
              <a:rPr sz="20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początkowej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8613056" y="10059831"/>
            <a:ext cx="125984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Cykl</a:t>
            </a:r>
            <a:r>
              <a:rPr sz="20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leczenia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2463723" y="10918099"/>
            <a:ext cx="9667875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Jakość</a:t>
            </a:r>
            <a:r>
              <a:rPr sz="3350" b="1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życia</a:t>
            </a:r>
            <a:r>
              <a:rPr sz="3350" b="1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pacjentów</a:t>
            </a:r>
            <a:r>
              <a:rPr sz="335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z</a:t>
            </a:r>
            <a:r>
              <a:rPr sz="3350" spc="-3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nmCRPC</a:t>
            </a:r>
            <a:r>
              <a:rPr sz="335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leczonych</a:t>
            </a:r>
            <a:r>
              <a:rPr sz="3350" spc="-3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spc="-10" dirty="0">
                <a:solidFill>
                  <a:srgbClr val="FFFFFF"/>
                </a:solidFill>
                <a:latin typeface="Arial Narrow"/>
                <a:cs typeface="Arial Narrow"/>
              </a:rPr>
              <a:t>apalutamidem</a:t>
            </a:r>
            <a:endParaRPr sz="3350" dirty="0">
              <a:latin typeface="Arial Narrow"/>
              <a:cs typeface="Arial Narrow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+</a:t>
            </a:r>
            <a:r>
              <a:rPr sz="335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ADT</a:t>
            </a:r>
            <a:r>
              <a:rPr sz="335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dirty="0">
                <a:solidFill>
                  <a:srgbClr val="FFFFFF"/>
                </a:solidFill>
                <a:latin typeface="Arial Narrow"/>
                <a:cs typeface="Arial Narrow"/>
              </a:rPr>
              <a:t>została</a:t>
            </a:r>
            <a:r>
              <a:rPr sz="3350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utrzymana</a:t>
            </a:r>
            <a:r>
              <a:rPr sz="3350" b="1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FFFFFF"/>
                </a:solidFill>
                <a:latin typeface="Arial Narrow"/>
                <a:cs typeface="Arial Narrow"/>
              </a:rPr>
              <a:t>w</a:t>
            </a:r>
            <a:r>
              <a:rPr sz="3350" b="1" spc="-2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350" b="1" spc="-10" dirty="0" err="1">
                <a:solidFill>
                  <a:srgbClr val="FFFFFF"/>
                </a:solidFill>
                <a:latin typeface="Arial Narrow"/>
                <a:cs typeface="Arial Narrow"/>
              </a:rPr>
              <a:t>czasie</a:t>
            </a:r>
            <a:r>
              <a:rPr sz="2925" b="1" spc="-15" baseline="31339" dirty="0" err="1">
                <a:solidFill>
                  <a:srgbClr val="FFFFFF"/>
                </a:solidFill>
                <a:latin typeface="Arial Narrow"/>
                <a:cs typeface="Arial Narrow"/>
              </a:rPr>
              <a:t>1</a:t>
            </a:r>
            <a:endParaRPr sz="2925" baseline="31339" dirty="0">
              <a:latin typeface="Arial Narrow"/>
              <a:cs typeface="Arial Narrow"/>
            </a:endParaRPr>
          </a:p>
        </p:txBody>
      </p:sp>
      <p:grpSp>
        <p:nvGrpSpPr>
          <p:cNvPr id="2" name="object 15">
            <a:extLst>
              <a:ext uri="{FF2B5EF4-FFF2-40B4-BE49-F238E27FC236}">
                <a16:creationId xmlns:a16="http://schemas.microsoft.com/office/drawing/2014/main" id="{A12D4E46-E73F-04FE-CECC-82B2AC5C77B7}"/>
              </a:ext>
            </a:extLst>
          </p:cNvPr>
          <p:cNvGrpSpPr/>
          <p:nvPr/>
        </p:nvGrpSpPr>
        <p:grpSpPr>
          <a:xfrm>
            <a:off x="17930635" y="6457267"/>
            <a:ext cx="2186305" cy="886460"/>
            <a:chOff x="17918421" y="6457267"/>
            <a:chExt cx="2186305" cy="886460"/>
          </a:xfrm>
        </p:grpSpPr>
        <p:sp>
          <p:nvSpPr>
            <p:cNvPr id="3" name="object 16">
              <a:extLst>
                <a:ext uri="{FF2B5EF4-FFF2-40B4-BE49-F238E27FC236}">
                  <a16:creationId xmlns:a16="http://schemas.microsoft.com/office/drawing/2014/main" id="{88602F4A-F1B9-839A-8E09-7E53DB9EA0A9}"/>
                </a:ext>
              </a:extLst>
            </p:cNvPr>
            <p:cNvSpPr/>
            <p:nvPr/>
          </p:nvSpPr>
          <p:spPr>
            <a:xfrm>
              <a:off x="17927602" y="6457267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7798B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17">
              <a:extLst>
                <a:ext uri="{FF2B5EF4-FFF2-40B4-BE49-F238E27FC236}">
                  <a16:creationId xmlns:a16="http://schemas.microsoft.com/office/drawing/2014/main" id="{8454E4BA-4762-7A92-1D44-EE3DB330F5EF}"/>
                </a:ext>
              </a:extLst>
            </p:cNvPr>
            <p:cNvSpPr/>
            <p:nvPr/>
          </p:nvSpPr>
          <p:spPr>
            <a:xfrm>
              <a:off x="17961014" y="6752031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7798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5" name="object 18">
            <a:extLst>
              <a:ext uri="{FF2B5EF4-FFF2-40B4-BE49-F238E27FC236}">
                <a16:creationId xmlns:a16="http://schemas.microsoft.com/office/drawing/2014/main" id="{99B10C00-F2D0-FF9E-F230-1D9EA4111415}"/>
              </a:ext>
            </a:extLst>
          </p:cNvPr>
          <p:cNvGrpSpPr/>
          <p:nvPr/>
        </p:nvGrpSpPr>
        <p:grpSpPr>
          <a:xfrm>
            <a:off x="17512805" y="7608459"/>
            <a:ext cx="2604135" cy="886460"/>
            <a:chOff x="17500065" y="7608459"/>
            <a:chExt cx="2604135" cy="886460"/>
          </a:xfrm>
        </p:grpSpPr>
        <p:sp>
          <p:nvSpPr>
            <p:cNvPr id="6" name="object 19">
              <a:extLst>
                <a:ext uri="{FF2B5EF4-FFF2-40B4-BE49-F238E27FC236}">
                  <a16:creationId xmlns:a16="http://schemas.microsoft.com/office/drawing/2014/main" id="{2480F97E-733F-54A1-D20A-0D1A38A98EA3}"/>
                </a:ext>
              </a:extLst>
            </p:cNvPr>
            <p:cNvSpPr/>
            <p:nvPr/>
          </p:nvSpPr>
          <p:spPr>
            <a:xfrm>
              <a:off x="17500065" y="7608459"/>
              <a:ext cx="2604135" cy="886460"/>
            </a:xfrm>
            <a:custGeom>
              <a:avLst/>
              <a:gdLst/>
              <a:ahLst/>
              <a:cxnLst/>
              <a:rect l="l" t="t" r="r" b="b"/>
              <a:pathLst>
                <a:path w="2604134" h="886459">
                  <a:moveTo>
                    <a:pt x="2604033" y="0"/>
                  </a:moveTo>
                  <a:lnTo>
                    <a:pt x="438473" y="0"/>
                  </a:lnTo>
                  <a:lnTo>
                    <a:pt x="0" y="437502"/>
                  </a:lnTo>
                  <a:lnTo>
                    <a:pt x="427535" y="885943"/>
                  </a:lnTo>
                  <a:lnTo>
                    <a:pt x="2604033" y="885943"/>
                  </a:lnTo>
                  <a:lnTo>
                    <a:pt x="2604033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2" name="object 20">
              <a:extLst>
                <a:ext uri="{FF2B5EF4-FFF2-40B4-BE49-F238E27FC236}">
                  <a16:creationId xmlns:a16="http://schemas.microsoft.com/office/drawing/2014/main" id="{7E26B46C-BD66-2FD4-FECD-A7425B51CD77}"/>
                </a:ext>
              </a:extLst>
            </p:cNvPr>
            <p:cNvSpPr/>
            <p:nvPr/>
          </p:nvSpPr>
          <p:spPr>
            <a:xfrm>
              <a:off x="17961011" y="7903224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152970" y="0"/>
                  </a:moveTo>
                  <a:lnTo>
                    <a:pt x="0" y="148208"/>
                  </a:lnTo>
                  <a:lnTo>
                    <a:pt x="152970" y="296416"/>
                  </a:lnTo>
                </a:path>
              </a:pathLst>
            </a:custGeom>
            <a:ln w="851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163" name="object 3">
            <a:extLst>
              <a:ext uri="{FF2B5EF4-FFF2-40B4-BE49-F238E27FC236}">
                <a16:creationId xmlns:a16="http://schemas.microsoft.com/office/drawing/2014/main" id="{7171CD0E-DEF6-D6CD-3793-084AC652FD37}"/>
              </a:ext>
            </a:extLst>
          </p:cNvPr>
          <p:cNvGrpSpPr/>
          <p:nvPr/>
        </p:nvGrpSpPr>
        <p:grpSpPr>
          <a:xfrm>
            <a:off x="17937765" y="5298113"/>
            <a:ext cx="2186305" cy="886460"/>
            <a:chOff x="17918421" y="5298113"/>
            <a:chExt cx="2186305" cy="886460"/>
          </a:xfrm>
        </p:grpSpPr>
        <p:sp>
          <p:nvSpPr>
            <p:cNvPr id="164" name="object 4">
              <a:extLst>
                <a:ext uri="{FF2B5EF4-FFF2-40B4-BE49-F238E27FC236}">
                  <a16:creationId xmlns:a16="http://schemas.microsoft.com/office/drawing/2014/main" id="{434EB737-DEED-0618-8DFA-3FE1B410F1B0}"/>
                </a:ext>
              </a:extLst>
            </p:cNvPr>
            <p:cNvSpPr/>
            <p:nvPr/>
          </p:nvSpPr>
          <p:spPr>
            <a:xfrm>
              <a:off x="17927602" y="52981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5" name="object 5">
              <a:extLst>
                <a:ext uri="{FF2B5EF4-FFF2-40B4-BE49-F238E27FC236}">
                  <a16:creationId xmlns:a16="http://schemas.microsoft.com/office/drawing/2014/main" id="{ED62F14C-F7FC-00BF-0E53-2241B0B4786E}"/>
                </a:ext>
              </a:extLst>
            </p:cNvPr>
            <p:cNvSpPr/>
            <p:nvPr/>
          </p:nvSpPr>
          <p:spPr>
            <a:xfrm>
              <a:off x="17961014" y="55928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166" name="Grupa 165">
            <a:extLst>
              <a:ext uri="{FF2B5EF4-FFF2-40B4-BE49-F238E27FC236}">
                <a16:creationId xmlns:a16="http://schemas.microsoft.com/office/drawing/2014/main" id="{6547459A-BBCA-1B23-F7FA-3FE41C55BA17}"/>
              </a:ext>
            </a:extLst>
          </p:cNvPr>
          <p:cNvGrpSpPr/>
          <p:nvPr/>
        </p:nvGrpSpPr>
        <p:grpSpPr>
          <a:xfrm>
            <a:off x="17927602" y="8748513"/>
            <a:ext cx="2176780" cy="886460"/>
            <a:chOff x="17927602" y="8748513"/>
            <a:chExt cx="2176780" cy="886460"/>
          </a:xfrm>
        </p:grpSpPr>
        <p:sp>
          <p:nvSpPr>
            <p:cNvPr id="167" name="object 11">
              <a:extLst>
                <a:ext uri="{FF2B5EF4-FFF2-40B4-BE49-F238E27FC236}">
                  <a16:creationId xmlns:a16="http://schemas.microsoft.com/office/drawing/2014/main" id="{624CEFC3-A62C-422B-4B0B-40EC242E523D}"/>
                </a:ext>
              </a:extLst>
            </p:cNvPr>
            <p:cNvSpPr/>
            <p:nvPr/>
          </p:nvSpPr>
          <p:spPr>
            <a:xfrm>
              <a:off x="17927602" y="87485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8" name="object 12">
              <a:extLst>
                <a:ext uri="{FF2B5EF4-FFF2-40B4-BE49-F238E27FC236}">
                  <a16:creationId xmlns:a16="http://schemas.microsoft.com/office/drawing/2014/main" id="{EC5AB526-3C20-A201-A9F3-D0D3F8B9D2EC}"/>
                </a:ext>
              </a:extLst>
            </p:cNvPr>
            <p:cNvSpPr/>
            <p:nvPr/>
          </p:nvSpPr>
          <p:spPr>
            <a:xfrm>
              <a:off x="17961014" y="90432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noFill/>
            <a:ln w="85186">
              <a:solidFill>
                <a:srgbClr val="00B0F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9" name="object 21">
              <a:extLst>
                <a:ext uri="{FF2B5EF4-FFF2-40B4-BE49-F238E27FC236}">
                  <a16:creationId xmlns:a16="http://schemas.microsoft.com/office/drawing/2014/main" id="{AC87D082-F3CF-1D47-36C8-0FECC04321F4}"/>
                </a:ext>
              </a:extLst>
            </p:cNvPr>
            <p:cNvSpPr txBox="1"/>
            <p:nvPr/>
          </p:nvSpPr>
          <p:spPr>
            <a:xfrm>
              <a:off x="18098140" y="8805446"/>
              <a:ext cx="1707254" cy="743152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Przebieg </a:t>
              </a:r>
              <a:b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</a:b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choroby i ryzyko progresji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170" name="Grupa 169">
            <a:extLst>
              <a:ext uri="{FF2B5EF4-FFF2-40B4-BE49-F238E27FC236}">
                <a16:creationId xmlns:a16="http://schemas.microsoft.com/office/drawing/2014/main" id="{F350EC8D-C141-D449-6730-54F523E36FFE}"/>
              </a:ext>
            </a:extLst>
          </p:cNvPr>
          <p:cNvGrpSpPr/>
          <p:nvPr/>
        </p:nvGrpSpPr>
        <p:grpSpPr>
          <a:xfrm>
            <a:off x="17924183" y="4161273"/>
            <a:ext cx="2186305" cy="886460"/>
            <a:chOff x="17924183" y="4161273"/>
            <a:chExt cx="2186305" cy="886460"/>
          </a:xfrm>
        </p:grpSpPr>
        <p:grpSp>
          <p:nvGrpSpPr>
            <p:cNvPr id="171" name="object 45">
              <a:extLst>
                <a:ext uri="{FF2B5EF4-FFF2-40B4-BE49-F238E27FC236}">
                  <a16:creationId xmlns:a16="http://schemas.microsoft.com/office/drawing/2014/main" id="{A71B624B-D84A-5B8D-5566-A1CE3F873EF1}"/>
                </a:ext>
              </a:extLst>
            </p:cNvPr>
            <p:cNvGrpSpPr/>
            <p:nvPr/>
          </p:nvGrpSpPr>
          <p:grpSpPr>
            <a:xfrm>
              <a:off x="17924183" y="4161273"/>
              <a:ext cx="2186305" cy="886460"/>
              <a:chOff x="17918421" y="4161273"/>
              <a:chExt cx="2186305" cy="886460"/>
            </a:xfrm>
          </p:grpSpPr>
          <p:sp>
            <p:nvSpPr>
              <p:cNvPr id="173" name="object 46">
                <a:extLst>
                  <a:ext uri="{FF2B5EF4-FFF2-40B4-BE49-F238E27FC236}">
                    <a16:creationId xmlns:a16="http://schemas.microsoft.com/office/drawing/2014/main" id="{00B1FF64-0AFA-0683-5743-B81E4E9D2401}"/>
                  </a:ext>
                </a:extLst>
              </p:cNvPr>
              <p:cNvSpPr/>
              <p:nvPr/>
            </p:nvSpPr>
            <p:spPr>
              <a:xfrm>
                <a:off x="17927602" y="4161273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60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A68FB1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74" name="object 47">
                <a:extLst>
                  <a:ext uri="{FF2B5EF4-FFF2-40B4-BE49-F238E27FC236}">
                    <a16:creationId xmlns:a16="http://schemas.microsoft.com/office/drawing/2014/main" id="{C415DFCD-2900-35E1-A15F-D16C9E8D02D2}"/>
                  </a:ext>
                </a:extLst>
              </p:cNvPr>
              <p:cNvSpPr/>
              <p:nvPr/>
            </p:nvSpPr>
            <p:spPr>
              <a:xfrm>
                <a:off x="17961014" y="4456038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A68FB1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172" name="object 13">
              <a:extLst>
                <a:ext uri="{FF2B5EF4-FFF2-40B4-BE49-F238E27FC236}">
                  <a16:creationId xmlns:a16="http://schemas.microsoft.com/office/drawing/2014/main" id="{45732E80-34CA-0E59-E961-4C908D34C088}"/>
                </a:ext>
              </a:extLst>
            </p:cNvPr>
            <p:cNvSpPr txBox="1"/>
            <p:nvPr/>
          </p:nvSpPr>
          <p:spPr>
            <a:xfrm>
              <a:off x="18749645" y="4199245"/>
              <a:ext cx="1056005" cy="774571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20320" marR="5080" indent="231775" algn="r">
                <a:lnSpc>
                  <a:spcPts val="1880"/>
                </a:lnSpc>
                <a:spcBef>
                  <a:spcPts val="340"/>
                </a:spcBef>
              </a:pPr>
              <a:r>
                <a:rPr sz="1750" spc="100" dirty="0">
                  <a:solidFill>
                    <a:srgbClr val="FFFFFF"/>
                  </a:solidFill>
                  <a:latin typeface="Arial Narrow"/>
                  <a:cs typeface="Arial Narrow"/>
                </a:rPr>
                <a:t>Wysokie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ryzyko</a:t>
              </a:r>
              <a:r>
                <a:rPr sz="1750" spc="8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przerzutów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175" name="object 20">
            <a:extLst>
              <a:ext uri="{FF2B5EF4-FFF2-40B4-BE49-F238E27FC236}">
                <a16:creationId xmlns:a16="http://schemas.microsoft.com/office/drawing/2014/main" id="{0DF1099B-8CB2-AF68-1F69-8E0B3C899B1A}"/>
              </a:ext>
            </a:extLst>
          </p:cNvPr>
          <p:cNvSpPr txBox="1"/>
          <p:nvPr/>
        </p:nvSpPr>
        <p:spPr>
          <a:xfrm>
            <a:off x="19113029" y="6635810"/>
            <a:ext cx="692150" cy="5302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989"/>
              </a:lnSpc>
              <a:spcBef>
                <a:spcPts val="90"/>
              </a:spcBef>
            </a:pP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Badania</a:t>
            </a:r>
            <a:endParaRPr sz="1750" dirty="0">
              <a:latin typeface="Arial Narrow"/>
              <a:cs typeface="Arial Narrow"/>
            </a:endParaRPr>
          </a:p>
          <a:p>
            <a:pPr marL="255270">
              <a:lnSpc>
                <a:spcPts val="1989"/>
              </a:lnSpc>
            </a:pPr>
            <a:r>
              <a:rPr sz="1750" spc="-25" dirty="0">
                <a:solidFill>
                  <a:srgbClr val="FFFFFF"/>
                </a:solidFill>
                <a:latin typeface="Arial Narrow"/>
                <a:cs typeface="Arial Narrow"/>
              </a:rPr>
              <a:t>RWE</a:t>
            </a:r>
            <a:endParaRPr sz="1750" dirty="0">
              <a:latin typeface="Arial Narrow"/>
              <a:cs typeface="Arial Narrow"/>
            </a:endParaRPr>
          </a:p>
        </p:txBody>
      </p:sp>
      <p:sp>
        <p:nvSpPr>
          <p:cNvPr id="180" name="object 23">
            <a:extLst>
              <a:ext uri="{FF2B5EF4-FFF2-40B4-BE49-F238E27FC236}">
                <a16:creationId xmlns:a16="http://schemas.microsoft.com/office/drawing/2014/main" id="{8B044BEC-BD46-874B-0443-235197AD29E4}"/>
              </a:ext>
            </a:extLst>
          </p:cNvPr>
          <p:cNvSpPr txBox="1"/>
          <p:nvPr/>
        </p:nvSpPr>
        <p:spPr>
          <a:xfrm>
            <a:off x="18931558" y="7653897"/>
            <a:ext cx="873760" cy="75120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254635" marR="5080" indent="-242570" algn="r">
              <a:lnSpc>
                <a:spcPts val="1810"/>
              </a:lnSpc>
              <a:spcBef>
                <a:spcPts val="395"/>
              </a:spcBef>
            </a:pP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Tolerancja </a:t>
            </a:r>
            <a:r>
              <a:rPr sz="1750" dirty="0">
                <a:solidFill>
                  <a:srgbClr val="FFFFFF"/>
                </a:solidFill>
                <a:latin typeface="Arial Narrow"/>
                <a:cs typeface="Arial Narrow"/>
              </a:rPr>
              <a:t>i</a:t>
            </a:r>
            <a:r>
              <a:rPr sz="1750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jakość</a:t>
            </a:r>
            <a:endParaRPr sz="1750" dirty="0">
              <a:latin typeface="Arial Narrow"/>
              <a:cs typeface="Arial Narrow"/>
            </a:endParaRPr>
          </a:p>
          <a:p>
            <a:pPr marR="5080" algn="r">
              <a:lnSpc>
                <a:spcPts val="1800"/>
              </a:lnSpc>
            </a:pP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życia</a:t>
            </a:r>
            <a:endParaRPr sz="1750" dirty="0">
              <a:latin typeface="Arial Narrow"/>
              <a:cs typeface="Arial Narrow"/>
            </a:endParaRPr>
          </a:p>
        </p:txBody>
      </p:sp>
      <p:sp>
        <p:nvSpPr>
          <p:cNvPr id="181" name="object 13">
            <a:extLst>
              <a:ext uri="{FF2B5EF4-FFF2-40B4-BE49-F238E27FC236}">
                <a16:creationId xmlns:a16="http://schemas.microsoft.com/office/drawing/2014/main" id="{9501DEC3-082A-15CC-BE8F-2F8CD2BEAF6D}"/>
              </a:ext>
            </a:extLst>
          </p:cNvPr>
          <p:cNvSpPr txBox="1"/>
          <p:nvPr/>
        </p:nvSpPr>
        <p:spPr>
          <a:xfrm>
            <a:off x="18749645" y="5451420"/>
            <a:ext cx="1056005" cy="53091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52705" marR="5080" indent="-40640" algn="r">
              <a:lnSpc>
                <a:spcPts val="1880"/>
              </a:lnSpc>
            </a:pPr>
            <a:r>
              <a:rPr sz="1750" spc="-10" dirty="0" err="1">
                <a:solidFill>
                  <a:srgbClr val="FFFFFF"/>
                </a:solidFill>
                <a:latin typeface="Arial Narrow"/>
                <a:cs typeface="Arial Narrow"/>
              </a:rPr>
              <a:t>Skuteczność</a:t>
            </a: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 apalutamidu</a:t>
            </a:r>
            <a:endParaRPr sz="1750" dirty="0">
              <a:latin typeface="Arial Narrow"/>
              <a:cs typeface="Arial Narrow"/>
            </a:endParaRPr>
          </a:p>
        </p:txBody>
      </p:sp>
      <p:sp>
        <p:nvSpPr>
          <p:cNvPr id="20" name="Prostokąt 19">
            <a:hlinkClick r:id="rId25" action="ppaction://hlinksldjump"/>
            <a:extLst>
              <a:ext uri="{FF2B5EF4-FFF2-40B4-BE49-F238E27FC236}">
                <a16:creationId xmlns:a16="http://schemas.microsoft.com/office/drawing/2014/main" id="{DC133656-5B07-1C2D-3B63-66CEC014CBD3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>
            <a:hlinkClick r:id="rId26" action="ppaction://hlinksldjump"/>
            <a:extLst>
              <a:ext uri="{FF2B5EF4-FFF2-40B4-BE49-F238E27FC236}">
                <a16:creationId xmlns:a16="http://schemas.microsoft.com/office/drawing/2014/main" id="{506E3D85-BAFB-6860-FBFC-F5C85B588C93}"/>
              </a:ext>
            </a:extLst>
          </p:cNvPr>
          <p:cNvSpPr/>
          <p:nvPr/>
        </p:nvSpPr>
        <p:spPr>
          <a:xfrm>
            <a:off x="17961013" y="5313862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hlinkClick r:id="rId27" action="ppaction://hlinksldjump"/>
            <a:extLst>
              <a:ext uri="{FF2B5EF4-FFF2-40B4-BE49-F238E27FC236}">
                <a16:creationId xmlns:a16="http://schemas.microsoft.com/office/drawing/2014/main" id="{9937302D-F0B5-5397-F95D-58A8A3AB4BFF}"/>
              </a:ext>
            </a:extLst>
          </p:cNvPr>
          <p:cNvSpPr/>
          <p:nvPr/>
        </p:nvSpPr>
        <p:spPr>
          <a:xfrm>
            <a:off x="17961013" y="6447641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hlinkClick r:id="rId28" action="ppaction://hlinksldjump"/>
            <a:extLst>
              <a:ext uri="{FF2B5EF4-FFF2-40B4-BE49-F238E27FC236}">
                <a16:creationId xmlns:a16="http://schemas.microsoft.com/office/drawing/2014/main" id="{E433DF2D-E22B-D598-790F-701F0C783179}"/>
              </a:ext>
            </a:extLst>
          </p:cNvPr>
          <p:cNvSpPr/>
          <p:nvPr/>
        </p:nvSpPr>
        <p:spPr>
          <a:xfrm>
            <a:off x="17981580" y="763278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2" name="Prostokąt 181">
            <a:hlinkClick r:id="rId29" action="ppaction://hlinksldjump"/>
            <a:extLst>
              <a:ext uri="{FF2B5EF4-FFF2-40B4-BE49-F238E27FC236}">
                <a16:creationId xmlns:a16="http://schemas.microsoft.com/office/drawing/2014/main" id="{2AA1E127-165F-E434-491E-9CE40894F1B0}"/>
              </a:ext>
            </a:extLst>
          </p:cNvPr>
          <p:cNvSpPr/>
          <p:nvPr/>
        </p:nvSpPr>
        <p:spPr>
          <a:xfrm>
            <a:off x="17946866" y="878521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4" name="Grafika 183" descr="Dom z wypełnieniem pełnym">
            <a:hlinkClick r:id="rId30" action="ppaction://hlinksldjump"/>
            <a:extLst>
              <a:ext uri="{FF2B5EF4-FFF2-40B4-BE49-F238E27FC236}">
                <a16:creationId xmlns:a16="http://schemas.microsoft.com/office/drawing/2014/main" id="{B413C627-7D6E-18E9-D83A-53CDDD9A471D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9026929" y="3093836"/>
            <a:ext cx="914400" cy="914400"/>
          </a:xfrm>
          <a:prstGeom prst="rect">
            <a:avLst/>
          </a:prstGeom>
        </p:spPr>
      </p:pic>
      <p:sp>
        <p:nvSpPr>
          <p:cNvPr id="7" name="object 35">
            <a:extLst>
              <a:ext uri="{FF2B5EF4-FFF2-40B4-BE49-F238E27FC236}">
                <a16:creationId xmlns:a16="http://schemas.microsoft.com/office/drawing/2014/main" id="{0813740A-F3EC-E59C-C2DE-865AAF754F49}"/>
              </a:ext>
            </a:extLst>
          </p:cNvPr>
          <p:cNvSpPr txBox="1"/>
          <p:nvPr/>
        </p:nvSpPr>
        <p:spPr>
          <a:xfrm>
            <a:off x="371002" y="12854625"/>
            <a:ext cx="14853285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ADT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terapia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 err="1">
                <a:solidFill>
                  <a:srgbClr val="050E4C"/>
                </a:solidFill>
                <a:latin typeface="Arial Narrow"/>
                <a:cs typeface="Arial Narrow"/>
              </a:rPr>
              <a:t>antyandrogenowa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;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APA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 err="1">
                <a:solidFill>
                  <a:srgbClr val="050E4C"/>
                </a:solidFill>
                <a:latin typeface="Arial Narrow"/>
                <a:cs typeface="Arial Narrow"/>
              </a:rPr>
              <a:t>apalutamid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; </a:t>
            </a:r>
            <a:r>
              <a:rPr lang="pl-PL" sz="1400" b="1" dirty="0" err="1">
                <a:solidFill>
                  <a:srgbClr val="050E4C"/>
                </a:solidFill>
                <a:latin typeface="Arial Narrow"/>
                <a:cs typeface="Arial Narrow"/>
              </a:rPr>
              <a:t>nmCRPC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oporny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kastrację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rak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gruczołu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krokowego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bez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przerzutów;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RWE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</a:t>
            </a:r>
            <a:endParaRPr lang="pl-PL" sz="1400" dirty="0">
              <a:latin typeface="Arial Narrow"/>
              <a:cs typeface="Arial Narrow"/>
            </a:endParaRPr>
          </a:p>
        </p:txBody>
      </p:sp>
      <p:sp>
        <p:nvSpPr>
          <p:cNvPr id="8" name="object 35">
            <a:extLst>
              <a:ext uri="{FF2B5EF4-FFF2-40B4-BE49-F238E27FC236}">
                <a16:creationId xmlns:a16="http://schemas.microsoft.com/office/drawing/2014/main" id="{A750D1B5-E402-CF3C-D90F-22D4F578CC2F}"/>
              </a:ext>
            </a:extLst>
          </p:cNvPr>
          <p:cNvSpPr txBox="1"/>
          <p:nvPr/>
        </p:nvSpPr>
        <p:spPr>
          <a:xfrm>
            <a:off x="376717" y="13161990"/>
            <a:ext cx="14988104" cy="89325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1.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Saad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F et al. Lancet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Oncol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. 2018; 19(10): 1404-1416.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pl-PL" sz="1400" spc="-25" dirty="0">
              <a:solidFill>
                <a:srgbClr val="050E4C"/>
              </a:solidFill>
              <a:latin typeface="Arial Narrow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id="{8FDC49F5-E34A-4489-4A65-9776B100ADDC}"/>
              </a:ext>
            </a:extLst>
          </p:cNvPr>
          <p:cNvGrpSpPr/>
          <p:nvPr/>
        </p:nvGrpSpPr>
        <p:grpSpPr>
          <a:xfrm>
            <a:off x="17927601" y="9913114"/>
            <a:ext cx="2176780" cy="886460"/>
            <a:chOff x="17927601" y="9913114"/>
            <a:chExt cx="2176780" cy="886460"/>
          </a:xfrm>
        </p:grpSpPr>
        <p:sp>
          <p:nvSpPr>
            <p:cNvPr id="10" name="object 22">
              <a:extLst>
                <a:ext uri="{FF2B5EF4-FFF2-40B4-BE49-F238E27FC236}">
                  <a16:creationId xmlns:a16="http://schemas.microsoft.com/office/drawing/2014/main" id="{FF07453B-47BE-55F9-5BAB-C37EFA354845}"/>
                </a:ext>
              </a:extLst>
            </p:cNvPr>
            <p:cNvSpPr/>
            <p:nvPr/>
          </p:nvSpPr>
          <p:spPr>
            <a:xfrm>
              <a:off x="17927601" y="9913114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23">
              <a:extLst>
                <a:ext uri="{FF2B5EF4-FFF2-40B4-BE49-F238E27FC236}">
                  <a16:creationId xmlns:a16="http://schemas.microsoft.com/office/drawing/2014/main" id="{5B6F3491-AEFB-D081-BA83-D574E83C9705}"/>
                </a:ext>
              </a:extLst>
            </p:cNvPr>
            <p:cNvSpPr txBox="1"/>
            <p:nvPr/>
          </p:nvSpPr>
          <p:spPr>
            <a:xfrm>
              <a:off x="18901276" y="10179561"/>
              <a:ext cx="903605" cy="26802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algn="r">
                <a:lnSpc>
                  <a:spcPts val="1955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SIL</a:t>
              </a:r>
              <a:endParaRPr sz="1750" dirty="0">
                <a:latin typeface="Arial Narrow"/>
                <a:cs typeface="Arial Narrow"/>
              </a:endParaRPr>
            </a:p>
          </p:txBody>
        </p:sp>
        <p:sp>
          <p:nvSpPr>
            <p:cNvPr id="12" name="object 24">
              <a:extLst>
                <a:ext uri="{FF2B5EF4-FFF2-40B4-BE49-F238E27FC236}">
                  <a16:creationId xmlns:a16="http://schemas.microsoft.com/office/drawing/2014/main" id="{0F54FA93-1BF0-BA01-1A8B-0B03C0D07B7E}"/>
                </a:ext>
              </a:extLst>
            </p:cNvPr>
            <p:cNvSpPr/>
            <p:nvPr/>
          </p:nvSpPr>
          <p:spPr>
            <a:xfrm>
              <a:off x="17961013" y="10207879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3" name="Prostokąt 12">
            <a:hlinkClick r:id="rId33" action="ppaction://hlinksldjump"/>
            <a:extLst>
              <a:ext uri="{FF2B5EF4-FFF2-40B4-BE49-F238E27FC236}">
                <a16:creationId xmlns:a16="http://schemas.microsoft.com/office/drawing/2014/main" id="{D8E4D1DA-673B-A680-12DB-B62C972772F7}"/>
              </a:ext>
            </a:extLst>
          </p:cNvPr>
          <p:cNvSpPr/>
          <p:nvPr/>
        </p:nvSpPr>
        <p:spPr>
          <a:xfrm>
            <a:off x="17961012" y="9919750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641134"/>
            <a:ext cx="20073287" cy="329511"/>
          </a:xfrm>
          <a:prstGeom prst="rect">
            <a:avLst/>
          </a:prstGeom>
        </p:spPr>
      </p:pic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9677965" y="319217"/>
            <a:ext cx="9756339" cy="1000496"/>
          </a:xfrm>
          <a:prstGeom prst="rect">
            <a:avLst/>
          </a:prstGeom>
        </p:spPr>
        <p:txBody>
          <a:bodyPr vert="horz" wrap="square" lIns="0" tIns="327880" rIns="0" bIns="0" rtlCol="0">
            <a:spAutoFit/>
          </a:bodyPr>
          <a:lstStyle/>
          <a:p>
            <a:pPr marL="4101465">
              <a:lnSpc>
                <a:spcPct val="100000"/>
              </a:lnSpc>
              <a:spcBef>
                <a:spcPts val="110"/>
              </a:spcBef>
            </a:pPr>
            <a:r>
              <a:rPr lang="pl-PL" dirty="0"/>
              <a:t>WYGODA</a:t>
            </a:r>
            <a:r>
              <a:rPr lang="pl-PL" spc="-10" dirty="0"/>
              <a:t> </a:t>
            </a:r>
            <a:r>
              <a:rPr lang="pl-PL" dirty="0"/>
              <a:t>I </a:t>
            </a:r>
            <a:r>
              <a:rPr lang="pl-PL" spc="-10" dirty="0"/>
              <a:t>PROSTOTA</a:t>
            </a:r>
            <a:r>
              <a:rPr lang="pl-PL" sz="3825" spc="-15" baseline="31590" dirty="0"/>
              <a:t>1,2</a:t>
            </a:r>
            <a:endParaRPr lang="pl-PL" sz="3825" baseline="31590" dirty="0"/>
          </a:p>
        </p:txBody>
      </p:sp>
      <p:grpSp>
        <p:nvGrpSpPr>
          <p:cNvPr id="33" name="object 33"/>
          <p:cNvGrpSpPr/>
          <p:nvPr/>
        </p:nvGrpSpPr>
        <p:grpSpPr>
          <a:xfrm>
            <a:off x="1230794" y="2243773"/>
            <a:ext cx="16278483" cy="6799505"/>
            <a:chOff x="1107433" y="3533648"/>
            <a:chExt cx="15326994" cy="7990840"/>
          </a:xfrm>
        </p:grpSpPr>
        <p:sp>
          <p:nvSpPr>
            <p:cNvPr id="34" name="object 34"/>
            <p:cNvSpPr/>
            <p:nvPr/>
          </p:nvSpPr>
          <p:spPr>
            <a:xfrm>
              <a:off x="1107433" y="3533649"/>
              <a:ext cx="4955540" cy="7990840"/>
            </a:xfrm>
            <a:custGeom>
              <a:avLst/>
              <a:gdLst/>
              <a:ahLst/>
              <a:cxnLst/>
              <a:rect l="l" t="t" r="r" b="b"/>
              <a:pathLst>
                <a:path w="4955540" h="7990840">
                  <a:moveTo>
                    <a:pt x="4955388" y="0"/>
                  </a:moveTo>
                  <a:lnTo>
                    <a:pt x="428592" y="0"/>
                  </a:lnTo>
                  <a:lnTo>
                    <a:pt x="381891" y="2514"/>
                  </a:lnTo>
                  <a:lnTo>
                    <a:pt x="336647" y="9885"/>
                  </a:lnTo>
                  <a:lnTo>
                    <a:pt x="293122" y="21850"/>
                  </a:lnTo>
                  <a:lnTo>
                    <a:pt x="251576" y="38147"/>
                  </a:lnTo>
                  <a:lnTo>
                    <a:pt x="212271" y="58516"/>
                  </a:lnTo>
                  <a:lnTo>
                    <a:pt x="175469" y="82695"/>
                  </a:lnTo>
                  <a:lnTo>
                    <a:pt x="141431" y="110422"/>
                  </a:lnTo>
                  <a:lnTo>
                    <a:pt x="110418" y="141435"/>
                  </a:lnTo>
                  <a:lnTo>
                    <a:pt x="82692" y="175475"/>
                  </a:lnTo>
                  <a:lnTo>
                    <a:pt x="58514" y="212278"/>
                  </a:lnTo>
                  <a:lnTo>
                    <a:pt x="38146" y="251583"/>
                  </a:lnTo>
                  <a:lnTo>
                    <a:pt x="21849" y="293130"/>
                  </a:lnTo>
                  <a:lnTo>
                    <a:pt x="9885" y="336656"/>
                  </a:lnTo>
                  <a:lnTo>
                    <a:pt x="2514" y="381900"/>
                  </a:lnTo>
                  <a:lnTo>
                    <a:pt x="0" y="428600"/>
                  </a:lnTo>
                  <a:lnTo>
                    <a:pt x="0" y="7562072"/>
                  </a:lnTo>
                  <a:lnTo>
                    <a:pt x="2514" y="7608772"/>
                  </a:lnTo>
                  <a:lnTo>
                    <a:pt x="9885" y="7654016"/>
                  </a:lnTo>
                  <a:lnTo>
                    <a:pt x="21849" y="7697541"/>
                  </a:lnTo>
                  <a:lnTo>
                    <a:pt x="38146" y="7739087"/>
                  </a:lnTo>
                  <a:lnTo>
                    <a:pt x="58514" y="7778392"/>
                  </a:lnTo>
                  <a:lnTo>
                    <a:pt x="82692" y="7815194"/>
                  </a:lnTo>
                  <a:lnTo>
                    <a:pt x="110418" y="7849232"/>
                  </a:lnTo>
                  <a:lnTo>
                    <a:pt x="141431" y="7880245"/>
                  </a:lnTo>
                  <a:lnTo>
                    <a:pt x="175469" y="7907971"/>
                  </a:lnTo>
                  <a:lnTo>
                    <a:pt x="212271" y="7932149"/>
                  </a:lnTo>
                  <a:lnTo>
                    <a:pt x="251576" y="7952517"/>
                  </a:lnTo>
                  <a:lnTo>
                    <a:pt x="293122" y="7968814"/>
                  </a:lnTo>
                  <a:lnTo>
                    <a:pt x="336647" y="7980779"/>
                  </a:lnTo>
                  <a:lnTo>
                    <a:pt x="381891" y="7988149"/>
                  </a:lnTo>
                  <a:lnTo>
                    <a:pt x="428592" y="7990664"/>
                  </a:lnTo>
                  <a:lnTo>
                    <a:pt x="4955388" y="7990664"/>
                  </a:lnTo>
                  <a:lnTo>
                    <a:pt x="4955388" y="0"/>
                  </a:lnTo>
                  <a:close/>
                </a:path>
              </a:pathLst>
            </a:custGeom>
            <a:solidFill>
              <a:srgbClr val="E9E4EC"/>
            </a:solidFill>
          </p:spPr>
          <p:txBody>
            <a:bodyPr wrap="square" lIns="0" tIns="0" rIns="0" bIns="0" rtlCol="0"/>
            <a:lstStyle/>
            <a:p>
              <a:pPr algn="ctr"/>
              <a:endParaRPr dirty="0"/>
            </a:p>
          </p:txBody>
        </p:sp>
        <p:sp>
          <p:nvSpPr>
            <p:cNvPr id="35" name="object 35"/>
            <p:cNvSpPr/>
            <p:nvPr/>
          </p:nvSpPr>
          <p:spPr>
            <a:xfrm>
              <a:off x="11478629" y="3533648"/>
              <a:ext cx="4955540" cy="7990840"/>
            </a:xfrm>
            <a:custGeom>
              <a:avLst/>
              <a:gdLst/>
              <a:ahLst/>
              <a:cxnLst/>
              <a:rect l="l" t="t" r="r" b="b"/>
              <a:pathLst>
                <a:path w="4955540" h="7990840">
                  <a:moveTo>
                    <a:pt x="4526795" y="0"/>
                  </a:moveTo>
                  <a:lnTo>
                    <a:pt x="0" y="0"/>
                  </a:lnTo>
                  <a:lnTo>
                    <a:pt x="0" y="7990664"/>
                  </a:lnTo>
                  <a:lnTo>
                    <a:pt x="4526795" y="7990664"/>
                  </a:lnTo>
                  <a:lnTo>
                    <a:pt x="4573496" y="7988149"/>
                  </a:lnTo>
                  <a:lnTo>
                    <a:pt x="4618740" y="7980778"/>
                  </a:lnTo>
                  <a:lnTo>
                    <a:pt x="4662265" y="7968813"/>
                  </a:lnTo>
                  <a:lnTo>
                    <a:pt x="4703811" y="7952516"/>
                  </a:lnTo>
                  <a:lnTo>
                    <a:pt x="4743116" y="7932147"/>
                  </a:lnTo>
                  <a:lnTo>
                    <a:pt x="4779918" y="7907968"/>
                  </a:lnTo>
                  <a:lnTo>
                    <a:pt x="4813956" y="7880242"/>
                  </a:lnTo>
                  <a:lnTo>
                    <a:pt x="4844969" y="7849228"/>
                  </a:lnTo>
                  <a:lnTo>
                    <a:pt x="4872695" y="7815189"/>
                  </a:lnTo>
                  <a:lnTo>
                    <a:pt x="4896873" y="7778386"/>
                  </a:lnTo>
                  <a:lnTo>
                    <a:pt x="4917241" y="7739080"/>
                  </a:lnTo>
                  <a:lnTo>
                    <a:pt x="4933538" y="7697534"/>
                  </a:lnTo>
                  <a:lnTo>
                    <a:pt x="4945502" y="7654008"/>
                  </a:lnTo>
                  <a:lnTo>
                    <a:pt x="4952873" y="7608764"/>
                  </a:lnTo>
                  <a:lnTo>
                    <a:pt x="4955388" y="7562063"/>
                  </a:lnTo>
                  <a:lnTo>
                    <a:pt x="4955388" y="428592"/>
                  </a:lnTo>
                  <a:lnTo>
                    <a:pt x="4952873" y="381891"/>
                  </a:lnTo>
                  <a:lnTo>
                    <a:pt x="4945502" y="336647"/>
                  </a:lnTo>
                  <a:lnTo>
                    <a:pt x="4933538" y="293122"/>
                  </a:lnTo>
                  <a:lnTo>
                    <a:pt x="4917241" y="251576"/>
                  </a:lnTo>
                  <a:lnTo>
                    <a:pt x="4896873" y="212271"/>
                  </a:lnTo>
                  <a:lnTo>
                    <a:pt x="4872695" y="175469"/>
                  </a:lnTo>
                  <a:lnTo>
                    <a:pt x="4844969" y="141431"/>
                  </a:lnTo>
                  <a:lnTo>
                    <a:pt x="4813956" y="110418"/>
                  </a:lnTo>
                  <a:lnTo>
                    <a:pt x="4779918" y="82692"/>
                  </a:lnTo>
                  <a:lnTo>
                    <a:pt x="4743116" y="58514"/>
                  </a:lnTo>
                  <a:lnTo>
                    <a:pt x="4703811" y="38146"/>
                  </a:lnTo>
                  <a:lnTo>
                    <a:pt x="4662265" y="21849"/>
                  </a:lnTo>
                  <a:lnTo>
                    <a:pt x="4618740" y="9885"/>
                  </a:lnTo>
                  <a:lnTo>
                    <a:pt x="4573496" y="2514"/>
                  </a:lnTo>
                  <a:lnTo>
                    <a:pt x="4526795" y="0"/>
                  </a:lnTo>
                  <a:close/>
                </a:path>
              </a:pathLst>
            </a:custGeom>
            <a:solidFill>
              <a:srgbClr val="EEF7D5"/>
            </a:solidFill>
          </p:spPr>
          <p:txBody>
            <a:bodyPr wrap="square" lIns="0" tIns="0" rIns="0" bIns="0" rtlCol="0"/>
            <a:lstStyle/>
            <a:p>
              <a:pPr algn="ctr"/>
              <a:endParaRPr dirty="0"/>
            </a:p>
          </p:txBody>
        </p:sp>
        <p:sp>
          <p:nvSpPr>
            <p:cNvPr id="36" name="object 36"/>
            <p:cNvSpPr/>
            <p:nvPr/>
          </p:nvSpPr>
          <p:spPr>
            <a:xfrm>
              <a:off x="6308641" y="3533653"/>
              <a:ext cx="4955540" cy="7990840"/>
            </a:xfrm>
            <a:custGeom>
              <a:avLst/>
              <a:gdLst/>
              <a:ahLst/>
              <a:cxnLst/>
              <a:rect l="l" t="t" r="r" b="b"/>
              <a:pathLst>
                <a:path w="4955540" h="7990840">
                  <a:moveTo>
                    <a:pt x="4955396" y="0"/>
                  </a:moveTo>
                  <a:lnTo>
                    <a:pt x="0" y="0"/>
                  </a:lnTo>
                  <a:lnTo>
                    <a:pt x="0" y="7990664"/>
                  </a:lnTo>
                  <a:lnTo>
                    <a:pt x="4955396" y="7990664"/>
                  </a:lnTo>
                  <a:lnTo>
                    <a:pt x="4955396" y="0"/>
                  </a:lnTo>
                  <a:close/>
                </a:path>
              </a:pathLst>
            </a:custGeom>
            <a:solidFill>
              <a:srgbClr val="E2E9EC"/>
            </a:solidFill>
          </p:spPr>
          <p:txBody>
            <a:bodyPr wrap="square" lIns="0" tIns="0" rIns="0" bIns="0" rtlCol="0"/>
            <a:lstStyle/>
            <a:p>
              <a:pPr algn="ctr"/>
              <a:endParaRPr dirty="0"/>
            </a:p>
          </p:txBody>
        </p:sp>
        <p:sp>
          <p:nvSpPr>
            <p:cNvPr id="37" name="object 37"/>
            <p:cNvSpPr/>
            <p:nvPr/>
          </p:nvSpPr>
          <p:spPr>
            <a:xfrm>
              <a:off x="4860836" y="4200484"/>
              <a:ext cx="7334250" cy="6650355"/>
            </a:xfrm>
            <a:custGeom>
              <a:avLst/>
              <a:gdLst/>
              <a:ahLst/>
              <a:cxnLst/>
              <a:rect l="l" t="t" r="r" b="b"/>
              <a:pathLst>
                <a:path w="7334250" h="6650355">
                  <a:moveTo>
                    <a:pt x="2149843" y="1012190"/>
                  </a:moveTo>
                  <a:lnTo>
                    <a:pt x="1433804" y="0"/>
                  </a:lnTo>
                  <a:lnTo>
                    <a:pt x="0" y="0"/>
                  </a:lnTo>
                  <a:lnTo>
                    <a:pt x="0" y="2022970"/>
                  </a:lnTo>
                  <a:lnTo>
                    <a:pt x="1433804" y="2022970"/>
                  </a:lnTo>
                  <a:lnTo>
                    <a:pt x="2149843" y="1012190"/>
                  </a:lnTo>
                  <a:close/>
                </a:path>
                <a:path w="7334250" h="6650355">
                  <a:moveTo>
                    <a:pt x="7333831" y="5639130"/>
                  </a:moveTo>
                  <a:lnTo>
                    <a:pt x="6617792" y="4626927"/>
                  </a:lnTo>
                  <a:lnTo>
                    <a:pt x="5183987" y="4626927"/>
                  </a:lnTo>
                  <a:lnTo>
                    <a:pt x="5183987" y="6649910"/>
                  </a:lnTo>
                  <a:lnTo>
                    <a:pt x="6617792" y="6649910"/>
                  </a:lnTo>
                  <a:lnTo>
                    <a:pt x="7333831" y="56391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algn="ctr"/>
              <a:endParaRPr dirty="0"/>
            </a:p>
          </p:txBody>
        </p:sp>
        <p:sp>
          <p:nvSpPr>
            <p:cNvPr id="38" name="object 38"/>
            <p:cNvSpPr/>
            <p:nvPr/>
          </p:nvSpPr>
          <p:spPr>
            <a:xfrm>
              <a:off x="4481186" y="4139970"/>
              <a:ext cx="2299335" cy="2144395"/>
            </a:xfrm>
            <a:custGeom>
              <a:avLst/>
              <a:gdLst/>
              <a:ahLst/>
              <a:cxnLst/>
              <a:rect l="l" t="t" r="r" b="b"/>
              <a:pathLst>
                <a:path w="2299334" h="2144395">
                  <a:moveTo>
                    <a:pt x="1533372" y="0"/>
                  </a:moveTo>
                  <a:lnTo>
                    <a:pt x="0" y="0"/>
                  </a:lnTo>
                  <a:lnTo>
                    <a:pt x="0" y="2143965"/>
                  </a:lnTo>
                  <a:lnTo>
                    <a:pt x="1533372" y="2143965"/>
                  </a:lnTo>
                  <a:lnTo>
                    <a:pt x="2299142" y="1072741"/>
                  </a:lnTo>
                  <a:lnTo>
                    <a:pt x="1533372" y="0"/>
                  </a:lnTo>
                  <a:close/>
                </a:path>
              </a:pathLst>
            </a:custGeom>
            <a:solidFill>
              <a:srgbClr val="E9E4EC"/>
            </a:solidFill>
          </p:spPr>
          <p:txBody>
            <a:bodyPr wrap="square" lIns="0" tIns="0" rIns="0" bIns="0" rtlCol="0"/>
            <a:lstStyle/>
            <a:p>
              <a:pPr algn="ctr"/>
              <a:endParaRPr dirty="0"/>
            </a:p>
          </p:txBody>
        </p:sp>
        <p:sp>
          <p:nvSpPr>
            <p:cNvPr id="39" name="object 39"/>
            <p:cNvSpPr/>
            <p:nvPr/>
          </p:nvSpPr>
          <p:spPr>
            <a:xfrm>
              <a:off x="9679347" y="8757161"/>
              <a:ext cx="2299335" cy="2164080"/>
            </a:xfrm>
            <a:custGeom>
              <a:avLst/>
              <a:gdLst/>
              <a:ahLst/>
              <a:cxnLst/>
              <a:rect l="l" t="t" r="r" b="b"/>
              <a:pathLst>
                <a:path w="2299334" h="2164079">
                  <a:moveTo>
                    <a:pt x="1533372" y="0"/>
                  </a:moveTo>
                  <a:lnTo>
                    <a:pt x="0" y="0"/>
                  </a:lnTo>
                  <a:lnTo>
                    <a:pt x="0" y="2163465"/>
                  </a:lnTo>
                  <a:lnTo>
                    <a:pt x="1533372" y="2163465"/>
                  </a:lnTo>
                  <a:lnTo>
                    <a:pt x="2299142" y="1082495"/>
                  </a:lnTo>
                  <a:lnTo>
                    <a:pt x="1533372" y="0"/>
                  </a:lnTo>
                  <a:close/>
                </a:path>
              </a:pathLst>
            </a:custGeom>
            <a:solidFill>
              <a:srgbClr val="E2E9EC"/>
            </a:solidFill>
          </p:spPr>
          <p:txBody>
            <a:bodyPr wrap="square" lIns="0" tIns="0" rIns="0" bIns="0" rtlCol="0"/>
            <a:lstStyle/>
            <a:p>
              <a:pPr algn="ctr"/>
              <a:endParaRPr dirty="0"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1667381" y="5731078"/>
            <a:ext cx="3940582" cy="9900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 algn="ctr">
              <a:lnSpc>
                <a:spcPts val="3785"/>
              </a:lnSpc>
              <a:spcBef>
                <a:spcPts val="120"/>
              </a:spcBef>
            </a:pPr>
            <a:r>
              <a:rPr lang="en-US" sz="3200" dirty="0">
                <a:solidFill>
                  <a:srgbClr val="050E4C"/>
                </a:solidFill>
                <a:latin typeface="Arial Narrow"/>
                <a:cs typeface="Arial Narrow"/>
              </a:rPr>
              <a:t>1 </a:t>
            </a:r>
            <a:r>
              <a:rPr lang="en-US" sz="3200" dirty="0" err="1">
                <a:solidFill>
                  <a:srgbClr val="050E4C"/>
                </a:solidFill>
                <a:latin typeface="Arial Narrow"/>
                <a:cs typeface="Arial Narrow"/>
              </a:rPr>
              <a:t>tabletka</a:t>
            </a:r>
            <a:r>
              <a:rPr lang="en-US" sz="320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200" dirty="0">
                <a:solidFill>
                  <a:srgbClr val="050E4C"/>
                </a:solidFill>
                <a:latin typeface="Arial Narrow"/>
                <a:cs typeface="Arial Narrow"/>
              </a:rPr>
              <a:t>240</a:t>
            </a:r>
            <a:r>
              <a:rPr sz="3200" spc="-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200" dirty="0">
                <a:solidFill>
                  <a:srgbClr val="050E4C"/>
                </a:solidFill>
                <a:latin typeface="Arial Narrow"/>
                <a:cs typeface="Arial Narrow"/>
              </a:rPr>
              <a:t>MG</a:t>
            </a:r>
            <a:r>
              <a:rPr sz="3200" spc="-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br>
              <a:rPr lang="en-US" sz="3200" spc="-5" dirty="0">
                <a:solidFill>
                  <a:srgbClr val="050E4C"/>
                </a:solidFill>
                <a:latin typeface="Arial Narrow"/>
                <a:cs typeface="Arial Narrow"/>
              </a:rPr>
            </a:br>
            <a:r>
              <a:rPr sz="3200" dirty="0">
                <a:solidFill>
                  <a:srgbClr val="050E4C"/>
                </a:solidFill>
                <a:latin typeface="Arial Narrow"/>
                <a:cs typeface="Arial Narrow"/>
              </a:rPr>
              <a:t>RAZ</a:t>
            </a:r>
            <a:r>
              <a:rPr sz="3200" spc="-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200" dirty="0">
                <a:solidFill>
                  <a:srgbClr val="050E4C"/>
                </a:solidFill>
                <a:latin typeface="Arial Narrow"/>
                <a:cs typeface="Arial Narrow"/>
              </a:rPr>
              <a:t>NA </a:t>
            </a:r>
            <a:r>
              <a:rPr sz="3200" spc="-20" dirty="0">
                <a:solidFill>
                  <a:srgbClr val="050E4C"/>
                </a:solidFill>
                <a:latin typeface="Arial Narrow"/>
                <a:cs typeface="Arial Narrow"/>
              </a:rPr>
              <a:t>DOBĘ</a:t>
            </a:r>
            <a:r>
              <a:rPr lang="pl-PL" sz="2175" spc="-30" baseline="32567" dirty="0">
                <a:solidFill>
                  <a:srgbClr val="050E4C"/>
                </a:solidFill>
                <a:latin typeface="Arial Narrow"/>
                <a:cs typeface="Arial Narrow"/>
              </a:rPr>
              <a:t>2</a:t>
            </a:r>
            <a:endParaRPr sz="2175" baseline="32567" dirty="0">
              <a:latin typeface="Arial Narrow"/>
              <a:cs typeface="Arial Narrow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953263" y="7832832"/>
            <a:ext cx="3777452" cy="9741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5425" marR="30480" indent="-187960">
              <a:lnSpc>
                <a:spcPct val="100600"/>
              </a:lnSpc>
              <a:spcBef>
                <a:spcPts val="95"/>
              </a:spcBef>
            </a:pPr>
            <a:r>
              <a:rPr sz="3200" dirty="0">
                <a:solidFill>
                  <a:srgbClr val="050E4C"/>
                </a:solidFill>
                <a:latin typeface="Arial Narrow"/>
                <a:cs typeface="Arial Narrow"/>
              </a:rPr>
              <a:t>BEZ </a:t>
            </a:r>
            <a:r>
              <a:rPr sz="3200" spc="-10" dirty="0">
                <a:solidFill>
                  <a:srgbClr val="050E4C"/>
                </a:solidFill>
                <a:latin typeface="Arial Narrow"/>
                <a:cs typeface="Arial Narrow"/>
              </a:rPr>
              <a:t>JEDNOCZESNEJ STERYDOTERAPII</a:t>
            </a:r>
            <a:r>
              <a:rPr lang="pl-PL" sz="2775" spc="-15" baseline="31531" dirty="0">
                <a:solidFill>
                  <a:srgbClr val="050E4C"/>
                </a:solidFill>
                <a:latin typeface="Arial Narrow"/>
                <a:cs typeface="Arial Narrow"/>
              </a:rPr>
              <a:t>2</a:t>
            </a:r>
            <a:endParaRPr sz="2775" baseline="31531" dirty="0">
              <a:latin typeface="Arial Narrow"/>
              <a:cs typeface="Arial Narrow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945980" y="5770716"/>
            <a:ext cx="5036374" cy="9741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75005" marR="5080" indent="-662940">
              <a:lnSpc>
                <a:spcPct val="100600"/>
              </a:lnSpc>
              <a:spcBef>
                <a:spcPts val="95"/>
              </a:spcBef>
            </a:pPr>
            <a:r>
              <a:rPr sz="3200" dirty="0">
                <a:solidFill>
                  <a:srgbClr val="050E4C"/>
                </a:solidFill>
                <a:latin typeface="Arial Narrow"/>
                <a:cs typeface="Arial Narrow"/>
              </a:rPr>
              <a:t>STOSOWANIE Z </a:t>
            </a:r>
            <a:r>
              <a:rPr sz="3200" spc="-10" dirty="0">
                <a:solidFill>
                  <a:srgbClr val="050E4C"/>
                </a:solidFill>
                <a:latin typeface="Arial Narrow"/>
                <a:cs typeface="Arial Narrow"/>
              </a:rPr>
              <a:t>POKARMEM </a:t>
            </a:r>
            <a:r>
              <a:rPr sz="3200" dirty="0">
                <a:solidFill>
                  <a:srgbClr val="050E4C"/>
                </a:solidFill>
                <a:latin typeface="Arial Narrow"/>
                <a:cs typeface="Arial Narrow"/>
              </a:rPr>
              <a:t>LUB BEZ </a:t>
            </a:r>
            <a:r>
              <a:rPr sz="3200" spc="-10" dirty="0">
                <a:solidFill>
                  <a:srgbClr val="050E4C"/>
                </a:solidFill>
                <a:latin typeface="Arial Narrow"/>
                <a:cs typeface="Arial Narrow"/>
              </a:rPr>
              <a:t>POKARM</a:t>
            </a:r>
            <a:r>
              <a:rPr lang="pl-PL" sz="3200" spc="-10" dirty="0">
                <a:solidFill>
                  <a:srgbClr val="050E4C"/>
                </a:solidFill>
                <a:latin typeface="Arial Narrow"/>
                <a:cs typeface="Arial Narrow"/>
              </a:rPr>
              <a:t>U</a:t>
            </a:r>
            <a:endParaRPr sz="3200" dirty="0">
              <a:latin typeface="Arial Narrow"/>
              <a:cs typeface="Arial Narrow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346024" y="6445832"/>
            <a:ext cx="145922" cy="30072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pl-PL" sz="1850" spc="-50" dirty="0">
                <a:solidFill>
                  <a:srgbClr val="050E4C"/>
                </a:solidFill>
                <a:latin typeface="Arial Narrow"/>
                <a:cs typeface="Arial Narrow"/>
              </a:rPr>
              <a:t>1</a:t>
            </a:r>
            <a:endParaRPr sz="1850" dirty="0">
              <a:latin typeface="Arial Narrow"/>
              <a:cs typeface="Arial Narrow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033011" y="7055776"/>
            <a:ext cx="4407572" cy="199285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2500" dirty="0">
                <a:solidFill>
                  <a:srgbClr val="050E4C"/>
                </a:solidFill>
                <a:latin typeface="Arial Narrow"/>
                <a:cs typeface="Arial Narrow"/>
              </a:rPr>
              <a:t>Przyjęcie</a:t>
            </a:r>
            <a:r>
              <a:rPr sz="2500" spc="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500" spc="-10" dirty="0">
                <a:solidFill>
                  <a:srgbClr val="050E4C"/>
                </a:solidFill>
                <a:latin typeface="Arial Narrow"/>
                <a:cs typeface="Arial Narrow"/>
              </a:rPr>
              <a:t>apalutamidu</a:t>
            </a:r>
            <a:endParaRPr sz="2500" dirty="0">
              <a:latin typeface="Arial Narrow"/>
              <a:cs typeface="Arial Narrow"/>
            </a:endParaRPr>
          </a:p>
          <a:p>
            <a:pPr marL="12700" marR="5080" algn="ctr">
              <a:lnSpc>
                <a:spcPct val="100899"/>
              </a:lnSpc>
            </a:pPr>
            <a:r>
              <a:rPr sz="2500" dirty="0">
                <a:solidFill>
                  <a:srgbClr val="050E4C"/>
                </a:solidFill>
                <a:latin typeface="Arial Narrow"/>
                <a:cs typeface="Arial Narrow"/>
              </a:rPr>
              <a:t>z pokarmem lub bez</a:t>
            </a:r>
            <a:r>
              <a:rPr sz="2500" spc="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500" spc="-10" dirty="0" err="1">
                <a:solidFill>
                  <a:srgbClr val="050E4C"/>
                </a:solidFill>
                <a:latin typeface="Arial Narrow"/>
                <a:cs typeface="Arial Narrow"/>
              </a:rPr>
              <a:t>pokarmu</a:t>
            </a:r>
            <a:r>
              <a:rPr sz="2500" spc="-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br>
              <a:rPr lang="en-US" sz="2500" spc="-10" dirty="0">
                <a:solidFill>
                  <a:srgbClr val="050E4C"/>
                </a:solidFill>
                <a:latin typeface="Arial Narrow"/>
                <a:cs typeface="Arial Narrow"/>
              </a:rPr>
            </a:br>
            <a:r>
              <a:rPr sz="2500" b="1" dirty="0" err="1">
                <a:solidFill>
                  <a:srgbClr val="050E4C"/>
                </a:solidFill>
                <a:latin typeface="Arial Narrow"/>
                <a:cs typeface="Arial Narrow"/>
              </a:rPr>
              <a:t>nie</a:t>
            </a:r>
            <a:r>
              <a:rPr sz="2500" b="1" spc="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500" b="1" spc="-10" dirty="0" err="1">
                <a:solidFill>
                  <a:srgbClr val="050E4C"/>
                </a:solidFill>
                <a:latin typeface="Arial Narrow"/>
                <a:cs typeface="Arial Narrow"/>
              </a:rPr>
              <a:t>wpływa</a:t>
            </a:r>
            <a:r>
              <a:rPr lang="en-US" sz="2500" b="1" spc="-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500" b="1" dirty="0" err="1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2500" b="1" spc="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500" b="1" dirty="0" err="1">
                <a:solidFill>
                  <a:srgbClr val="050E4C"/>
                </a:solidFill>
                <a:latin typeface="Arial Narrow"/>
                <a:cs typeface="Arial Narrow"/>
              </a:rPr>
              <a:t>biodostępność</a:t>
            </a:r>
            <a:r>
              <a:rPr sz="2500" b="1" spc="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500" b="1" spc="-20" dirty="0" err="1">
                <a:solidFill>
                  <a:srgbClr val="050E4C"/>
                </a:solidFill>
                <a:latin typeface="Arial Narrow"/>
                <a:cs typeface="Arial Narrow"/>
              </a:rPr>
              <a:t>leku</a:t>
            </a:r>
            <a:r>
              <a:rPr lang="en-US" sz="2500" spc="-20" dirty="0">
                <a:solidFill>
                  <a:srgbClr val="050E4C"/>
                </a:solidFill>
                <a:latin typeface="Arial Narrow"/>
                <a:cs typeface="Arial Narrow"/>
              </a:rPr>
              <a:t>.</a:t>
            </a: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lang="pl-PL" sz="2500" dirty="0">
                <a:solidFill>
                  <a:srgbClr val="050E4C"/>
                </a:solidFill>
                <a:latin typeface="Arial Narrow"/>
              </a:rPr>
              <a:t>Tabletki nie należy kruszyć ani dzielić</a:t>
            </a:r>
            <a:r>
              <a:rPr lang="pl-PL" sz="2175" spc="-15" baseline="32567" dirty="0">
                <a:solidFill>
                  <a:srgbClr val="050E4C"/>
                </a:solidFill>
                <a:latin typeface="Arial Narrow"/>
              </a:rPr>
              <a:t>1</a:t>
            </a:r>
            <a:r>
              <a:rPr lang="pl-PL" sz="28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 </a:t>
            </a:r>
            <a:endParaRPr sz="2500" dirty="0">
              <a:latin typeface="Arial Narrow"/>
              <a:cs typeface="Arial Narrow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3026106" y="5723838"/>
            <a:ext cx="3623271" cy="9741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67765" marR="5080" indent="-1155700">
              <a:lnSpc>
                <a:spcPct val="100600"/>
              </a:lnSpc>
              <a:spcBef>
                <a:spcPts val="95"/>
              </a:spcBef>
            </a:pPr>
            <a:r>
              <a:rPr sz="3200" dirty="0">
                <a:solidFill>
                  <a:srgbClr val="050E4C"/>
                </a:solidFill>
                <a:latin typeface="Arial Narrow"/>
                <a:cs typeface="Arial Narrow"/>
              </a:rPr>
              <a:t>BEZ </a:t>
            </a:r>
            <a:r>
              <a:rPr sz="3200" spc="-10" dirty="0">
                <a:solidFill>
                  <a:srgbClr val="050E4C"/>
                </a:solidFill>
                <a:latin typeface="Arial Narrow"/>
                <a:cs typeface="Arial Narrow"/>
              </a:rPr>
              <a:t>KORYGOWANIA DAWKI</a:t>
            </a:r>
            <a:endParaRPr sz="3200" baseline="30000" dirty="0">
              <a:latin typeface="Arial Narrow"/>
              <a:cs typeface="Arial Narrow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3178432" y="7207780"/>
            <a:ext cx="3104972" cy="154080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 indent="635" algn="ctr">
              <a:lnSpc>
                <a:spcPct val="100899"/>
              </a:lnSpc>
              <a:spcBef>
                <a:spcPts val="95"/>
              </a:spcBef>
            </a:pPr>
            <a:r>
              <a:rPr sz="2500" dirty="0">
                <a:solidFill>
                  <a:srgbClr val="050E4C"/>
                </a:solidFill>
                <a:latin typeface="Arial Narrow"/>
                <a:cs typeface="Arial Narrow"/>
              </a:rPr>
              <a:t>U</a:t>
            </a:r>
            <a:r>
              <a:rPr sz="2500" spc="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500" dirty="0">
                <a:solidFill>
                  <a:srgbClr val="050E4C"/>
                </a:solidFill>
                <a:latin typeface="Arial Narrow"/>
                <a:cs typeface="Arial Narrow"/>
              </a:rPr>
              <a:t>pacjentów</a:t>
            </a:r>
            <a:r>
              <a:rPr sz="2500" spc="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500" dirty="0">
                <a:solidFill>
                  <a:srgbClr val="050E4C"/>
                </a:solidFill>
                <a:latin typeface="Arial Narrow"/>
                <a:cs typeface="Arial Narrow"/>
              </a:rPr>
              <a:t>z</a:t>
            </a:r>
            <a:r>
              <a:rPr sz="2500" spc="3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500" spc="-10" dirty="0">
                <a:solidFill>
                  <a:srgbClr val="050E4C"/>
                </a:solidFill>
                <a:latin typeface="Arial Narrow"/>
                <a:cs typeface="Arial Narrow"/>
              </a:rPr>
              <a:t>lekkimi </a:t>
            </a:r>
            <a:r>
              <a:rPr sz="2500" dirty="0">
                <a:solidFill>
                  <a:srgbClr val="050E4C"/>
                </a:solidFill>
                <a:latin typeface="Arial Narrow"/>
                <a:cs typeface="Arial Narrow"/>
              </a:rPr>
              <a:t>lub</a:t>
            </a:r>
            <a:r>
              <a:rPr sz="2500" spc="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500" spc="-10" dirty="0">
                <a:solidFill>
                  <a:srgbClr val="050E4C"/>
                </a:solidFill>
                <a:latin typeface="Arial Narrow"/>
                <a:cs typeface="Arial Narrow"/>
              </a:rPr>
              <a:t>umiarkowanymi </a:t>
            </a:r>
            <a:r>
              <a:rPr sz="2500" dirty="0">
                <a:solidFill>
                  <a:srgbClr val="050E4C"/>
                </a:solidFill>
                <a:latin typeface="Arial Narrow"/>
                <a:cs typeface="Arial Narrow"/>
              </a:rPr>
              <a:t>zaburzeniami</a:t>
            </a:r>
            <a:r>
              <a:rPr sz="2500" spc="6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500" spc="-10" dirty="0">
                <a:solidFill>
                  <a:srgbClr val="050E4C"/>
                </a:solidFill>
                <a:latin typeface="Arial Narrow"/>
                <a:cs typeface="Arial Narrow"/>
              </a:rPr>
              <a:t>czynności </a:t>
            </a:r>
            <a:r>
              <a:rPr sz="2500" dirty="0">
                <a:solidFill>
                  <a:srgbClr val="050E4C"/>
                </a:solidFill>
                <a:latin typeface="Arial Narrow"/>
                <a:cs typeface="Arial Narrow"/>
              </a:rPr>
              <a:t>nerek</a:t>
            </a:r>
            <a:r>
              <a:rPr sz="2500" spc="-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500" dirty="0" err="1">
                <a:solidFill>
                  <a:srgbClr val="050E4C"/>
                </a:solidFill>
                <a:latin typeface="Arial Narrow"/>
                <a:cs typeface="Arial Narrow"/>
              </a:rPr>
              <a:t>lub</a:t>
            </a:r>
            <a:r>
              <a:rPr sz="250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500" spc="-10" dirty="0" err="1">
                <a:solidFill>
                  <a:srgbClr val="050E4C"/>
                </a:solidFill>
                <a:latin typeface="Arial Narrow"/>
                <a:cs typeface="Arial Narrow"/>
              </a:rPr>
              <a:t>wątroby</a:t>
            </a:r>
            <a:r>
              <a:rPr lang="pl-PL" sz="2175" spc="-15" baseline="32567" dirty="0">
                <a:solidFill>
                  <a:srgbClr val="050E4C"/>
                </a:solidFill>
                <a:latin typeface="Arial Narrow"/>
                <a:cs typeface="Arial Narrow"/>
              </a:rPr>
              <a:t>1</a:t>
            </a:r>
            <a:endParaRPr sz="2175" baseline="32567" dirty="0">
              <a:latin typeface="Arial Narrow"/>
              <a:cs typeface="Arial Narrow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2281440" y="2779254"/>
            <a:ext cx="14219136" cy="2475294"/>
            <a:chOff x="2216066" y="4088859"/>
            <a:chExt cx="13117830" cy="2690495"/>
          </a:xfrm>
        </p:grpSpPr>
        <p:sp>
          <p:nvSpPr>
            <p:cNvPr id="48" name="object 48"/>
            <p:cNvSpPr/>
            <p:nvPr/>
          </p:nvSpPr>
          <p:spPr>
            <a:xfrm>
              <a:off x="9262979" y="5846533"/>
              <a:ext cx="311785" cy="635000"/>
            </a:xfrm>
            <a:custGeom>
              <a:avLst/>
              <a:gdLst/>
              <a:ahLst/>
              <a:cxnLst/>
              <a:rect l="l" t="t" r="r" b="b"/>
              <a:pathLst>
                <a:path w="311784" h="635000">
                  <a:moveTo>
                    <a:pt x="140754" y="0"/>
                  </a:moveTo>
                  <a:lnTo>
                    <a:pt x="0" y="40361"/>
                  </a:lnTo>
                  <a:lnTo>
                    <a:pt x="170433" y="634727"/>
                  </a:lnTo>
                  <a:lnTo>
                    <a:pt x="311196" y="594365"/>
                  </a:lnTo>
                  <a:lnTo>
                    <a:pt x="1407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9" name="object 49"/>
            <p:cNvSpPr/>
            <p:nvPr/>
          </p:nvSpPr>
          <p:spPr>
            <a:xfrm>
              <a:off x="9262979" y="5846533"/>
              <a:ext cx="311785" cy="635000"/>
            </a:xfrm>
            <a:custGeom>
              <a:avLst/>
              <a:gdLst/>
              <a:ahLst/>
              <a:cxnLst/>
              <a:rect l="l" t="t" r="r" b="b"/>
              <a:pathLst>
                <a:path w="311784" h="635000">
                  <a:moveTo>
                    <a:pt x="0" y="40361"/>
                  </a:moveTo>
                  <a:lnTo>
                    <a:pt x="170433" y="634727"/>
                  </a:lnTo>
                  <a:lnTo>
                    <a:pt x="311196" y="594365"/>
                  </a:lnTo>
                  <a:lnTo>
                    <a:pt x="140754" y="0"/>
                  </a:lnTo>
                  <a:lnTo>
                    <a:pt x="0" y="40361"/>
                  </a:lnTo>
                  <a:close/>
                </a:path>
              </a:pathLst>
            </a:custGeom>
            <a:ln w="8518">
              <a:solidFill>
                <a:srgbClr val="7798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0" name="object 50"/>
            <p:cNvSpPr/>
            <p:nvPr/>
          </p:nvSpPr>
          <p:spPr>
            <a:xfrm>
              <a:off x="8212512" y="5173382"/>
              <a:ext cx="386080" cy="229870"/>
            </a:xfrm>
            <a:custGeom>
              <a:avLst/>
              <a:gdLst/>
              <a:ahLst/>
              <a:cxnLst/>
              <a:rect l="l" t="t" r="r" b="b"/>
              <a:pathLst>
                <a:path w="386079" h="229870">
                  <a:moveTo>
                    <a:pt x="35429" y="0"/>
                  </a:moveTo>
                  <a:lnTo>
                    <a:pt x="0" y="142083"/>
                  </a:lnTo>
                  <a:lnTo>
                    <a:pt x="350330" y="229433"/>
                  </a:lnTo>
                  <a:lnTo>
                    <a:pt x="385760" y="87350"/>
                  </a:lnTo>
                  <a:lnTo>
                    <a:pt x="354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1" name="object 51"/>
            <p:cNvSpPr/>
            <p:nvPr/>
          </p:nvSpPr>
          <p:spPr>
            <a:xfrm>
              <a:off x="8212512" y="5173382"/>
              <a:ext cx="386080" cy="229870"/>
            </a:xfrm>
            <a:custGeom>
              <a:avLst/>
              <a:gdLst/>
              <a:ahLst/>
              <a:cxnLst/>
              <a:rect l="l" t="t" r="r" b="b"/>
              <a:pathLst>
                <a:path w="386079" h="229870">
                  <a:moveTo>
                    <a:pt x="0" y="142083"/>
                  </a:moveTo>
                  <a:lnTo>
                    <a:pt x="350330" y="229433"/>
                  </a:lnTo>
                  <a:lnTo>
                    <a:pt x="385760" y="87350"/>
                  </a:lnTo>
                  <a:lnTo>
                    <a:pt x="35429" y="0"/>
                  </a:lnTo>
                  <a:lnTo>
                    <a:pt x="0" y="142083"/>
                  </a:lnTo>
                  <a:close/>
                </a:path>
              </a:pathLst>
            </a:custGeom>
            <a:ln w="8518">
              <a:solidFill>
                <a:srgbClr val="7798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2" name="object 52"/>
            <p:cNvSpPr/>
            <p:nvPr/>
          </p:nvSpPr>
          <p:spPr>
            <a:xfrm>
              <a:off x="8028667" y="5559266"/>
              <a:ext cx="366395" cy="934085"/>
            </a:xfrm>
            <a:custGeom>
              <a:avLst/>
              <a:gdLst/>
              <a:ahLst/>
              <a:cxnLst/>
              <a:rect l="l" t="t" r="r" b="b"/>
              <a:pathLst>
                <a:path w="366395" h="934085">
                  <a:moveTo>
                    <a:pt x="223939" y="0"/>
                  </a:moveTo>
                  <a:lnTo>
                    <a:pt x="0" y="898176"/>
                  </a:lnTo>
                  <a:lnTo>
                    <a:pt x="142083" y="933605"/>
                  </a:lnTo>
                  <a:lnTo>
                    <a:pt x="366022" y="35429"/>
                  </a:lnTo>
                  <a:lnTo>
                    <a:pt x="2239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3" name="object 53"/>
            <p:cNvSpPr/>
            <p:nvPr/>
          </p:nvSpPr>
          <p:spPr>
            <a:xfrm>
              <a:off x="8028667" y="5559266"/>
              <a:ext cx="366395" cy="934085"/>
            </a:xfrm>
            <a:custGeom>
              <a:avLst/>
              <a:gdLst/>
              <a:ahLst/>
              <a:cxnLst/>
              <a:rect l="l" t="t" r="r" b="b"/>
              <a:pathLst>
                <a:path w="366395" h="934085">
                  <a:moveTo>
                    <a:pt x="223939" y="0"/>
                  </a:moveTo>
                  <a:lnTo>
                    <a:pt x="0" y="898176"/>
                  </a:lnTo>
                  <a:lnTo>
                    <a:pt x="142083" y="933605"/>
                  </a:lnTo>
                  <a:lnTo>
                    <a:pt x="366022" y="35429"/>
                  </a:lnTo>
                  <a:lnTo>
                    <a:pt x="223939" y="0"/>
                  </a:lnTo>
                  <a:close/>
                </a:path>
              </a:pathLst>
            </a:custGeom>
            <a:ln w="8518">
              <a:solidFill>
                <a:srgbClr val="7798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4" name="object 54"/>
            <p:cNvSpPr/>
            <p:nvPr/>
          </p:nvSpPr>
          <p:spPr>
            <a:xfrm>
              <a:off x="8942976" y="4884957"/>
              <a:ext cx="487045" cy="992505"/>
            </a:xfrm>
            <a:custGeom>
              <a:avLst/>
              <a:gdLst/>
              <a:ahLst/>
              <a:cxnLst/>
              <a:rect l="l" t="t" r="r" b="b"/>
              <a:pathLst>
                <a:path w="487045" h="992504">
                  <a:moveTo>
                    <a:pt x="224169" y="0"/>
                  </a:moveTo>
                  <a:lnTo>
                    <a:pt x="0" y="199550"/>
                  </a:lnTo>
                  <a:lnTo>
                    <a:pt x="220881" y="991992"/>
                  </a:lnTo>
                  <a:lnTo>
                    <a:pt x="486757" y="915758"/>
                  </a:lnTo>
                  <a:lnTo>
                    <a:pt x="2241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5" name="object 55"/>
            <p:cNvSpPr/>
            <p:nvPr/>
          </p:nvSpPr>
          <p:spPr>
            <a:xfrm>
              <a:off x="8942976" y="4884957"/>
              <a:ext cx="487045" cy="992505"/>
            </a:xfrm>
            <a:custGeom>
              <a:avLst/>
              <a:gdLst/>
              <a:ahLst/>
              <a:cxnLst/>
              <a:rect l="l" t="t" r="r" b="b"/>
              <a:pathLst>
                <a:path w="487045" h="992504">
                  <a:moveTo>
                    <a:pt x="0" y="199550"/>
                  </a:moveTo>
                  <a:lnTo>
                    <a:pt x="220881" y="991992"/>
                  </a:lnTo>
                  <a:lnTo>
                    <a:pt x="486757" y="915758"/>
                  </a:lnTo>
                  <a:lnTo>
                    <a:pt x="224169" y="0"/>
                  </a:lnTo>
                  <a:lnTo>
                    <a:pt x="0" y="199550"/>
                  </a:lnTo>
                  <a:close/>
                </a:path>
              </a:pathLst>
            </a:custGeom>
            <a:ln w="8518">
              <a:solidFill>
                <a:srgbClr val="7798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6" name="object 56"/>
            <p:cNvSpPr/>
            <p:nvPr/>
          </p:nvSpPr>
          <p:spPr>
            <a:xfrm>
              <a:off x="8325331" y="5998474"/>
              <a:ext cx="955675" cy="158115"/>
            </a:xfrm>
            <a:custGeom>
              <a:avLst/>
              <a:gdLst/>
              <a:ahLst/>
              <a:cxnLst/>
              <a:rect l="l" t="t" r="r" b="b"/>
              <a:pathLst>
                <a:path w="955675" h="158114">
                  <a:moveTo>
                    <a:pt x="955668" y="0"/>
                  </a:moveTo>
                  <a:lnTo>
                    <a:pt x="916849" y="26079"/>
                  </a:lnTo>
                  <a:lnTo>
                    <a:pt x="876562" y="50051"/>
                  </a:lnTo>
                  <a:lnTo>
                    <a:pt x="834888" y="71834"/>
                  </a:lnTo>
                  <a:lnTo>
                    <a:pt x="791905" y="91351"/>
                  </a:lnTo>
                  <a:lnTo>
                    <a:pt x="747693" y="108522"/>
                  </a:lnTo>
                  <a:lnTo>
                    <a:pt x="702329" y="123268"/>
                  </a:lnTo>
                  <a:lnTo>
                    <a:pt x="655893" y="135510"/>
                  </a:lnTo>
                  <a:lnTo>
                    <a:pt x="608463" y="145169"/>
                  </a:lnTo>
                  <a:lnTo>
                    <a:pt x="560120" y="152167"/>
                  </a:lnTo>
                  <a:lnTo>
                    <a:pt x="510941" y="156423"/>
                  </a:lnTo>
                  <a:lnTo>
                    <a:pt x="461005" y="157859"/>
                  </a:lnTo>
                  <a:lnTo>
                    <a:pt x="410423" y="156385"/>
                  </a:lnTo>
                  <a:lnTo>
                    <a:pt x="360617" y="152018"/>
                  </a:lnTo>
                  <a:lnTo>
                    <a:pt x="311671" y="144840"/>
                  </a:lnTo>
                  <a:lnTo>
                    <a:pt x="263665" y="134933"/>
                  </a:lnTo>
                  <a:lnTo>
                    <a:pt x="216683" y="122379"/>
                  </a:lnTo>
                  <a:lnTo>
                    <a:pt x="170806" y="107260"/>
                  </a:lnTo>
                  <a:lnTo>
                    <a:pt x="126118" y="89659"/>
                  </a:lnTo>
                  <a:lnTo>
                    <a:pt x="82699" y="69656"/>
                  </a:lnTo>
                  <a:lnTo>
                    <a:pt x="40632" y="47336"/>
                  </a:lnTo>
                  <a:lnTo>
                    <a:pt x="0" y="22778"/>
                  </a:lnTo>
                </a:path>
              </a:pathLst>
            </a:custGeom>
            <a:ln w="92572">
              <a:solidFill>
                <a:srgbClr val="7798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7" name="object 57"/>
            <p:cNvSpPr/>
            <p:nvPr/>
          </p:nvSpPr>
          <p:spPr>
            <a:xfrm>
              <a:off x="7932742" y="4461063"/>
              <a:ext cx="1707514" cy="1408430"/>
            </a:xfrm>
            <a:custGeom>
              <a:avLst/>
              <a:gdLst/>
              <a:ahLst/>
              <a:cxnLst/>
              <a:rect l="l" t="t" r="r" b="b"/>
              <a:pathLst>
                <a:path w="1707515" h="1408429">
                  <a:moveTo>
                    <a:pt x="996652" y="0"/>
                  </a:moveTo>
                  <a:lnTo>
                    <a:pt x="1042751" y="9095"/>
                  </a:lnTo>
                  <a:lnTo>
                    <a:pt x="1087925" y="20630"/>
                  </a:lnTo>
                  <a:lnTo>
                    <a:pt x="1132102" y="34531"/>
                  </a:lnTo>
                  <a:lnTo>
                    <a:pt x="1175209" y="50727"/>
                  </a:lnTo>
                  <a:lnTo>
                    <a:pt x="1217175" y="69145"/>
                  </a:lnTo>
                  <a:lnTo>
                    <a:pt x="1257928" y="89713"/>
                  </a:lnTo>
                  <a:lnTo>
                    <a:pt x="1297396" y="112360"/>
                  </a:lnTo>
                  <a:lnTo>
                    <a:pt x="1335506" y="137012"/>
                  </a:lnTo>
                  <a:lnTo>
                    <a:pt x="1372186" y="163599"/>
                  </a:lnTo>
                  <a:lnTo>
                    <a:pt x="1407365" y="192048"/>
                  </a:lnTo>
                  <a:lnTo>
                    <a:pt x="1440970" y="222287"/>
                  </a:lnTo>
                  <a:lnTo>
                    <a:pt x="1472929" y="254244"/>
                  </a:lnTo>
                  <a:lnTo>
                    <a:pt x="1503171" y="287847"/>
                  </a:lnTo>
                  <a:lnTo>
                    <a:pt x="1531622" y="323024"/>
                  </a:lnTo>
                  <a:lnTo>
                    <a:pt x="1558212" y="359702"/>
                  </a:lnTo>
                  <a:lnTo>
                    <a:pt x="1582867" y="397810"/>
                  </a:lnTo>
                  <a:lnTo>
                    <a:pt x="1605517" y="437275"/>
                  </a:lnTo>
                  <a:lnTo>
                    <a:pt x="1626088" y="478026"/>
                  </a:lnTo>
                  <a:lnTo>
                    <a:pt x="1644509" y="519990"/>
                  </a:lnTo>
                  <a:lnTo>
                    <a:pt x="1660708" y="563096"/>
                  </a:lnTo>
                  <a:lnTo>
                    <a:pt x="1674612" y="607271"/>
                  </a:lnTo>
                  <a:lnTo>
                    <a:pt x="1686150" y="652443"/>
                  </a:lnTo>
                  <a:lnTo>
                    <a:pt x="1695249" y="698541"/>
                  </a:lnTo>
                  <a:lnTo>
                    <a:pt x="1701838" y="745491"/>
                  </a:lnTo>
                  <a:lnTo>
                    <a:pt x="1705844" y="793222"/>
                  </a:lnTo>
                  <a:lnTo>
                    <a:pt x="1707195" y="841663"/>
                  </a:lnTo>
                  <a:lnTo>
                    <a:pt x="1705505" y="895825"/>
                  </a:lnTo>
                  <a:lnTo>
                    <a:pt x="1700501" y="949089"/>
                  </a:lnTo>
                  <a:lnTo>
                    <a:pt x="1692283" y="1001353"/>
                  </a:lnTo>
                  <a:lnTo>
                    <a:pt x="1680955" y="1052517"/>
                  </a:lnTo>
                  <a:lnTo>
                    <a:pt x="1666615" y="1102478"/>
                  </a:lnTo>
                  <a:lnTo>
                    <a:pt x="1649366" y="1151137"/>
                  </a:lnTo>
                  <a:lnTo>
                    <a:pt x="1629309" y="1198393"/>
                  </a:lnTo>
                  <a:lnTo>
                    <a:pt x="1606543" y="1244145"/>
                  </a:lnTo>
                  <a:lnTo>
                    <a:pt x="1581172" y="1288291"/>
                  </a:lnTo>
                  <a:lnTo>
                    <a:pt x="1553295" y="1330730"/>
                  </a:lnTo>
                  <a:lnTo>
                    <a:pt x="1523013" y="1371363"/>
                  </a:lnTo>
                </a:path>
                <a:path w="1707515" h="1408429">
                  <a:moveTo>
                    <a:pt x="215207" y="1408334"/>
                  </a:moveTo>
                  <a:lnTo>
                    <a:pt x="182847" y="1369674"/>
                  </a:lnTo>
                  <a:lnTo>
                    <a:pt x="152777" y="1329124"/>
                  </a:lnTo>
                  <a:lnTo>
                    <a:pt x="125097" y="1286784"/>
                  </a:lnTo>
                  <a:lnTo>
                    <a:pt x="99907" y="1242754"/>
                  </a:lnTo>
                  <a:lnTo>
                    <a:pt x="77306" y="1197134"/>
                  </a:lnTo>
                  <a:lnTo>
                    <a:pt x="57395" y="1150024"/>
                  </a:lnTo>
                  <a:lnTo>
                    <a:pt x="40274" y="1101524"/>
                  </a:lnTo>
                  <a:lnTo>
                    <a:pt x="26041" y="1051733"/>
                  </a:lnTo>
                  <a:lnTo>
                    <a:pt x="14798" y="1000752"/>
                  </a:lnTo>
                  <a:lnTo>
                    <a:pt x="6643" y="948680"/>
                  </a:lnTo>
                  <a:lnTo>
                    <a:pt x="1677" y="895617"/>
                  </a:lnTo>
                  <a:lnTo>
                    <a:pt x="0" y="841663"/>
                  </a:lnTo>
                  <a:lnTo>
                    <a:pt x="1382" y="792674"/>
                  </a:lnTo>
                  <a:lnTo>
                    <a:pt x="5479" y="744411"/>
                  </a:lnTo>
                  <a:lnTo>
                    <a:pt x="12216" y="696948"/>
                  </a:lnTo>
                  <a:lnTo>
                    <a:pt x="21519" y="650361"/>
                  </a:lnTo>
                  <a:lnTo>
                    <a:pt x="33313" y="604723"/>
                  </a:lnTo>
                  <a:lnTo>
                    <a:pt x="47523" y="560110"/>
                  </a:lnTo>
                  <a:lnTo>
                    <a:pt x="64076" y="516595"/>
                  </a:lnTo>
                  <a:lnTo>
                    <a:pt x="82896" y="474254"/>
                  </a:lnTo>
                  <a:lnTo>
                    <a:pt x="103908" y="433161"/>
                  </a:lnTo>
                  <a:lnTo>
                    <a:pt x="127039" y="393391"/>
                  </a:lnTo>
                  <a:lnTo>
                    <a:pt x="152214" y="355018"/>
                  </a:lnTo>
                  <a:lnTo>
                    <a:pt x="179358" y="318116"/>
                  </a:lnTo>
                  <a:lnTo>
                    <a:pt x="208397" y="282761"/>
                  </a:lnTo>
                  <a:lnTo>
                    <a:pt x="239255" y="249027"/>
                  </a:lnTo>
                  <a:lnTo>
                    <a:pt x="271859" y="216988"/>
                  </a:lnTo>
                  <a:lnTo>
                    <a:pt x="306134" y="186719"/>
                  </a:lnTo>
                  <a:lnTo>
                    <a:pt x="342006" y="158294"/>
                  </a:lnTo>
                  <a:lnTo>
                    <a:pt x="379399" y="131789"/>
                  </a:lnTo>
                  <a:lnTo>
                    <a:pt x="418239" y="107278"/>
                  </a:lnTo>
                  <a:lnTo>
                    <a:pt x="458453" y="84834"/>
                  </a:lnTo>
                  <a:lnTo>
                    <a:pt x="499964" y="64534"/>
                  </a:lnTo>
                  <a:lnTo>
                    <a:pt x="542699" y="46451"/>
                  </a:lnTo>
                  <a:lnTo>
                    <a:pt x="586583" y="30660"/>
                  </a:lnTo>
                  <a:lnTo>
                    <a:pt x="631541" y="17236"/>
                  </a:lnTo>
                  <a:lnTo>
                    <a:pt x="677499" y="6252"/>
                  </a:lnTo>
                </a:path>
              </a:pathLst>
            </a:custGeom>
            <a:ln w="92572">
              <a:solidFill>
                <a:srgbClr val="7798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8" name="object 58"/>
            <p:cNvSpPr/>
            <p:nvPr/>
          </p:nvSpPr>
          <p:spPr>
            <a:xfrm>
              <a:off x="7618756" y="4135146"/>
              <a:ext cx="2335530" cy="2335530"/>
            </a:xfrm>
            <a:custGeom>
              <a:avLst/>
              <a:gdLst/>
              <a:ahLst/>
              <a:cxnLst/>
              <a:rect l="l" t="t" r="r" b="b"/>
              <a:pathLst>
                <a:path w="2335529" h="2335529">
                  <a:moveTo>
                    <a:pt x="1740359" y="2185256"/>
                  </a:moveTo>
                  <a:lnTo>
                    <a:pt x="1697515" y="2208257"/>
                  </a:lnTo>
                  <a:lnTo>
                    <a:pt x="1653626" y="2229503"/>
                  </a:lnTo>
                  <a:lnTo>
                    <a:pt x="1608740" y="2248948"/>
                  </a:lnTo>
                  <a:lnTo>
                    <a:pt x="1562902" y="2266545"/>
                  </a:lnTo>
                  <a:lnTo>
                    <a:pt x="1516161" y="2282246"/>
                  </a:lnTo>
                  <a:lnTo>
                    <a:pt x="1468561" y="2296006"/>
                  </a:lnTo>
                  <a:lnTo>
                    <a:pt x="1420151" y="2307777"/>
                  </a:lnTo>
                  <a:lnTo>
                    <a:pt x="1370978" y="2317513"/>
                  </a:lnTo>
                  <a:lnTo>
                    <a:pt x="1321087" y="2325167"/>
                  </a:lnTo>
                  <a:lnTo>
                    <a:pt x="1270525" y="2330691"/>
                  </a:lnTo>
                  <a:lnTo>
                    <a:pt x="1219341" y="2334041"/>
                  </a:lnTo>
                  <a:lnTo>
                    <a:pt x="1167579" y="2335167"/>
                  </a:lnTo>
                  <a:lnTo>
                    <a:pt x="1114167" y="2333967"/>
                  </a:lnTo>
                  <a:lnTo>
                    <a:pt x="1061371" y="2330402"/>
                  </a:lnTo>
                  <a:lnTo>
                    <a:pt x="1009243" y="2324522"/>
                  </a:lnTo>
                  <a:lnTo>
                    <a:pt x="957833" y="2316379"/>
                  </a:lnTo>
                  <a:lnTo>
                    <a:pt x="907193" y="2306025"/>
                  </a:lnTo>
                  <a:lnTo>
                    <a:pt x="857376" y="2293512"/>
                  </a:lnTo>
                  <a:lnTo>
                    <a:pt x="808431" y="2278889"/>
                  </a:lnTo>
                  <a:lnTo>
                    <a:pt x="760412" y="2262209"/>
                  </a:lnTo>
                  <a:lnTo>
                    <a:pt x="713369" y="2243524"/>
                  </a:lnTo>
                  <a:lnTo>
                    <a:pt x="667353" y="2222885"/>
                  </a:lnTo>
                  <a:lnTo>
                    <a:pt x="622417" y="2200342"/>
                  </a:lnTo>
                </a:path>
                <a:path w="2335529" h="2335529">
                  <a:moveTo>
                    <a:pt x="435977" y="2077588"/>
                  </a:moveTo>
                  <a:lnTo>
                    <a:pt x="398657" y="2046246"/>
                  </a:lnTo>
                  <a:lnTo>
                    <a:pt x="362687" y="2013400"/>
                  </a:lnTo>
                  <a:lnTo>
                    <a:pt x="328116" y="1979097"/>
                  </a:lnTo>
                  <a:lnTo>
                    <a:pt x="294992" y="1943387"/>
                  </a:lnTo>
                  <a:lnTo>
                    <a:pt x="263364" y="1906317"/>
                  </a:lnTo>
                  <a:lnTo>
                    <a:pt x="233279" y="1867935"/>
                  </a:lnTo>
                  <a:lnTo>
                    <a:pt x="204786" y="1828289"/>
                  </a:lnTo>
                  <a:lnTo>
                    <a:pt x="177933" y="1787428"/>
                  </a:lnTo>
                  <a:lnTo>
                    <a:pt x="152768" y="1745401"/>
                  </a:lnTo>
                  <a:lnTo>
                    <a:pt x="129339" y="1702254"/>
                  </a:lnTo>
                  <a:lnTo>
                    <a:pt x="107695" y="1658037"/>
                  </a:lnTo>
                  <a:lnTo>
                    <a:pt x="87883" y="1612797"/>
                  </a:lnTo>
                  <a:lnTo>
                    <a:pt x="69953" y="1566583"/>
                  </a:lnTo>
                  <a:lnTo>
                    <a:pt x="53951" y="1519443"/>
                  </a:lnTo>
                  <a:lnTo>
                    <a:pt x="39926" y="1471425"/>
                  </a:lnTo>
                  <a:lnTo>
                    <a:pt x="27927" y="1422577"/>
                  </a:lnTo>
                  <a:lnTo>
                    <a:pt x="18002" y="1372948"/>
                  </a:lnTo>
                  <a:lnTo>
                    <a:pt x="10198" y="1322585"/>
                  </a:lnTo>
                  <a:lnTo>
                    <a:pt x="4564" y="1271537"/>
                  </a:lnTo>
                  <a:lnTo>
                    <a:pt x="1149" y="1219853"/>
                  </a:lnTo>
                  <a:lnTo>
                    <a:pt x="0" y="1167579"/>
                  </a:lnTo>
                  <a:lnTo>
                    <a:pt x="973" y="1119452"/>
                  </a:lnTo>
                  <a:lnTo>
                    <a:pt x="3870" y="1071820"/>
                  </a:lnTo>
                  <a:lnTo>
                    <a:pt x="8652" y="1024721"/>
                  </a:lnTo>
                  <a:lnTo>
                    <a:pt x="15281" y="978193"/>
                  </a:lnTo>
                  <a:lnTo>
                    <a:pt x="23721" y="932273"/>
                  </a:lnTo>
                  <a:lnTo>
                    <a:pt x="33933" y="886998"/>
                  </a:lnTo>
                  <a:lnTo>
                    <a:pt x="45880" y="842407"/>
                  </a:lnTo>
                  <a:lnTo>
                    <a:pt x="59524" y="798536"/>
                  </a:lnTo>
                  <a:lnTo>
                    <a:pt x="74828" y="755424"/>
                  </a:lnTo>
                  <a:lnTo>
                    <a:pt x="91755" y="713107"/>
                  </a:lnTo>
                  <a:lnTo>
                    <a:pt x="110266" y="671624"/>
                  </a:lnTo>
                  <a:lnTo>
                    <a:pt x="130324" y="631012"/>
                  </a:lnTo>
                  <a:lnTo>
                    <a:pt x="151891" y="591308"/>
                  </a:lnTo>
                  <a:lnTo>
                    <a:pt x="174931" y="552551"/>
                  </a:lnTo>
                  <a:lnTo>
                    <a:pt x="199405" y="514777"/>
                  </a:lnTo>
                  <a:lnTo>
                    <a:pt x="225276" y="478024"/>
                  </a:lnTo>
                  <a:lnTo>
                    <a:pt x="252507" y="442331"/>
                  </a:lnTo>
                  <a:lnTo>
                    <a:pt x="281059" y="407733"/>
                  </a:lnTo>
                  <a:lnTo>
                    <a:pt x="310895" y="374270"/>
                  </a:lnTo>
                  <a:lnTo>
                    <a:pt x="341978" y="341978"/>
                  </a:lnTo>
                  <a:lnTo>
                    <a:pt x="374270" y="310895"/>
                  </a:lnTo>
                  <a:lnTo>
                    <a:pt x="407733" y="281059"/>
                  </a:lnTo>
                  <a:lnTo>
                    <a:pt x="442331" y="252507"/>
                  </a:lnTo>
                  <a:lnTo>
                    <a:pt x="478024" y="225276"/>
                  </a:lnTo>
                  <a:lnTo>
                    <a:pt x="514777" y="199405"/>
                  </a:lnTo>
                  <a:lnTo>
                    <a:pt x="552551" y="174931"/>
                  </a:lnTo>
                  <a:lnTo>
                    <a:pt x="591308" y="151891"/>
                  </a:lnTo>
                  <a:lnTo>
                    <a:pt x="631012" y="130324"/>
                  </a:lnTo>
                  <a:lnTo>
                    <a:pt x="671624" y="110266"/>
                  </a:lnTo>
                  <a:lnTo>
                    <a:pt x="713107" y="91755"/>
                  </a:lnTo>
                  <a:lnTo>
                    <a:pt x="755424" y="74828"/>
                  </a:lnTo>
                  <a:lnTo>
                    <a:pt x="798536" y="59524"/>
                  </a:lnTo>
                  <a:lnTo>
                    <a:pt x="842407" y="45880"/>
                  </a:lnTo>
                  <a:lnTo>
                    <a:pt x="886998" y="33933"/>
                  </a:lnTo>
                  <a:lnTo>
                    <a:pt x="932273" y="23721"/>
                  </a:lnTo>
                  <a:lnTo>
                    <a:pt x="978193" y="15281"/>
                  </a:lnTo>
                  <a:lnTo>
                    <a:pt x="1024721" y="8652"/>
                  </a:lnTo>
                  <a:lnTo>
                    <a:pt x="1071820" y="3870"/>
                  </a:lnTo>
                  <a:lnTo>
                    <a:pt x="1119452" y="973"/>
                  </a:lnTo>
                  <a:lnTo>
                    <a:pt x="1167579" y="0"/>
                  </a:lnTo>
                  <a:lnTo>
                    <a:pt x="1215707" y="973"/>
                  </a:lnTo>
                  <a:lnTo>
                    <a:pt x="1263339" y="3870"/>
                  </a:lnTo>
                  <a:lnTo>
                    <a:pt x="1310439" y="8652"/>
                  </a:lnTo>
                  <a:lnTo>
                    <a:pt x="1356968" y="15281"/>
                  </a:lnTo>
                  <a:lnTo>
                    <a:pt x="1402888" y="23721"/>
                  </a:lnTo>
                  <a:lnTo>
                    <a:pt x="1448163" y="33933"/>
                  </a:lnTo>
                  <a:lnTo>
                    <a:pt x="1492755" y="45880"/>
                  </a:lnTo>
                  <a:lnTo>
                    <a:pt x="1536627" y="59524"/>
                  </a:lnTo>
                  <a:lnTo>
                    <a:pt x="1579739" y="74828"/>
                  </a:lnTo>
                  <a:lnTo>
                    <a:pt x="1622056" y="91755"/>
                  </a:lnTo>
                  <a:lnTo>
                    <a:pt x="1663540" y="110266"/>
                  </a:lnTo>
                  <a:lnTo>
                    <a:pt x="1704152" y="130324"/>
                  </a:lnTo>
                  <a:lnTo>
                    <a:pt x="1743856" y="151891"/>
                  </a:lnTo>
                  <a:lnTo>
                    <a:pt x="1782614" y="174931"/>
                  </a:lnTo>
                  <a:lnTo>
                    <a:pt x="1820388" y="199405"/>
                  </a:lnTo>
                  <a:lnTo>
                    <a:pt x="1857141" y="225276"/>
                  </a:lnTo>
                  <a:lnTo>
                    <a:pt x="1892835" y="252507"/>
                  </a:lnTo>
                  <a:lnTo>
                    <a:pt x="1927432" y="281059"/>
                  </a:lnTo>
                  <a:lnTo>
                    <a:pt x="1960896" y="310895"/>
                  </a:lnTo>
                  <a:lnTo>
                    <a:pt x="1993188" y="341978"/>
                  </a:lnTo>
                  <a:lnTo>
                    <a:pt x="2024271" y="374270"/>
                  </a:lnTo>
                  <a:lnTo>
                    <a:pt x="2054107" y="407733"/>
                  </a:lnTo>
                  <a:lnTo>
                    <a:pt x="2082660" y="442331"/>
                  </a:lnTo>
                  <a:lnTo>
                    <a:pt x="2109890" y="478024"/>
                  </a:lnTo>
                  <a:lnTo>
                    <a:pt x="2135761" y="514777"/>
                  </a:lnTo>
                  <a:lnTo>
                    <a:pt x="2160235" y="552551"/>
                  </a:lnTo>
                  <a:lnTo>
                    <a:pt x="2183275" y="591308"/>
                  </a:lnTo>
                  <a:lnTo>
                    <a:pt x="2204843" y="631012"/>
                  </a:lnTo>
                  <a:lnTo>
                    <a:pt x="2224901" y="671624"/>
                  </a:lnTo>
                  <a:lnTo>
                    <a:pt x="2243412" y="713107"/>
                  </a:lnTo>
                  <a:lnTo>
                    <a:pt x="2260339" y="755424"/>
                  </a:lnTo>
                  <a:lnTo>
                    <a:pt x="2275643" y="798536"/>
                  </a:lnTo>
                  <a:lnTo>
                    <a:pt x="2289287" y="842407"/>
                  </a:lnTo>
                  <a:lnTo>
                    <a:pt x="2301234" y="886998"/>
                  </a:lnTo>
                  <a:lnTo>
                    <a:pt x="2311446" y="932273"/>
                  </a:lnTo>
                  <a:lnTo>
                    <a:pt x="2319886" y="978193"/>
                  </a:lnTo>
                  <a:lnTo>
                    <a:pt x="2326515" y="1024721"/>
                  </a:lnTo>
                  <a:lnTo>
                    <a:pt x="2331297" y="1071820"/>
                  </a:lnTo>
                  <a:lnTo>
                    <a:pt x="2334194" y="1119452"/>
                  </a:lnTo>
                  <a:lnTo>
                    <a:pt x="2335167" y="1167579"/>
                  </a:lnTo>
                  <a:lnTo>
                    <a:pt x="2333997" y="1220335"/>
                  </a:lnTo>
                  <a:lnTo>
                    <a:pt x="2330518" y="1272490"/>
                  </a:lnTo>
                  <a:lnTo>
                    <a:pt x="2324781" y="1323996"/>
                  </a:lnTo>
                  <a:lnTo>
                    <a:pt x="2316834" y="1374802"/>
                  </a:lnTo>
                  <a:lnTo>
                    <a:pt x="2306729" y="1424859"/>
                  </a:lnTo>
                  <a:lnTo>
                    <a:pt x="2294513" y="1474119"/>
                  </a:lnTo>
                  <a:lnTo>
                    <a:pt x="2280236" y="1522530"/>
                  </a:lnTo>
                  <a:lnTo>
                    <a:pt x="2263949" y="1570044"/>
                  </a:lnTo>
                  <a:lnTo>
                    <a:pt x="2245701" y="1616610"/>
                  </a:lnTo>
                  <a:lnTo>
                    <a:pt x="2225540" y="1662181"/>
                  </a:lnTo>
                  <a:lnTo>
                    <a:pt x="2203518" y="1706705"/>
                  </a:lnTo>
                  <a:lnTo>
                    <a:pt x="2179682" y="1750133"/>
                  </a:lnTo>
                  <a:lnTo>
                    <a:pt x="2154084" y="1792416"/>
                  </a:lnTo>
                  <a:lnTo>
                    <a:pt x="2126772" y="1833504"/>
                  </a:lnTo>
                  <a:lnTo>
                    <a:pt x="2097796" y="1873348"/>
                  </a:lnTo>
                  <a:lnTo>
                    <a:pt x="2067205" y="1911898"/>
                  </a:lnTo>
                  <a:lnTo>
                    <a:pt x="2035049" y="1949105"/>
                  </a:lnTo>
                  <a:lnTo>
                    <a:pt x="2001377" y="1984918"/>
                  </a:lnTo>
                  <a:lnTo>
                    <a:pt x="1966240" y="2019289"/>
                  </a:lnTo>
                  <a:lnTo>
                    <a:pt x="1929686" y="2052168"/>
                  </a:lnTo>
                </a:path>
              </a:pathLst>
            </a:custGeom>
            <a:ln w="92572">
              <a:solidFill>
                <a:srgbClr val="7798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9" name="object 59"/>
            <p:cNvSpPr/>
            <p:nvPr/>
          </p:nvSpPr>
          <p:spPr>
            <a:xfrm>
              <a:off x="8209522" y="4809391"/>
              <a:ext cx="483870" cy="582295"/>
            </a:xfrm>
            <a:custGeom>
              <a:avLst/>
              <a:gdLst/>
              <a:ahLst/>
              <a:cxnLst/>
              <a:rect l="l" t="t" r="r" b="b"/>
              <a:pathLst>
                <a:path w="483870" h="582295">
                  <a:moveTo>
                    <a:pt x="299323" y="41971"/>
                  </a:moveTo>
                  <a:lnTo>
                    <a:pt x="216973" y="385146"/>
                  </a:lnTo>
                </a:path>
                <a:path w="483870" h="582295">
                  <a:moveTo>
                    <a:pt x="483855" y="83585"/>
                  </a:moveTo>
                  <a:lnTo>
                    <a:pt x="384451" y="520764"/>
                  </a:lnTo>
                  <a:lnTo>
                    <a:pt x="369951" y="550260"/>
                  </a:lnTo>
                  <a:lnTo>
                    <a:pt x="346150" y="571266"/>
                  </a:lnTo>
                  <a:lnTo>
                    <a:pt x="316239" y="581901"/>
                  </a:lnTo>
                  <a:lnTo>
                    <a:pt x="283410" y="580284"/>
                  </a:lnTo>
                  <a:lnTo>
                    <a:pt x="62231" y="524572"/>
                  </a:lnTo>
                  <a:lnTo>
                    <a:pt x="32101" y="510102"/>
                  </a:lnTo>
                  <a:lnTo>
                    <a:pt x="10699" y="485978"/>
                  </a:lnTo>
                  <a:lnTo>
                    <a:pt x="0" y="455554"/>
                  </a:lnTo>
                  <a:lnTo>
                    <a:pt x="1979" y="422186"/>
                  </a:lnTo>
                  <a:lnTo>
                    <a:pt x="114357" y="0"/>
                  </a:lnTo>
                </a:path>
              </a:pathLst>
            </a:custGeom>
            <a:ln w="92572">
              <a:solidFill>
                <a:srgbClr val="7798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0" name="object 60"/>
            <p:cNvSpPr/>
            <p:nvPr/>
          </p:nvSpPr>
          <p:spPr>
            <a:xfrm>
              <a:off x="8001590" y="4884493"/>
              <a:ext cx="1592580" cy="1627505"/>
            </a:xfrm>
            <a:custGeom>
              <a:avLst/>
              <a:gdLst/>
              <a:ahLst/>
              <a:cxnLst/>
              <a:rect l="l" t="t" r="r" b="b"/>
              <a:pathLst>
                <a:path w="1592579" h="1627504">
                  <a:moveTo>
                    <a:pt x="608651" y="372530"/>
                  </a:moveTo>
                  <a:lnTo>
                    <a:pt x="226026" y="282539"/>
                  </a:lnTo>
                </a:path>
                <a:path w="1592579" h="1627504">
                  <a:moveTo>
                    <a:pt x="384107" y="475734"/>
                  </a:moveTo>
                  <a:lnTo>
                    <a:pt x="340176" y="662106"/>
                  </a:lnTo>
                </a:path>
                <a:path w="1592579" h="1627504">
                  <a:moveTo>
                    <a:pt x="1433882" y="929354"/>
                  </a:moveTo>
                  <a:lnTo>
                    <a:pt x="1224987" y="983507"/>
                  </a:lnTo>
                  <a:lnTo>
                    <a:pt x="1184199" y="985727"/>
                  </a:lnTo>
                  <a:lnTo>
                    <a:pt x="1147017" y="972591"/>
                  </a:lnTo>
                  <a:lnTo>
                    <a:pt x="1117474" y="946472"/>
                  </a:lnTo>
                  <a:lnTo>
                    <a:pt x="1099600" y="909744"/>
                  </a:lnTo>
                  <a:lnTo>
                    <a:pt x="958428" y="365144"/>
                  </a:lnTo>
                  <a:lnTo>
                    <a:pt x="950169" y="317919"/>
                  </a:lnTo>
                  <a:lnTo>
                    <a:pt x="949600" y="271236"/>
                  </a:lnTo>
                  <a:lnTo>
                    <a:pt x="956285" y="225836"/>
                  </a:lnTo>
                  <a:lnTo>
                    <a:pt x="969790" y="182458"/>
                  </a:lnTo>
                  <a:lnTo>
                    <a:pt x="989680" y="141840"/>
                  </a:lnTo>
                  <a:lnTo>
                    <a:pt x="1015520" y="104722"/>
                  </a:lnTo>
                  <a:lnTo>
                    <a:pt x="1046874" y="71844"/>
                  </a:lnTo>
                  <a:lnTo>
                    <a:pt x="1083308" y="43945"/>
                  </a:lnTo>
                  <a:lnTo>
                    <a:pt x="1124387" y="21763"/>
                  </a:lnTo>
                  <a:lnTo>
                    <a:pt x="1169675" y="6039"/>
                  </a:lnTo>
                  <a:lnTo>
                    <a:pt x="1192965" y="0"/>
                  </a:lnTo>
                  <a:lnTo>
                    <a:pt x="1433882" y="929354"/>
                  </a:lnTo>
                  <a:close/>
                </a:path>
                <a:path w="1592579" h="1627504">
                  <a:moveTo>
                    <a:pt x="1592202" y="1540110"/>
                  </a:moveTo>
                  <a:lnTo>
                    <a:pt x="1413556" y="1586426"/>
                  </a:lnTo>
                  <a:lnTo>
                    <a:pt x="1255228" y="975662"/>
                  </a:lnTo>
                  <a:lnTo>
                    <a:pt x="1433882" y="929354"/>
                  </a:lnTo>
                  <a:lnTo>
                    <a:pt x="1592202" y="1540110"/>
                  </a:lnTo>
                  <a:close/>
                </a:path>
                <a:path w="1592579" h="1627504">
                  <a:moveTo>
                    <a:pt x="178449" y="1627469"/>
                  </a:moveTo>
                  <a:lnTo>
                    <a:pt x="0" y="1580412"/>
                  </a:lnTo>
                  <a:lnTo>
                    <a:pt x="243821" y="655708"/>
                  </a:lnTo>
                  <a:lnTo>
                    <a:pt x="422279" y="702766"/>
                  </a:lnTo>
                  <a:lnTo>
                    <a:pt x="178449" y="1627469"/>
                  </a:lnTo>
                  <a:close/>
                </a:path>
              </a:pathLst>
            </a:custGeom>
            <a:ln w="92572">
              <a:solidFill>
                <a:srgbClr val="7798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1" name="object 61"/>
            <p:cNvSpPr/>
            <p:nvPr/>
          </p:nvSpPr>
          <p:spPr>
            <a:xfrm>
              <a:off x="2216066" y="5090757"/>
              <a:ext cx="1854835" cy="1424940"/>
            </a:xfrm>
            <a:custGeom>
              <a:avLst/>
              <a:gdLst/>
              <a:ahLst/>
              <a:cxnLst/>
              <a:rect l="l" t="t" r="r" b="b"/>
              <a:pathLst>
                <a:path w="1854835" h="1424940">
                  <a:moveTo>
                    <a:pt x="1569269" y="0"/>
                  </a:moveTo>
                  <a:lnTo>
                    <a:pt x="1024263" y="16507"/>
                  </a:lnTo>
                  <a:lnTo>
                    <a:pt x="921769" y="20165"/>
                  </a:lnTo>
                  <a:lnTo>
                    <a:pt x="870537" y="22302"/>
                  </a:lnTo>
                  <a:lnTo>
                    <a:pt x="819318" y="24712"/>
                  </a:lnTo>
                  <a:lnTo>
                    <a:pt x="777817" y="32612"/>
                  </a:lnTo>
                  <a:lnTo>
                    <a:pt x="739933" y="50958"/>
                  </a:lnTo>
                  <a:lnTo>
                    <a:pt x="610452" y="140384"/>
                  </a:lnTo>
                  <a:lnTo>
                    <a:pt x="137380" y="470742"/>
                  </a:lnTo>
                  <a:lnTo>
                    <a:pt x="97711" y="512958"/>
                  </a:lnTo>
                  <a:lnTo>
                    <a:pt x="80160" y="568238"/>
                  </a:lnTo>
                  <a:lnTo>
                    <a:pt x="68566" y="689638"/>
                  </a:lnTo>
                  <a:lnTo>
                    <a:pt x="0" y="1371005"/>
                  </a:lnTo>
                  <a:lnTo>
                    <a:pt x="824" y="1392374"/>
                  </a:lnTo>
                  <a:lnTo>
                    <a:pt x="7791" y="1408746"/>
                  </a:lnTo>
                  <a:lnTo>
                    <a:pt x="20490" y="1419629"/>
                  </a:lnTo>
                  <a:lnTo>
                    <a:pt x="38512" y="1424528"/>
                  </a:lnTo>
                  <a:lnTo>
                    <a:pt x="787791" y="1424528"/>
                  </a:lnTo>
                  <a:lnTo>
                    <a:pt x="788353" y="1424724"/>
                  </a:lnTo>
                  <a:lnTo>
                    <a:pt x="789350" y="1424690"/>
                  </a:lnTo>
                  <a:lnTo>
                    <a:pt x="789554" y="1424537"/>
                  </a:lnTo>
                  <a:lnTo>
                    <a:pt x="790287" y="1424528"/>
                  </a:lnTo>
                  <a:lnTo>
                    <a:pt x="825833" y="1400844"/>
                  </a:lnTo>
                  <a:lnTo>
                    <a:pt x="947073" y="1009779"/>
                  </a:lnTo>
                  <a:lnTo>
                    <a:pt x="949392" y="1003042"/>
                  </a:lnTo>
                  <a:lnTo>
                    <a:pt x="958565" y="980526"/>
                  </a:lnTo>
                  <a:lnTo>
                    <a:pt x="989757" y="1031691"/>
                  </a:lnTo>
                  <a:lnTo>
                    <a:pt x="1022869" y="1066549"/>
                  </a:lnTo>
                  <a:lnTo>
                    <a:pt x="1058943" y="1085797"/>
                  </a:lnTo>
                  <a:lnTo>
                    <a:pt x="1099021" y="1090133"/>
                  </a:lnTo>
                  <a:lnTo>
                    <a:pt x="1144144" y="1080254"/>
                  </a:lnTo>
                  <a:lnTo>
                    <a:pt x="1194982" y="1057457"/>
                  </a:lnTo>
                  <a:lnTo>
                    <a:pt x="1229381" y="1028954"/>
                  </a:lnTo>
                  <a:lnTo>
                    <a:pt x="1248591" y="992297"/>
                  </a:lnTo>
                  <a:lnTo>
                    <a:pt x="1253863" y="945034"/>
                  </a:lnTo>
                  <a:lnTo>
                    <a:pt x="1246445" y="884716"/>
                  </a:lnTo>
                  <a:lnTo>
                    <a:pt x="1262494" y="879537"/>
                  </a:lnTo>
                  <a:lnTo>
                    <a:pt x="1514848" y="803029"/>
                  </a:lnTo>
                  <a:lnTo>
                    <a:pt x="1612374" y="772925"/>
                  </a:lnTo>
                  <a:lnTo>
                    <a:pt x="1657962" y="748569"/>
                  </a:lnTo>
                  <a:lnTo>
                    <a:pt x="1689448" y="710852"/>
                  </a:lnTo>
                  <a:lnTo>
                    <a:pt x="1704516" y="664212"/>
                  </a:lnTo>
                  <a:lnTo>
                    <a:pt x="1700849" y="613089"/>
                  </a:lnTo>
                  <a:lnTo>
                    <a:pt x="1695429" y="594560"/>
                  </a:lnTo>
                  <a:lnTo>
                    <a:pt x="1689235" y="575861"/>
                  </a:lnTo>
                  <a:lnTo>
                    <a:pt x="1675583" y="536191"/>
                  </a:lnTo>
                  <a:lnTo>
                    <a:pt x="1708643" y="535472"/>
                  </a:lnTo>
                  <a:lnTo>
                    <a:pt x="1770610" y="521339"/>
                  </a:lnTo>
                  <a:lnTo>
                    <a:pt x="1822192" y="480003"/>
                  </a:lnTo>
                  <a:lnTo>
                    <a:pt x="1849995" y="423665"/>
                  </a:lnTo>
                  <a:lnTo>
                    <a:pt x="1854313" y="391084"/>
                  </a:lnTo>
                  <a:lnTo>
                    <a:pt x="1849371" y="345384"/>
                  </a:lnTo>
                  <a:lnTo>
                    <a:pt x="1831504" y="307156"/>
                  </a:lnTo>
                  <a:lnTo>
                    <a:pt x="1801072" y="276459"/>
                  </a:lnTo>
                  <a:lnTo>
                    <a:pt x="1758434" y="253354"/>
                  </a:lnTo>
                  <a:lnTo>
                    <a:pt x="1703950" y="237901"/>
                  </a:lnTo>
                  <a:lnTo>
                    <a:pt x="1707406" y="213674"/>
                  </a:lnTo>
                  <a:lnTo>
                    <a:pt x="1711079" y="189590"/>
                  </a:lnTo>
                  <a:lnTo>
                    <a:pt x="1714047" y="165594"/>
                  </a:lnTo>
                  <a:lnTo>
                    <a:pt x="1715390" y="141631"/>
                  </a:lnTo>
                  <a:lnTo>
                    <a:pt x="1708880" y="93163"/>
                  </a:lnTo>
                  <a:lnTo>
                    <a:pt x="1689418" y="53379"/>
                  </a:lnTo>
                  <a:lnTo>
                    <a:pt x="1658600" y="23666"/>
                  </a:lnTo>
                  <a:lnTo>
                    <a:pt x="1618019" y="5411"/>
                  </a:lnTo>
                  <a:lnTo>
                    <a:pt x="1569269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2" name="object 6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57822" y="6003825"/>
              <a:ext cx="129144" cy="90319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2306683" y="5177892"/>
              <a:ext cx="1539240" cy="1235075"/>
            </a:xfrm>
            <a:custGeom>
              <a:avLst/>
              <a:gdLst/>
              <a:ahLst/>
              <a:cxnLst/>
              <a:rect l="l" t="t" r="r" b="b"/>
              <a:pathLst>
                <a:path w="1539239" h="1235075">
                  <a:moveTo>
                    <a:pt x="1469686" y="0"/>
                  </a:moveTo>
                  <a:lnTo>
                    <a:pt x="735179" y="21858"/>
                  </a:lnTo>
                  <a:lnTo>
                    <a:pt x="697033" y="34943"/>
                  </a:lnTo>
                  <a:lnTo>
                    <a:pt x="568712" y="124140"/>
                  </a:lnTo>
                  <a:lnTo>
                    <a:pt x="269788" y="332961"/>
                  </a:lnTo>
                  <a:lnTo>
                    <a:pt x="99447" y="452964"/>
                  </a:lnTo>
                  <a:lnTo>
                    <a:pt x="77609" y="485558"/>
                  </a:lnTo>
                  <a:lnTo>
                    <a:pt x="68118" y="554151"/>
                  </a:lnTo>
                  <a:lnTo>
                    <a:pt x="62375" y="610268"/>
                  </a:lnTo>
                  <a:lnTo>
                    <a:pt x="51546" y="722589"/>
                  </a:lnTo>
                  <a:lnTo>
                    <a:pt x="0" y="1235022"/>
                  </a:lnTo>
                  <a:lnTo>
                    <a:pt x="671170" y="1235022"/>
                  </a:lnTo>
                  <a:lnTo>
                    <a:pt x="686411" y="1184626"/>
                  </a:lnTo>
                  <a:lnTo>
                    <a:pt x="747835" y="983180"/>
                  </a:lnTo>
                  <a:lnTo>
                    <a:pt x="778974" y="882587"/>
                  </a:lnTo>
                  <a:lnTo>
                    <a:pt x="812420" y="826655"/>
                  </a:lnTo>
                  <a:lnTo>
                    <a:pt x="869723" y="794197"/>
                  </a:lnTo>
                  <a:lnTo>
                    <a:pt x="1479116" y="609111"/>
                  </a:lnTo>
                  <a:lnTo>
                    <a:pt x="1512438" y="590259"/>
                  </a:lnTo>
                  <a:lnTo>
                    <a:pt x="1528792" y="562045"/>
                  </a:lnTo>
                  <a:lnTo>
                    <a:pt x="1527056" y="529187"/>
                  </a:lnTo>
                  <a:lnTo>
                    <a:pt x="1506112" y="496400"/>
                  </a:lnTo>
                  <a:lnTo>
                    <a:pt x="1492894" y="486831"/>
                  </a:lnTo>
                  <a:lnTo>
                    <a:pt x="1478790" y="482965"/>
                  </a:lnTo>
                  <a:lnTo>
                    <a:pt x="1463904" y="483519"/>
                  </a:lnTo>
                  <a:lnTo>
                    <a:pt x="1448338" y="487209"/>
                  </a:lnTo>
                  <a:lnTo>
                    <a:pt x="985109" y="627656"/>
                  </a:lnTo>
                  <a:lnTo>
                    <a:pt x="932230" y="637400"/>
                  </a:lnTo>
                  <a:lnTo>
                    <a:pt x="886993" y="631301"/>
                  </a:lnTo>
                  <a:lnTo>
                    <a:pt x="847547" y="608634"/>
                  </a:lnTo>
                  <a:lnTo>
                    <a:pt x="812043" y="568673"/>
                  </a:lnTo>
                  <a:lnTo>
                    <a:pt x="771132" y="509406"/>
                  </a:lnTo>
                  <a:lnTo>
                    <a:pt x="738082" y="445911"/>
                  </a:lnTo>
                  <a:lnTo>
                    <a:pt x="734503" y="401042"/>
                  </a:lnTo>
                  <a:lnTo>
                    <a:pt x="746816" y="357726"/>
                  </a:lnTo>
                  <a:lnTo>
                    <a:pt x="774800" y="318828"/>
                  </a:lnTo>
                  <a:lnTo>
                    <a:pt x="808526" y="285550"/>
                  </a:lnTo>
                  <a:lnTo>
                    <a:pt x="876380" y="219390"/>
                  </a:lnTo>
                  <a:lnTo>
                    <a:pt x="909914" y="185920"/>
                  </a:lnTo>
                  <a:lnTo>
                    <a:pt x="957916" y="153185"/>
                  </a:lnTo>
                  <a:lnTo>
                    <a:pt x="1014447" y="141572"/>
                  </a:lnTo>
                  <a:lnTo>
                    <a:pt x="1484125" y="125318"/>
                  </a:lnTo>
                  <a:lnTo>
                    <a:pt x="1510354" y="121051"/>
                  </a:lnTo>
                  <a:lnTo>
                    <a:pt x="1527918" y="109917"/>
                  </a:lnTo>
                  <a:lnTo>
                    <a:pt x="1537306" y="91290"/>
                  </a:lnTo>
                  <a:lnTo>
                    <a:pt x="1539011" y="64546"/>
                  </a:lnTo>
                  <a:lnTo>
                    <a:pt x="1534552" y="30246"/>
                  </a:lnTo>
                  <a:lnTo>
                    <a:pt x="1524059" y="10349"/>
                  </a:lnTo>
                  <a:lnTo>
                    <a:pt x="1503710" y="1413"/>
                  </a:lnTo>
                  <a:lnTo>
                    <a:pt x="14696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4" name="object 64"/>
            <p:cNvSpPr/>
            <p:nvPr/>
          </p:nvSpPr>
          <p:spPr>
            <a:xfrm>
              <a:off x="3266684" y="5406388"/>
              <a:ext cx="328295" cy="290830"/>
            </a:xfrm>
            <a:custGeom>
              <a:avLst/>
              <a:gdLst/>
              <a:ahLst/>
              <a:cxnLst/>
              <a:rect l="l" t="t" r="r" b="b"/>
              <a:pathLst>
                <a:path w="328295" h="290829">
                  <a:moveTo>
                    <a:pt x="148495" y="0"/>
                  </a:moveTo>
                  <a:lnTo>
                    <a:pt x="96733" y="93"/>
                  </a:lnTo>
                  <a:lnTo>
                    <a:pt x="45000" y="910"/>
                  </a:lnTo>
                  <a:lnTo>
                    <a:pt x="6550" y="21995"/>
                  </a:lnTo>
                  <a:lnTo>
                    <a:pt x="0" y="42904"/>
                  </a:lnTo>
                  <a:lnTo>
                    <a:pt x="3693" y="66776"/>
                  </a:lnTo>
                  <a:lnTo>
                    <a:pt x="26114" y="126730"/>
                  </a:lnTo>
                  <a:lnTo>
                    <a:pt x="88062" y="290230"/>
                  </a:lnTo>
                  <a:lnTo>
                    <a:pt x="328093" y="217174"/>
                  </a:lnTo>
                  <a:lnTo>
                    <a:pt x="280116" y="181746"/>
                  </a:lnTo>
                  <a:lnTo>
                    <a:pt x="249780" y="145349"/>
                  </a:lnTo>
                  <a:lnTo>
                    <a:pt x="235833" y="104989"/>
                  </a:lnTo>
                  <a:lnTo>
                    <a:pt x="237023" y="57670"/>
                  </a:lnTo>
                  <a:lnTo>
                    <a:pt x="252098" y="399"/>
                  </a:lnTo>
                  <a:lnTo>
                    <a:pt x="148495" y="0"/>
                  </a:lnTo>
                  <a:close/>
                </a:path>
              </a:pathLst>
            </a:custGeom>
            <a:solidFill>
              <a:srgbClr val="E2DBE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5" name="object 6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26649" y="5508236"/>
              <a:ext cx="144102" cy="22067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85752" y="5421065"/>
              <a:ext cx="155218" cy="124202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29362" y="5416913"/>
              <a:ext cx="154929" cy="124832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3921530" y="4324302"/>
              <a:ext cx="1033144" cy="2191385"/>
            </a:xfrm>
            <a:custGeom>
              <a:avLst/>
              <a:gdLst/>
              <a:ahLst/>
              <a:cxnLst/>
              <a:rect l="l" t="t" r="r" b="b"/>
              <a:pathLst>
                <a:path w="1033145" h="2191384">
                  <a:moveTo>
                    <a:pt x="284263" y="0"/>
                  </a:moveTo>
                  <a:lnTo>
                    <a:pt x="245621" y="16005"/>
                  </a:lnTo>
                  <a:lnTo>
                    <a:pt x="8812" y="456865"/>
                  </a:lnTo>
                  <a:lnTo>
                    <a:pt x="0" y="480387"/>
                  </a:lnTo>
                  <a:lnTo>
                    <a:pt x="1259" y="499713"/>
                  </a:lnTo>
                  <a:lnTo>
                    <a:pt x="12790" y="515671"/>
                  </a:lnTo>
                  <a:lnTo>
                    <a:pt x="34794" y="529087"/>
                  </a:lnTo>
                  <a:lnTo>
                    <a:pt x="135174" y="574483"/>
                  </a:lnTo>
                  <a:lnTo>
                    <a:pt x="185296" y="597319"/>
                  </a:lnTo>
                  <a:lnTo>
                    <a:pt x="235247" y="620518"/>
                  </a:lnTo>
                  <a:lnTo>
                    <a:pt x="252046" y="643356"/>
                  </a:lnTo>
                  <a:lnTo>
                    <a:pt x="247902" y="689859"/>
                  </a:lnTo>
                  <a:lnTo>
                    <a:pt x="243309" y="736327"/>
                  </a:lnTo>
                  <a:lnTo>
                    <a:pt x="237947" y="782696"/>
                  </a:lnTo>
                  <a:lnTo>
                    <a:pt x="231499" y="828902"/>
                  </a:lnTo>
                  <a:lnTo>
                    <a:pt x="230274" y="851214"/>
                  </a:lnTo>
                  <a:lnTo>
                    <a:pt x="234400" y="870254"/>
                  </a:lnTo>
                  <a:lnTo>
                    <a:pt x="244387" y="886932"/>
                  </a:lnTo>
                  <a:lnTo>
                    <a:pt x="260743" y="902162"/>
                  </a:lnTo>
                  <a:lnTo>
                    <a:pt x="344043" y="965084"/>
                  </a:lnTo>
                  <a:lnTo>
                    <a:pt x="639919" y="1191219"/>
                  </a:lnTo>
                  <a:lnTo>
                    <a:pt x="644749" y="1196441"/>
                  </a:lnTo>
                  <a:lnTo>
                    <a:pt x="652203" y="1203307"/>
                  </a:lnTo>
                  <a:lnTo>
                    <a:pt x="464676" y="1244328"/>
                  </a:lnTo>
                  <a:lnTo>
                    <a:pt x="418669" y="1254202"/>
                  </a:lnTo>
                  <a:lnTo>
                    <a:pt x="372747" y="1263866"/>
                  </a:lnTo>
                  <a:lnTo>
                    <a:pt x="354182" y="1269494"/>
                  </a:lnTo>
                  <a:lnTo>
                    <a:pt x="341045" y="1278288"/>
                  </a:lnTo>
                  <a:lnTo>
                    <a:pt x="333306" y="1291395"/>
                  </a:lnTo>
                  <a:lnTo>
                    <a:pt x="330937" y="1309961"/>
                  </a:lnTo>
                  <a:lnTo>
                    <a:pt x="331576" y="1330007"/>
                  </a:lnTo>
                  <a:lnTo>
                    <a:pt x="334940" y="1370059"/>
                  </a:lnTo>
                  <a:lnTo>
                    <a:pt x="347231" y="1437608"/>
                  </a:lnTo>
                  <a:lnTo>
                    <a:pt x="361170" y="1483607"/>
                  </a:lnTo>
                  <a:lnTo>
                    <a:pt x="379200" y="1527722"/>
                  </a:lnTo>
                  <a:lnTo>
                    <a:pt x="401082" y="1569736"/>
                  </a:lnTo>
                  <a:lnTo>
                    <a:pt x="426575" y="1609431"/>
                  </a:lnTo>
                  <a:lnTo>
                    <a:pt x="455438" y="1646591"/>
                  </a:lnTo>
                  <a:lnTo>
                    <a:pt x="487431" y="1680998"/>
                  </a:lnTo>
                  <a:lnTo>
                    <a:pt x="522313" y="1712434"/>
                  </a:lnTo>
                  <a:lnTo>
                    <a:pt x="559844" y="1740684"/>
                  </a:lnTo>
                  <a:lnTo>
                    <a:pt x="599783" y="1765529"/>
                  </a:lnTo>
                  <a:lnTo>
                    <a:pt x="641890" y="1786753"/>
                  </a:lnTo>
                  <a:lnTo>
                    <a:pt x="685924" y="1804139"/>
                  </a:lnTo>
                  <a:lnTo>
                    <a:pt x="731645" y="1817468"/>
                  </a:lnTo>
                  <a:lnTo>
                    <a:pt x="778812" y="1826525"/>
                  </a:lnTo>
                  <a:lnTo>
                    <a:pt x="827185" y="1831091"/>
                  </a:lnTo>
                  <a:lnTo>
                    <a:pt x="885621" y="1831882"/>
                  </a:lnTo>
                  <a:lnTo>
                    <a:pt x="946038" y="1831338"/>
                  </a:lnTo>
                  <a:lnTo>
                    <a:pt x="946051" y="2086070"/>
                  </a:lnTo>
                  <a:lnTo>
                    <a:pt x="946165" y="2141648"/>
                  </a:lnTo>
                  <a:lnTo>
                    <a:pt x="958349" y="2178277"/>
                  </a:lnTo>
                  <a:lnTo>
                    <a:pt x="990275" y="2191355"/>
                  </a:lnTo>
                  <a:lnTo>
                    <a:pt x="1007442" y="2187679"/>
                  </a:lnTo>
                  <a:lnTo>
                    <a:pt x="1020833" y="2177807"/>
                  </a:lnTo>
                  <a:lnTo>
                    <a:pt x="1029554" y="2162455"/>
                  </a:lnTo>
                  <a:lnTo>
                    <a:pt x="1032715" y="2142338"/>
                  </a:lnTo>
                  <a:lnTo>
                    <a:pt x="1033091" y="1944958"/>
                  </a:lnTo>
                  <a:lnTo>
                    <a:pt x="1032826" y="1796923"/>
                  </a:lnTo>
                  <a:lnTo>
                    <a:pt x="1020259" y="1759886"/>
                  </a:lnTo>
                  <a:lnTo>
                    <a:pt x="982992" y="1747574"/>
                  </a:lnTo>
                  <a:lnTo>
                    <a:pt x="924555" y="1747279"/>
                  </a:lnTo>
                  <a:lnTo>
                    <a:pt x="866124" y="1747540"/>
                  </a:lnTo>
                  <a:lnTo>
                    <a:pt x="809291" y="1744892"/>
                  </a:lnTo>
                  <a:lnTo>
                    <a:pt x="754099" y="1735457"/>
                  </a:lnTo>
                  <a:lnTo>
                    <a:pt x="700772" y="1718817"/>
                  </a:lnTo>
                  <a:lnTo>
                    <a:pt x="649536" y="1694554"/>
                  </a:lnTo>
                  <a:lnTo>
                    <a:pt x="607774" y="1668543"/>
                  </a:lnTo>
                  <a:lnTo>
                    <a:pt x="569982" y="1639754"/>
                  </a:lnTo>
                  <a:lnTo>
                    <a:pt x="536199" y="1608173"/>
                  </a:lnTo>
                  <a:lnTo>
                    <a:pt x="506460" y="1573781"/>
                  </a:lnTo>
                  <a:lnTo>
                    <a:pt x="480804" y="1536564"/>
                  </a:lnTo>
                  <a:lnTo>
                    <a:pt x="459268" y="1496504"/>
                  </a:lnTo>
                  <a:lnTo>
                    <a:pt x="441889" y="1453587"/>
                  </a:lnTo>
                  <a:lnTo>
                    <a:pt x="428705" y="1407795"/>
                  </a:lnTo>
                  <a:lnTo>
                    <a:pt x="419753" y="1359113"/>
                  </a:lnTo>
                  <a:lnTo>
                    <a:pt x="419318" y="1349952"/>
                  </a:lnTo>
                  <a:lnTo>
                    <a:pt x="421367" y="1343439"/>
                  </a:lnTo>
                  <a:lnTo>
                    <a:pt x="426586" y="1339156"/>
                  </a:lnTo>
                  <a:lnTo>
                    <a:pt x="435658" y="1336684"/>
                  </a:lnTo>
                  <a:lnTo>
                    <a:pt x="454778" y="1333374"/>
                  </a:lnTo>
                  <a:lnTo>
                    <a:pt x="473811" y="1329484"/>
                  </a:lnTo>
                  <a:lnTo>
                    <a:pt x="511798" y="1321231"/>
                  </a:lnTo>
                  <a:lnTo>
                    <a:pt x="760211" y="1269488"/>
                  </a:lnTo>
                  <a:lnTo>
                    <a:pt x="774209" y="1265237"/>
                  </a:lnTo>
                  <a:lnTo>
                    <a:pt x="785985" y="1258340"/>
                  </a:lnTo>
                  <a:lnTo>
                    <a:pt x="794159" y="1248497"/>
                  </a:lnTo>
                  <a:lnTo>
                    <a:pt x="797352" y="1235405"/>
                  </a:lnTo>
                  <a:lnTo>
                    <a:pt x="795751" y="1224105"/>
                  </a:lnTo>
                  <a:lnTo>
                    <a:pt x="791445" y="1212746"/>
                  </a:lnTo>
                  <a:lnTo>
                    <a:pt x="777598" y="1185520"/>
                  </a:lnTo>
                  <a:lnTo>
                    <a:pt x="770791" y="1182802"/>
                  </a:lnTo>
                  <a:lnTo>
                    <a:pt x="413351" y="909586"/>
                  </a:lnTo>
                  <a:lnTo>
                    <a:pt x="335128" y="849508"/>
                  </a:lnTo>
                  <a:lnTo>
                    <a:pt x="319429" y="823782"/>
                  </a:lnTo>
                  <a:lnTo>
                    <a:pt x="323951" y="775371"/>
                  </a:lnTo>
                  <a:lnTo>
                    <a:pt x="328969" y="727002"/>
                  </a:lnTo>
                  <a:lnTo>
                    <a:pt x="334479" y="678686"/>
                  </a:lnTo>
                  <a:lnTo>
                    <a:pt x="340478" y="630433"/>
                  </a:lnTo>
                  <a:lnTo>
                    <a:pt x="342492" y="601721"/>
                  </a:lnTo>
                  <a:lnTo>
                    <a:pt x="337905" y="582057"/>
                  </a:lnTo>
                  <a:lnTo>
                    <a:pt x="324204" y="567442"/>
                  </a:lnTo>
                  <a:lnTo>
                    <a:pt x="298881" y="553876"/>
                  </a:lnTo>
                  <a:lnTo>
                    <a:pt x="102287" y="465682"/>
                  </a:lnTo>
                  <a:lnTo>
                    <a:pt x="112949" y="443794"/>
                  </a:lnTo>
                  <a:lnTo>
                    <a:pt x="116190" y="437519"/>
                  </a:lnTo>
                  <a:lnTo>
                    <a:pt x="262743" y="162981"/>
                  </a:lnTo>
                  <a:lnTo>
                    <a:pt x="311293" y="71309"/>
                  </a:lnTo>
                  <a:lnTo>
                    <a:pt x="315382" y="62159"/>
                  </a:lnTo>
                  <a:lnTo>
                    <a:pt x="318374" y="52263"/>
                  </a:lnTo>
                  <a:lnTo>
                    <a:pt x="319964" y="42158"/>
                  </a:lnTo>
                  <a:lnTo>
                    <a:pt x="319846" y="32379"/>
                  </a:lnTo>
                  <a:lnTo>
                    <a:pt x="316088" y="19702"/>
                  </a:lnTo>
                  <a:lnTo>
                    <a:pt x="308450" y="9963"/>
                  </a:lnTo>
                  <a:lnTo>
                    <a:pt x="297615" y="3337"/>
                  </a:lnTo>
                  <a:lnTo>
                    <a:pt x="284263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9" name="object 69"/>
            <p:cNvSpPr/>
            <p:nvPr/>
          </p:nvSpPr>
          <p:spPr>
            <a:xfrm>
              <a:off x="12416386" y="4164090"/>
              <a:ext cx="968375" cy="1644650"/>
            </a:xfrm>
            <a:custGeom>
              <a:avLst/>
              <a:gdLst/>
              <a:ahLst/>
              <a:cxnLst/>
              <a:rect l="l" t="t" r="r" b="b"/>
              <a:pathLst>
                <a:path w="968375" h="1644650">
                  <a:moveTo>
                    <a:pt x="898014" y="743542"/>
                  </a:moveTo>
                  <a:lnTo>
                    <a:pt x="741629" y="743542"/>
                  </a:lnTo>
                  <a:lnTo>
                    <a:pt x="744364" y="743865"/>
                  </a:lnTo>
                  <a:lnTo>
                    <a:pt x="787556" y="754679"/>
                  </a:lnTo>
                  <a:lnTo>
                    <a:pt x="822714" y="775361"/>
                  </a:lnTo>
                  <a:lnTo>
                    <a:pt x="848939" y="804881"/>
                  </a:lnTo>
                  <a:lnTo>
                    <a:pt x="865334" y="842209"/>
                  </a:lnTo>
                  <a:lnTo>
                    <a:pt x="871002" y="886315"/>
                  </a:lnTo>
                  <a:lnTo>
                    <a:pt x="871036" y="1608325"/>
                  </a:lnTo>
                  <a:lnTo>
                    <a:pt x="873177" y="1619739"/>
                  </a:lnTo>
                  <a:lnTo>
                    <a:pt x="878492" y="1629691"/>
                  </a:lnTo>
                  <a:lnTo>
                    <a:pt x="886533" y="1637587"/>
                  </a:lnTo>
                  <a:lnTo>
                    <a:pt x="896848" y="1642834"/>
                  </a:lnTo>
                  <a:lnTo>
                    <a:pt x="916037" y="1644475"/>
                  </a:lnTo>
                  <a:lnTo>
                    <a:pt x="932132" y="1637173"/>
                  </a:lnTo>
                  <a:lnTo>
                    <a:pt x="943206" y="1622466"/>
                  </a:lnTo>
                  <a:lnTo>
                    <a:pt x="947330" y="1601893"/>
                  </a:lnTo>
                  <a:lnTo>
                    <a:pt x="947457" y="1247047"/>
                  </a:lnTo>
                  <a:lnTo>
                    <a:pt x="947347" y="1007465"/>
                  </a:lnTo>
                  <a:lnTo>
                    <a:pt x="947221" y="932085"/>
                  </a:lnTo>
                  <a:lnTo>
                    <a:pt x="947083" y="876748"/>
                  </a:lnTo>
                  <a:lnTo>
                    <a:pt x="940574" y="822690"/>
                  </a:lnTo>
                  <a:lnTo>
                    <a:pt x="921682" y="775125"/>
                  </a:lnTo>
                  <a:lnTo>
                    <a:pt x="898014" y="743542"/>
                  </a:lnTo>
                  <a:close/>
                </a:path>
                <a:path w="968375" h="1644650">
                  <a:moveTo>
                    <a:pt x="555623" y="0"/>
                  </a:moveTo>
                  <a:lnTo>
                    <a:pt x="503336" y="5568"/>
                  </a:lnTo>
                  <a:lnTo>
                    <a:pt x="453109" y="16956"/>
                  </a:lnTo>
                  <a:lnTo>
                    <a:pt x="405046" y="32942"/>
                  </a:lnTo>
                  <a:lnTo>
                    <a:pt x="359070" y="53295"/>
                  </a:lnTo>
                  <a:lnTo>
                    <a:pt x="315106" y="77782"/>
                  </a:lnTo>
                  <a:lnTo>
                    <a:pt x="273078" y="106174"/>
                  </a:lnTo>
                  <a:lnTo>
                    <a:pt x="232910" y="138238"/>
                  </a:lnTo>
                  <a:lnTo>
                    <a:pt x="194574" y="174315"/>
                  </a:lnTo>
                  <a:lnTo>
                    <a:pt x="160041" y="213055"/>
                  </a:lnTo>
                  <a:lnTo>
                    <a:pt x="129160" y="254345"/>
                  </a:lnTo>
                  <a:lnTo>
                    <a:pt x="101780" y="298077"/>
                  </a:lnTo>
                  <a:lnTo>
                    <a:pt x="77748" y="344138"/>
                  </a:lnTo>
                  <a:lnTo>
                    <a:pt x="56914" y="392418"/>
                  </a:lnTo>
                  <a:lnTo>
                    <a:pt x="40224" y="438810"/>
                  </a:lnTo>
                  <a:lnTo>
                    <a:pt x="26333" y="485489"/>
                  </a:lnTo>
                  <a:lnTo>
                    <a:pt x="15298" y="532462"/>
                  </a:lnTo>
                  <a:lnTo>
                    <a:pt x="7179" y="579735"/>
                  </a:lnTo>
                  <a:lnTo>
                    <a:pt x="2032" y="627315"/>
                  </a:lnTo>
                  <a:lnTo>
                    <a:pt x="83" y="671392"/>
                  </a:lnTo>
                  <a:lnTo>
                    <a:pt x="0" y="679426"/>
                  </a:lnTo>
                  <a:lnTo>
                    <a:pt x="885" y="723423"/>
                  </a:lnTo>
                  <a:lnTo>
                    <a:pt x="5000" y="771965"/>
                  </a:lnTo>
                  <a:lnTo>
                    <a:pt x="12319" y="820840"/>
                  </a:lnTo>
                  <a:lnTo>
                    <a:pt x="22588" y="869166"/>
                  </a:lnTo>
                  <a:lnTo>
                    <a:pt x="35612" y="916489"/>
                  </a:lnTo>
                  <a:lnTo>
                    <a:pt x="51393" y="962778"/>
                  </a:lnTo>
                  <a:lnTo>
                    <a:pt x="69933" y="1008001"/>
                  </a:lnTo>
                  <a:lnTo>
                    <a:pt x="91235" y="1052127"/>
                  </a:lnTo>
                  <a:lnTo>
                    <a:pt x="115301" y="1095125"/>
                  </a:lnTo>
                  <a:lnTo>
                    <a:pt x="143031" y="1136543"/>
                  </a:lnTo>
                  <a:lnTo>
                    <a:pt x="173835" y="1173442"/>
                  </a:lnTo>
                  <a:lnTo>
                    <a:pt x="207722" y="1205753"/>
                  </a:lnTo>
                  <a:lnTo>
                    <a:pt x="244700" y="1233404"/>
                  </a:lnTo>
                  <a:lnTo>
                    <a:pt x="284776" y="1256324"/>
                  </a:lnTo>
                  <a:lnTo>
                    <a:pt x="327960" y="1274442"/>
                  </a:lnTo>
                  <a:lnTo>
                    <a:pt x="374257" y="1287687"/>
                  </a:lnTo>
                  <a:lnTo>
                    <a:pt x="423678" y="1295987"/>
                  </a:lnTo>
                  <a:lnTo>
                    <a:pt x="471071" y="1298536"/>
                  </a:lnTo>
                  <a:lnTo>
                    <a:pt x="517293" y="1295127"/>
                  </a:lnTo>
                  <a:lnTo>
                    <a:pt x="562234" y="1285548"/>
                  </a:lnTo>
                  <a:lnTo>
                    <a:pt x="605785" y="1269592"/>
                  </a:lnTo>
                  <a:lnTo>
                    <a:pt x="647838" y="1247047"/>
                  </a:lnTo>
                  <a:lnTo>
                    <a:pt x="681941" y="1221983"/>
                  </a:lnTo>
                  <a:lnTo>
                    <a:pt x="467791" y="1221983"/>
                  </a:lnTo>
                  <a:lnTo>
                    <a:pt x="413813" y="1217581"/>
                  </a:lnTo>
                  <a:lnTo>
                    <a:pt x="359796" y="1203525"/>
                  </a:lnTo>
                  <a:lnTo>
                    <a:pt x="308849" y="1181104"/>
                  </a:lnTo>
                  <a:lnTo>
                    <a:pt x="264256" y="1151599"/>
                  </a:lnTo>
                  <a:lnTo>
                    <a:pt x="225595" y="1115487"/>
                  </a:lnTo>
                  <a:lnTo>
                    <a:pt x="192443" y="1073239"/>
                  </a:lnTo>
                  <a:lnTo>
                    <a:pt x="164377" y="1025331"/>
                  </a:lnTo>
                  <a:lnTo>
                    <a:pt x="142385" y="979140"/>
                  </a:lnTo>
                  <a:lnTo>
                    <a:pt x="123102" y="932085"/>
                  </a:lnTo>
                  <a:lnTo>
                    <a:pt x="106863" y="884054"/>
                  </a:lnTo>
                  <a:lnTo>
                    <a:pt x="94000" y="834936"/>
                  </a:lnTo>
                  <a:lnTo>
                    <a:pt x="84847" y="784619"/>
                  </a:lnTo>
                  <a:lnTo>
                    <a:pt x="79568" y="736011"/>
                  </a:lnTo>
                  <a:lnTo>
                    <a:pt x="77859" y="714752"/>
                  </a:lnTo>
                  <a:lnTo>
                    <a:pt x="76405" y="697268"/>
                  </a:lnTo>
                  <a:lnTo>
                    <a:pt x="78762" y="643957"/>
                  </a:lnTo>
                  <a:lnTo>
                    <a:pt x="83955" y="592536"/>
                  </a:lnTo>
                  <a:lnTo>
                    <a:pt x="92088" y="542898"/>
                  </a:lnTo>
                  <a:lnTo>
                    <a:pt x="103265" y="494930"/>
                  </a:lnTo>
                  <a:lnTo>
                    <a:pt x="117591" y="448524"/>
                  </a:lnTo>
                  <a:lnTo>
                    <a:pt x="135170" y="403569"/>
                  </a:lnTo>
                  <a:lnTo>
                    <a:pt x="156106" y="359956"/>
                  </a:lnTo>
                  <a:lnTo>
                    <a:pt x="180503" y="317573"/>
                  </a:lnTo>
                  <a:lnTo>
                    <a:pt x="210540" y="273943"/>
                  </a:lnTo>
                  <a:lnTo>
                    <a:pt x="243584" y="234290"/>
                  </a:lnTo>
                  <a:lnTo>
                    <a:pt x="279646" y="198680"/>
                  </a:lnTo>
                  <a:lnTo>
                    <a:pt x="318736" y="167177"/>
                  </a:lnTo>
                  <a:lnTo>
                    <a:pt x="360864" y="139844"/>
                  </a:lnTo>
                  <a:lnTo>
                    <a:pt x="406039" y="116747"/>
                  </a:lnTo>
                  <a:lnTo>
                    <a:pt x="454274" y="97949"/>
                  </a:lnTo>
                  <a:lnTo>
                    <a:pt x="505576" y="83514"/>
                  </a:lnTo>
                  <a:lnTo>
                    <a:pt x="562906" y="76863"/>
                  </a:lnTo>
                  <a:lnTo>
                    <a:pt x="761577" y="76863"/>
                  </a:lnTo>
                  <a:lnTo>
                    <a:pt x="735216" y="54076"/>
                  </a:lnTo>
                  <a:lnTo>
                    <a:pt x="694801" y="29219"/>
                  </a:lnTo>
                  <a:lnTo>
                    <a:pt x="651380" y="11883"/>
                  </a:lnTo>
                  <a:lnTo>
                    <a:pt x="604980" y="2124"/>
                  </a:lnTo>
                  <a:lnTo>
                    <a:pt x="555623" y="0"/>
                  </a:lnTo>
                  <a:close/>
                </a:path>
                <a:path w="968375" h="1644650">
                  <a:moveTo>
                    <a:pt x="659175" y="537370"/>
                  </a:moveTo>
                  <a:lnTo>
                    <a:pt x="626195" y="566178"/>
                  </a:lnTo>
                  <a:lnTo>
                    <a:pt x="625214" y="577226"/>
                  </a:lnTo>
                  <a:lnTo>
                    <a:pt x="627659" y="588266"/>
                  </a:lnTo>
                  <a:lnTo>
                    <a:pt x="633118" y="599312"/>
                  </a:lnTo>
                  <a:lnTo>
                    <a:pt x="643548" y="617419"/>
                  </a:lnTo>
                  <a:lnTo>
                    <a:pt x="652543" y="636167"/>
                  </a:lnTo>
                  <a:lnTo>
                    <a:pt x="659746" y="655666"/>
                  </a:lnTo>
                  <a:lnTo>
                    <a:pt x="664799" y="676031"/>
                  </a:lnTo>
                  <a:lnTo>
                    <a:pt x="666555" y="694479"/>
                  </a:lnTo>
                  <a:lnTo>
                    <a:pt x="665068" y="712435"/>
                  </a:lnTo>
                  <a:lnTo>
                    <a:pt x="648445" y="756080"/>
                  </a:lnTo>
                  <a:lnTo>
                    <a:pt x="632845" y="783247"/>
                  </a:lnTo>
                  <a:lnTo>
                    <a:pt x="622975" y="809319"/>
                  </a:lnTo>
                  <a:lnTo>
                    <a:pt x="623918" y="833901"/>
                  </a:lnTo>
                  <a:lnTo>
                    <a:pt x="635313" y="855586"/>
                  </a:lnTo>
                  <a:lnTo>
                    <a:pt x="656800" y="872966"/>
                  </a:lnTo>
                  <a:lnTo>
                    <a:pt x="691670" y="899595"/>
                  </a:lnTo>
                  <a:lnTo>
                    <a:pt x="715974" y="933417"/>
                  </a:lnTo>
                  <a:lnTo>
                    <a:pt x="728798" y="972146"/>
                  </a:lnTo>
                  <a:lnTo>
                    <a:pt x="729227" y="1013497"/>
                  </a:lnTo>
                  <a:lnTo>
                    <a:pt x="716346" y="1055181"/>
                  </a:lnTo>
                  <a:lnTo>
                    <a:pt x="690609" y="1100288"/>
                  </a:lnTo>
                  <a:lnTo>
                    <a:pt x="658888" y="1139876"/>
                  </a:lnTo>
                  <a:lnTo>
                    <a:pt x="620531" y="1172981"/>
                  </a:lnTo>
                  <a:lnTo>
                    <a:pt x="574884" y="1198644"/>
                  </a:lnTo>
                  <a:lnTo>
                    <a:pt x="521543" y="1215936"/>
                  </a:lnTo>
                  <a:lnTo>
                    <a:pt x="467791" y="1221983"/>
                  </a:lnTo>
                  <a:lnTo>
                    <a:pt x="681941" y="1221983"/>
                  </a:lnTo>
                  <a:lnTo>
                    <a:pt x="722877" y="1183295"/>
                  </a:lnTo>
                  <a:lnTo>
                    <a:pt x="753104" y="1144772"/>
                  </a:lnTo>
                  <a:lnTo>
                    <a:pt x="779145" y="1102511"/>
                  </a:lnTo>
                  <a:lnTo>
                    <a:pt x="798709" y="1055519"/>
                  </a:lnTo>
                  <a:lnTo>
                    <a:pt x="807102" y="1007465"/>
                  </a:lnTo>
                  <a:lnTo>
                    <a:pt x="804574" y="959781"/>
                  </a:lnTo>
                  <a:lnTo>
                    <a:pt x="791374" y="913898"/>
                  </a:lnTo>
                  <a:lnTo>
                    <a:pt x="767754" y="871247"/>
                  </a:lnTo>
                  <a:lnTo>
                    <a:pt x="733962" y="833260"/>
                  </a:lnTo>
                  <a:lnTo>
                    <a:pt x="707912" y="812398"/>
                  </a:lnTo>
                  <a:lnTo>
                    <a:pt x="721896" y="779762"/>
                  </a:lnTo>
                  <a:lnTo>
                    <a:pt x="728807" y="763873"/>
                  </a:lnTo>
                  <a:lnTo>
                    <a:pt x="735828" y="748167"/>
                  </a:lnTo>
                  <a:lnTo>
                    <a:pt x="736884" y="745842"/>
                  </a:lnTo>
                  <a:lnTo>
                    <a:pt x="741629" y="743542"/>
                  </a:lnTo>
                  <a:lnTo>
                    <a:pt x="898014" y="743542"/>
                  </a:lnTo>
                  <a:lnTo>
                    <a:pt x="890878" y="734019"/>
                  </a:lnTo>
                  <a:lnTo>
                    <a:pt x="848632" y="699338"/>
                  </a:lnTo>
                  <a:lnTo>
                    <a:pt x="839270" y="693188"/>
                  </a:lnTo>
                  <a:lnTo>
                    <a:pt x="842840" y="690845"/>
                  </a:lnTo>
                  <a:lnTo>
                    <a:pt x="845404" y="689252"/>
                  </a:lnTo>
                  <a:lnTo>
                    <a:pt x="847874" y="687523"/>
                  </a:lnTo>
                  <a:lnTo>
                    <a:pt x="871641" y="671392"/>
                  </a:lnTo>
                  <a:lnTo>
                    <a:pt x="883374" y="663139"/>
                  </a:lnTo>
                  <a:lnTo>
                    <a:pt x="894693" y="654385"/>
                  </a:lnTo>
                  <a:lnTo>
                    <a:pt x="897795" y="651480"/>
                  </a:lnTo>
                  <a:lnTo>
                    <a:pt x="742251" y="651480"/>
                  </a:lnTo>
                  <a:lnTo>
                    <a:pt x="740777" y="651105"/>
                  </a:lnTo>
                  <a:lnTo>
                    <a:pt x="739159" y="651105"/>
                  </a:lnTo>
                  <a:lnTo>
                    <a:pt x="727020" y="614305"/>
                  </a:lnTo>
                  <a:lnTo>
                    <a:pt x="728101" y="613274"/>
                  </a:lnTo>
                  <a:lnTo>
                    <a:pt x="728306" y="612899"/>
                  </a:lnTo>
                  <a:lnTo>
                    <a:pt x="766766" y="601474"/>
                  </a:lnTo>
                  <a:lnTo>
                    <a:pt x="810553" y="578129"/>
                  </a:lnTo>
                  <a:lnTo>
                    <a:pt x="849689" y="537654"/>
                  </a:lnTo>
                  <a:lnTo>
                    <a:pt x="671503" y="537654"/>
                  </a:lnTo>
                  <a:lnTo>
                    <a:pt x="659175" y="537370"/>
                  </a:lnTo>
                  <a:close/>
                </a:path>
                <a:path w="968375" h="1644650">
                  <a:moveTo>
                    <a:pt x="923772" y="495288"/>
                  </a:moveTo>
                  <a:lnTo>
                    <a:pt x="910018" y="500523"/>
                  </a:lnTo>
                  <a:lnTo>
                    <a:pt x="899133" y="511057"/>
                  </a:lnTo>
                  <a:lnTo>
                    <a:pt x="892180" y="526238"/>
                  </a:lnTo>
                  <a:lnTo>
                    <a:pt x="886995" y="541452"/>
                  </a:lnTo>
                  <a:lnTo>
                    <a:pt x="879946" y="555569"/>
                  </a:lnTo>
                  <a:lnTo>
                    <a:pt x="834545" y="603704"/>
                  </a:lnTo>
                  <a:lnTo>
                    <a:pt x="775477" y="638064"/>
                  </a:lnTo>
                  <a:lnTo>
                    <a:pt x="742251" y="651480"/>
                  </a:lnTo>
                  <a:lnTo>
                    <a:pt x="897795" y="651480"/>
                  </a:lnTo>
                  <a:lnTo>
                    <a:pt x="939915" y="605575"/>
                  </a:lnTo>
                  <a:lnTo>
                    <a:pt x="966974" y="544715"/>
                  </a:lnTo>
                  <a:lnTo>
                    <a:pt x="968021" y="528101"/>
                  </a:lnTo>
                  <a:lnTo>
                    <a:pt x="963247" y="513652"/>
                  </a:lnTo>
                  <a:lnTo>
                    <a:pt x="953425" y="502558"/>
                  </a:lnTo>
                  <a:lnTo>
                    <a:pt x="939331" y="496006"/>
                  </a:lnTo>
                  <a:lnTo>
                    <a:pt x="923772" y="495288"/>
                  </a:lnTo>
                  <a:close/>
                </a:path>
                <a:path w="968375" h="1644650">
                  <a:moveTo>
                    <a:pt x="761577" y="76863"/>
                  </a:moveTo>
                  <a:lnTo>
                    <a:pt x="562906" y="76863"/>
                  </a:lnTo>
                  <a:lnTo>
                    <a:pt x="591650" y="78648"/>
                  </a:lnTo>
                  <a:lnTo>
                    <a:pt x="620383" y="83999"/>
                  </a:lnTo>
                  <a:lnTo>
                    <a:pt x="657463" y="97189"/>
                  </a:lnTo>
                  <a:lnTo>
                    <a:pt x="719005" y="141418"/>
                  </a:lnTo>
                  <a:lnTo>
                    <a:pt x="744389" y="171009"/>
                  </a:lnTo>
                  <a:lnTo>
                    <a:pt x="771303" y="211433"/>
                  </a:lnTo>
                  <a:lnTo>
                    <a:pt x="793162" y="254180"/>
                  </a:lnTo>
                  <a:lnTo>
                    <a:pt x="810004" y="299130"/>
                  </a:lnTo>
                  <a:lnTo>
                    <a:pt x="821867" y="346162"/>
                  </a:lnTo>
                  <a:lnTo>
                    <a:pt x="825363" y="377027"/>
                  </a:lnTo>
                  <a:lnTo>
                    <a:pt x="823755" y="407411"/>
                  </a:lnTo>
                  <a:lnTo>
                    <a:pt x="805409" y="466156"/>
                  </a:lnTo>
                  <a:lnTo>
                    <a:pt x="781659" y="500746"/>
                  </a:lnTo>
                  <a:lnTo>
                    <a:pt x="750653" y="524602"/>
                  </a:lnTo>
                  <a:lnTo>
                    <a:pt x="713548" y="537109"/>
                  </a:lnTo>
                  <a:lnTo>
                    <a:pt x="671503" y="537654"/>
                  </a:lnTo>
                  <a:lnTo>
                    <a:pt x="849689" y="537654"/>
                  </a:lnTo>
                  <a:lnTo>
                    <a:pt x="861506" y="523396"/>
                  </a:lnTo>
                  <a:lnTo>
                    <a:pt x="883767" y="481923"/>
                  </a:lnTo>
                  <a:lnTo>
                    <a:pt x="897041" y="437650"/>
                  </a:lnTo>
                  <a:lnTo>
                    <a:pt x="901845" y="390917"/>
                  </a:lnTo>
                  <a:lnTo>
                    <a:pt x="898697" y="342064"/>
                  </a:lnTo>
                  <a:lnTo>
                    <a:pt x="889538" y="295210"/>
                  </a:lnTo>
                  <a:lnTo>
                    <a:pt x="875547" y="250144"/>
                  </a:lnTo>
                  <a:lnTo>
                    <a:pt x="856960" y="206910"/>
                  </a:lnTo>
                  <a:lnTo>
                    <a:pt x="834010" y="165553"/>
                  </a:lnTo>
                  <a:lnTo>
                    <a:pt x="806933" y="126116"/>
                  </a:lnTo>
                  <a:lnTo>
                    <a:pt x="772602" y="86394"/>
                  </a:lnTo>
                  <a:lnTo>
                    <a:pt x="761577" y="76863"/>
                  </a:lnTo>
                  <a:close/>
                </a:path>
              </a:pathLst>
            </a:custGeom>
            <a:solidFill>
              <a:srgbClr val="667D3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0" name="object 70"/>
            <p:cNvSpPr/>
            <p:nvPr/>
          </p:nvSpPr>
          <p:spPr>
            <a:xfrm>
              <a:off x="12492788" y="4240952"/>
              <a:ext cx="749300" cy="1145540"/>
            </a:xfrm>
            <a:custGeom>
              <a:avLst/>
              <a:gdLst/>
              <a:ahLst/>
              <a:cxnLst/>
              <a:rect l="l" t="t" r="r" b="b"/>
              <a:pathLst>
                <a:path w="749300" h="1145539">
                  <a:moveTo>
                    <a:pt x="486505" y="0"/>
                  </a:moveTo>
                  <a:lnTo>
                    <a:pt x="429171" y="6650"/>
                  </a:lnTo>
                  <a:lnTo>
                    <a:pt x="377868" y="21085"/>
                  </a:lnTo>
                  <a:lnTo>
                    <a:pt x="329634" y="39884"/>
                  </a:lnTo>
                  <a:lnTo>
                    <a:pt x="284458" y="62981"/>
                  </a:lnTo>
                  <a:lnTo>
                    <a:pt x="242331" y="90314"/>
                  </a:lnTo>
                  <a:lnTo>
                    <a:pt x="203241" y="121817"/>
                  </a:lnTo>
                  <a:lnTo>
                    <a:pt x="167179" y="157427"/>
                  </a:lnTo>
                  <a:lnTo>
                    <a:pt x="134135" y="197079"/>
                  </a:lnTo>
                  <a:lnTo>
                    <a:pt x="104098" y="240710"/>
                  </a:lnTo>
                  <a:lnTo>
                    <a:pt x="79700" y="283092"/>
                  </a:lnTo>
                  <a:lnTo>
                    <a:pt x="58764" y="326706"/>
                  </a:lnTo>
                  <a:lnTo>
                    <a:pt x="41186" y="371661"/>
                  </a:lnTo>
                  <a:lnTo>
                    <a:pt x="26860" y="418067"/>
                  </a:lnTo>
                  <a:lnTo>
                    <a:pt x="15683" y="466034"/>
                  </a:lnTo>
                  <a:lnTo>
                    <a:pt x="7550" y="515673"/>
                  </a:lnTo>
                  <a:lnTo>
                    <a:pt x="2357" y="567093"/>
                  </a:lnTo>
                  <a:lnTo>
                    <a:pt x="0" y="620405"/>
                  </a:lnTo>
                  <a:lnTo>
                    <a:pt x="3163" y="659151"/>
                  </a:lnTo>
                  <a:lnTo>
                    <a:pt x="8442" y="707755"/>
                  </a:lnTo>
                  <a:lnTo>
                    <a:pt x="17598" y="758072"/>
                  </a:lnTo>
                  <a:lnTo>
                    <a:pt x="30462" y="807191"/>
                  </a:lnTo>
                  <a:lnTo>
                    <a:pt x="46701" y="855221"/>
                  </a:lnTo>
                  <a:lnTo>
                    <a:pt x="65985" y="902277"/>
                  </a:lnTo>
                  <a:lnTo>
                    <a:pt x="87980" y="948468"/>
                  </a:lnTo>
                  <a:lnTo>
                    <a:pt x="116045" y="996376"/>
                  </a:lnTo>
                  <a:lnTo>
                    <a:pt x="149195" y="1038623"/>
                  </a:lnTo>
                  <a:lnTo>
                    <a:pt x="187853" y="1074736"/>
                  </a:lnTo>
                  <a:lnTo>
                    <a:pt x="232444" y="1104240"/>
                  </a:lnTo>
                  <a:lnTo>
                    <a:pt x="283391" y="1126662"/>
                  </a:lnTo>
                  <a:lnTo>
                    <a:pt x="337411" y="1140718"/>
                  </a:lnTo>
                  <a:lnTo>
                    <a:pt x="391388" y="1145120"/>
                  </a:lnTo>
                  <a:lnTo>
                    <a:pt x="445139" y="1139072"/>
                  </a:lnTo>
                  <a:lnTo>
                    <a:pt x="498479" y="1121781"/>
                  </a:lnTo>
                  <a:lnTo>
                    <a:pt x="544125" y="1096118"/>
                  </a:lnTo>
                  <a:lnTo>
                    <a:pt x="582483" y="1063012"/>
                  </a:lnTo>
                  <a:lnTo>
                    <a:pt x="614204" y="1023425"/>
                  </a:lnTo>
                  <a:lnTo>
                    <a:pt x="639940" y="978317"/>
                  </a:lnTo>
                  <a:lnTo>
                    <a:pt x="652825" y="936636"/>
                  </a:lnTo>
                  <a:lnTo>
                    <a:pt x="652397" y="895287"/>
                  </a:lnTo>
                  <a:lnTo>
                    <a:pt x="639573" y="856556"/>
                  </a:lnTo>
                  <a:lnTo>
                    <a:pt x="615269" y="822732"/>
                  </a:lnTo>
                  <a:lnTo>
                    <a:pt x="580403" y="796103"/>
                  </a:lnTo>
                  <a:lnTo>
                    <a:pt x="558915" y="778723"/>
                  </a:lnTo>
                  <a:lnTo>
                    <a:pt x="547517" y="757038"/>
                  </a:lnTo>
                  <a:lnTo>
                    <a:pt x="546571" y="732456"/>
                  </a:lnTo>
                  <a:lnTo>
                    <a:pt x="556440" y="706384"/>
                  </a:lnTo>
                  <a:lnTo>
                    <a:pt x="566946" y="688326"/>
                  </a:lnTo>
                  <a:lnTo>
                    <a:pt x="572044" y="679217"/>
                  </a:lnTo>
                  <a:lnTo>
                    <a:pt x="576928" y="670001"/>
                  </a:lnTo>
                  <a:lnTo>
                    <a:pt x="584181" y="653033"/>
                  </a:lnTo>
                  <a:lnTo>
                    <a:pt x="588669" y="635571"/>
                  </a:lnTo>
                  <a:lnTo>
                    <a:pt x="590154" y="617616"/>
                  </a:lnTo>
                  <a:lnTo>
                    <a:pt x="588394" y="599168"/>
                  </a:lnTo>
                  <a:lnTo>
                    <a:pt x="583341" y="578803"/>
                  </a:lnTo>
                  <a:lnTo>
                    <a:pt x="576139" y="559303"/>
                  </a:lnTo>
                  <a:lnTo>
                    <a:pt x="567146" y="540556"/>
                  </a:lnTo>
                  <a:lnTo>
                    <a:pt x="556721" y="522448"/>
                  </a:lnTo>
                  <a:lnTo>
                    <a:pt x="551257" y="511404"/>
                  </a:lnTo>
                  <a:lnTo>
                    <a:pt x="548809" y="500366"/>
                  </a:lnTo>
                  <a:lnTo>
                    <a:pt x="549790" y="489318"/>
                  </a:lnTo>
                  <a:lnTo>
                    <a:pt x="554609" y="478245"/>
                  </a:lnTo>
                  <a:lnTo>
                    <a:pt x="562375" y="468968"/>
                  </a:lnTo>
                  <a:lnTo>
                    <a:pt x="571813" y="463145"/>
                  </a:lnTo>
                  <a:lnTo>
                    <a:pt x="582773" y="460507"/>
                  </a:lnTo>
                  <a:lnTo>
                    <a:pt x="595106" y="460790"/>
                  </a:lnTo>
                  <a:lnTo>
                    <a:pt x="637146" y="460246"/>
                  </a:lnTo>
                  <a:lnTo>
                    <a:pt x="674248" y="447738"/>
                  </a:lnTo>
                  <a:lnTo>
                    <a:pt x="705253" y="423883"/>
                  </a:lnTo>
                  <a:lnTo>
                    <a:pt x="729003" y="389293"/>
                  </a:lnTo>
                  <a:lnTo>
                    <a:pt x="747352" y="330548"/>
                  </a:lnTo>
                  <a:lnTo>
                    <a:pt x="748961" y="300164"/>
                  </a:lnTo>
                  <a:lnTo>
                    <a:pt x="745461" y="269299"/>
                  </a:lnTo>
                  <a:lnTo>
                    <a:pt x="733600" y="222268"/>
                  </a:lnTo>
                  <a:lnTo>
                    <a:pt x="716760" y="177320"/>
                  </a:lnTo>
                  <a:lnTo>
                    <a:pt x="694901" y="134573"/>
                  </a:lnTo>
                  <a:lnTo>
                    <a:pt x="667984" y="94146"/>
                  </a:lnTo>
                  <a:lnTo>
                    <a:pt x="642600" y="64555"/>
                  </a:lnTo>
                  <a:lnTo>
                    <a:pt x="581061" y="20325"/>
                  </a:lnTo>
                  <a:lnTo>
                    <a:pt x="543986" y="7136"/>
                  </a:lnTo>
                  <a:lnTo>
                    <a:pt x="515249" y="1784"/>
                  </a:lnTo>
                  <a:lnTo>
                    <a:pt x="4865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1" name="object 7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451796" y="4167929"/>
              <a:ext cx="1881748" cy="2611181"/>
            </a:xfrm>
            <a:prstGeom prst="rect">
              <a:avLst/>
            </a:prstGeom>
          </p:spPr>
        </p:pic>
      </p:grpSp>
      <p:grpSp>
        <p:nvGrpSpPr>
          <p:cNvPr id="72" name="object 15">
            <a:extLst>
              <a:ext uri="{FF2B5EF4-FFF2-40B4-BE49-F238E27FC236}">
                <a16:creationId xmlns:a16="http://schemas.microsoft.com/office/drawing/2014/main" id="{75A9A221-1A4F-FF5F-9153-1DAA4168B499}"/>
              </a:ext>
            </a:extLst>
          </p:cNvPr>
          <p:cNvGrpSpPr/>
          <p:nvPr/>
        </p:nvGrpSpPr>
        <p:grpSpPr>
          <a:xfrm>
            <a:off x="17930635" y="6457267"/>
            <a:ext cx="2186305" cy="886460"/>
            <a:chOff x="17918421" y="6457267"/>
            <a:chExt cx="2186305" cy="886460"/>
          </a:xfrm>
        </p:grpSpPr>
        <p:sp>
          <p:nvSpPr>
            <p:cNvPr id="73" name="object 16">
              <a:extLst>
                <a:ext uri="{FF2B5EF4-FFF2-40B4-BE49-F238E27FC236}">
                  <a16:creationId xmlns:a16="http://schemas.microsoft.com/office/drawing/2014/main" id="{02706E2C-BF52-5B20-51F5-579460727367}"/>
                </a:ext>
              </a:extLst>
            </p:cNvPr>
            <p:cNvSpPr/>
            <p:nvPr/>
          </p:nvSpPr>
          <p:spPr>
            <a:xfrm>
              <a:off x="17927602" y="6457267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7798B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4" name="object 17">
              <a:extLst>
                <a:ext uri="{FF2B5EF4-FFF2-40B4-BE49-F238E27FC236}">
                  <a16:creationId xmlns:a16="http://schemas.microsoft.com/office/drawing/2014/main" id="{E6188BC1-A2B8-201D-7864-355997C080BF}"/>
                </a:ext>
              </a:extLst>
            </p:cNvPr>
            <p:cNvSpPr/>
            <p:nvPr/>
          </p:nvSpPr>
          <p:spPr>
            <a:xfrm>
              <a:off x="17961014" y="6752031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7798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75" name="object 18">
            <a:extLst>
              <a:ext uri="{FF2B5EF4-FFF2-40B4-BE49-F238E27FC236}">
                <a16:creationId xmlns:a16="http://schemas.microsoft.com/office/drawing/2014/main" id="{0D0434ED-E4A9-B2E5-90CC-6419F3B7419A}"/>
              </a:ext>
            </a:extLst>
          </p:cNvPr>
          <p:cNvGrpSpPr/>
          <p:nvPr/>
        </p:nvGrpSpPr>
        <p:grpSpPr>
          <a:xfrm>
            <a:off x="17512805" y="7608459"/>
            <a:ext cx="2604135" cy="886460"/>
            <a:chOff x="17500065" y="7608459"/>
            <a:chExt cx="2604135" cy="886460"/>
          </a:xfrm>
        </p:grpSpPr>
        <p:sp>
          <p:nvSpPr>
            <p:cNvPr id="76" name="object 19">
              <a:extLst>
                <a:ext uri="{FF2B5EF4-FFF2-40B4-BE49-F238E27FC236}">
                  <a16:creationId xmlns:a16="http://schemas.microsoft.com/office/drawing/2014/main" id="{1674A2FD-77FA-8155-558C-02E31C614A3B}"/>
                </a:ext>
              </a:extLst>
            </p:cNvPr>
            <p:cNvSpPr/>
            <p:nvPr/>
          </p:nvSpPr>
          <p:spPr>
            <a:xfrm>
              <a:off x="17500065" y="7608459"/>
              <a:ext cx="2604135" cy="886460"/>
            </a:xfrm>
            <a:custGeom>
              <a:avLst/>
              <a:gdLst/>
              <a:ahLst/>
              <a:cxnLst/>
              <a:rect l="l" t="t" r="r" b="b"/>
              <a:pathLst>
                <a:path w="2604134" h="886459">
                  <a:moveTo>
                    <a:pt x="2604033" y="0"/>
                  </a:moveTo>
                  <a:lnTo>
                    <a:pt x="438473" y="0"/>
                  </a:lnTo>
                  <a:lnTo>
                    <a:pt x="0" y="437502"/>
                  </a:lnTo>
                  <a:lnTo>
                    <a:pt x="427535" y="885943"/>
                  </a:lnTo>
                  <a:lnTo>
                    <a:pt x="2604033" y="885943"/>
                  </a:lnTo>
                  <a:lnTo>
                    <a:pt x="2604033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7" name="object 20">
              <a:extLst>
                <a:ext uri="{FF2B5EF4-FFF2-40B4-BE49-F238E27FC236}">
                  <a16:creationId xmlns:a16="http://schemas.microsoft.com/office/drawing/2014/main" id="{6DDE7DF5-0F14-070F-BF71-7C6E8E3BF33F}"/>
                </a:ext>
              </a:extLst>
            </p:cNvPr>
            <p:cNvSpPr/>
            <p:nvPr/>
          </p:nvSpPr>
          <p:spPr>
            <a:xfrm>
              <a:off x="17961011" y="7903224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152970" y="0"/>
                  </a:moveTo>
                  <a:lnTo>
                    <a:pt x="0" y="148208"/>
                  </a:lnTo>
                  <a:lnTo>
                    <a:pt x="152970" y="296416"/>
                  </a:lnTo>
                </a:path>
              </a:pathLst>
            </a:custGeom>
            <a:ln w="851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78" name="object 3">
            <a:extLst>
              <a:ext uri="{FF2B5EF4-FFF2-40B4-BE49-F238E27FC236}">
                <a16:creationId xmlns:a16="http://schemas.microsoft.com/office/drawing/2014/main" id="{7CD3A773-D9F9-BB5B-24B5-FAABC5BED41F}"/>
              </a:ext>
            </a:extLst>
          </p:cNvPr>
          <p:cNvGrpSpPr/>
          <p:nvPr/>
        </p:nvGrpSpPr>
        <p:grpSpPr>
          <a:xfrm>
            <a:off x="17937765" y="5298113"/>
            <a:ext cx="2186305" cy="886460"/>
            <a:chOff x="17918421" y="5298113"/>
            <a:chExt cx="2186305" cy="886460"/>
          </a:xfrm>
        </p:grpSpPr>
        <p:sp>
          <p:nvSpPr>
            <p:cNvPr id="79" name="object 4">
              <a:extLst>
                <a:ext uri="{FF2B5EF4-FFF2-40B4-BE49-F238E27FC236}">
                  <a16:creationId xmlns:a16="http://schemas.microsoft.com/office/drawing/2014/main" id="{AA583E3D-620D-67BD-670F-AD114E6073C5}"/>
                </a:ext>
              </a:extLst>
            </p:cNvPr>
            <p:cNvSpPr/>
            <p:nvPr/>
          </p:nvSpPr>
          <p:spPr>
            <a:xfrm>
              <a:off x="17927602" y="52981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0" name="object 5">
              <a:extLst>
                <a:ext uri="{FF2B5EF4-FFF2-40B4-BE49-F238E27FC236}">
                  <a16:creationId xmlns:a16="http://schemas.microsoft.com/office/drawing/2014/main" id="{D2398874-6DD2-9ACA-A3EF-FACBCDFD2F24}"/>
                </a:ext>
              </a:extLst>
            </p:cNvPr>
            <p:cNvSpPr/>
            <p:nvPr/>
          </p:nvSpPr>
          <p:spPr>
            <a:xfrm>
              <a:off x="17961014" y="55928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81" name="Grupa 80">
            <a:extLst>
              <a:ext uri="{FF2B5EF4-FFF2-40B4-BE49-F238E27FC236}">
                <a16:creationId xmlns:a16="http://schemas.microsoft.com/office/drawing/2014/main" id="{65C39C1A-3E7C-790A-9B44-E4D1E7B42840}"/>
              </a:ext>
            </a:extLst>
          </p:cNvPr>
          <p:cNvGrpSpPr/>
          <p:nvPr/>
        </p:nvGrpSpPr>
        <p:grpSpPr>
          <a:xfrm>
            <a:off x="17927602" y="8748513"/>
            <a:ext cx="2176780" cy="886460"/>
            <a:chOff x="17927602" y="8748513"/>
            <a:chExt cx="2176780" cy="886460"/>
          </a:xfrm>
        </p:grpSpPr>
        <p:sp>
          <p:nvSpPr>
            <p:cNvPr id="82" name="object 11">
              <a:extLst>
                <a:ext uri="{FF2B5EF4-FFF2-40B4-BE49-F238E27FC236}">
                  <a16:creationId xmlns:a16="http://schemas.microsoft.com/office/drawing/2014/main" id="{6E95FE4E-AF6F-2A6E-0DB8-4A8C26403308}"/>
                </a:ext>
              </a:extLst>
            </p:cNvPr>
            <p:cNvSpPr/>
            <p:nvPr/>
          </p:nvSpPr>
          <p:spPr>
            <a:xfrm>
              <a:off x="17927602" y="87485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3" name="object 12">
              <a:extLst>
                <a:ext uri="{FF2B5EF4-FFF2-40B4-BE49-F238E27FC236}">
                  <a16:creationId xmlns:a16="http://schemas.microsoft.com/office/drawing/2014/main" id="{096B19F5-3A5F-1103-3A4B-2610F44DDB2E}"/>
                </a:ext>
              </a:extLst>
            </p:cNvPr>
            <p:cNvSpPr/>
            <p:nvPr/>
          </p:nvSpPr>
          <p:spPr>
            <a:xfrm>
              <a:off x="17961014" y="90432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noFill/>
            <a:ln w="85186">
              <a:solidFill>
                <a:srgbClr val="00B0F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4" name="object 21">
              <a:extLst>
                <a:ext uri="{FF2B5EF4-FFF2-40B4-BE49-F238E27FC236}">
                  <a16:creationId xmlns:a16="http://schemas.microsoft.com/office/drawing/2014/main" id="{15C29844-D5B0-46B9-DC95-CA64E8F5DCF8}"/>
                </a:ext>
              </a:extLst>
            </p:cNvPr>
            <p:cNvSpPr txBox="1"/>
            <p:nvPr/>
          </p:nvSpPr>
          <p:spPr>
            <a:xfrm>
              <a:off x="18098140" y="8805446"/>
              <a:ext cx="1707254" cy="743152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Przebieg </a:t>
              </a:r>
              <a:b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</a:b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choroby i ryzyko progresji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85" name="Grupa 84">
            <a:extLst>
              <a:ext uri="{FF2B5EF4-FFF2-40B4-BE49-F238E27FC236}">
                <a16:creationId xmlns:a16="http://schemas.microsoft.com/office/drawing/2014/main" id="{D6B440A4-8300-8D1E-F0E0-F433CF3472AD}"/>
              </a:ext>
            </a:extLst>
          </p:cNvPr>
          <p:cNvGrpSpPr/>
          <p:nvPr/>
        </p:nvGrpSpPr>
        <p:grpSpPr>
          <a:xfrm>
            <a:off x="17924183" y="4161273"/>
            <a:ext cx="2186305" cy="886460"/>
            <a:chOff x="17924183" y="4161273"/>
            <a:chExt cx="2186305" cy="886460"/>
          </a:xfrm>
        </p:grpSpPr>
        <p:grpSp>
          <p:nvGrpSpPr>
            <p:cNvPr id="86" name="object 45">
              <a:extLst>
                <a:ext uri="{FF2B5EF4-FFF2-40B4-BE49-F238E27FC236}">
                  <a16:creationId xmlns:a16="http://schemas.microsoft.com/office/drawing/2014/main" id="{ECD666C8-B35A-220F-A72A-0414054A573D}"/>
                </a:ext>
              </a:extLst>
            </p:cNvPr>
            <p:cNvGrpSpPr/>
            <p:nvPr/>
          </p:nvGrpSpPr>
          <p:grpSpPr>
            <a:xfrm>
              <a:off x="17924183" y="4161273"/>
              <a:ext cx="2186305" cy="886460"/>
              <a:chOff x="17918421" y="4161273"/>
              <a:chExt cx="2186305" cy="886460"/>
            </a:xfrm>
          </p:grpSpPr>
          <p:sp>
            <p:nvSpPr>
              <p:cNvPr id="88" name="object 46">
                <a:extLst>
                  <a:ext uri="{FF2B5EF4-FFF2-40B4-BE49-F238E27FC236}">
                    <a16:creationId xmlns:a16="http://schemas.microsoft.com/office/drawing/2014/main" id="{7681FD3C-EFE0-9055-B469-97730FF3F5D2}"/>
                  </a:ext>
                </a:extLst>
              </p:cNvPr>
              <p:cNvSpPr/>
              <p:nvPr/>
            </p:nvSpPr>
            <p:spPr>
              <a:xfrm>
                <a:off x="17927602" y="4161273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60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A68FB1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9" name="object 47">
                <a:extLst>
                  <a:ext uri="{FF2B5EF4-FFF2-40B4-BE49-F238E27FC236}">
                    <a16:creationId xmlns:a16="http://schemas.microsoft.com/office/drawing/2014/main" id="{24C6AD3A-EF0F-2F59-F65C-05DCFA8D188F}"/>
                  </a:ext>
                </a:extLst>
              </p:cNvPr>
              <p:cNvSpPr/>
              <p:nvPr/>
            </p:nvSpPr>
            <p:spPr>
              <a:xfrm>
                <a:off x="17961014" y="4456038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A68FB1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87" name="object 13">
              <a:extLst>
                <a:ext uri="{FF2B5EF4-FFF2-40B4-BE49-F238E27FC236}">
                  <a16:creationId xmlns:a16="http://schemas.microsoft.com/office/drawing/2014/main" id="{C2E5481E-5F67-6057-03A9-8093A85F28CE}"/>
                </a:ext>
              </a:extLst>
            </p:cNvPr>
            <p:cNvSpPr txBox="1"/>
            <p:nvPr/>
          </p:nvSpPr>
          <p:spPr>
            <a:xfrm>
              <a:off x="18749645" y="4199245"/>
              <a:ext cx="1056005" cy="774571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20320" marR="5080" indent="231775" algn="r">
                <a:lnSpc>
                  <a:spcPts val="1880"/>
                </a:lnSpc>
                <a:spcBef>
                  <a:spcPts val="340"/>
                </a:spcBef>
              </a:pPr>
              <a:r>
                <a:rPr sz="1750" spc="100" dirty="0">
                  <a:solidFill>
                    <a:srgbClr val="FFFFFF"/>
                  </a:solidFill>
                  <a:latin typeface="Arial Narrow"/>
                  <a:cs typeface="Arial Narrow"/>
                </a:rPr>
                <a:t>Wysokie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ryzyko</a:t>
              </a:r>
              <a:r>
                <a:rPr sz="1750" spc="8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przerzutów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90" name="object 20">
            <a:extLst>
              <a:ext uri="{FF2B5EF4-FFF2-40B4-BE49-F238E27FC236}">
                <a16:creationId xmlns:a16="http://schemas.microsoft.com/office/drawing/2014/main" id="{675EBF6E-E4F4-E4B2-8387-BF4AAB8D1970}"/>
              </a:ext>
            </a:extLst>
          </p:cNvPr>
          <p:cNvSpPr txBox="1"/>
          <p:nvPr/>
        </p:nvSpPr>
        <p:spPr>
          <a:xfrm>
            <a:off x="19113029" y="6635810"/>
            <a:ext cx="692150" cy="5302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989"/>
              </a:lnSpc>
              <a:spcBef>
                <a:spcPts val="90"/>
              </a:spcBef>
            </a:pP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Badania</a:t>
            </a:r>
            <a:endParaRPr sz="1750" dirty="0">
              <a:latin typeface="Arial Narrow"/>
              <a:cs typeface="Arial Narrow"/>
            </a:endParaRPr>
          </a:p>
          <a:p>
            <a:pPr marL="255270">
              <a:lnSpc>
                <a:spcPts val="1989"/>
              </a:lnSpc>
            </a:pPr>
            <a:r>
              <a:rPr sz="1750" spc="-25" dirty="0">
                <a:solidFill>
                  <a:srgbClr val="FFFFFF"/>
                </a:solidFill>
                <a:latin typeface="Arial Narrow"/>
                <a:cs typeface="Arial Narrow"/>
              </a:rPr>
              <a:t>RWE</a:t>
            </a:r>
            <a:endParaRPr sz="1750" dirty="0">
              <a:latin typeface="Arial Narrow"/>
              <a:cs typeface="Arial Narrow"/>
            </a:endParaRPr>
          </a:p>
        </p:txBody>
      </p:sp>
      <p:sp>
        <p:nvSpPr>
          <p:cNvPr id="95" name="object 23">
            <a:extLst>
              <a:ext uri="{FF2B5EF4-FFF2-40B4-BE49-F238E27FC236}">
                <a16:creationId xmlns:a16="http://schemas.microsoft.com/office/drawing/2014/main" id="{1603DEF2-AA0E-D598-4D97-940A6548E095}"/>
              </a:ext>
            </a:extLst>
          </p:cNvPr>
          <p:cNvSpPr txBox="1"/>
          <p:nvPr/>
        </p:nvSpPr>
        <p:spPr>
          <a:xfrm>
            <a:off x="18931558" y="7653897"/>
            <a:ext cx="873760" cy="75120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254635" marR="5080" indent="-242570" algn="r">
              <a:lnSpc>
                <a:spcPts val="1810"/>
              </a:lnSpc>
              <a:spcBef>
                <a:spcPts val="395"/>
              </a:spcBef>
            </a:pP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Tolerancja </a:t>
            </a:r>
            <a:r>
              <a:rPr sz="1750" dirty="0">
                <a:solidFill>
                  <a:srgbClr val="FFFFFF"/>
                </a:solidFill>
                <a:latin typeface="Arial Narrow"/>
                <a:cs typeface="Arial Narrow"/>
              </a:rPr>
              <a:t>i</a:t>
            </a:r>
            <a:r>
              <a:rPr sz="1750" spc="-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jakość</a:t>
            </a:r>
            <a:endParaRPr sz="1750" dirty="0">
              <a:latin typeface="Arial Narrow"/>
              <a:cs typeface="Arial Narrow"/>
            </a:endParaRPr>
          </a:p>
          <a:p>
            <a:pPr marR="5080" algn="r">
              <a:lnSpc>
                <a:spcPts val="1800"/>
              </a:lnSpc>
            </a:pP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życia</a:t>
            </a:r>
            <a:endParaRPr sz="1750" dirty="0">
              <a:latin typeface="Arial Narrow"/>
              <a:cs typeface="Arial Narrow"/>
            </a:endParaRPr>
          </a:p>
        </p:txBody>
      </p:sp>
      <p:sp>
        <p:nvSpPr>
          <p:cNvPr id="96" name="object 13">
            <a:extLst>
              <a:ext uri="{FF2B5EF4-FFF2-40B4-BE49-F238E27FC236}">
                <a16:creationId xmlns:a16="http://schemas.microsoft.com/office/drawing/2014/main" id="{43C825EE-C5C2-7511-827A-D7DD4F454363}"/>
              </a:ext>
            </a:extLst>
          </p:cNvPr>
          <p:cNvSpPr txBox="1"/>
          <p:nvPr/>
        </p:nvSpPr>
        <p:spPr>
          <a:xfrm>
            <a:off x="18749645" y="5451420"/>
            <a:ext cx="1056005" cy="53091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52705" marR="5080" indent="-40640" algn="r">
              <a:lnSpc>
                <a:spcPts val="1880"/>
              </a:lnSpc>
            </a:pPr>
            <a:r>
              <a:rPr sz="1750" spc="-10" dirty="0" err="1">
                <a:solidFill>
                  <a:srgbClr val="FFFFFF"/>
                </a:solidFill>
                <a:latin typeface="Arial Narrow"/>
                <a:cs typeface="Arial Narrow"/>
              </a:rPr>
              <a:t>Skuteczność</a:t>
            </a:r>
            <a:r>
              <a:rPr sz="1750" spc="-10" dirty="0">
                <a:solidFill>
                  <a:srgbClr val="FFFFFF"/>
                </a:solidFill>
                <a:latin typeface="Arial Narrow"/>
                <a:cs typeface="Arial Narrow"/>
              </a:rPr>
              <a:t> apalutamidu</a:t>
            </a:r>
            <a:endParaRPr sz="1750" dirty="0">
              <a:latin typeface="Arial Narrow"/>
              <a:cs typeface="Arial Narrow"/>
            </a:endParaRPr>
          </a:p>
        </p:txBody>
      </p:sp>
      <p:sp>
        <p:nvSpPr>
          <p:cNvPr id="16" name="Prostokąt 15">
            <a:hlinkClick r:id="rId8" action="ppaction://hlinksldjump"/>
            <a:extLst>
              <a:ext uri="{FF2B5EF4-FFF2-40B4-BE49-F238E27FC236}">
                <a16:creationId xmlns:a16="http://schemas.microsoft.com/office/drawing/2014/main" id="{450DEE2A-DF72-8F07-0DF9-832EDFBE2568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>
            <a:hlinkClick r:id="rId9" action="ppaction://hlinksldjump"/>
            <a:extLst>
              <a:ext uri="{FF2B5EF4-FFF2-40B4-BE49-F238E27FC236}">
                <a16:creationId xmlns:a16="http://schemas.microsoft.com/office/drawing/2014/main" id="{0D4AD84B-9ABB-0822-FE36-FA679D493447}"/>
              </a:ext>
            </a:extLst>
          </p:cNvPr>
          <p:cNvSpPr/>
          <p:nvPr/>
        </p:nvSpPr>
        <p:spPr>
          <a:xfrm>
            <a:off x="17961013" y="5313862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rostokąt 17">
            <a:hlinkClick r:id="rId10" action="ppaction://hlinksldjump"/>
            <a:extLst>
              <a:ext uri="{FF2B5EF4-FFF2-40B4-BE49-F238E27FC236}">
                <a16:creationId xmlns:a16="http://schemas.microsoft.com/office/drawing/2014/main" id="{DD930CA5-F449-2AB4-60AA-051BB300AA08}"/>
              </a:ext>
            </a:extLst>
          </p:cNvPr>
          <p:cNvSpPr/>
          <p:nvPr/>
        </p:nvSpPr>
        <p:spPr>
          <a:xfrm>
            <a:off x="17961013" y="6447641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18">
            <a:hlinkClick r:id="rId11" action="ppaction://hlinksldjump"/>
            <a:extLst>
              <a:ext uri="{FF2B5EF4-FFF2-40B4-BE49-F238E27FC236}">
                <a16:creationId xmlns:a16="http://schemas.microsoft.com/office/drawing/2014/main" id="{2FD1DBB3-AB86-8406-CB00-BB63A47BFAE6}"/>
              </a:ext>
            </a:extLst>
          </p:cNvPr>
          <p:cNvSpPr/>
          <p:nvPr/>
        </p:nvSpPr>
        <p:spPr>
          <a:xfrm>
            <a:off x="17981580" y="763278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hlinkClick r:id="rId12" action="ppaction://hlinksldjump"/>
            <a:extLst>
              <a:ext uri="{FF2B5EF4-FFF2-40B4-BE49-F238E27FC236}">
                <a16:creationId xmlns:a16="http://schemas.microsoft.com/office/drawing/2014/main" id="{EC7B9637-9F9A-02CA-0E77-20398EC0A012}"/>
              </a:ext>
            </a:extLst>
          </p:cNvPr>
          <p:cNvSpPr/>
          <p:nvPr/>
        </p:nvSpPr>
        <p:spPr>
          <a:xfrm>
            <a:off x="17946866" y="878521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2" name="Grafika 21" descr="Dom z wypełnieniem pełnym">
            <a:hlinkClick r:id="rId13" action="ppaction://hlinksldjump"/>
            <a:extLst>
              <a:ext uri="{FF2B5EF4-FFF2-40B4-BE49-F238E27FC236}">
                <a16:creationId xmlns:a16="http://schemas.microsoft.com/office/drawing/2014/main" id="{CD53A9DF-26CD-4CFE-3FEA-6503DB978A4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9026929" y="3093836"/>
            <a:ext cx="914400" cy="914400"/>
          </a:xfrm>
          <a:prstGeom prst="rect">
            <a:avLst/>
          </a:prstGeom>
        </p:spPr>
      </p:pic>
      <p:sp>
        <p:nvSpPr>
          <p:cNvPr id="4" name="object 35">
            <a:extLst>
              <a:ext uri="{FF2B5EF4-FFF2-40B4-BE49-F238E27FC236}">
                <a16:creationId xmlns:a16="http://schemas.microsoft.com/office/drawing/2014/main" id="{AF08C12F-C2F9-5CF3-8BE5-B27A456AAACE}"/>
              </a:ext>
            </a:extLst>
          </p:cNvPr>
          <p:cNvSpPr txBox="1"/>
          <p:nvPr/>
        </p:nvSpPr>
        <p:spPr>
          <a:xfrm>
            <a:off x="642291" y="12751683"/>
            <a:ext cx="15857903" cy="9060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100" spc="-25" dirty="0">
                <a:solidFill>
                  <a:srgbClr val="050E4C"/>
                </a:solidFill>
                <a:latin typeface="Arial Narrow"/>
              </a:rPr>
              <a:t>1. </a:t>
            </a:r>
            <a:r>
              <a:rPr lang="pl-PL" sz="1100" spc="-25" dirty="0">
                <a:solidFill>
                  <a:srgbClr val="050E4C"/>
                </a:solidFill>
                <a:latin typeface="Arial Narrow"/>
              </a:rPr>
              <a:t>Charakterystyka Produktu Leczniczego ERLEADA</a:t>
            </a:r>
            <a:r>
              <a:rPr lang="pl-PL" sz="1100" spc="-25" baseline="30000" dirty="0">
                <a:solidFill>
                  <a:srgbClr val="050E4C"/>
                </a:solidFill>
                <a:latin typeface="Arial Narrow"/>
              </a:rPr>
              <a:t>®</a:t>
            </a:r>
            <a:r>
              <a:rPr lang="pl-PL" sz="1100" spc="-25" dirty="0">
                <a:solidFill>
                  <a:srgbClr val="050E4C"/>
                </a:solidFill>
                <a:latin typeface="Arial Narrow"/>
              </a:rPr>
              <a:t> (</a:t>
            </a:r>
            <a:r>
              <a:rPr lang="en-US" sz="1100" spc="-25" dirty="0" err="1">
                <a:solidFill>
                  <a:srgbClr val="050E4C"/>
                </a:solidFill>
                <a:latin typeface="Arial Narrow"/>
              </a:rPr>
              <a:t>styczeń</a:t>
            </a:r>
            <a:r>
              <a:rPr lang="en-US" sz="1100" spc="-25" dirty="0">
                <a:solidFill>
                  <a:srgbClr val="050E4C"/>
                </a:solidFill>
                <a:latin typeface="Arial Narrow"/>
              </a:rPr>
              <a:t> 2025</a:t>
            </a:r>
            <a:r>
              <a:rPr lang="pl-PL" sz="1100" spc="-25" dirty="0">
                <a:solidFill>
                  <a:srgbClr val="050E4C"/>
                </a:solidFill>
                <a:latin typeface="Arial Narrow"/>
              </a:rPr>
              <a:t>). Janssen-Cilag International NV. Dostępne na: </a:t>
            </a:r>
            <a:r>
              <a:rPr lang="en-US" sz="1100" spc="-25" dirty="0" err="1">
                <a:solidFill>
                  <a:srgbClr val="050E4C"/>
                </a:solidFill>
                <a:latin typeface="Arial Narrow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Erleada</a:t>
            </a:r>
            <a:r>
              <a:rPr lang="en-US" sz="1100" spc="-25" dirty="0">
                <a:solidFill>
                  <a:srgbClr val="050E4C"/>
                </a:solidFill>
                <a:latin typeface="Arial Narrow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INN-apalutamide</a:t>
            </a:r>
            <a:r>
              <a:rPr lang="en-US" sz="11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100" spc="-25" dirty="0">
                <a:solidFill>
                  <a:srgbClr val="050E4C"/>
                </a:solidFill>
                <a:latin typeface="Arial Narrow"/>
              </a:rPr>
              <a:t> Dostęp: </a:t>
            </a:r>
            <a:r>
              <a:rPr lang="en-US" sz="1100" spc="-25" dirty="0" err="1">
                <a:solidFill>
                  <a:srgbClr val="050E4C"/>
                </a:solidFill>
                <a:latin typeface="Arial Narrow"/>
              </a:rPr>
              <a:t>lipiec</a:t>
            </a:r>
            <a:r>
              <a:rPr lang="en-US" sz="1100" spc="-25" dirty="0">
                <a:solidFill>
                  <a:srgbClr val="050E4C"/>
                </a:solidFill>
                <a:latin typeface="Arial Narrow"/>
              </a:rPr>
              <a:t> 2025</a:t>
            </a:r>
            <a:r>
              <a:rPr lang="pl-PL" sz="1100" spc="-25" dirty="0">
                <a:solidFill>
                  <a:srgbClr val="050E4C"/>
                </a:solidFill>
                <a:latin typeface="Arial Narrow"/>
              </a:rPr>
              <a:t>.</a:t>
            </a:r>
            <a:r>
              <a:rPr lang="en-US" sz="1100" spc="-25" dirty="0">
                <a:solidFill>
                  <a:srgbClr val="050E4C"/>
                </a:solidFill>
                <a:latin typeface="Arial Narrow"/>
              </a:rPr>
              <a:t> 2.</a:t>
            </a:r>
            <a:r>
              <a:rPr lang="pl-PL" sz="1100" b="1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100" spc="-25" dirty="0">
                <a:solidFill>
                  <a:srgbClr val="050E4C"/>
                </a:solidFill>
                <a:latin typeface="Arial Narrow"/>
              </a:rPr>
              <a:t>Cookson MS et al. </a:t>
            </a:r>
            <a:r>
              <a:rPr lang="pl-PL" sz="1100" spc="-25" dirty="0" err="1">
                <a:solidFill>
                  <a:srgbClr val="050E4C"/>
                </a:solidFill>
                <a:latin typeface="Arial Narrow"/>
              </a:rPr>
              <a:t>Castration-resistant</a:t>
            </a:r>
            <a:r>
              <a:rPr lang="pl-PL" sz="11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100" spc="-25" dirty="0" err="1">
                <a:solidFill>
                  <a:srgbClr val="050E4C"/>
                </a:solidFill>
                <a:latin typeface="Arial Narrow"/>
              </a:rPr>
              <a:t>prostate</a:t>
            </a:r>
            <a:r>
              <a:rPr lang="pl-PL" sz="11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100" spc="-25" dirty="0" err="1">
                <a:solidFill>
                  <a:srgbClr val="050E4C"/>
                </a:solidFill>
                <a:latin typeface="Arial Narrow"/>
              </a:rPr>
              <a:t>cancer</a:t>
            </a:r>
            <a:r>
              <a:rPr lang="pl-PL" sz="1100" spc="-25" dirty="0">
                <a:solidFill>
                  <a:srgbClr val="050E4C"/>
                </a:solidFill>
                <a:latin typeface="Arial Narrow"/>
              </a:rPr>
              <a:t>: AUA </a:t>
            </a:r>
            <a:r>
              <a:rPr lang="pl-PL" sz="1100" spc="-25" dirty="0" err="1">
                <a:solidFill>
                  <a:srgbClr val="050E4C"/>
                </a:solidFill>
                <a:latin typeface="Arial Narrow"/>
              </a:rPr>
              <a:t>Guideline</a:t>
            </a:r>
            <a:r>
              <a:rPr lang="pl-PL" sz="1100" spc="-25" dirty="0">
                <a:solidFill>
                  <a:srgbClr val="050E4C"/>
                </a:solidFill>
                <a:latin typeface="Arial Narrow"/>
              </a:rPr>
              <a:t>. American </a:t>
            </a:r>
            <a:r>
              <a:rPr lang="pl-PL" sz="1100" spc="-25" dirty="0" err="1">
                <a:solidFill>
                  <a:srgbClr val="050E4C"/>
                </a:solidFill>
                <a:latin typeface="Arial Narrow"/>
              </a:rPr>
              <a:t>Urological</a:t>
            </a:r>
            <a:r>
              <a:rPr lang="pl-PL" sz="11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100" spc="-25" dirty="0" err="1">
                <a:solidFill>
                  <a:srgbClr val="050E4C"/>
                </a:solidFill>
                <a:latin typeface="Arial Narrow"/>
              </a:rPr>
              <a:t>Association</a:t>
            </a:r>
            <a:r>
              <a:rPr lang="pl-PL" sz="1100" spc="-25" dirty="0">
                <a:solidFill>
                  <a:srgbClr val="050E4C"/>
                </a:solidFill>
                <a:latin typeface="Arial Narrow"/>
              </a:rPr>
              <a:t> 2018. Dostępne na: https://www.auanet. org/</a:t>
            </a:r>
            <a:r>
              <a:rPr lang="pl-PL" sz="1100" spc="-25" dirty="0" err="1">
                <a:solidFill>
                  <a:srgbClr val="050E4C"/>
                </a:solidFill>
                <a:latin typeface="Arial Narrow"/>
              </a:rPr>
              <a:t>guidelines</a:t>
            </a:r>
            <a:r>
              <a:rPr lang="pl-PL" sz="1100" spc="-25" dirty="0">
                <a:solidFill>
                  <a:srgbClr val="050E4C"/>
                </a:solidFill>
                <a:latin typeface="Arial Narrow"/>
              </a:rPr>
              <a:t>. Dostęp: październik 2023. </a:t>
            </a:r>
            <a:r>
              <a:rPr lang="en-US" sz="1100" spc="-25" dirty="0">
                <a:solidFill>
                  <a:srgbClr val="050E4C"/>
                </a:solidFill>
                <a:latin typeface="Arial Narrow"/>
              </a:rPr>
              <a:t> 3. </a:t>
            </a:r>
            <a:r>
              <a:rPr lang="pl-PL" sz="1100" spc="-25" dirty="0">
                <a:solidFill>
                  <a:srgbClr val="050E4C"/>
                </a:solidFill>
                <a:latin typeface="Arial Narrow"/>
              </a:rPr>
              <a:t>Charakterystyka Produktu Leczniczego zawierającego enzalutamid (2022). Astellas Pharma Europe B.V. Dostępna:  https://www.ema.europa.eu/en/medicines/human/EPAR/xtandi. </a:t>
            </a:r>
            <a:r>
              <a:rPr lang="en-US" sz="1100" spc="-25" dirty="0">
                <a:solidFill>
                  <a:srgbClr val="050E4C"/>
                </a:solidFill>
                <a:latin typeface="Arial Narrow"/>
              </a:rPr>
              <a:t>4.</a:t>
            </a:r>
            <a:r>
              <a:rPr lang="pl-PL" sz="1100" spc="-25" dirty="0">
                <a:solidFill>
                  <a:srgbClr val="050E4C"/>
                </a:solidFill>
                <a:latin typeface="Arial Narrow"/>
              </a:rPr>
              <a:t> Charakterystyka Produktu Leczniczego zawierającego octan abirateronu (2022). Janssen-Cilag International NV. Dostępna:  </a:t>
            </a:r>
            <a:r>
              <a:rPr lang="pl-PL" sz="1100" spc="-25" dirty="0">
                <a:solidFill>
                  <a:srgbClr val="050E4C"/>
                </a:solidFill>
                <a:latin typeface="Arial Narrow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https://innovativemedicine.jnj.com/poland/zdrowie/produkty#00000194-4284-d315-a397-77a57c390002-z</a:t>
            </a:r>
            <a:r>
              <a:rPr lang="pl-PL" sz="1100" spc="-25" dirty="0">
                <a:solidFill>
                  <a:srgbClr val="050E4C"/>
                </a:solidFill>
                <a:latin typeface="Arial Narrow"/>
              </a:rPr>
              <a:t>.</a:t>
            </a:r>
            <a:r>
              <a:rPr lang="en-US" sz="1100" spc="-25" dirty="0">
                <a:solidFill>
                  <a:srgbClr val="050E4C"/>
                </a:solidFill>
                <a:latin typeface="Arial Narrow"/>
              </a:rPr>
              <a:t> 5.</a:t>
            </a:r>
            <a:r>
              <a:rPr lang="pl-PL" sz="1100" spc="-25" dirty="0">
                <a:solidFill>
                  <a:srgbClr val="050E4C"/>
                </a:solidFill>
                <a:latin typeface="Arial Narrow"/>
              </a:rPr>
              <a:t> Charakterystyka Produktu Leczniczego zawierającego abirateron mylan (2023). Mylan Ireland Limited. Dostępna: </a:t>
            </a:r>
            <a:r>
              <a:rPr lang="pl-PL" sz="1100" spc="-25" dirty="0">
                <a:solidFill>
                  <a:srgbClr val="050E4C"/>
                </a:solidFill>
                <a:latin typeface="Arial Narrow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ttps://www.ema.europa.eu/en/medicines/human/EPAR/abiraterone-mylan</a:t>
            </a:r>
            <a:r>
              <a:rPr lang="pl-PL" sz="1100" spc="-25" dirty="0">
                <a:solidFill>
                  <a:srgbClr val="050E4C"/>
                </a:solidFill>
                <a:latin typeface="Arial Narrow"/>
              </a:rPr>
              <a:t>.</a:t>
            </a:r>
            <a:r>
              <a:rPr lang="en-US" sz="1100" spc="-25" dirty="0">
                <a:solidFill>
                  <a:srgbClr val="050E4C"/>
                </a:solidFill>
                <a:latin typeface="Arial Narrow"/>
              </a:rPr>
              <a:t> 6.</a:t>
            </a:r>
            <a:r>
              <a:rPr lang="pl-PL" sz="1100" spc="-25" dirty="0">
                <a:solidFill>
                  <a:srgbClr val="050E4C"/>
                </a:solidFill>
                <a:latin typeface="Arial Narrow"/>
              </a:rPr>
              <a:t>Charakterystyka Produktu Leczniczego zawierającego darolutamide (2023). Bayer AG. Dostępna:  https://www.ema.europa.eu/en/medicines/human/EPAR/nubeqa. </a:t>
            </a:r>
            <a:br>
              <a:rPr lang="pl-PL" sz="1100" spc="-25" dirty="0">
                <a:solidFill>
                  <a:srgbClr val="050E4C"/>
                </a:solidFill>
                <a:latin typeface="Arial Narrow"/>
              </a:rPr>
            </a:br>
            <a:endParaRPr lang="pl-PL" sz="1100" spc="-25" dirty="0">
              <a:solidFill>
                <a:srgbClr val="050E4C"/>
              </a:solidFill>
              <a:latin typeface="Arial Narrow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92C6B848-5706-5268-6F65-D9315A4C2694}"/>
              </a:ext>
            </a:extLst>
          </p:cNvPr>
          <p:cNvGrpSpPr/>
          <p:nvPr/>
        </p:nvGrpSpPr>
        <p:grpSpPr>
          <a:xfrm>
            <a:off x="17927601" y="9913114"/>
            <a:ext cx="2176780" cy="886460"/>
            <a:chOff x="17927601" y="9913114"/>
            <a:chExt cx="2176780" cy="886460"/>
          </a:xfrm>
        </p:grpSpPr>
        <p:sp>
          <p:nvSpPr>
            <p:cNvPr id="5" name="object 22">
              <a:extLst>
                <a:ext uri="{FF2B5EF4-FFF2-40B4-BE49-F238E27FC236}">
                  <a16:creationId xmlns:a16="http://schemas.microsoft.com/office/drawing/2014/main" id="{949DEF80-7483-45CA-1237-51FFE8796EF6}"/>
                </a:ext>
              </a:extLst>
            </p:cNvPr>
            <p:cNvSpPr/>
            <p:nvPr/>
          </p:nvSpPr>
          <p:spPr>
            <a:xfrm>
              <a:off x="17927601" y="9913114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23">
              <a:extLst>
                <a:ext uri="{FF2B5EF4-FFF2-40B4-BE49-F238E27FC236}">
                  <a16:creationId xmlns:a16="http://schemas.microsoft.com/office/drawing/2014/main" id="{242C2499-48A4-D346-6CEE-6084A31D89D6}"/>
                </a:ext>
              </a:extLst>
            </p:cNvPr>
            <p:cNvSpPr txBox="1"/>
            <p:nvPr/>
          </p:nvSpPr>
          <p:spPr>
            <a:xfrm>
              <a:off x="18901276" y="10179561"/>
              <a:ext cx="903605" cy="26802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algn="r">
                <a:lnSpc>
                  <a:spcPts val="1955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SIL</a:t>
              </a:r>
              <a:endParaRPr sz="1750" dirty="0">
                <a:latin typeface="Arial Narrow"/>
                <a:cs typeface="Arial Narrow"/>
              </a:endParaRPr>
            </a:p>
          </p:txBody>
        </p:sp>
        <p:sp>
          <p:nvSpPr>
            <p:cNvPr id="7" name="object 24">
              <a:extLst>
                <a:ext uri="{FF2B5EF4-FFF2-40B4-BE49-F238E27FC236}">
                  <a16:creationId xmlns:a16="http://schemas.microsoft.com/office/drawing/2014/main" id="{457A5129-603E-E265-0C5D-DE023F0B89B4}"/>
                </a:ext>
              </a:extLst>
            </p:cNvPr>
            <p:cNvSpPr/>
            <p:nvPr/>
          </p:nvSpPr>
          <p:spPr>
            <a:xfrm>
              <a:off x="17961013" y="10207879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Prostokąt 7">
            <a:hlinkClick r:id="rId19" action="ppaction://hlinksldjump"/>
            <a:extLst>
              <a:ext uri="{FF2B5EF4-FFF2-40B4-BE49-F238E27FC236}">
                <a16:creationId xmlns:a16="http://schemas.microsoft.com/office/drawing/2014/main" id="{F22CD6FF-4521-E88E-171C-2B4D84A6734F}"/>
              </a:ext>
            </a:extLst>
          </p:cNvPr>
          <p:cNvSpPr/>
          <p:nvPr/>
        </p:nvSpPr>
        <p:spPr>
          <a:xfrm>
            <a:off x="17961012" y="9919750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9" name="object 35">
            <a:extLst>
              <a:ext uri="{FF2B5EF4-FFF2-40B4-BE49-F238E27FC236}">
                <a16:creationId xmlns:a16="http://schemas.microsoft.com/office/drawing/2014/main" id="{BCE5D24F-0EDC-BE3C-6143-6B4E90409EA1}"/>
              </a:ext>
            </a:extLst>
          </p:cNvPr>
          <p:cNvSpPr txBox="1"/>
          <p:nvPr/>
        </p:nvSpPr>
        <p:spPr>
          <a:xfrm>
            <a:off x="711069" y="12415807"/>
            <a:ext cx="14853285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RWE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</a:t>
            </a:r>
            <a:endParaRPr lang="pl-PL" sz="1400" dirty="0">
              <a:latin typeface="Arial Narrow"/>
              <a:cs typeface="Arial Narrow"/>
            </a:endParaRPr>
          </a:p>
        </p:txBody>
      </p:sp>
      <p:pic>
        <p:nvPicPr>
          <p:cNvPr id="12" name="Obraz 30" descr="Obraz zawierający Czcionka, logo, symbol, krąg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7417B6CA-D23F-DFF7-D606-EF2E5140722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870302" y="7010821"/>
            <a:ext cx="1534740" cy="7023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1F3F03-FFDF-672B-DB9D-F3D377F8CA2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69667" y="2295783"/>
            <a:ext cx="1561475" cy="1361286"/>
          </a:xfrm>
          <a:prstGeom prst="rect">
            <a:avLst/>
          </a:prstGeom>
        </p:spPr>
      </p:pic>
      <p:sp>
        <p:nvSpPr>
          <p:cNvPr id="15" name="pole tekstowe 15">
            <a:extLst>
              <a:ext uri="{FF2B5EF4-FFF2-40B4-BE49-F238E27FC236}">
                <a16:creationId xmlns:a16="http://schemas.microsoft.com/office/drawing/2014/main" id="{E92C0257-1ED9-1AF1-23E4-F5A94A3CAB9E}"/>
              </a:ext>
            </a:extLst>
          </p:cNvPr>
          <p:cNvSpPr txBox="1"/>
          <p:nvPr/>
        </p:nvSpPr>
        <p:spPr>
          <a:xfrm>
            <a:off x="1739865" y="9380307"/>
            <a:ext cx="15222055" cy="1074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20"/>
              </a:lnSpc>
              <a:buNone/>
            </a:pPr>
            <a:r>
              <a:rPr lang="pl-PL" sz="2400" b="1" dirty="0">
                <a:solidFill>
                  <a:srgbClr val="050E4C"/>
                </a:solidFill>
                <a:effectLst/>
                <a:latin typeface="Arial Narrow" panose="020B0606020202030204" pitchFamily="34" charset="0"/>
              </a:rPr>
              <a:t>ERLEADA</a:t>
            </a:r>
            <a:r>
              <a:rPr lang="pl-PL" sz="2400" b="1" baseline="30000" dirty="0">
                <a:solidFill>
                  <a:srgbClr val="050E4C"/>
                </a:solidFill>
                <a:effectLst/>
                <a:latin typeface="Arial Narrow" panose="020B0606020202030204" pitchFamily="34" charset="0"/>
              </a:rPr>
              <a:t>®</a:t>
            </a:r>
            <a:r>
              <a:rPr lang="pl-PL" sz="2400" b="1" dirty="0">
                <a:solidFill>
                  <a:srgbClr val="050E4C"/>
                </a:solidFill>
                <a:effectLst/>
                <a:latin typeface="Arial Narrow" panose="020B0606020202030204" pitchFamily="34" charset="0"/>
              </a:rPr>
              <a:t> 240 mg jest jedyną nowoczesną terapią hormonalną z zatwierdzonymi alternatywnymi metodami podawania</a:t>
            </a:r>
            <a:r>
              <a:rPr lang="pl-PL" sz="2400" b="1" baseline="30000" dirty="0">
                <a:solidFill>
                  <a:srgbClr val="050E4C"/>
                </a:solidFill>
                <a:effectLst/>
                <a:latin typeface="Arial Narrow" panose="020B0606020202030204" pitchFamily="34" charset="0"/>
              </a:rPr>
              <a:t>1,</a:t>
            </a:r>
            <a:r>
              <a:rPr lang="en-US" sz="2400" b="1" baseline="30000" dirty="0">
                <a:solidFill>
                  <a:srgbClr val="050E4C"/>
                </a:solidFill>
                <a:effectLst/>
                <a:latin typeface="Arial Narrow" panose="020B0606020202030204" pitchFamily="34" charset="0"/>
              </a:rPr>
              <a:t>3-6</a:t>
            </a:r>
            <a:r>
              <a:rPr lang="pl-PL" sz="2400" b="1" dirty="0">
                <a:solidFill>
                  <a:srgbClr val="050E4C"/>
                </a:solidFill>
                <a:effectLst/>
                <a:latin typeface="Arial Narrow" panose="020B0606020202030204" pitchFamily="34" charset="0"/>
              </a:rPr>
              <a:t> </a:t>
            </a:r>
            <a:br>
              <a:rPr lang="pl-PL" sz="2400" dirty="0">
                <a:solidFill>
                  <a:srgbClr val="050E4C"/>
                </a:solidFill>
                <a:effectLst/>
                <a:latin typeface="Arial Narrow" panose="020B0606020202030204" pitchFamily="34" charset="0"/>
              </a:rPr>
            </a:br>
            <a:endParaRPr lang="en-US" sz="2400" dirty="0">
              <a:solidFill>
                <a:srgbClr val="050E4C"/>
              </a:solidFill>
              <a:effectLst/>
              <a:latin typeface="Arial Narrow" panose="020B0606020202030204" pitchFamily="34" charset="0"/>
            </a:endParaRPr>
          </a:p>
          <a:p>
            <a:pPr algn="ctr">
              <a:lnSpc>
                <a:spcPts val="1520"/>
              </a:lnSpc>
              <a:buNone/>
            </a:pPr>
            <a:r>
              <a:rPr lang="pl-PL" sz="2400" dirty="0">
                <a:solidFill>
                  <a:srgbClr val="050E4C"/>
                </a:solidFill>
                <a:effectLst/>
                <a:latin typeface="Arial Narrow" panose="020B0606020202030204" pitchFamily="34" charset="0"/>
              </a:rPr>
              <a:t>Lek ERLEADA</a:t>
            </a:r>
            <a:r>
              <a:rPr lang="pl-PL" sz="2400" b="1" baseline="30000" dirty="0">
                <a:solidFill>
                  <a:srgbClr val="050E4C"/>
                </a:solidFill>
                <a:effectLst/>
                <a:latin typeface="Arial Narrow" panose="020B0606020202030204" pitchFamily="34" charset="0"/>
              </a:rPr>
              <a:t>®</a:t>
            </a:r>
            <a:r>
              <a:rPr lang="pl-PL" sz="2400" dirty="0">
                <a:solidFill>
                  <a:srgbClr val="050E4C"/>
                </a:solidFill>
                <a:effectLst/>
                <a:latin typeface="Arial Narrow" panose="020B0606020202030204" pitchFamily="34" charset="0"/>
              </a:rPr>
              <a:t> 240 mg można rozproszyć w wodzie niegazowanej</a:t>
            </a:r>
            <a:r>
              <a:rPr lang="en-US" sz="2400" dirty="0">
                <a:solidFill>
                  <a:srgbClr val="050E4C"/>
                </a:solidFill>
                <a:effectLst/>
                <a:latin typeface="Arial Narrow" panose="020B0606020202030204" pitchFamily="34" charset="0"/>
              </a:rPr>
              <a:t>,</a:t>
            </a:r>
          </a:p>
          <a:p>
            <a:pPr algn="ctr">
              <a:lnSpc>
                <a:spcPts val="1520"/>
              </a:lnSpc>
              <a:buNone/>
            </a:pPr>
            <a:r>
              <a:rPr lang="pl-PL" sz="2400" dirty="0">
                <a:solidFill>
                  <a:srgbClr val="050E4C"/>
                </a:solidFill>
                <a:effectLst/>
                <a:latin typeface="Arial Narrow" panose="020B0606020202030204" pitchFamily="34" charset="0"/>
              </a:rPr>
              <a:t>, </a:t>
            </a:r>
          </a:p>
          <a:p>
            <a:pPr algn="ctr">
              <a:lnSpc>
                <a:spcPts val="1520"/>
              </a:lnSpc>
              <a:buNone/>
            </a:pPr>
            <a:r>
              <a:rPr lang="pl-PL" sz="2400" dirty="0">
                <a:solidFill>
                  <a:srgbClr val="050E4C"/>
                </a:solidFill>
                <a:effectLst/>
                <a:latin typeface="Arial Narrow" panose="020B0606020202030204" pitchFamily="34" charset="0"/>
              </a:rPr>
              <a:t>a następnie wymieszać z jednym z następujących napojów niegazowanych lub miękkich pokarmów:</a:t>
            </a:r>
            <a:r>
              <a:rPr lang="pl-PL" sz="2400" baseline="30000" dirty="0">
                <a:solidFill>
                  <a:srgbClr val="050E4C"/>
                </a:solidFill>
                <a:effectLst/>
                <a:latin typeface="Arial Narrow" panose="020B0606020202030204" pitchFamily="34" charset="0"/>
              </a:rPr>
              <a:t>1</a:t>
            </a:r>
            <a:r>
              <a:rPr lang="pl-PL" sz="2400" dirty="0">
                <a:solidFill>
                  <a:srgbClr val="050E4C"/>
                </a:solidFill>
                <a:effectLst/>
                <a:latin typeface="Arial Narrow" panose="020B0606020202030204" pitchFamily="34" charset="0"/>
              </a:rPr>
              <a:t> </a:t>
            </a:r>
          </a:p>
        </p:txBody>
      </p:sp>
      <p:pic>
        <p:nvPicPr>
          <p:cNvPr id="21" name="Symbol zastępczy zawartości 17">
            <a:extLst>
              <a:ext uri="{FF2B5EF4-FFF2-40B4-BE49-F238E27FC236}">
                <a16:creationId xmlns:a16="http://schemas.microsoft.com/office/drawing/2014/main" id="{0D987283-149B-8C90-BFD0-95284DB9744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612845" y="10684131"/>
            <a:ext cx="11676986" cy="912515"/>
          </a:xfrm>
          <a:prstGeom prst="rect">
            <a:avLst/>
          </a:prstGeom>
        </p:spPr>
      </p:pic>
      <p:sp>
        <p:nvSpPr>
          <p:cNvPr id="23" name="pole tekstowe 18">
            <a:extLst>
              <a:ext uri="{FF2B5EF4-FFF2-40B4-BE49-F238E27FC236}">
                <a16:creationId xmlns:a16="http://schemas.microsoft.com/office/drawing/2014/main" id="{279F16F7-634C-2185-9C3F-CE6B4C6EDE6F}"/>
              </a:ext>
            </a:extLst>
          </p:cNvPr>
          <p:cNvSpPr txBox="1"/>
          <p:nvPr/>
        </p:nvSpPr>
        <p:spPr>
          <a:xfrm>
            <a:off x="3077689" y="11706944"/>
            <a:ext cx="1713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050E4C"/>
                </a:solidFill>
                <a:latin typeface="Arial Narrow" panose="020B0606020202030204" pitchFamily="34" charset="0"/>
              </a:rPr>
              <a:t>sokiem pomarańczowym</a:t>
            </a:r>
          </a:p>
        </p:txBody>
      </p:sp>
      <p:sp>
        <p:nvSpPr>
          <p:cNvPr id="24" name="pole tekstowe 18">
            <a:extLst>
              <a:ext uri="{FF2B5EF4-FFF2-40B4-BE49-F238E27FC236}">
                <a16:creationId xmlns:a16="http://schemas.microsoft.com/office/drawing/2014/main" id="{E7D70B48-8E95-FD19-5BC3-D4383D8EE380}"/>
              </a:ext>
            </a:extLst>
          </p:cNvPr>
          <p:cNvSpPr txBox="1"/>
          <p:nvPr/>
        </p:nvSpPr>
        <p:spPr>
          <a:xfrm>
            <a:off x="6868681" y="11808922"/>
            <a:ext cx="17133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solidFill>
                  <a:srgbClr val="050E4C"/>
                </a:solidFill>
                <a:latin typeface="Arial Narrow" panose="020B0606020202030204" pitchFamily="34" charset="0"/>
              </a:rPr>
              <a:t>zieloną</a:t>
            </a:r>
            <a:r>
              <a:rPr lang="en-US" sz="1600" dirty="0">
                <a:solidFill>
                  <a:srgbClr val="050E4C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50E4C"/>
                </a:solidFill>
                <a:latin typeface="Arial Narrow" panose="020B0606020202030204" pitchFamily="34" charset="0"/>
              </a:rPr>
              <a:t>herbatą</a:t>
            </a:r>
            <a:endParaRPr lang="pl-PL" sz="1600" dirty="0">
              <a:solidFill>
                <a:srgbClr val="050E4C"/>
              </a:solidFill>
              <a:latin typeface="Arial Narrow" panose="020B0606020202030204" pitchFamily="34" charset="0"/>
            </a:endParaRPr>
          </a:p>
        </p:txBody>
      </p:sp>
      <p:sp>
        <p:nvSpPr>
          <p:cNvPr id="91" name="pole tekstowe 18">
            <a:extLst>
              <a:ext uri="{FF2B5EF4-FFF2-40B4-BE49-F238E27FC236}">
                <a16:creationId xmlns:a16="http://schemas.microsoft.com/office/drawing/2014/main" id="{209C0521-B7F3-93E6-6773-9491AD025C29}"/>
              </a:ext>
            </a:extLst>
          </p:cNvPr>
          <p:cNvSpPr txBox="1"/>
          <p:nvPr/>
        </p:nvSpPr>
        <p:spPr>
          <a:xfrm>
            <a:off x="10659673" y="11809371"/>
            <a:ext cx="17133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solidFill>
                  <a:srgbClr val="050E4C"/>
                </a:solidFill>
                <a:latin typeface="Arial Narrow" panose="020B0606020202030204" pitchFamily="34" charset="0"/>
              </a:rPr>
              <a:t>musem</a:t>
            </a:r>
            <a:r>
              <a:rPr lang="en-US" sz="1600" dirty="0">
                <a:solidFill>
                  <a:srgbClr val="050E4C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50E4C"/>
                </a:solidFill>
                <a:latin typeface="Arial Narrow" panose="020B0606020202030204" pitchFamily="34" charset="0"/>
              </a:rPr>
              <a:t>jablkowym</a:t>
            </a:r>
            <a:endParaRPr lang="pl-PL" sz="1600" dirty="0">
              <a:solidFill>
                <a:srgbClr val="050E4C"/>
              </a:solidFill>
              <a:latin typeface="Arial Narrow" panose="020B0606020202030204" pitchFamily="34" charset="0"/>
            </a:endParaRPr>
          </a:p>
        </p:txBody>
      </p:sp>
      <p:sp>
        <p:nvSpPr>
          <p:cNvPr id="92" name="pole tekstowe 18">
            <a:extLst>
              <a:ext uri="{FF2B5EF4-FFF2-40B4-BE49-F238E27FC236}">
                <a16:creationId xmlns:a16="http://schemas.microsoft.com/office/drawing/2014/main" id="{6CCC8105-38B7-ED6D-5302-623431674724}"/>
              </a:ext>
            </a:extLst>
          </p:cNvPr>
          <p:cNvSpPr txBox="1"/>
          <p:nvPr/>
        </p:nvSpPr>
        <p:spPr>
          <a:xfrm>
            <a:off x="14245850" y="11763308"/>
            <a:ext cx="17133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solidFill>
                  <a:srgbClr val="050E4C"/>
                </a:solidFill>
                <a:latin typeface="Arial Narrow" panose="020B0606020202030204" pitchFamily="34" charset="0"/>
              </a:rPr>
              <a:t>jogurtem</a:t>
            </a:r>
            <a:r>
              <a:rPr lang="en-US" sz="1600" dirty="0">
                <a:solidFill>
                  <a:srgbClr val="050E4C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50E4C"/>
                </a:solidFill>
                <a:latin typeface="Arial Narrow" panose="020B0606020202030204" pitchFamily="34" charset="0"/>
              </a:rPr>
              <a:t>pitnym</a:t>
            </a:r>
            <a:endParaRPr lang="pl-PL" sz="1600" dirty="0">
              <a:solidFill>
                <a:srgbClr val="050E4C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upa 59">
            <a:extLst>
              <a:ext uri="{FF2B5EF4-FFF2-40B4-BE49-F238E27FC236}">
                <a16:creationId xmlns:a16="http://schemas.microsoft.com/office/drawing/2014/main" id="{7E781ECC-EE36-AB95-990F-330076CEB3E6}"/>
              </a:ext>
            </a:extLst>
          </p:cNvPr>
          <p:cNvGrpSpPr/>
          <p:nvPr/>
        </p:nvGrpSpPr>
        <p:grpSpPr>
          <a:xfrm>
            <a:off x="17500065" y="8759925"/>
            <a:ext cx="2604135" cy="886460"/>
            <a:chOff x="17500065" y="8759925"/>
            <a:chExt cx="2604135" cy="886460"/>
          </a:xfrm>
        </p:grpSpPr>
        <p:grpSp>
          <p:nvGrpSpPr>
            <p:cNvPr id="41" name="object 17">
              <a:extLst>
                <a:ext uri="{FF2B5EF4-FFF2-40B4-BE49-F238E27FC236}">
                  <a16:creationId xmlns:a16="http://schemas.microsoft.com/office/drawing/2014/main" id="{E20A6B72-5883-7EC8-A1FE-B072FA89D16E}"/>
                </a:ext>
              </a:extLst>
            </p:cNvPr>
            <p:cNvGrpSpPr/>
            <p:nvPr/>
          </p:nvGrpSpPr>
          <p:grpSpPr>
            <a:xfrm>
              <a:off x="17500065" y="8759925"/>
              <a:ext cx="2604135" cy="886460"/>
              <a:chOff x="17500065" y="7608459"/>
              <a:chExt cx="2604135" cy="886460"/>
            </a:xfrm>
          </p:grpSpPr>
          <p:sp>
            <p:nvSpPr>
              <p:cNvPr id="43" name="object 18">
                <a:extLst>
                  <a:ext uri="{FF2B5EF4-FFF2-40B4-BE49-F238E27FC236}">
                    <a16:creationId xmlns:a16="http://schemas.microsoft.com/office/drawing/2014/main" id="{002AEAC9-2C5C-F64D-6D44-49FA1A33B6D2}"/>
                  </a:ext>
                </a:extLst>
              </p:cNvPr>
              <p:cNvSpPr/>
              <p:nvPr/>
            </p:nvSpPr>
            <p:spPr>
              <a:xfrm>
                <a:off x="17500065" y="7608459"/>
                <a:ext cx="2604135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604134" h="886459">
                    <a:moveTo>
                      <a:pt x="2604033" y="0"/>
                    </a:moveTo>
                    <a:lnTo>
                      <a:pt x="438473" y="0"/>
                    </a:lnTo>
                    <a:lnTo>
                      <a:pt x="0" y="437502"/>
                    </a:lnTo>
                    <a:lnTo>
                      <a:pt x="427535" y="885943"/>
                    </a:lnTo>
                    <a:lnTo>
                      <a:pt x="2604033" y="885943"/>
                    </a:lnTo>
                    <a:lnTo>
                      <a:pt x="2604033" y="0"/>
                    </a:lnTo>
                    <a:close/>
                  </a:path>
                </a:pathLst>
              </a:custGeom>
              <a:solidFill>
                <a:srgbClr val="00B0F0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4" name="object 19">
                <a:extLst>
                  <a:ext uri="{FF2B5EF4-FFF2-40B4-BE49-F238E27FC236}">
                    <a16:creationId xmlns:a16="http://schemas.microsoft.com/office/drawing/2014/main" id="{80B0433B-CDB8-17FE-8C8B-8D7E9520ED9F}"/>
                  </a:ext>
                </a:extLst>
              </p:cNvPr>
              <p:cNvSpPr/>
              <p:nvPr/>
            </p:nvSpPr>
            <p:spPr>
              <a:xfrm>
                <a:off x="17961011" y="7903224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152970" y="0"/>
                    </a:moveTo>
                    <a:lnTo>
                      <a:pt x="0" y="148208"/>
                    </a:lnTo>
                    <a:lnTo>
                      <a:pt x="152970" y="296416"/>
                    </a:lnTo>
                  </a:path>
                </a:pathLst>
              </a:custGeom>
              <a:ln w="85186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42" name="object 21">
              <a:extLst>
                <a:ext uri="{FF2B5EF4-FFF2-40B4-BE49-F238E27FC236}">
                  <a16:creationId xmlns:a16="http://schemas.microsoft.com/office/drawing/2014/main" id="{E05D1C04-9B3E-31E4-305B-2CA89EF46E94}"/>
                </a:ext>
              </a:extLst>
            </p:cNvPr>
            <p:cNvSpPr txBox="1"/>
            <p:nvPr/>
          </p:nvSpPr>
          <p:spPr>
            <a:xfrm>
              <a:off x="18098140" y="8805446"/>
              <a:ext cx="1707254" cy="743152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Przebieg </a:t>
              </a:r>
              <a:b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</a:b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choroby i ryzyko progresji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F31EDDE4-F538-2F1E-BDB7-22597D2C1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9292" y="577127"/>
            <a:ext cx="9256394" cy="677108"/>
          </a:xfrm>
        </p:spPr>
        <p:txBody>
          <a:bodyPr/>
          <a:lstStyle/>
          <a:p>
            <a:r>
              <a:rPr lang="pl-PL" dirty="0"/>
              <a:t>SCHEMAT PRZEBIEGU CHOROBY</a:t>
            </a:r>
            <a:r>
              <a:rPr lang="pl-PL" sz="4400" spc="-15" baseline="31590" dirty="0"/>
              <a:t>1</a:t>
            </a:r>
            <a:endParaRPr lang="pl-PL" dirty="0"/>
          </a:p>
        </p:txBody>
      </p:sp>
      <p:pic>
        <p:nvPicPr>
          <p:cNvPr id="5" name="object 31">
            <a:extLst>
              <a:ext uri="{FF2B5EF4-FFF2-40B4-BE49-F238E27FC236}">
                <a16:creationId xmlns:a16="http://schemas.microsoft.com/office/drawing/2014/main" id="{5C9273A0-BAA3-94CD-B304-45FCF6BAA28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641134"/>
            <a:ext cx="20073287" cy="329511"/>
          </a:xfrm>
          <a:prstGeom prst="rect">
            <a:avLst/>
          </a:prstGeom>
        </p:spPr>
      </p:pic>
      <p:grpSp>
        <p:nvGrpSpPr>
          <p:cNvPr id="56" name="Grupa 55">
            <a:extLst>
              <a:ext uri="{FF2B5EF4-FFF2-40B4-BE49-F238E27FC236}">
                <a16:creationId xmlns:a16="http://schemas.microsoft.com/office/drawing/2014/main" id="{27E85E13-2DE1-7310-63FB-6CB237A723FB}"/>
              </a:ext>
            </a:extLst>
          </p:cNvPr>
          <p:cNvGrpSpPr/>
          <p:nvPr/>
        </p:nvGrpSpPr>
        <p:grpSpPr>
          <a:xfrm>
            <a:off x="17927602" y="4161273"/>
            <a:ext cx="2176780" cy="886460"/>
            <a:chOff x="17927602" y="4161273"/>
            <a:chExt cx="2176780" cy="886460"/>
          </a:xfrm>
        </p:grpSpPr>
        <p:sp>
          <p:nvSpPr>
            <p:cNvPr id="24" name="object 11">
              <a:extLst>
                <a:ext uri="{FF2B5EF4-FFF2-40B4-BE49-F238E27FC236}">
                  <a16:creationId xmlns:a16="http://schemas.microsoft.com/office/drawing/2014/main" id="{4F19D149-768E-99DC-2859-8FC6713A7CCF}"/>
                </a:ext>
              </a:extLst>
            </p:cNvPr>
            <p:cNvSpPr/>
            <p:nvPr/>
          </p:nvSpPr>
          <p:spPr>
            <a:xfrm>
              <a:off x="17927602" y="416127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68FB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12">
              <a:extLst>
                <a:ext uri="{FF2B5EF4-FFF2-40B4-BE49-F238E27FC236}">
                  <a16:creationId xmlns:a16="http://schemas.microsoft.com/office/drawing/2014/main" id="{17BF5C2C-6C6D-09B8-2108-A2E441AB3216}"/>
                </a:ext>
              </a:extLst>
            </p:cNvPr>
            <p:cNvSpPr/>
            <p:nvPr/>
          </p:nvSpPr>
          <p:spPr>
            <a:xfrm>
              <a:off x="17961014" y="445603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68FB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13">
              <a:extLst>
                <a:ext uri="{FF2B5EF4-FFF2-40B4-BE49-F238E27FC236}">
                  <a16:creationId xmlns:a16="http://schemas.microsoft.com/office/drawing/2014/main" id="{8C4E4E39-0DBE-93C0-E069-927F5941DDE6}"/>
                </a:ext>
              </a:extLst>
            </p:cNvPr>
            <p:cNvSpPr txBox="1"/>
            <p:nvPr/>
          </p:nvSpPr>
          <p:spPr>
            <a:xfrm>
              <a:off x="18749645" y="4199245"/>
              <a:ext cx="1056005" cy="774571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20320" marR="5080" indent="231775" algn="r">
                <a:lnSpc>
                  <a:spcPts val="1880"/>
                </a:lnSpc>
                <a:spcBef>
                  <a:spcPts val="340"/>
                </a:spcBef>
              </a:pPr>
              <a:r>
                <a:rPr sz="1750" spc="100" dirty="0">
                  <a:solidFill>
                    <a:srgbClr val="FFFFFF"/>
                  </a:solidFill>
                  <a:latin typeface="Arial Narrow"/>
                  <a:cs typeface="Arial Narrow"/>
                </a:rPr>
                <a:t>Wysokie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ryzyko</a:t>
              </a:r>
              <a:r>
                <a:rPr sz="1750" spc="8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przerzutów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58" name="Grupa 57">
            <a:extLst>
              <a:ext uri="{FF2B5EF4-FFF2-40B4-BE49-F238E27FC236}">
                <a16:creationId xmlns:a16="http://schemas.microsoft.com/office/drawing/2014/main" id="{3E7E4AD1-CCB6-3232-747A-A9CB86B9E36A}"/>
              </a:ext>
            </a:extLst>
          </p:cNvPr>
          <p:cNvGrpSpPr/>
          <p:nvPr/>
        </p:nvGrpSpPr>
        <p:grpSpPr>
          <a:xfrm>
            <a:off x="17918421" y="6457267"/>
            <a:ext cx="2186305" cy="886460"/>
            <a:chOff x="17918421" y="6457267"/>
            <a:chExt cx="2186305" cy="886460"/>
          </a:xfrm>
        </p:grpSpPr>
        <p:grpSp>
          <p:nvGrpSpPr>
            <p:cNvPr id="20" name="object 14">
              <a:extLst>
                <a:ext uri="{FF2B5EF4-FFF2-40B4-BE49-F238E27FC236}">
                  <a16:creationId xmlns:a16="http://schemas.microsoft.com/office/drawing/2014/main" id="{6DB002A8-0AC9-FB40-93B8-C04D28C6F7ED}"/>
                </a:ext>
              </a:extLst>
            </p:cNvPr>
            <p:cNvGrpSpPr/>
            <p:nvPr/>
          </p:nvGrpSpPr>
          <p:grpSpPr>
            <a:xfrm>
              <a:off x="17918421" y="6457267"/>
              <a:ext cx="2186305" cy="886460"/>
              <a:chOff x="17918421" y="6457267"/>
              <a:chExt cx="2186305" cy="886460"/>
            </a:xfrm>
          </p:grpSpPr>
          <p:sp>
            <p:nvSpPr>
              <p:cNvPr id="22" name="object 15">
                <a:extLst>
                  <a:ext uri="{FF2B5EF4-FFF2-40B4-BE49-F238E27FC236}">
                    <a16:creationId xmlns:a16="http://schemas.microsoft.com/office/drawing/2014/main" id="{CF521CE0-116C-D726-4576-3D495324FCEF}"/>
                  </a:ext>
                </a:extLst>
              </p:cNvPr>
              <p:cNvSpPr/>
              <p:nvPr/>
            </p:nvSpPr>
            <p:spPr>
              <a:xfrm>
                <a:off x="17927602" y="6457267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59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7798BC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3" name="object 16">
                <a:extLst>
                  <a:ext uri="{FF2B5EF4-FFF2-40B4-BE49-F238E27FC236}">
                    <a16:creationId xmlns:a16="http://schemas.microsoft.com/office/drawing/2014/main" id="{24E0EB63-3C6B-F872-1FBA-1028CAC836A1}"/>
                  </a:ext>
                </a:extLst>
              </p:cNvPr>
              <p:cNvSpPr/>
              <p:nvPr/>
            </p:nvSpPr>
            <p:spPr>
              <a:xfrm>
                <a:off x="17961014" y="6752031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7798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21" name="object 20">
              <a:extLst>
                <a:ext uri="{FF2B5EF4-FFF2-40B4-BE49-F238E27FC236}">
                  <a16:creationId xmlns:a16="http://schemas.microsoft.com/office/drawing/2014/main" id="{572595BF-9795-3782-F4E8-0DDE0F3850FF}"/>
                </a:ext>
              </a:extLst>
            </p:cNvPr>
            <p:cNvSpPr txBox="1"/>
            <p:nvPr/>
          </p:nvSpPr>
          <p:spPr>
            <a:xfrm>
              <a:off x="19113029" y="6635810"/>
              <a:ext cx="692150" cy="5302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ts val="1989"/>
                </a:lnSpc>
                <a:spcBef>
                  <a:spcPts val="90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Badania</a:t>
              </a:r>
              <a:endParaRPr sz="1750" dirty="0">
                <a:latin typeface="Arial Narrow"/>
                <a:cs typeface="Arial Narrow"/>
              </a:endParaRPr>
            </a:p>
            <a:p>
              <a:pPr marL="255270">
                <a:lnSpc>
                  <a:spcPts val="1989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RWE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pic>
        <p:nvPicPr>
          <p:cNvPr id="39" name="Picture 8">
            <a:extLst>
              <a:ext uri="{FF2B5EF4-FFF2-40B4-BE49-F238E27FC236}">
                <a16:creationId xmlns:a16="http://schemas.microsoft.com/office/drawing/2014/main" id="{A458A08C-BF28-A4A3-82EC-8DA5D5773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56" y="2806756"/>
            <a:ext cx="16085418" cy="9603405"/>
          </a:xfrm>
          <a:prstGeom prst="rect">
            <a:avLst/>
          </a:prstGeom>
        </p:spPr>
      </p:pic>
      <p:sp>
        <p:nvSpPr>
          <p:cNvPr id="40" name="object 78">
            <a:extLst>
              <a:ext uri="{FF2B5EF4-FFF2-40B4-BE49-F238E27FC236}">
                <a16:creationId xmlns:a16="http://schemas.microsoft.com/office/drawing/2014/main" id="{3ED9785C-5F43-28FE-FA66-A78A151AC137}"/>
              </a:ext>
            </a:extLst>
          </p:cNvPr>
          <p:cNvSpPr txBox="1"/>
          <p:nvPr/>
        </p:nvSpPr>
        <p:spPr>
          <a:xfrm>
            <a:off x="1082029" y="2301055"/>
            <a:ext cx="14075421" cy="52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lang="pl-PL" sz="3350" b="1" dirty="0">
                <a:solidFill>
                  <a:srgbClr val="050E4C"/>
                </a:solidFill>
                <a:latin typeface="Arial Narrow"/>
                <a:cs typeface="Arial Narrow"/>
              </a:rPr>
              <a:t>Schemat przebiegu choroby na przykładzie </a:t>
            </a:r>
            <a:r>
              <a:rPr lang="pl-PL" sz="3350" b="1" dirty="0" err="1">
                <a:solidFill>
                  <a:srgbClr val="050E4C"/>
                </a:solidFill>
                <a:latin typeface="Arial Narrow"/>
                <a:cs typeface="Arial Narrow"/>
              </a:rPr>
              <a:t>nmCRPC</a:t>
            </a:r>
            <a:endParaRPr lang="pl-PL" sz="2625" baseline="31746" dirty="0">
              <a:latin typeface="Arial Narrow"/>
              <a:cs typeface="Arial Narrow"/>
            </a:endParaRPr>
          </a:p>
        </p:txBody>
      </p:sp>
      <p:grpSp>
        <p:nvGrpSpPr>
          <p:cNvPr id="59" name="Grupa 58">
            <a:extLst>
              <a:ext uri="{FF2B5EF4-FFF2-40B4-BE49-F238E27FC236}">
                <a16:creationId xmlns:a16="http://schemas.microsoft.com/office/drawing/2014/main" id="{37A25312-62CB-682B-ECAF-1B87B433C95F}"/>
              </a:ext>
            </a:extLst>
          </p:cNvPr>
          <p:cNvGrpSpPr/>
          <p:nvPr/>
        </p:nvGrpSpPr>
        <p:grpSpPr>
          <a:xfrm>
            <a:off x="17927602" y="7608459"/>
            <a:ext cx="2176780" cy="886460"/>
            <a:chOff x="17927602" y="7608459"/>
            <a:chExt cx="2176780" cy="886460"/>
          </a:xfrm>
        </p:grpSpPr>
        <p:sp>
          <p:nvSpPr>
            <p:cNvPr id="51" name="object 21">
              <a:extLst>
                <a:ext uri="{FF2B5EF4-FFF2-40B4-BE49-F238E27FC236}">
                  <a16:creationId xmlns:a16="http://schemas.microsoft.com/office/drawing/2014/main" id="{AF167B8C-DE1C-F969-4ADC-AB53068DC2BC}"/>
                </a:ext>
              </a:extLst>
            </p:cNvPr>
            <p:cNvSpPr/>
            <p:nvPr/>
          </p:nvSpPr>
          <p:spPr>
            <a:xfrm>
              <a:off x="17927602" y="7608459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2" name="object 22">
              <a:extLst>
                <a:ext uri="{FF2B5EF4-FFF2-40B4-BE49-F238E27FC236}">
                  <a16:creationId xmlns:a16="http://schemas.microsoft.com/office/drawing/2014/main" id="{E3B00438-BC7F-9B64-D53C-5791E612658C}"/>
                </a:ext>
              </a:extLst>
            </p:cNvPr>
            <p:cNvSpPr/>
            <p:nvPr/>
          </p:nvSpPr>
          <p:spPr>
            <a:xfrm>
              <a:off x="17961014" y="7903223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3" name="object 23">
              <a:extLst>
                <a:ext uri="{FF2B5EF4-FFF2-40B4-BE49-F238E27FC236}">
                  <a16:creationId xmlns:a16="http://schemas.microsoft.com/office/drawing/2014/main" id="{8018A11A-2B21-F16C-A4E2-24A1D0FA18A6}"/>
                </a:ext>
              </a:extLst>
            </p:cNvPr>
            <p:cNvSpPr txBox="1"/>
            <p:nvPr/>
          </p:nvSpPr>
          <p:spPr>
            <a:xfrm>
              <a:off x="18931558" y="7653897"/>
              <a:ext cx="873760" cy="751205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Tolerancja </a:t>
              </a:r>
              <a:r>
                <a:rPr sz="1750" dirty="0">
                  <a:solidFill>
                    <a:srgbClr val="FFFFFF"/>
                  </a:solidFill>
                  <a:latin typeface="Arial Narrow"/>
                  <a:cs typeface="Arial Narrow"/>
                </a:rPr>
                <a:t>i</a:t>
              </a:r>
              <a:r>
                <a:rPr sz="1750" spc="-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jakość</a:t>
              </a:r>
              <a:endParaRPr sz="1750" dirty="0">
                <a:latin typeface="Arial Narrow"/>
                <a:cs typeface="Arial Narrow"/>
              </a:endParaRPr>
            </a:p>
            <a:p>
              <a:pPr marR="5080" algn="r">
                <a:lnSpc>
                  <a:spcPts val="1800"/>
                </a:lnSpc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życia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57" name="Grupa 56">
            <a:extLst>
              <a:ext uri="{FF2B5EF4-FFF2-40B4-BE49-F238E27FC236}">
                <a16:creationId xmlns:a16="http://schemas.microsoft.com/office/drawing/2014/main" id="{7D4D8A09-2F7A-8B57-5398-5231D4FE896A}"/>
              </a:ext>
            </a:extLst>
          </p:cNvPr>
          <p:cNvGrpSpPr/>
          <p:nvPr/>
        </p:nvGrpSpPr>
        <p:grpSpPr>
          <a:xfrm>
            <a:off x="17927602" y="5298113"/>
            <a:ext cx="2176780" cy="886460"/>
            <a:chOff x="17927602" y="5298113"/>
            <a:chExt cx="2176780" cy="886460"/>
          </a:xfrm>
        </p:grpSpPr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2D40A26A-2D8C-E964-113D-1DF786EB53D2}"/>
                </a:ext>
              </a:extLst>
            </p:cNvPr>
            <p:cNvSpPr/>
            <p:nvPr/>
          </p:nvSpPr>
          <p:spPr>
            <a:xfrm>
              <a:off x="17927602" y="52981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19ADB1AD-0E75-8B49-E5E6-0A1430E56CD4}"/>
                </a:ext>
              </a:extLst>
            </p:cNvPr>
            <p:cNvSpPr/>
            <p:nvPr/>
          </p:nvSpPr>
          <p:spPr>
            <a:xfrm>
              <a:off x="17961014" y="55928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5" name="object 13">
              <a:extLst>
                <a:ext uri="{FF2B5EF4-FFF2-40B4-BE49-F238E27FC236}">
                  <a16:creationId xmlns:a16="http://schemas.microsoft.com/office/drawing/2014/main" id="{3FF09AE8-0CA3-C293-BB4F-67A95E5B8A22}"/>
                </a:ext>
              </a:extLst>
            </p:cNvPr>
            <p:cNvSpPr txBox="1"/>
            <p:nvPr/>
          </p:nvSpPr>
          <p:spPr>
            <a:xfrm>
              <a:off x="18749645" y="5451420"/>
              <a:ext cx="1056005" cy="530915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52705" marR="5080" indent="-40640" algn="r">
                <a:lnSpc>
                  <a:spcPts val="1880"/>
                </a:lnSpc>
              </a:pPr>
              <a:r>
                <a:rPr sz="1750" spc="-10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Skuteczność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 apalutamidu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19" name="Prostokąt 18">
            <a:hlinkClick r:id="rId4" action="ppaction://hlinksldjump"/>
            <a:extLst>
              <a:ext uri="{FF2B5EF4-FFF2-40B4-BE49-F238E27FC236}">
                <a16:creationId xmlns:a16="http://schemas.microsoft.com/office/drawing/2014/main" id="{1A669A87-92BC-3A17-8A30-DBC1A805AD3C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Prostokąt 36">
            <a:hlinkClick r:id="rId5" action="ppaction://hlinksldjump"/>
            <a:extLst>
              <a:ext uri="{FF2B5EF4-FFF2-40B4-BE49-F238E27FC236}">
                <a16:creationId xmlns:a16="http://schemas.microsoft.com/office/drawing/2014/main" id="{13762252-0408-1211-9A69-D8C523DA26C2}"/>
              </a:ext>
            </a:extLst>
          </p:cNvPr>
          <p:cNvSpPr/>
          <p:nvPr/>
        </p:nvSpPr>
        <p:spPr>
          <a:xfrm>
            <a:off x="17961013" y="5313862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rostokąt 44">
            <a:hlinkClick r:id="rId6" action="ppaction://hlinksldjump"/>
            <a:extLst>
              <a:ext uri="{FF2B5EF4-FFF2-40B4-BE49-F238E27FC236}">
                <a16:creationId xmlns:a16="http://schemas.microsoft.com/office/drawing/2014/main" id="{1EB4CB38-32BC-DCBB-5A9A-E67B71873081}"/>
              </a:ext>
            </a:extLst>
          </p:cNvPr>
          <p:cNvSpPr/>
          <p:nvPr/>
        </p:nvSpPr>
        <p:spPr>
          <a:xfrm>
            <a:off x="17961013" y="6447641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6" name="Prostokąt 45">
            <a:hlinkClick r:id="rId7" action="ppaction://hlinksldjump"/>
            <a:extLst>
              <a:ext uri="{FF2B5EF4-FFF2-40B4-BE49-F238E27FC236}">
                <a16:creationId xmlns:a16="http://schemas.microsoft.com/office/drawing/2014/main" id="{AAF82F89-1020-056E-6919-C3B0BC4961D7}"/>
              </a:ext>
            </a:extLst>
          </p:cNvPr>
          <p:cNvSpPr/>
          <p:nvPr/>
        </p:nvSpPr>
        <p:spPr>
          <a:xfrm>
            <a:off x="17981580" y="763278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7" name="Prostokąt 46">
            <a:hlinkClick r:id="rId8" action="ppaction://hlinksldjump"/>
            <a:extLst>
              <a:ext uri="{FF2B5EF4-FFF2-40B4-BE49-F238E27FC236}">
                <a16:creationId xmlns:a16="http://schemas.microsoft.com/office/drawing/2014/main" id="{633BB305-D03C-0271-FAC2-7DFE2867955F}"/>
              </a:ext>
            </a:extLst>
          </p:cNvPr>
          <p:cNvSpPr/>
          <p:nvPr/>
        </p:nvSpPr>
        <p:spPr>
          <a:xfrm>
            <a:off x="17946866" y="878521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9" name="Grafika 48" descr="Dom z wypełnieniem pełnym">
            <a:hlinkClick r:id="rId9" action="ppaction://hlinksldjump"/>
            <a:extLst>
              <a:ext uri="{FF2B5EF4-FFF2-40B4-BE49-F238E27FC236}">
                <a16:creationId xmlns:a16="http://schemas.microsoft.com/office/drawing/2014/main" id="{B19D305B-23C3-FF58-29C0-4151A96BFEF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026929" y="3093836"/>
            <a:ext cx="914400" cy="914400"/>
          </a:xfrm>
          <a:prstGeom prst="rect">
            <a:avLst/>
          </a:prstGeom>
        </p:spPr>
      </p:pic>
      <p:sp>
        <p:nvSpPr>
          <p:cNvPr id="3" name="object 158">
            <a:extLst>
              <a:ext uri="{FF2B5EF4-FFF2-40B4-BE49-F238E27FC236}">
                <a16:creationId xmlns:a16="http://schemas.microsoft.com/office/drawing/2014/main" id="{F4DD19F8-D689-80D9-6EEC-77D0612252D2}"/>
              </a:ext>
            </a:extLst>
          </p:cNvPr>
          <p:cNvSpPr txBox="1"/>
          <p:nvPr/>
        </p:nvSpPr>
        <p:spPr>
          <a:xfrm>
            <a:off x="16526818" y="6583950"/>
            <a:ext cx="230832" cy="2927985"/>
          </a:xfrm>
          <a:prstGeom prst="rect">
            <a:avLst/>
          </a:prstGeom>
        </p:spPr>
        <p:txBody>
          <a:bodyPr vert="vert270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podstawie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pozycji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piśmiennictwa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nr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spc="-25" dirty="0">
                <a:solidFill>
                  <a:srgbClr val="050E4C"/>
                </a:solidFill>
                <a:latin typeface="Arial Narrow"/>
                <a:cs typeface="Arial Narrow"/>
              </a:rPr>
              <a:t>1</a:t>
            </a:r>
            <a:endParaRPr sz="1500" dirty="0">
              <a:latin typeface="Arial Narrow"/>
              <a:cs typeface="Arial Narrow"/>
            </a:endParaRPr>
          </a:p>
        </p:txBody>
      </p:sp>
      <p:sp>
        <p:nvSpPr>
          <p:cNvPr id="6" name="object 35">
            <a:extLst>
              <a:ext uri="{FF2B5EF4-FFF2-40B4-BE49-F238E27FC236}">
                <a16:creationId xmlns:a16="http://schemas.microsoft.com/office/drawing/2014/main" id="{F73E10D7-55E6-CEBD-ADD3-32F02310180C}"/>
              </a:ext>
            </a:extLst>
          </p:cNvPr>
          <p:cNvSpPr txBox="1"/>
          <p:nvPr/>
        </p:nvSpPr>
        <p:spPr>
          <a:xfrm>
            <a:off x="540631" y="13133622"/>
            <a:ext cx="14988104" cy="56015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1.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Carreira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S i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wsp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. Science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Translational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Medicine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 2014; 6(254):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254ra125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pl-PL" sz="1400" spc="-25" dirty="0">
              <a:solidFill>
                <a:srgbClr val="050E4C"/>
              </a:solidFill>
              <a:latin typeface="Arial Narrow"/>
            </a:endParaRPr>
          </a:p>
        </p:txBody>
      </p:sp>
      <p:sp>
        <p:nvSpPr>
          <p:cNvPr id="7" name="object 35">
            <a:extLst>
              <a:ext uri="{FF2B5EF4-FFF2-40B4-BE49-F238E27FC236}">
                <a16:creationId xmlns:a16="http://schemas.microsoft.com/office/drawing/2014/main" id="{CCF4408C-AD8A-DFF8-B451-2A330D80F017}"/>
              </a:ext>
            </a:extLst>
          </p:cNvPr>
          <p:cNvSpPr txBox="1"/>
          <p:nvPr/>
        </p:nvSpPr>
        <p:spPr>
          <a:xfrm>
            <a:off x="534916" y="12626975"/>
            <a:ext cx="14853285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ADT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terapia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 err="1">
                <a:solidFill>
                  <a:srgbClr val="050E4C"/>
                </a:solidFill>
                <a:latin typeface="Arial Narrow"/>
                <a:cs typeface="Arial Narrow"/>
              </a:rPr>
              <a:t>antyandrogenowa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;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CRPC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oporny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kastrację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rak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gruczołu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krokowego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;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b="1" dirty="0" err="1">
                <a:solidFill>
                  <a:srgbClr val="050E4C"/>
                </a:solidFill>
                <a:latin typeface="Arial Narrow"/>
                <a:cs typeface="Arial Narrow"/>
              </a:rPr>
              <a:t>mCRPC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oporny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kastrację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rak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gruczołu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krokowego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z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przerzutami;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NHT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nowoczesne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terapie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hormonalne;</a:t>
            </a:r>
            <a:b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</a:br>
            <a:r>
              <a:rPr lang="pl-PL" sz="1400" b="1" dirty="0" err="1">
                <a:solidFill>
                  <a:srgbClr val="050E4C"/>
                </a:solidFill>
                <a:latin typeface="Arial Narrow"/>
                <a:cs typeface="Arial Narrow"/>
              </a:rPr>
              <a:t>nmCRPC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oporny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kastrację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rak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gruczołu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krokowego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bez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przerzutów;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PSA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swoisty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antygen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sterczowy;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RWE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</a:t>
            </a:r>
            <a:endParaRPr lang="pl-PL" sz="1400" dirty="0">
              <a:latin typeface="Arial Narrow"/>
              <a:cs typeface="Arial Narrow"/>
            </a:endParaRPr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id="{722B891E-9209-DA86-AD5A-5EF9304EDA8C}"/>
              </a:ext>
            </a:extLst>
          </p:cNvPr>
          <p:cNvGrpSpPr/>
          <p:nvPr/>
        </p:nvGrpSpPr>
        <p:grpSpPr>
          <a:xfrm>
            <a:off x="17927601" y="9913114"/>
            <a:ext cx="2176780" cy="886460"/>
            <a:chOff x="17927601" y="9913114"/>
            <a:chExt cx="2176780" cy="886460"/>
          </a:xfrm>
        </p:grpSpPr>
        <p:sp>
          <p:nvSpPr>
            <p:cNvPr id="10" name="object 22">
              <a:extLst>
                <a:ext uri="{FF2B5EF4-FFF2-40B4-BE49-F238E27FC236}">
                  <a16:creationId xmlns:a16="http://schemas.microsoft.com/office/drawing/2014/main" id="{F042F950-384D-B353-7899-3C0CBDC9201B}"/>
                </a:ext>
              </a:extLst>
            </p:cNvPr>
            <p:cNvSpPr/>
            <p:nvPr/>
          </p:nvSpPr>
          <p:spPr>
            <a:xfrm>
              <a:off x="17927601" y="9913114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23">
              <a:extLst>
                <a:ext uri="{FF2B5EF4-FFF2-40B4-BE49-F238E27FC236}">
                  <a16:creationId xmlns:a16="http://schemas.microsoft.com/office/drawing/2014/main" id="{76B06903-7421-CB5A-5E83-A5A574B9077A}"/>
                </a:ext>
              </a:extLst>
            </p:cNvPr>
            <p:cNvSpPr txBox="1"/>
            <p:nvPr/>
          </p:nvSpPr>
          <p:spPr>
            <a:xfrm>
              <a:off x="18901276" y="10179561"/>
              <a:ext cx="903605" cy="26802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algn="r">
                <a:lnSpc>
                  <a:spcPts val="1955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SIL</a:t>
              </a:r>
              <a:endParaRPr sz="1750" dirty="0">
                <a:latin typeface="Arial Narrow"/>
                <a:cs typeface="Arial Narrow"/>
              </a:endParaRPr>
            </a:p>
          </p:txBody>
        </p:sp>
        <p:sp>
          <p:nvSpPr>
            <p:cNvPr id="12" name="object 24">
              <a:extLst>
                <a:ext uri="{FF2B5EF4-FFF2-40B4-BE49-F238E27FC236}">
                  <a16:creationId xmlns:a16="http://schemas.microsoft.com/office/drawing/2014/main" id="{9008703E-E447-6AB7-662F-9C91F2B989AC}"/>
                </a:ext>
              </a:extLst>
            </p:cNvPr>
            <p:cNvSpPr/>
            <p:nvPr/>
          </p:nvSpPr>
          <p:spPr>
            <a:xfrm>
              <a:off x="17961013" y="10207879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3" name="Prostokąt 12">
            <a:hlinkClick r:id="rId12" action="ppaction://hlinksldjump"/>
            <a:extLst>
              <a:ext uri="{FF2B5EF4-FFF2-40B4-BE49-F238E27FC236}">
                <a16:creationId xmlns:a16="http://schemas.microsoft.com/office/drawing/2014/main" id="{915AE4E2-451E-A9D9-4774-7752269AAFE3}"/>
              </a:ext>
            </a:extLst>
          </p:cNvPr>
          <p:cNvSpPr/>
          <p:nvPr/>
        </p:nvSpPr>
        <p:spPr>
          <a:xfrm>
            <a:off x="17961012" y="9919750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3985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rostokąt: zaokrąglone rogi 34">
            <a:extLst>
              <a:ext uri="{FF2B5EF4-FFF2-40B4-BE49-F238E27FC236}">
                <a16:creationId xmlns:a16="http://schemas.microsoft.com/office/drawing/2014/main" id="{61C2EEB5-6AA4-7CB8-5D2D-84CEDDC735F0}"/>
              </a:ext>
            </a:extLst>
          </p:cNvPr>
          <p:cNvSpPr/>
          <p:nvPr/>
        </p:nvSpPr>
        <p:spPr>
          <a:xfrm>
            <a:off x="861646" y="3221516"/>
            <a:ext cx="16160262" cy="8665563"/>
          </a:xfrm>
          <a:prstGeom prst="roundRect">
            <a:avLst>
              <a:gd name="adj" fmla="val 6096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EAA7C53C-FFC6-70E1-4CD8-D99CEAB63B9B}"/>
              </a:ext>
            </a:extLst>
          </p:cNvPr>
          <p:cNvSpPr/>
          <p:nvPr/>
        </p:nvSpPr>
        <p:spPr>
          <a:xfrm>
            <a:off x="1099282" y="3453889"/>
            <a:ext cx="15684991" cy="2293460"/>
          </a:xfrm>
          <a:prstGeom prst="roundRect">
            <a:avLst>
              <a:gd name="adj" fmla="val 1896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31EDDE4-F538-2F1E-BDB7-22597D2C1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9292" y="577127"/>
            <a:ext cx="9256394" cy="677108"/>
          </a:xfrm>
        </p:spPr>
        <p:txBody>
          <a:bodyPr/>
          <a:lstStyle/>
          <a:p>
            <a:r>
              <a:rPr lang="pl-PL" dirty="0"/>
              <a:t>KRYTERIA PROGRESJI</a:t>
            </a:r>
            <a:r>
              <a:rPr lang="pl-PL" sz="4400" spc="-15" baseline="31590" dirty="0"/>
              <a:t>1</a:t>
            </a:r>
            <a:endParaRPr lang="pl-PL" dirty="0"/>
          </a:p>
        </p:txBody>
      </p:sp>
      <p:pic>
        <p:nvPicPr>
          <p:cNvPr id="5" name="object 31">
            <a:extLst>
              <a:ext uri="{FF2B5EF4-FFF2-40B4-BE49-F238E27FC236}">
                <a16:creationId xmlns:a16="http://schemas.microsoft.com/office/drawing/2014/main" id="{5C9273A0-BAA3-94CD-B304-45FCF6BAA28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641134"/>
            <a:ext cx="20073287" cy="329511"/>
          </a:xfrm>
          <a:prstGeom prst="rect">
            <a:avLst/>
          </a:prstGeom>
        </p:spPr>
      </p:pic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B85C3959-365B-7B52-E632-9F7DB290A5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2214213"/>
              </p:ext>
            </p:extLst>
          </p:nvPr>
        </p:nvGraphicFramePr>
        <p:xfrm>
          <a:off x="1060450" y="3264807"/>
          <a:ext cx="15792567" cy="893754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2985608110"/>
                    </a:ext>
                  </a:extLst>
                </a:gridCol>
                <a:gridCol w="7162800">
                  <a:extLst>
                    <a:ext uri="{9D8B030D-6E8A-4147-A177-3AD203B41FA5}">
                      <a16:colId xmlns:a16="http://schemas.microsoft.com/office/drawing/2014/main" val="2220433815"/>
                    </a:ext>
                  </a:extLst>
                </a:gridCol>
                <a:gridCol w="5353167">
                  <a:extLst>
                    <a:ext uri="{9D8B030D-6E8A-4147-A177-3AD203B41FA5}">
                      <a16:colId xmlns:a16="http://schemas.microsoft.com/office/drawing/2014/main" val="1710960617"/>
                    </a:ext>
                  </a:extLst>
                </a:gridCol>
              </a:tblGrid>
              <a:tr h="2634942">
                <a:tc>
                  <a:txBody>
                    <a:bodyPr/>
                    <a:lstStyle/>
                    <a:p>
                      <a:pPr algn="ctr"/>
                      <a:r>
                        <a:rPr lang="pl-PL" sz="3200" b="1" u="none" strike="noStrike" kern="1200" baseline="0" dirty="0">
                          <a:solidFill>
                            <a:schemeClr val="lt1"/>
                          </a:solidFill>
                        </a:rPr>
                        <a:t>Progresja</a:t>
                      </a:r>
                      <a:br>
                        <a:rPr lang="pl-PL" sz="3200" b="1" u="none" strike="noStrike" kern="1200" baseline="0" dirty="0">
                          <a:solidFill>
                            <a:schemeClr val="lt1"/>
                          </a:solidFill>
                        </a:rPr>
                      </a:br>
                      <a:r>
                        <a:rPr lang="pl-PL" sz="3200" b="1" u="none" strike="noStrike" kern="1200" baseline="0" dirty="0">
                          <a:solidFill>
                            <a:schemeClr val="lt1"/>
                          </a:solidFill>
                        </a:rPr>
                        <a:t>w tkankach</a:t>
                      </a:r>
                    </a:p>
                    <a:p>
                      <a:pPr algn="ctr"/>
                      <a:r>
                        <a:rPr lang="pl-PL" sz="3200" b="1" u="none" strike="noStrike" kern="1200" baseline="0" dirty="0">
                          <a:solidFill>
                            <a:schemeClr val="lt1"/>
                          </a:solidFill>
                        </a:rPr>
                        <a:t>miękkich</a:t>
                      </a:r>
                      <a:endParaRPr lang="pl-PL" sz="3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200" b="1" u="none" strike="noStrike" kern="1200" baseline="0" dirty="0">
                          <a:solidFill>
                            <a:schemeClr val="lt1"/>
                          </a:solidFill>
                        </a:rPr>
                        <a:t>Progresja w układzie</a:t>
                      </a:r>
                    </a:p>
                    <a:p>
                      <a:pPr algn="ctr"/>
                      <a:r>
                        <a:rPr lang="pl-PL" sz="3200" b="1" u="none" strike="noStrike" kern="1200" baseline="0" dirty="0">
                          <a:solidFill>
                            <a:schemeClr val="lt1"/>
                          </a:solidFill>
                        </a:rPr>
                        <a:t>kostnym</a:t>
                      </a:r>
                      <a:endParaRPr lang="pl-PL" sz="32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200" b="1" u="none" strike="noStrike" kern="1200" baseline="0" dirty="0">
                          <a:solidFill>
                            <a:schemeClr val="lt1"/>
                          </a:solidFill>
                        </a:rPr>
                        <a:t>Progresja biochemiczna</a:t>
                      </a:r>
                    </a:p>
                    <a:p>
                      <a:pPr algn="ctr"/>
                      <a:r>
                        <a:rPr lang="pl-PL" sz="3200" b="1" u="none" strike="noStrike" kern="1200" baseline="0" dirty="0">
                          <a:solidFill>
                            <a:schemeClr val="lt1"/>
                          </a:solidFill>
                        </a:rPr>
                        <a:t>(samodzielnie</a:t>
                      </a:r>
                      <a:br>
                        <a:rPr lang="pl-PL" sz="3200" b="1" u="none" strike="noStrike" kern="1200" baseline="0" dirty="0">
                          <a:solidFill>
                            <a:schemeClr val="lt1"/>
                          </a:solidFill>
                        </a:rPr>
                      </a:br>
                      <a:r>
                        <a:rPr lang="pl-PL" sz="3200" b="1" u="none" strike="noStrike" kern="1200" baseline="0" dirty="0">
                          <a:solidFill>
                            <a:schemeClr val="lt1"/>
                          </a:solidFill>
                        </a:rPr>
                        <a:t>nie stanowi o zakończeniu</a:t>
                      </a:r>
                    </a:p>
                    <a:p>
                      <a:pPr algn="ctr"/>
                      <a:r>
                        <a:rPr lang="pl-PL" sz="3200" b="1" u="none" strike="noStrike" kern="1200" baseline="0" dirty="0">
                          <a:solidFill>
                            <a:schemeClr val="lt1"/>
                          </a:solidFill>
                        </a:rPr>
                        <a:t>leczenia danej linii)</a:t>
                      </a:r>
                      <a:endParaRPr lang="pl-PL" sz="32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8869091"/>
                  </a:ext>
                </a:extLst>
              </a:tr>
              <a:tr h="6302602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600"/>
                        </a:spcBef>
                      </a:pPr>
                      <a: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  <a:t>Rozpoznanie progresji zgodnie</a:t>
                      </a:r>
                      <a:b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</a:br>
                      <a: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  <a:t>z kryteriami RECIST 1.1.</a:t>
                      </a:r>
                      <a:b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</a:br>
                      <a: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  <a:t>Brak zastosowania dla kryteriów PCWG-3. Rozpoznanie progresji w przypadku pojawienia się zmiany </a:t>
                      </a:r>
                      <a:r>
                        <a:rPr lang="pl-PL" sz="1800" b="0" u="none" strike="noStrike" kern="1200" baseline="0" dirty="0" err="1">
                          <a:solidFill>
                            <a:schemeClr val="dk1"/>
                          </a:solidFill>
                        </a:rPr>
                        <a:t>osteosklerotycznej</a:t>
                      </a:r>
                      <a:b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</a:br>
                      <a: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  <a:t>w układzie kostnym w badaniu tomograficznym jest błędem</a:t>
                      </a:r>
                      <a:endParaRPr lang="pl-PL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indent="0" algn="l">
                        <a:spcBef>
                          <a:spcPts val="600"/>
                        </a:spcBef>
                      </a:pPr>
                      <a: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  <a:t>Odpowiedź na leczenie w układzie kostnym oceniana jest w scyntygrafii</a:t>
                      </a:r>
                      <a:b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</a:br>
                      <a: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  <a:t>w oparciu o kryteria PCWG-3</a:t>
                      </a:r>
                    </a:p>
                    <a:p>
                      <a:pPr marL="396000" indent="-252000" algn="l">
                        <a:spcBef>
                          <a:spcPts val="600"/>
                        </a:spcBef>
                      </a:pPr>
                      <a:r>
                        <a:rPr lang="pl-PL" sz="1800" b="1" u="none" strike="noStrike" kern="1200" baseline="0" dirty="0">
                          <a:solidFill>
                            <a:schemeClr val="dk1"/>
                          </a:solidFill>
                        </a:rPr>
                        <a:t>— </a:t>
                      </a:r>
                      <a: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  <a:t>Podejrzenie progresji w scyntygrafii jest uzasadnione w przypadku pojawienia się co najmniej dwóch nowych zmian kostnych w pierwszej ocenie po rozpoczęciu danej linii leczenia w porównaniu z badaniem wyjściowym</a:t>
                      </a:r>
                    </a:p>
                    <a:p>
                      <a:pPr marL="396000" indent="-252000" algn="l">
                        <a:spcBef>
                          <a:spcPts val="600"/>
                        </a:spcBef>
                      </a:pPr>
                      <a:r>
                        <a:rPr lang="pl-PL" sz="1800" b="1" u="none" strike="noStrike" kern="1200" baseline="0" dirty="0">
                          <a:solidFill>
                            <a:schemeClr val="dk1"/>
                          </a:solidFill>
                        </a:rPr>
                        <a:t>— </a:t>
                      </a:r>
                      <a: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  <a:t>W takim wypadku konieczne jest wykonanie potwierdzającej scyntygrafii po 6 tygodniach</a:t>
                      </a:r>
                    </a:p>
                    <a:p>
                      <a:pPr marL="396000" indent="-252000" algn="l">
                        <a:spcBef>
                          <a:spcPts val="600"/>
                        </a:spcBef>
                      </a:pPr>
                      <a:r>
                        <a:rPr lang="pl-PL" sz="1800" b="1" u="none" strike="noStrike" kern="1200" baseline="0" dirty="0">
                          <a:solidFill>
                            <a:schemeClr val="dk1"/>
                          </a:solidFill>
                        </a:rPr>
                        <a:t>— </a:t>
                      </a:r>
                      <a: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  <a:t>Potwierdzenie progresji to potwierdzenie obecności dwóch kolejnych, nowych zmian kostnych [łącznie w porównaniu z badaniem wyjściowym – cztery zmiany (tzw. zasada 2 + 2)]</a:t>
                      </a:r>
                    </a:p>
                    <a:p>
                      <a:pPr marL="396000" indent="-252000" algn="l">
                        <a:spcBef>
                          <a:spcPts val="600"/>
                        </a:spcBef>
                      </a:pPr>
                      <a:r>
                        <a:rPr lang="pl-PL" sz="1800" b="1" u="none" strike="noStrike" kern="1200" baseline="0" dirty="0">
                          <a:solidFill>
                            <a:schemeClr val="dk1"/>
                          </a:solidFill>
                        </a:rPr>
                        <a:t>— </a:t>
                      </a:r>
                      <a: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  <a:t>W przypadku ujawnienia się nowych ognisk kostnych dopiero</a:t>
                      </a:r>
                      <a:b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</a:br>
                      <a: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  <a:t>w kolejnych badaniach scyntygraficznych (pierwsze badanie po rozpoczęciu leczenia – identyczne z wyjściowym) konieczne jest potwierdzenie obecności tych zmian w kolejnym badaniu scyntygraficznym</a:t>
                      </a:r>
                    </a:p>
                    <a:p>
                      <a:pPr marL="396000" indent="-252000" algn="l">
                        <a:spcBef>
                          <a:spcPts val="600"/>
                        </a:spcBef>
                      </a:pPr>
                      <a:r>
                        <a:rPr lang="pl-PL" sz="1800" b="1" u="none" strike="noStrike" kern="1200" baseline="0" dirty="0">
                          <a:solidFill>
                            <a:schemeClr val="dk1"/>
                          </a:solidFill>
                        </a:rPr>
                        <a:t>— </a:t>
                      </a:r>
                      <a: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  <a:t>Inne badania obrazowe mogą być użyteczne klinicznie i wykrywać progresję w narządach i tkankach miękkich, ale nie zmieniają zasad oceny odpowiedzi w kościach</a:t>
                      </a:r>
                      <a:endParaRPr lang="pl-PL" sz="18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indent="0" algn="l">
                        <a:spcBef>
                          <a:spcPts val="600"/>
                        </a:spcBef>
                      </a:pPr>
                      <a: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  <a:t>Progresja choroby określona jest na podstawie trzech kolejnych wzrostów stężenia PSA, oznaczonego</a:t>
                      </a:r>
                      <a:b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</a:br>
                      <a: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  <a:t>w co najmniej tygodniowych odstępach, z dwoma wzrostami o co najmniej 50% wobec wartości wyjściowej (nadir) i stężeniem PSA &gt; 2 ng/ml.</a:t>
                      </a:r>
                    </a:p>
                    <a:p>
                      <a:pPr marL="144000" indent="0" algn="l">
                        <a:spcBef>
                          <a:spcPts val="600"/>
                        </a:spcBef>
                      </a:pPr>
                      <a: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  <a:t>Definicja ta jest zalecana przez Europejskie Towarzystwo Urologiczne; nie stosuje się kryteriów PCWG-3.</a:t>
                      </a:r>
                    </a:p>
                    <a:p>
                      <a:pPr marL="144000" indent="0" algn="l">
                        <a:spcBef>
                          <a:spcPts val="600"/>
                        </a:spcBef>
                      </a:pPr>
                      <a:r>
                        <a:rPr lang="pl-PL" sz="1800" b="0" u="none" strike="noStrike" kern="1200" baseline="0" dirty="0">
                          <a:solidFill>
                            <a:schemeClr val="dk1"/>
                          </a:solidFill>
                        </a:rPr>
                        <a:t>Izolowany, wczesny wzrost stężenia PSA, bez progresji w badaniach obrazowych i bez pogorszenia samopoczucia chorego może być przejawem korzystnej odpowiedzi i nie może być przyczyną przerwania leczenia</a:t>
                      </a:r>
                      <a:endParaRPr lang="pl-PL" sz="18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7983332"/>
                  </a:ext>
                </a:extLst>
              </a:tr>
            </a:tbl>
          </a:graphicData>
        </a:graphic>
      </p:graphicFrame>
      <p:sp>
        <p:nvSpPr>
          <p:cNvPr id="36" name="object 78">
            <a:extLst>
              <a:ext uri="{FF2B5EF4-FFF2-40B4-BE49-F238E27FC236}">
                <a16:creationId xmlns:a16="http://schemas.microsoft.com/office/drawing/2014/main" id="{D5371161-91CF-7174-1D8C-82230AF851CD}"/>
              </a:ext>
            </a:extLst>
          </p:cNvPr>
          <p:cNvSpPr txBox="1"/>
          <p:nvPr/>
        </p:nvSpPr>
        <p:spPr>
          <a:xfrm>
            <a:off x="1082029" y="2301055"/>
            <a:ext cx="16418036" cy="52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lang="pl-PL" sz="3350" b="1" dirty="0">
                <a:solidFill>
                  <a:srgbClr val="050E4C"/>
                </a:solidFill>
                <a:latin typeface="Arial Narrow"/>
                <a:cs typeface="Arial Narrow"/>
              </a:rPr>
              <a:t>Kryteria stwierdzenia progresji w trakcie leczenia zaawansowanego raka gruczołu </a:t>
            </a:r>
            <a:r>
              <a:rPr lang="pl-PL" sz="3350" b="1" dirty="0" err="1">
                <a:solidFill>
                  <a:srgbClr val="050E4C"/>
                </a:solidFill>
                <a:latin typeface="Arial Narrow"/>
                <a:cs typeface="Arial Narrow"/>
              </a:rPr>
              <a:t>krokowego</a:t>
            </a:r>
            <a:r>
              <a:rPr lang="pl-PL" sz="3350" b="1" baseline="30000" dirty="0" err="1">
                <a:solidFill>
                  <a:srgbClr val="050E4C"/>
                </a:solidFill>
                <a:latin typeface="Arial Narrow"/>
                <a:cs typeface="Arial Narrow"/>
              </a:rPr>
              <a:t>1</a:t>
            </a:r>
            <a:endParaRPr lang="pl-PL" sz="2625" baseline="30000" dirty="0">
              <a:latin typeface="Arial Narrow"/>
              <a:cs typeface="Arial Narrow"/>
            </a:endParaRPr>
          </a:p>
        </p:txBody>
      </p:sp>
      <p:grpSp>
        <p:nvGrpSpPr>
          <p:cNvPr id="38" name="Grupa 37">
            <a:extLst>
              <a:ext uri="{FF2B5EF4-FFF2-40B4-BE49-F238E27FC236}">
                <a16:creationId xmlns:a16="http://schemas.microsoft.com/office/drawing/2014/main" id="{154BAE83-F053-490B-7DE1-352876D9B80A}"/>
              </a:ext>
            </a:extLst>
          </p:cNvPr>
          <p:cNvGrpSpPr/>
          <p:nvPr/>
        </p:nvGrpSpPr>
        <p:grpSpPr>
          <a:xfrm>
            <a:off x="17500065" y="8759925"/>
            <a:ext cx="2604135" cy="886460"/>
            <a:chOff x="17500065" y="8759925"/>
            <a:chExt cx="2604135" cy="886460"/>
          </a:xfrm>
        </p:grpSpPr>
        <p:grpSp>
          <p:nvGrpSpPr>
            <p:cNvPr id="39" name="object 17">
              <a:extLst>
                <a:ext uri="{FF2B5EF4-FFF2-40B4-BE49-F238E27FC236}">
                  <a16:creationId xmlns:a16="http://schemas.microsoft.com/office/drawing/2014/main" id="{C19A2846-B04B-E0B1-A0BD-C21D3C84A9BA}"/>
                </a:ext>
              </a:extLst>
            </p:cNvPr>
            <p:cNvGrpSpPr/>
            <p:nvPr/>
          </p:nvGrpSpPr>
          <p:grpSpPr>
            <a:xfrm>
              <a:off x="17500065" y="8759925"/>
              <a:ext cx="2604135" cy="886460"/>
              <a:chOff x="17500065" y="7608459"/>
              <a:chExt cx="2604135" cy="886460"/>
            </a:xfrm>
          </p:grpSpPr>
          <p:sp>
            <p:nvSpPr>
              <p:cNvPr id="41" name="object 18">
                <a:extLst>
                  <a:ext uri="{FF2B5EF4-FFF2-40B4-BE49-F238E27FC236}">
                    <a16:creationId xmlns:a16="http://schemas.microsoft.com/office/drawing/2014/main" id="{96A8DEB4-656B-C83B-F300-0CD156B56173}"/>
                  </a:ext>
                </a:extLst>
              </p:cNvPr>
              <p:cNvSpPr/>
              <p:nvPr/>
            </p:nvSpPr>
            <p:spPr>
              <a:xfrm>
                <a:off x="17500065" y="7608459"/>
                <a:ext cx="2604135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604134" h="886459">
                    <a:moveTo>
                      <a:pt x="2604033" y="0"/>
                    </a:moveTo>
                    <a:lnTo>
                      <a:pt x="438473" y="0"/>
                    </a:lnTo>
                    <a:lnTo>
                      <a:pt x="0" y="437502"/>
                    </a:lnTo>
                    <a:lnTo>
                      <a:pt x="427535" y="885943"/>
                    </a:lnTo>
                    <a:lnTo>
                      <a:pt x="2604033" y="885943"/>
                    </a:lnTo>
                    <a:lnTo>
                      <a:pt x="2604033" y="0"/>
                    </a:lnTo>
                    <a:close/>
                  </a:path>
                </a:pathLst>
              </a:custGeom>
              <a:solidFill>
                <a:srgbClr val="00B0F0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2" name="object 19">
                <a:extLst>
                  <a:ext uri="{FF2B5EF4-FFF2-40B4-BE49-F238E27FC236}">
                    <a16:creationId xmlns:a16="http://schemas.microsoft.com/office/drawing/2014/main" id="{565F0E01-2693-D776-A859-A7331BC58792}"/>
                  </a:ext>
                </a:extLst>
              </p:cNvPr>
              <p:cNvSpPr/>
              <p:nvPr/>
            </p:nvSpPr>
            <p:spPr>
              <a:xfrm>
                <a:off x="17961011" y="7903224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152970" y="0"/>
                    </a:moveTo>
                    <a:lnTo>
                      <a:pt x="0" y="148208"/>
                    </a:lnTo>
                    <a:lnTo>
                      <a:pt x="152970" y="296416"/>
                    </a:lnTo>
                  </a:path>
                </a:pathLst>
              </a:custGeom>
              <a:ln w="85186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40" name="object 21">
              <a:extLst>
                <a:ext uri="{FF2B5EF4-FFF2-40B4-BE49-F238E27FC236}">
                  <a16:creationId xmlns:a16="http://schemas.microsoft.com/office/drawing/2014/main" id="{3724465D-6560-6C7D-9450-16DA69D621A6}"/>
                </a:ext>
              </a:extLst>
            </p:cNvPr>
            <p:cNvSpPr txBox="1"/>
            <p:nvPr/>
          </p:nvSpPr>
          <p:spPr>
            <a:xfrm>
              <a:off x="18098140" y="8805446"/>
              <a:ext cx="1707254" cy="743152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Przebieg </a:t>
              </a:r>
              <a:b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</a:b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choroby i ryzyko progresji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43" name="Grupa 42">
            <a:extLst>
              <a:ext uri="{FF2B5EF4-FFF2-40B4-BE49-F238E27FC236}">
                <a16:creationId xmlns:a16="http://schemas.microsoft.com/office/drawing/2014/main" id="{F9491521-D57A-4CEF-2C39-702D99976628}"/>
              </a:ext>
            </a:extLst>
          </p:cNvPr>
          <p:cNvGrpSpPr/>
          <p:nvPr/>
        </p:nvGrpSpPr>
        <p:grpSpPr>
          <a:xfrm>
            <a:off x="17927602" y="4161273"/>
            <a:ext cx="2176780" cy="886460"/>
            <a:chOff x="17927602" y="4161273"/>
            <a:chExt cx="2176780" cy="886460"/>
          </a:xfrm>
        </p:grpSpPr>
        <p:sp>
          <p:nvSpPr>
            <p:cNvPr id="44" name="object 11">
              <a:extLst>
                <a:ext uri="{FF2B5EF4-FFF2-40B4-BE49-F238E27FC236}">
                  <a16:creationId xmlns:a16="http://schemas.microsoft.com/office/drawing/2014/main" id="{027FB4C6-A26F-064B-90DD-160377B55F6A}"/>
                </a:ext>
              </a:extLst>
            </p:cNvPr>
            <p:cNvSpPr/>
            <p:nvPr/>
          </p:nvSpPr>
          <p:spPr>
            <a:xfrm>
              <a:off x="17927602" y="416127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68FB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5" name="object 12">
              <a:extLst>
                <a:ext uri="{FF2B5EF4-FFF2-40B4-BE49-F238E27FC236}">
                  <a16:creationId xmlns:a16="http://schemas.microsoft.com/office/drawing/2014/main" id="{7BB3932C-E104-6D21-C3F5-F0523AA482C6}"/>
                </a:ext>
              </a:extLst>
            </p:cNvPr>
            <p:cNvSpPr/>
            <p:nvPr/>
          </p:nvSpPr>
          <p:spPr>
            <a:xfrm>
              <a:off x="17961014" y="445603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68FB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6" name="object 13">
              <a:extLst>
                <a:ext uri="{FF2B5EF4-FFF2-40B4-BE49-F238E27FC236}">
                  <a16:creationId xmlns:a16="http://schemas.microsoft.com/office/drawing/2014/main" id="{C4937211-193F-E4A2-F3E0-FF9E5BB03B72}"/>
                </a:ext>
              </a:extLst>
            </p:cNvPr>
            <p:cNvSpPr txBox="1"/>
            <p:nvPr/>
          </p:nvSpPr>
          <p:spPr>
            <a:xfrm>
              <a:off x="18749645" y="4199245"/>
              <a:ext cx="1056005" cy="774571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20320" marR="5080" indent="231775" algn="r">
                <a:lnSpc>
                  <a:spcPts val="1880"/>
                </a:lnSpc>
                <a:spcBef>
                  <a:spcPts val="340"/>
                </a:spcBef>
              </a:pPr>
              <a:r>
                <a:rPr sz="1750" spc="100" dirty="0">
                  <a:solidFill>
                    <a:srgbClr val="FFFFFF"/>
                  </a:solidFill>
                  <a:latin typeface="Arial Narrow"/>
                  <a:cs typeface="Arial Narrow"/>
                </a:rPr>
                <a:t>Wysokie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ryzyko</a:t>
              </a:r>
              <a:r>
                <a:rPr sz="1750" spc="8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przerzutów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47" name="Grupa 46">
            <a:extLst>
              <a:ext uri="{FF2B5EF4-FFF2-40B4-BE49-F238E27FC236}">
                <a16:creationId xmlns:a16="http://schemas.microsoft.com/office/drawing/2014/main" id="{2245FAC1-43DC-73E3-6D79-959EB277FC4F}"/>
              </a:ext>
            </a:extLst>
          </p:cNvPr>
          <p:cNvGrpSpPr/>
          <p:nvPr/>
        </p:nvGrpSpPr>
        <p:grpSpPr>
          <a:xfrm>
            <a:off x="17918421" y="6457267"/>
            <a:ext cx="2186305" cy="886460"/>
            <a:chOff x="17918421" y="6457267"/>
            <a:chExt cx="2186305" cy="886460"/>
          </a:xfrm>
        </p:grpSpPr>
        <p:grpSp>
          <p:nvGrpSpPr>
            <p:cNvPr id="48" name="object 14">
              <a:extLst>
                <a:ext uri="{FF2B5EF4-FFF2-40B4-BE49-F238E27FC236}">
                  <a16:creationId xmlns:a16="http://schemas.microsoft.com/office/drawing/2014/main" id="{BC3F6BC1-AB71-7E06-C531-F2D49EE53674}"/>
                </a:ext>
              </a:extLst>
            </p:cNvPr>
            <p:cNvGrpSpPr/>
            <p:nvPr/>
          </p:nvGrpSpPr>
          <p:grpSpPr>
            <a:xfrm>
              <a:off x="17918421" y="6457267"/>
              <a:ext cx="2186305" cy="886460"/>
              <a:chOff x="17918421" y="6457267"/>
              <a:chExt cx="2186305" cy="886460"/>
            </a:xfrm>
          </p:grpSpPr>
          <p:sp>
            <p:nvSpPr>
              <p:cNvPr id="50" name="object 15">
                <a:extLst>
                  <a:ext uri="{FF2B5EF4-FFF2-40B4-BE49-F238E27FC236}">
                    <a16:creationId xmlns:a16="http://schemas.microsoft.com/office/drawing/2014/main" id="{31A313C0-BBB4-7157-F3AD-88ED217C013A}"/>
                  </a:ext>
                </a:extLst>
              </p:cNvPr>
              <p:cNvSpPr/>
              <p:nvPr/>
            </p:nvSpPr>
            <p:spPr>
              <a:xfrm>
                <a:off x="17927602" y="6457267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59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7798BC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1" name="object 16">
                <a:extLst>
                  <a:ext uri="{FF2B5EF4-FFF2-40B4-BE49-F238E27FC236}">
                    <a16:creationId xmlns:a16="http://schemas.microsoft.com/office/drawing/2014/main" id="{EDB1A9B1-E7C0-CBA4-166E-FBEF8ACC6F16}"/>
                  </a:ext>
                </a:extLst>
              </p:cNvPr>
              <p:cNvSpPr/>
              <p:nvPr/>
            </p:nvSpPr>
            <p:spPr>
              <a:xfrm>
                <a:off x="17961014" y="6752031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7798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49" name="object 20">
              <a:extLst>
                <a:ext uri="{FF2B5EF4-FFF2-40B4-BE49-F238E27FC236}">
                  <a16:creationId xmlns:a16="http://schemas.microsoft.com/office/drawing/2014/main" id="{892C907C-864E-7F60-19EE-7CCB393EE003}"/>
                </a:ext>
              </a:extLst>
            </p:cNvPr>
            <p:cNvSpPr txBox="1"/>
            <p:nvPr/>
          </p:nvSpPr>
          <p:spPr>
            <a:xfrm>
              <a:off x="19113029" y="6635810"/>
              <a:ext cx="692150" cy="5302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ts val="1989"/>
                </a:lnSpc>
                <a:spcBef>
                  <a:spcPts val="90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Badania</a:t>
              </a:r>
              <a:endParaRPr sz="1750" dirty="0">
                <a:latin typeface="Arial Narrow"/>
                <a:cs typeface="Arial Narrow"/>
              </a:endParaRPr>
            </a:p>
            <a:p>
              <a:pPr marL="255270">
                <a:lnSpc>
                  <a:spcPts val="1989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RWE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56" name="Grupa 55">
            <a:extLst>
              <a:ext uri="{FF2B5EF4-FFF2-40B4-BE49-F238E27FC236}">
                <a16:creationId xmlns:a16="http://schemas.microsoft.com/office/drawing/2014/main" id="{2762E0A6-C785-2624-34B1-76054327CA30}"/>
              </a:ext>
            </a:extLst>
          </p:cNvPr>
          <p:cNvGrpSpPr/>
          <p:nvPr/>
        </p:nvGrpSpPr>
        <p:grpSpPr>
          <a:xfrm>
            <a:off x="17927602" y="7608459"/>
            <a:ext cx="2176780" cy="886460"/>
            <a:chOff x="17927602" y="7608459"/>
            <a:chExt cx="2176780" cy="886460"/>
          </a:xfrm>
        </p:grpSpPr>
        <p:sp>
          <p:nvSpPr>
            <p:cNvPr id="57" name="object 21">
              <a:extLst>
                <a:ext uri="{FF2B5EF4-FFF2-40B4-BE49-F238E27FC236}">
                  <a16:creationId xmlns:a16="http://schemas.microsoft.com/office/drawing/2014/main" id="{64E8AE6A-5B5C-AD6D-3FE0-C2CB432B1FFE}"/>
                </a:ext>
              </a:extLst>
            </p:cNvPr>
            <p:cNvSpPr/>
            <p:nvPr/>
          </p:nvSpPr>
          <p:spPr>
            <a:xfrm>
              <a:off x="17927602" y="7608459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8" name="object 22">
              <a:extLst>
                <a:ext uri="{FF2B5EF4-FFF2-40B4-BE49-F238E27FC236}">
                  <a16:creationId xmlns:a16="http://schemas.microsoft.com/office/drawing/2014/main" id="{5D20516F-DA52-65C6-8A1F-6D2EC6C71505}"/>
                </a:ext>
              </a:extLst>
            </p:cNvPr>
            <p:cNvSpPr/>
            <p:nvPr/>
          </p:nvSpPr>
          <p:spPr>
            <a:xfrm>
              <a:off x="17961014" y="7903223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9" name="object 23">
              <a:extLst>
                <a:ext uri="{FF2B5EF4-FFF2-40B4-BE49-F238E27FC236}">
                  <a16:creationId xmlns:a16="http://schemas.microsoft.com/office/drawing/2014/main" id="{D09CCB65-783E-7285-E462-2E1095BBAC84}"/>
                </a:ext>
              </a:extLst>
            </p:cNvPr>
            <p:cNvSpPr txBox="1"/>
            <p:nvPr/>
          </p:nvSpPr>
          <p:spPr>
            <a:xfrm>
              <a:off x="18931558" y="7653897"/>
              <a:ext cx="873760" cy="751205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Tolerancja </a:t>
              </a:r>
              <a:r>
                <a:rPr sz="1750" dirty="0">
                  <a:solidFill>
                    <a:srgbClr val="FFFFFF"/>
                  </a:solidFill>
                  <a:latin typeface="Arial Narrow"/>
                  <a:cs typeface="Arial Narrow"/>
                </a:rPr>
                <a:t>i</a:t>
              </a:r>
              <a:r>
                <a:rPr sz="1750" spc="-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jakość</a:t>
              </a:r>
              <a:endParaRPr sz="1750" dirty="0">
                <a:latin typeface="Arial Narrow"/>
                <a:cs typeface="Arial Narrow"/>
              </a:endParaRPr>
            </a:p>
            <a:p>
              <a:pPr marR="5080" algn="r">
                <a:lnSpc>
                  <a:spcPts val="1800"/>
                </a:lnSpc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życia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60" name="Grupa 59">
            <a:extLst>
              <a:ext uri="{FF2B5EF4-FFF2-40B4-BE49-F238E27FC236}">
                <a16:creationId xmlns:a16="http://schemas.microsoft.com/office/drawing/2014/main" id="{64699FB5-5855-E270-63A5-F237035035A7}"/>
              </a:ext>
            </a:extLst>
          </p:cNvPr>
          <p:cNvGrpSpPr/>
          <p:nvPr/>
        </p:nvGrpSpPr>
        <p:grpSpPr>
          <a:xfrm>
            <a:off x="17927602" y="5298113"/>
            <a:ext cx="2176780" cy="886460"/>
            <a:chOff x="17927602" y="5298113"/>
            <a:chExt cx="2176780" cy="886460"/>
          </a:xfrm>
        </p:grpSpPr>
        <p:sp>
          <p:nvSpPr>
            <p:cNvPr id="61" name="object 8">
              <a:extLst>
                <a:ext uri="{FF2B5EF4-FFF2-40B4-BE49-F238E27FC236}">
                  <a16:creationId xmlns:a16="http://schemas.microsoft.com/office/drawing/2014/main" id="{8BB34620-3BEA-7222-58BA-9C8A6F9AE0E3}"/>
                </a:ext>
              </a:extLst>
            </p:cNvPr>
            <p:cNvSpPr/>
            <p:nvPr/>
          </p:nvSpPr>
          <p:spPr>
            <a:xfrm>
              <a:off x="17927602" y="52981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2" name="object 9">
              <a:extLst>
                <a:ext uri="{FF2B5EF4-FFF2-40B4-BE49-F238E27FC236}">
                  <a16:creationId xmlns:a16="http://schemas.microsoft.com/office/drawing/2014/main" id="{673490BC-72FA-AC2E-A32F-BEC93B61A1D1}"/>
                </a:ext>
              </a:extLst>
            </p:cNvPr>
            <p:cNvSpPr/>
            <p:nvPr/>
          </p:nvSpPr>
          <p:spPr>
            <a:xfrm>
              <a:off x="17961014" y="55928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3" name="object 13">
              <a:extLst>
                <a:ext uri="{FF2B5EF4-FFF2-40B4-BE49-F238E27FC236}">
                  <a16:creationId xmlns:a16="http://schemas.microsoft.com/office/drawing/2014/main" id="{B1651E45-5C2F-1AFD-595B-6ECF0DCA4A57}"/>
                </a:ext>
              </a:extLst>
            </p:cNvPr>
            <p:cNvSpPr txBox="1"/>
            <p:nvPr/>
          </p:nvSpPr>
          <p:spPr>
            <a:xfrm>
              <a:off x="18749645" y="5451420"/>
              <a:ext cx="1056005" cy="530915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52705" marR="5080" indent="-40640" algn="r">
                <a:lnSpc>
                  <a:spcPts val="1880"/>
                </a:lnSpc>
              </a:pPr>
              <a:r>
                <a:rPr sz="1750" spc="-10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Skuteczność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 apalutamidu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13" name="Prostokąt 12">
            <a:hlinkClick r:id="rId3" action="ppaction://hlinksldjump"/>
            <a:extLst>
              <a:ext uri="{FF2B5EF4-FFF2-40B4-BE49-F238E27FC236}">
                <a16:creationId xmlns:a16="http://schemas.microsoft.com/office/drawing/2014/main" id="{653EB049-6CFD-4E33-8939-21DC5E5E5AF2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hlinkClick r:id="rId4" action="ppaction://hlinksldjump"/>
            <a:extLst>
              <a:ext uri="{FF2B5EF4-FFF2-40B4-BE49-F238E27FC236}">
                <a16:creationId xmlns:a16="http://schemas.microsoft.com/office/drawing/2014/main" id="{13151F60-2602-BE56-26C0-F64DADA5464A}"/>
              </a:ext>
            </a:extLst>
          </p:cNvPr>
          <p:cNvSpPr/>
          <p:nvPr/>
        </p:nvSpPr>
        <p:spPr>
          <a:xfrm>
            <a:off x="17961013" y="5313862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hlinkClick r:id="rId5" action="ppaction://hlinksldjump"/>
            <a:extLst>
              <a:ext uri="{FF2B5EF4-FFF2-40B4-BE49-F238E27FC236}">
                <a16:creationId xmlns:a16="http://schemas.microsoft.com/office/drawing/2014/main" id="{A4B1E894-03D8-A2D3-EC78-18B0F5C2F434}"/>
              </a:ext>
            </a:extLst>
          </p:cNvPr>
          <p:cNvSpPr/>
          <p:nvPr/>
        </p:nvSpPr>
        <p:spPr>
          <a:xfrm>
            <a:off x="17961013" y="6447641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hlinkClick r:id="rId6" action="ppaction://hlinksldjump"/>
            <a:extLst>
              <a:ext uri="{FF2B5EF4-FFF2-40B4-BE49-F238E27FC236}">
                <a16:creationId xmlns:a16="http://schemas.microsoft.com/office/drawing/2014/main" id="{86026602-3E83-B281-3877-E15D5D9B2D8E}"/>
              </a:ext>
            </a:extLst>
          </p:cNvPr>
          <p:cNvSpPr/>
          <p:nvPr/>
        </p:nvSpPr>
        <p:spPr>
          <a:xfrm>
            <a:off x="17981580" y="763278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>
            <a:hlinkClick r:id="rId7" action="ppaction://hlinksldjump"/>
            <a:extLst>
              <a:ext uri="{FF2B5EF4-FFF2-40B4-BE49-F238E27FC236}">
                <a16:creationId xmlns:a16="http://schemas.microsoft.com/office/drawing/2014/main" id="{F4EBB092-D457-540B-8F0E-D409020F9578}"/>
              </a:ext>
            </a:extLst>
          </p:cNvPr>
          <p:cNvSpPr/>
          <p:nvPr/>
        </p:nvSpPr>
        <p:spPr>
          <a:xfrm>
            <a:off x="17946866" y="878521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9" name="Grafika 18" descr="Dom z wypełnieniem pełnym">
            <a:hlinkClick r:id="rId8" action="ppaction://hlinksldjump"/>
            <a:extLst>
              <a:ext uri="{FF2B5EF4-FFF2-40B4-BE49-F238E27FC236}">
                <a16:creationId xmlns:a16="http://schemas.microsoft.com/office/drawing/2014/main" id="{7ACF9E7F-E50A-6FB2-0FB3-B7826FA30C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026929" y="3093836"/>
            <a:ext cx="914400" cy="914400"/>
          </a:xfrm>
          <a:prstGeom prst="rect">
            <a:avLst/>
          </a:prstGeom>
        </p:spPr>
      </p:pic>
      <p:sp>
        <p:nvSpPr>
          <p:cNvPr id="6" name="object 35">
            <a:extLst>
              <a:ext uri="{FF2B5EF4-FFF2-40B4-BE49-F238E27FC236}">
                <a16:creationId xmlns:a16="http://schemas.microsoft.com/office/drawing/2014/main" id="{2BC18261-6EA4-5DB6-3A49-406EB9520490}"/>
              </a:ext>
            </a:extLst>
          </p:cNvPr>
          <p:cNvSpPr txBox="1"/>
          <p:nvPr/>
        </p:nvSpPr>
        <p:spPr>
          <a:xfrm>
            <a:off x="529201" y="13021909"/>
            <a:ext cx="15792566" cy="89325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1400" b="1" spc="-25" dirty="0">
                <a:solidFill>
                  <a:srgbClr val="050E4C"/>
                </a:solidFill>
                <a:latin typeface="Arial Narrow"/>
              </a:rPr>
              <a:t>1. 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Wysocki P i </a:t>
            </a:r>
            <a:r>
              <a:rPr lang="pl-PL" sz="1400" spc="-25" dirty="0" err="1">
                <a:solidFill>
                  <a:srgbClr val="050E4C"/>
                </a:solidFill>
                <a:latin typeface="Arial Narrow"/>
              </a:rPr>
              <a:t>wsp</a:t>
            </a:r>
            <a:r>
              <a:rPr lang="pl-PL" sz="1400" spc="-25" dirty="0">
                <a:solidFill>
                  <a:srgbClr val="050E4C"/>
                </a:solidFill>
                <a:latin typeface="Arial Narrow"/>
              </a:rPr>
              <a:t>. Zalecenia postępowania diagnostyczno-terapeutycznego w raku gruczołu krokowego – stanowisko Polskiego Towarzystwa Onkologii Klinicznej i Polskiego Towarzystwa Urologicznego. Onkologia w Praktyce Klinicznej – Edukacja, 2023.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pl-PL" sz="1400" spc="-25" dirty="0">
              <a:solidFill>
                <a:srgbClr val="050E4C"/>
              </a:solidFill>
              <a:latin typeface="Arial Narrow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pl-PL" sz="1400" spc="-25" dirty="0">
              <a:solidFill>
                <a:srgbClr val="050E4C"/>
              </a:solidFill>
              <a:latin typeface="Arial Narrow"/>
            </a:endParaRPr>
          </a:p>
        </p:txBody>
      </p:sp>
      <p:sp>
        <p:nvSpPr>
          <p:cNvPr id="7" name="object 35">
            <a:extLst>
              <a:ext uri="{FF2B5EF4-FFF2-40B4-BE49-F238E27FC236}">
                <a16:creationId xmlns:a16="http://schemas.microsoft.com/office/drawing/2014/main" id="{BBFAC7EA-44A6-6D19-CE3E-0F0E706696C6}"/>
              </a:ext>
            </a:extLst>
          </p:cNvPr>
          <p:cNvSpPr txBox="1"/>
          <p:nvPr/>
        </p:nvSpPr>
        <p:spPr>
          <a:xfrm>
            <a:off x="529201" y="12507142"/>
            <a:ext cx="14853285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PSA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swoisty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antygen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sterczowy;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RWE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</a:t>
            </a:r>
            <a:endParaRPr lang="pl-PL" sz="1400" dirty="0">
              <a:latin typeface="Arial Narrow"/>
              <a:cs typeface="Arial Narrow"/>
            </a:endParaRPr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id="{57B1F916-952F-3796-5E63-EDCB48175433}"/>
              </a:ext>
            </a:extLst>
          </p:cNvPr>
          <p:cNvGrpSpPr/>
          <p:nvPr/>
        </p:nvGrpSpPr>
        <p:grpSpPr>
          <a:xfrm>
            <a:off x="17927601" y="9913114"/>
            <a:ext cx="2176780" cy="886460"/>
            <a:chOff x="17927601" y="9913114"/>
            <a:chExt cx="2176780" cy="886460"/>
          </a:xfrm>
        </p:grpSpPr>
        <p:sp>
          <p:nvSpPr>
            <p:cNvPr id="9" name="object 22">
              <a:extLst>
                <a:ext uri="{FF2B5EF4-FFF2-40B4-BE49-F238E27FC236}">
                  <a16:creationId xmlns:a16="http://schemas.microsoft.com/office/drawing/2014/main" id="{11988BCA-B7F0-6E65-088A-1CBE55DC5B20}"/>
                </a:ext>
              </a:extLst>
            </p:cNvPr>
            <p:cNvSpPr/>
            <p:nvPr/>
          </p:nvSpPr>
          <p:spPr>
            <a:xfrm>
              <a:off x="17927601" y="9913114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23">
              <a:extLst>
                <a:ext uri="{FF2B5EF4-FFF2-40B4-BE49-F238E27FC236}">
                  <a16:creationId xmlns:a16="http://schemas.microsoft.com/office/drawing/2014/main" id="{02F5F3FE-1DC4-D4F8-744F-FEAA15D25C4D}"/>
                </a:ext>
              </a:extLst>
            </p:cNvPr>
            <p:cNvSpPr txBox="1"/>
            <p:nvPr/>
          </p:nvSpPr>
          <p:spPr>
            <a:xfrm>
              <a:off x="18901276" y="10179561"/>
              <a:ext cx="903605" cy="26802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algn="r">
                <a:lnSpc>
                  <a:spcPts val="1955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SIL</a:t>
              </a:r>
              <a:endParaRPr sz="1750" dirty="0">
                <a:latin typeface="Arial Narrow"/>
                <a:cs typeface="Arial Narrow"/>
              </a:endParaRPr>
            </a:p>
          </p:txBody>
        </p:sp>
        <p:sp>
          <p:nvSpPr>
            <p:cNvPr id="11" name="object 24">
              <a:extLst>
                <a:ext uri="{FF2B5EF4-FFF2-40B4-BE49-F238E27FC236}">
                  <a16:creationId xmlns:a16="http://schemas.microsoft.com/office/drawing/2014/main" id="{CC0D307B-7787-3988-30F7-ECA9D454EB02}"/>
                </a:ext>
              </a:extLst>
            </p:cNvPr>
            <p:cNvSpPr/>
            <p:nvPr/>
          </p:nvSpPr>
          <p:spPr>
            <a:xfrm>
              <a:off x="17961013" y="10207879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2" name="Prostokąt 11">
            <a:hlinkClick r:id="rId11" action="ppaction://hlinksldjump"/>
            <a:extLst>
              <a:ext uri="{FF2B5EF4-FFF2-40B4-BE49-F238E27FC236}">
                <a16:creationId xmlns:a16="http://schemas.microsoft.com/office/drawing/2014/main" id="{28D5EEF0-442A-5CF2-F206-B15DC0CDDE1A}"/>
              </a:ext>
            </a:extLst>
          </p:cNvPr>
          <p:cNvSpPr/>
          <p:nvPr/>
        </p:nvSpPr>
        <p:spPr>
          <a:xfrm>
            <a:off x="17961012" y="9919750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0968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">
            <a:extLst>
              <a:ext uri="{FF2B5EF4-FFF2-40B4-BE49-F238E27FC236}">
                <a16:creationId xmlns:a16="http://schemas.microsoft.com/office/drawing/2014/main" id="{E52E4AF6-4535-6147-531B-AF7F09405D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contrast="33000"/>
          </a:blip>
          <a:srcRect l="4423" t="14729" r="11779" b="2579"/>
          <a:stretch/>
        </p:blipFill>
        <p:spPr>
          <a:xfrm>
            <a:off x="1075679" y="3264807"/>
            <a:ext cx="14706600" cy="7354876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31EDDE4-F538-2F1E-BDB7-22597D2C1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9292" y="580974"/>
            <a:ext cx="9256394" cy="669414"/>
          </a:xfrm>
        </p:spPr>
        <p:txBody>
          <a:bodyPr/>
          <a:lstStyle/>
          <a:p>
            <a:r>
              <a:rPr lang="pl-PL" dirty="0"/>
              <a:t>PROGRESJA BIOCHEMICZNA</a:t>
            </a:r>
            <a:r>
              <a:rPr lang="pl-PL" baseline="30000" dirty="0"/>
              <a:t>1,2</a:t>
            </a:r>
          </a:p>
        </p:txBody>
      </p:sp>
      <p:pic>
        <p:nvPicPr>
          <p:cNvPr id="5" name="object 31">
            <a:extLst>
              <a:ext uri="{FF2B5EF4-FFF2-40B4-BE49-F238E27FC236}">
                <a16:creationId xmlns:a16="http://schemas.microsoft.com/office/drawing/2014/main" id="{5C9273A0-BAA3-94CD-B304-45FCF6BAA28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3641134"/>
            <a:ext cx="20073287" cy="329511"/>
          </a:xfrm>
          <a:prstGeom prst="rect">
            <a:avLst/>
          </a:prstGeom>
        </p:spPr>
      </p:pic>
      <p:sp>
        <p:nvSpPr>
          <p:cNvPr id="36" name="object 78">
            <a:extLst>
              <a:ext uri="{FF2B5EF4-FFF2-40B4-BE49-F238E27FC236}">
                <a16:creationId xmlns:a16="http://schemas.microsoft.com/office/drawing/2014/main" id="{0E818FBF-8361-04AE-B82F-C2E57E353D7C}"/>
              </a:ext>
            </a:extLst>
          </p:cNvPr>
          <p:cNvSpPr txBox="1"/>
          <p:nvPr/>
        </p:nvSpPr>
        <p:spPr>
          <a:xfrm>
            <a:off x="1082029" y="2301055"/>
            <a:ext cx="16418036" cy="52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lang="pl-PL" sz="3350" b="1" dirty="0">
                <a:solidFill>
                  <a:srgbClr val="050E4C"/>
                </a:solidFill>
                <a:latin typeface="Arial Narrow"/>
                <a:cs typeface="Arial Narrow"/>
              </a:rPr>
              <a:t>Progresja biochemiczna – samodzielnie nie stanowi o zakończeniu leczenia danej linii </a:t>
            </a:r>
            <a:endParaRPr lang="pl-PL" sz="2625" baseline="31746" dirty="0">
              <a:latin typeface="Arial Narrow"/>
              <a:cs typeface="Arial Narrow"/>
            </a:endParaRPr>
          </a:p>
        </p:txBody>
      </p:sp>
      <p:sp>
        <p:nvSpPr>
          <p:cNvPr id="37" name="object 77">
            <a:extLst>
              <a:ext uri="{FF2B5EF4-FFF2-40B4-BE49-F238E27FC236}">
                <a16:creationId xmlns:a16="http://schemas.microsoft.com/office/drawing/2014/main" id="{1CBBEBE1-C6DE-326B-19C4-1B91BC94E392}"/>
              </a:ext>
            </a:extLst>
          </p:cNvPr>
          <p:cNvSpPr/>
          <p:nvPr/>
        </p:nvSpPr>
        <p:spPr>
          <a:xfrm>
            <a:off x="0" y="10763665"/>
            <a:ext cx="16452849" cy="1528445"/>
          </a:xfrm>
          <a:custGeom>
            <a:avLst/>
            <a:gdLst/>
            <a:ahLst/>
            <a:cxnLst/>
            <a:rect l="l" t="t" r="r" b="b"/>
            <a:pathLst>
              <a:path w="15019019" h="1528444">
                <a:moveTo>
                  <a:pt x="14763284" y="0"/>
                </a:moveTo>
                <a:lnTo>
                  <a:pt x="0" y="0"/>
                </a:lnTo>
                <a:lnTo>
                  <a:pt x="0" y="1527920"/>
                </a:lnTo>
                <a:lnTo>
                  <a:pt x="14763284" y="1527920"/>
                </a:lnTo>
                <a:lnTo>
                  <a:pt x="14809222" y="1523802"/>
                </a:lnTo>
                <a:lnTo>
                  <a:pt x="14852459" y="1511931"/>
                </a:lnTo>
                <a:lnTo>
                  <a:pt x="14892272" y="1493027"/>
                </a:lnTo>
                <a:lnTo>
                  <a:pt x="14927940" y="1467813"/>
                </a:lnTo>
                <a:lnTo>
                  <a:pt x="14958741" y="1437012"/>
                </a:lnTo>
                <a:lnTo>
                  <a:pt x="14983954" y="1401343"/>
                </a:lnTo>
                <a:lnTo>
                  <a:pt x="15002856" y="1361531"/>
                </a:lnTo>
                <a:lnTo>
                  <a:pt x="15014727" y="1318295"/>
                </a:lnTo>
                <a:lnTo>
                  <a:pt x="15018844" y="1272359"/>
                </a:lnTo>
                <a:lnTo>
                  <a:pt x="15018844" y="255560"/>
                </a:lnTo>
                <a:lnTo>
                  <a:pt x="15014727" y="209624"/>
                </a:lnTo>
                <a:lnTo>
                  <a:pt x="15002856" y="166389"/>
                </a:lnTo>
                <a:lnTo>
                  <a:pt x="14983954" y="126576"/>
                </a:lnTo>
                <a:lnTo>
                  <a:pt x="14958741" y="90908"/>
                </a:lnTo>
                <a:lnTo>
                  <a:pt x="14927940" y="60106"/>
                </a:lnTo>
                <a:lnTo>
                  <a:pt x="14892272" y="34892"/>
                </a:lnTo>
                <a:lnTo>
                  <a:pt x="14852459" y="15989"/>
                </a:lnTo>
                <a:lnTo>
                  <a:pt x="14809222" y="4117"/>
                </a:lnTo>
                <a:lnTo>
                  <a:pt x="14763284" y="0"/>
                </a:lnTo>
                <a:close/>
              </a:path>
            </a:pathLst>
          </a:custGeom>
          <a:solidFill>
            <a:srgbClr val="7E5393">
              <a:alpha val="7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161">
            <a:extLst>
              <a:ext uri="{FF2B5EF4-FFF2-40B4-BE49-F238E27FC236}">
                <a16:creationId xmlns:a16="http://schemas.microsoft.com/office/drawing/2014/main" id="{58812EFD-91F7-297A-8555-159E99A2A968}"/>
              </a:ext>
            </a:extLst>
          </p:cNvPr>
          <p:cNvSpPr txBox="1"/>
          <p:nvPr/>
        </p:nvSpPr>
        <p:spPr>
          <a:xfrm>
            <a:off x="890272" y="10993067"/>
            <a:ext cx="15181577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lang="pl-PL" sz="2000" dirty="0">
                <a:solidFill>
                  <a:srgbClr val="FFFFFF"/>
                </a:solidFill>
                <a:latin typeface="Arial Narrow"/>
                <a:cs typeface="Arial Narrow"/>
              </a:rPr>
              <a:t>Aby wykazać progresję PSA, należy znać wartość stężenia PSA w nadirze. Jeśli w wyniku pomiarów przeprowadzanych w odstępie min. tygodniowym nastąpią</a:t>
            </a:r>
            <a:br>
              <a:rPr lang="pl-PL" sz="2000" dirty="0">
                <a:solidFill>
                  <a:srgbClr val="FFFFFF"/>
                </a:solidFill>
                <a:latin typeface="Arial Narrow"/>
                <a:cs typeface="Arial Narrow"/>
              </a:rPr>
            </a:br>
            <a:r>
              <a:rPr lang="pl-PL" sz="2000" dirty="0">
                <a:solidFill>
                  <a:srgbClr val="FFFFFF"/>
                </a:solidFill>
                <a:latin typeface="Arial Narrow"/>
                <a:cs typeface="Arial Narrow"/>
              </a:rPr>
              <a:t>co najmniej 2 pomiary PSA przekraczające o 50% wartość stężenia PSA nadiru i występuje przekroczenie wartości 2 </a:t>
            </a:r>
            <a:r>
              <a:rPr lang="pl-PL" sz="2000" dirty="0" err="1">
                <a:solidFill>
                  <a:srgbClr val="FFFFFF"/>
                </a:solidFill>
                <a:latin typeface="Arial Narrow"/>
                <a:cs typeface="Arial Narrow"/>
              </a:rPr>
              <a:t>ng</a:t>
            </a:r>
            <a:r>
              <a:rPr lang="pl-PL" sz="2000" dirty="0">
                <a:solidFill>
                  <a:srgbClr val="FFFFFF"/>
                </a:solidFill>
                <a:latin typeface="Arial Narrow"/>
                <a:cs typeface="Arial Narrow"/>
              </a:rPr>
              <a:t>/ml, to mamy do czynienia z progresją. Punkt pomiędzy C a D jest wartością graniczną (50% wzrostu pow. nadiru oraz poziom ponad 2 </a:t>
            </a:r>
            <a:r>
              <a:rPr lang="pl-PL" sz="2000" dirty="0" err="1">
                <a:solidFill>
                  <a:srgbClr val="FFFFFF"/>
                </a:solidFill>
                <a:latin typeface="Arial Narrow"/>
                <a:cs typeface="Arial Narrow"/>
              </a:rPr>
              <a:t>ng</a:t>
            </a:r>
            <a:r>
              <a:rPr lang="pl-PL" sz="2000" dirty="0">
                <a:solidFill>
                  <a:srgbClr val="FFFFFF"/>
                </a:solidFill>
                <a:latin typeface="Arial Narrow"/>
                <a:cs typeface="Arial Narrow"/>
              </a:rPr>
              <a:t>/ml), a pomiar D jest konieczny do stwierdzenia progresji. </a:t>
            </a:r>
          </a:p>
        </p:txBody>
      </p:sp>
      <p:sp>
        <p:nvSpPr>
          <p:cNvPr id="42" name="object 39">
            <a:extLst>
              <a:ext uri="{FF2B5EF4-FFF2-40B4-BE49-F238E27FC236}">
                <a16:creationId xmlns:a16="http://schemas.microsoft.com/office/drawing/2014/main" id="{B5B3E859-7688-FC73-0BC2-6AFD17A8513A}"/>
              </a:ext>
            </a:extLst>
          </p:cNvPr>
          <p:cNvSpPr txBox="1"/>
          <p:nvPr/>
        </p:nvSpPr>
        <p:spPr>
          <a:xfrm>
            <a:off x="540061" y="12922757"/>
            <a:ext cx="15556743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5"/>
              </a:spcBef>
            </a:pP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1. </a:t>
            </a:r>
            <a:r>
              <a:rPr lang="en-US" sz="1400" dirty="0" err="1">
                <a:solidFill>
                  <a:srgbClr val="050E4C"/>
                </a:solidFill>
                <a:latin typeface="Arial Narrow"/>
                <a:cs typeface="Arial Narrow"/>
              </a:rPr>
              <a:t>Scher</a:t>
            </a:r>
            <a:r>
              <a:rPr lang="en-US" sz="1400" dirty="0">
                <a:solidFill>
                  <a:srgbClr val="050E4C"/>
                </a:solidFill>
                <a:latin typeface="Arial Narrow"/>
                <a:cs typeface="Arial Narrow"/>
              </a:rPr>
              <a:t> HI </a:t>
            </a:r>
            <a:r>
              <a:rPr lang="en-US" sz="1400" dirty="0" err="1">
                <a:solidFill>
                  <a:srgbClr val="050E4C"/>
                </a:solidFill>
                <a:latin typeface="Arial Narrow"/>
                <a:cs typeface="Arial Narrow"/>
              </a:rPr>
              <a:t>i</a:t>
            </a:r>
            <a:r>
              <a:rPr lang="en-US" sz="140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en-US" sz="1400" dirty="0" err="1">
                <a:solidFill>
                  <a:srgbClr val="050E4C"/>
                </a:solidFill>
                <a:latin typeface="Arial Narrow"/>
                <a:cs typeface="Arial Narrow"/>
              </a:rPr>
              <a:t>wsp</a:t>
            </a:r>
            <a:r>
              <a:rPr lang="en-US" sz="1400" dirty="0">
                <a:solidFill>
                  <a:srgbClr val="050E4C"/>
                </a:solidFill>
                <a:latin typeface="Arial Narrow"/>
                <a:cs typeface="Arial Narrow"/>
              </a:rPr>
              <a:t>. Journal of Clinical Oncology 2016;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en-US" sz="1400" dirty="0">
                <a:solidFill>
                  <a:srgbClr val="050E4C"/>
                </a:solidFill>
                <a:latin typeface="Arial Narrow"/>
                <a:cs typeface="Arial Narrow"/>
              </a:rPr>
              <a:t>34: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en-US" sz="1400" dirty="0">
                <a:solidFill>
                  <a:srgbClr val="050E4C"/>
                </a:solidFill>
                <a:latin typeface="Arial Narrow"/>
                <a:cs typeface="Arial Narrow"/>
              </a:rPr>
              <a:t>1402-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14</a:t>
            </a:r>
            <a:r>
              <a:rPr lang="en-US" sz="1400" dirty="0">
                <a:solidFill>
                  <a:srgbClr val="050E4C"/>
                </a:solidFill>
                <a:latin typeface="Arial Narrow"/>
                <a:cs typeface="Arial Narrow"/>
              </a:rPr>
              <a:t>18.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2.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en-US" sz="1400" dirty="0" err="1">
                <a:solidFill>
                  <a:srgbClr val="050E4C"/>
                </a:solidFill>
                <a:latin typeface="Arial Narrow"/>
                <a:cs typeface="Arial Narrow"/>
              </a:rPr>
              <a:t>Scher</a:t>
            </a:r>
            <a:r>
              <a:rPr lang="en-US" sz="1400" dirty="0">
                <a:solidFill>
                  <a:srgbClr val="050E4C"/>
                </a:solidFill>
                <a:latin typeface="Arial Narrow"/>
                <a:cs typeface="Arial Narrow"/>
              </a:rPr>
              <a:t> HI </a:t>
            </a:r>
            <a:r>
              <a:rPr lang="en-US" sz="1400" dirty="0" err="1">
                <a:solidFill>
                  <a:srgbClr val="050E4C"/>
                </a:solidFill>
                <a:latin typeface="Arial Narrow"/>
                <a:cs typeface="Arial Narrow"/>
              </a:rPr>
              <a:t>i</a:t>
            </a:r>
            <a:r>
              <a:rPr lang="en-US" sz="140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en-US" sz="1400" dirty="0" err="1">
                <a:solidFill>
                  <a:srgbClr val="050E4C"/>
                </a:solidFill>
                <a:latin typeface="Arial Narrow"/>
                <a:cs typeface="Arial Narrow"/>
              </a:rPr>
              <a:t>wsp</a:t>
            </a:r>
            <a:r>
              <a:rPr lang="en-US" sz="1400" dirty="0">
                <a:solidFill>
                  <a:srgbClr val="050E4C"/>
                </a:solidFill>
                <a:latin typeface="Arial Narrow"/>
                <a:cs typeface="Arial Narrow"/>
              </a:rPr>
              <a:t>. Journal of Clinical Oncology 2008;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en-US" sz="1400" dirty="0">
                <a:solidFill>
                  <a:srgbClr val="050E4C"/>
                </a:solidFill>
                <a:latin typeface="Arial Narrow"/>
                <a:cs typeface="Arial Narrow"/>
              </a:rPr>
              <a:t>26(7):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en-US" sz="1400" dirty="0">
                <a:solidFill>
                  <a:srgbClr val="050E4C"/>
                </a:solidFill>
                <a:latin typeface="Arial Narrow"/>
                <a:cs typeface="Arial Narrow"/>
              </a:rPr>
              <a:t>1148-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11</a:t>
            </a:r>
            <a:r>
              <a:rPr lang="en-US" sz="1400" dirty="0">
                <a:solidFill>
                  <a:srgbClr val="050E4C"/>
                </a:solidFill>
                <a:latin typeface="Arial Narrow"/>
                <a:cs typeface="Arial Narrow"/>
              </a:rPr>
              <a:t>59.</a:t>
            </a: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40C84676-B639-D972-7817-5F9F7BE1AA70}"/>
              </a:ext>
            </a:extLst>
          </p:cNvPr>
          <p:cNvGrpSpPr/>
          <p:nvPr/>
        </p:nvGrpSpPr>
        <p:grpSpPr>
          <a:xfrm>
            <a:off x="17500065" y="8759925"/>
            <a:ext cx="2604135" cy="886460"/>
            <a:chOff x="17500065" y="8759925"/>
            <a:chExt cx="2604135" cy="886460"/>
          </a:xfrm>
        </p:grpSpPr>
        <p:grpSp>
          <p:nvGrpSpPr>
            <p:cNvPr id="4" name="object 17">
              <a:extLst>
                <a:ext uri="{FF2B5EF4-FFF2-40B4-BE49-F238E27FC236}">
                  <a16:creationId xmlns:a16="http://schemas.microsoft.com/office/drawing/2014/main" id="{5F5C00EF-7B7B-ACB7-D451-78A08EDE4298}"/>
                </a:ext>
              </a:extLst>
            </p:cNvPr>
            <p:cNvGrpSpPr/>
            <p:nvPr/>
          </p:nvGrpSpPr>
          <p:grpSpPr>
            <a:xfrm>
              <a:off x="17500065" y="8759925"/>
              <a:ext cx="2604135" cy="886460"/>
              <a:chOff x="17500065" y="7608459"/>
              <a:chExt cx="2604135" cy="886460"/>
            </a:xfrm>
          </p:grpSpPr>
          <p:sp>
            <p:nvSpPr>
              <p:cNvPr id="38" name="object 18">
                <a:extLst>
                  <a:ext uri="{FF2B5EF4-FFF2-40B4-BE49-F238E27FC236}">
                    <a16:creationId xmlns:a16="http://schemas.microsoft.com/office/drawing/2014/main" id="{B4F6B0CD-6741-E553-2FB8-99E229A3F713}"/>
                  </a:ext>
                </a:extLst>
              </p:cNvPr>
              <p:cNvSpPr/>
              <p:nvPr/>
            </p:nvSpPr>
            <p:spPr>
              <a:xfrm>
                <a:off x="17500065" y="7608459"/>
                <a:ext cx="2604135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604134" h="886459">
                    <a:moveTo>
                      <a:pt x="2604033" y="0"/>
                    </a:moveTo>
                    <a:lnTo>
                      <a:pt x="438473" y="0"/>
                    </a:lnTo>
                    <a:lnTo>
                      <a:pt x="0" y="437502"/>
                    </a:lnTo>
                    <a:lnTo>
                      <a:pt x="427535" y="885943"/>
                    </a:lnTo>
                    <a:lnTo>
                      <a:pt x="2604033" y="885943"/>
                    </a:lnTo>
                    <a:lnTo>
                      <a:pt x="2604033" y="0"/>
                    </a:lnTo>
                    <a:close/>
                  </a:path>
                </a:pathLst>
              </a:custGeom>
              <a:solidFill>
                <a:srgbClr val="00B0F0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1" name="object 19">
                <a:extLst>
                  <a:ext uri="{FF2B5EF4-FFF2-40B4-BE49-F238E27FC236}">
                    <a16:creationId xmlns:a16="http://schemas.microsoft.com/office/drawing/2014/main" id="{CDFFFBB0-1511-29E9-521B-BE509C2C3A6C}"/>
                  </a:ext>
                </a:extLst>
              </p:cNvPr>
              <p:cNvSpPr/>
              <p:nvPr/>
            </p:nvSpPr>
            <p:spPr>
              <a:xfrm>
                <a:off x="17961011" y="7903224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152970" y="0"/>
                    </a:moveTo>
                    <a:lnTo>
                      <a:pt x="0" y="148208"/>
                    </a:lnTo>
                    <a:lnTo>
                      <a:pt x="152970" y="296416"/>
                    </a:lnTo>
                  </a:path>
                </a:pathLst>
              </a:custGeom>
              <a:ln w="85186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35" name="object 21">
              <a:extLst>
                <a:ext uri="{FF2B5EF4-FFF2-40B4-BE49-F238E27FC236}">
                  <a16:creationId xmlns:a16="http://schemas.microsoft.com/office/drawing/2014/main" id="{B12E6892-0276-06EF-4A7C-ECF97E52577B}"/>
                </a:ext>
              </a:extLst>
            </p:cNvPr>
            <p:cNvSpPr txBox="1"/>
            <p:nvPr/>
          </p:nvSpPr>
          <p:spPr>
            <a:xfrm>
              <a:off x="18098140" y="8805446"/>
              <a:ext cx="1707254" cy="743152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Przebieg </a:t>
              </a:r>
              <a:b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</a:b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choroby i ryzyko progresji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43" name="Grupa 42">
            <a:extLst>
              <a:ext uri="{FF2B5EF4-FFF2-40B4-BE49-F238E27FC236}">
                <a16:creationId xmlns:a16="http://schemas.microsoft.com/office/drawing/2014/main" id="{F77A4AF8-D2D1-BDF4-F7B6-14E8601B5E2E}"/>
              </a:ext>
            </a:extLst>
          </p:cNvPr>
          <p:cNvGrpSpPr/>
          <p:nvPr/>
        </p:nvGrpSpPr>
        <p:grpSpPr>
          <a:xfrm>
            <a:off x="17927602" y="4161273"/>
            <a:ext cx="2176780" cy="886460"/>
            <a:chOff x="17927602" y="4161273"/>
            <a:chExt cx="2176780" cy="886460"/>
          </a:xfrm>
        </p:grpSpPr>
        <p:sp>
          <p:nvSpPr>
            <p:cNvPr id="44" name="object 11">
              <a:extLst>
                <a:ext uri="{FF2B5EF4-FFF2-40B4-BE49-F238E27FC236}">
                  <a16:creationId xmlns:a16="http://schemas.microsoft.com/office/drawing/2014/main" id="{981F64BA-9D11-3715-14E7-9353CD5505AB}"/>
                </a:ext>
              </a:extLst>
            </p:cNvPr>
            <p:cNvSpPr/>
            <p:nvPr/>
          </p:nvSpPr>
          <p:spPr>
            <a:xfrm>
              <a:off x="17927602" y="416127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68FB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5" name="object 12">
              <a:extLst>
                <a:ext uri="{FF2B5EF4-FFF2-40B4-BE49-F238E27FC236}">
                  <a16:creationId xmlns:a16="http://schemas.microsoft.com/office/drawing/2014/main" id="{9EE8C88B-5EE2-1BB4-1C66-00C3AB987D6E}"/>
                </a:ext>
              </a:extLst>
            </p:cNvPr>
            <p:cNvSpPr/>
            <p:nvPr/>
          </p:nvSpPr>
          <p:spPr>
            <a:xfrm>
              <a:off x="17961014" y="445603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68FB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6" name="object 13">
              <a:extLst>
                <a:ext uri="{FF2B5EF4-FFF2-40B4-BE49-F238E27FC236}">
                  <a16:creationId xmlns:a16="http://schemas.microsoft.com/office/drawing/2014/main" id="{53BC9E60-263A-E588-83E1-40248035A771}"/>
                </a:ext>
              </a:extLst>
            </p:cNvPr>
            <p:cNvSpPr txBox="1"/>
            <p:nvPr/>
          </p:nvSpPr>
          <p:spPr>
            <a:xfrm>
              <a:off x="18749645" y="4199245"/>
              <a:ext cx="1056005" cy="774571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20320" marR="5080" indent="231775" algn="r">
                <a:lnSpc>
                  <a:spcPts val="1880"/>
                </a:lnSpc>
                <a:spcBef>
                  <a:spcPts val="340"/>
                </a:spcBef>
              </a:pPr>
              <a:r>
                <a:rPr sz="1750" spc="100" dirty="0">
                  <a:solidFill>
                    <a:srgbClr val="FFFFFF"/>
                  </a:solidFill>
                  <a:latin typeface="Arial Narrow"/>
                  <a:cs typeface="Arial Narrow"/>
                </a:rPr>
                <a:t>Wysokie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ryzyko</a:t>
              </a:r>
              <a:r>
                <a:rPr sz="1750" spc="8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przerzutów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47" name="Grupa 46">
            <a:extLst>
              <a:ext uri="{FF2B5EF4-FFF2-40B4-BE49-F238E27FC236}">
                <a16:creationId xmlns:a16="http://schemas.microsoft.com/office/drawing/2014/main" id="{D074ADF0-D5F9-AC2E-9130-032F6FAD58B5}"/>
              </a:ext>
            </a:extLst>
          </p:cNvPr>
          <p:cNvGrpSpPr/>
          <p:nvPr/>
        </p:nvGrpSpPr>
        <p:grpSpPr>
          <a:xfrm>
            <a:off x="17918421" y="6457267"/>
            <a:ext cx="2186305" cy="886460"/>
            <a:chOff x="17918421" y="6457267"/>
            <a:chExt cx="2186305" cy="886460"/>
          </a:xfrm>
        </p:grpSpPr>
        <p:grpSp>
          <p:nvGrpSpPr>
            <p:cNvPr id="48" name="object 14">
              <a:extLst>
                <a:ext uri="{FF2B5EF4-FFF2-40B4-BE49-F238E27FC236}">
                  <a16:creationId xmlns:a16="http://schemas.microsoft.com/office/drawing/2014/main" id="{83D2970F-2C7A-723A-E008-CCF9AAAA367C}"/>
                </a:ext>
              </a:extLst>
            </p:cNvPr>
            <p:cNvGrpSpPr/>
            <p:nvPr/>
          </p:nvGrpSpPr>
          <p:grpSpPr>
            <a:xfrm>
              <a:off x="17918421" y="6457267"/>
              <a:ext cx="2186305" cy="886460"/>
              <a:chOff x="17918421" y="6457267"/>
              <a:chExt cx="2186305" cy="886460"/>
            </a:xfrm>
          </p:grpSpPr>
          <p:sp>
            <p:nvSpPr>
              <p:cNvPr id="50" name="object 15">
                <a:extLst>
                  <a:ext uri="{FF2B5EF4-FFF2-40B4-BE49-F238E27FC236}">
                    <a16:creationId xmlns:a16="http://schemas.microsoft.com/office/drawing/2014/main" id="{299E0FE3-90E7-27DA-BCB3-B9AD4F7A0FC3}"/>
                  </a:ext>
                </a:extLst>
              </p:cNvPr>
              <p:cNvSpPr/>
              <p:nvPr/>
            </p:nvSpPr>
            <p:spPr>
              <a:xfrm>
                <a:off x="17927602" y="6457267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59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7798BC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1" name="object 16">
                <a:extLst>
                  <a:ext uri="{FF2B5EF4-FFF2-40B4-BE49-F238E27FC236}">
                    <a16:creationId xmlns:a16="http://schemas.microsoft.com/office/drawing/2014/main" id="{E3DC52B8-E526-9365-12F1-31E6C07D20B0}"/>
                  </a:ext>
                </a:extLst>
              </p:cNvPr>
              <p:cNvSpPr/>
              <p:nvPr/>
            </p:nvSpPr>
            <p:spPr>
              <a:xfrm>
                <a:off x="17961014" y="6752031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7798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49" name="object 20">
              <a:extLst>
                <a:ext uri="{FF2B5EF4-FFF2-40B4-BE49-F238E27FC236}">
                  <a16:creationId xmlns:a16="http://schemas.microsoft.com/office/drawing/2014/main" id="{293289B5-4765-DB89-315D-EA0933DBC9E9}"/>
                </a:ext>
              </a:extLst>
            </p:cNvPr>
            <p:cNvSpPr txBox="1"/>
            <p:nvPr/>
          </p:nvSpPr>
          <p:spPr>
            <a:xfrm>
              <a:off x="19113029" y="6635810"/>
              <a:ext cx="692150" cy="5302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ts val="1989"/>
                </a:lnSpc>
                <a:spcBef>
                  <a:spcPts val="90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Badania</a:t>
              </a:r>
              <a:endParaRPr sz="1750" dirty="0">
                <a:latin typeface="Arial Narrow"/>
                <a:cs typeface="Arial Narrow"/>
              </a:endParaRPr>
            </a:p>
            <a:p>
              <a:pPr marL="255270">
                <a:lnSpc>
                  <a:spcPts val="1989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RWE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56" name="Grupa 55">
            <a:extLst>
              <a:ext uri="{FF2B5EF4-FFF2-40B4-BE49-F238E27FC236}">
                <a16:creationId xmlns:a16="http://schemas.microsoft.com/office/drawing/2014/main" id="{8ECC0042-2706-54C7-8170-55771CBF47DF}"/>
              </a:ext>
            </a:extLst>
          </p:cNvPr>
          <p:cNvGrpSpPr/>
          <p:nvPr/>
        </p:nvGrpSpPr>
        <p:grpSpPr>
          <a:xfrm>
            <a:off x="17927602" y="7608459"/>
            <a:ext cx="2176780" cy="886460"/>
            <a:chOff x="17927602" y="7608459"/>
            <a:chExt cx="2176780" cy="886460"/>
          </a:xfrm>
        </p:grpSpPr>
        <p:sp>
          <p:nvSpPr>
            <p:cNvPr id="57" name="object 21">
              <a:extLst>
                <a:ext uri="{FF2B5EF4-FFF2-40B4-BE49-F238E27FC236}">
                  <a16:creationId xmlns:a16="http://schemas.microsoft.com/office/drawing/2014/main" id="{5330DFB6-30D7-CD62-8A01-B66F5DD20282}"/>
                </a:ext>
              </a:extLst>
            </p:cNvPr>
            <p:cNvSpPr/>
            <p:nvPr/>
          </p:nvSpPr>
          <p:spPr>
            <a:xfrm>
              <a:off x="17927602" y="7608459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8" name="object 22">
              <a:extLst>
                <a:ext uri="{FF2B5EF4-FFF2-40B4-BE49-F238E27FC236}">
                  <a16:creationId xmlns:a16="http://schemas.microsoft.com/office/drawing/2014/main" id="{879BDC9D-1295-F3A5-FBFE-A11FE334C717}"/>
                </a:ext>
              </a:extLst>
            </p:cNvPr>
            <p:cNvSpPr/>
            <p:nvPr/>
          </p:nvSpPr>
          <p:spPr>
            <a:xfrm>
              <a:off x="17961014" y="7903223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9" name="object 23">
              <a:extLst>
                <a:ext uri="{FF2B5EF4-FFF2-40B4-BE49-F238E27FC236}">
                  <a16:creationId xmlns:a16="http://schemas.microsoft.com/office/drawing/2014/main" id="{6F398BB7-AE35-92C4-0C3A-FCEA082B0776}"/>
                </a:ext>
              </a:extLst>
            </p:cNvPr>
            <p:cNvSpPr txBox="1"/>
            <p:nvPr/>
          </p:nvSpPr>
          <p:spPr>
            <a:xfrm>
              <a:off x="18931558" y="7653897"/>
              <a:ext cx="873760" cy="751205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Tolerancja </a:t>
              </a:r>
              <a:r>
                <a:rPr sz="1750" dirty="0">
                  <a:solidFill>
                    <a:srgbClr val="FFFFFF"/>
                  </a:solidFill>
                  <a:latin typeface="Arial Narrow"/>
                  <a:cs typeface="Arial Narrow"/>
                </a:rPr>
                <a:t>i</a:t>
              </a:r>
              <a:r>
                <a:rPr sz="1750" spc="-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jakość</a:t>
              </a:r>
              <a:endParaRPr sz="1750" dirty="0">
                <a:latin typeface="Arial Narrow"/>
                <a:cs typeface="Arial Narrow"/>
              </a:endParaRPr>
            </a:p>
            <a:p>
              <a:pPr marR="5080" algn="r">
                <a:lnSpc>
                  <a:spcPts val="1800"/>
                </a:lnSpc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życia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60" name="Grupa 59">
            <a:extLst>
              <a:ext uri="{FF2B5EF4-FFF2-40B4-BE49-F238E27FC236}">
                <a16:creationId xmlns:a16="http://schemas.microsoft.com/office/drawing/2014/main" id="{A7354140-C56F-59EF-52F2-42E8C966DCC9}"/>
              </a:ext>
            </a:extLst>
          </p:cNvPr>
          <p:cNvGrpSpPr/>
          <p:nvPr/>
        </p:nvGrpSpPr>
        <p:grpSpPr>
          <a:xfrm>
            <a:off x="17927602" y="5298113"/>
            <a:ext cx="2176780" cy="886460"/>
            <a:chOff x="17927602" y="5298113"/>
            <a:chExt cx="2176780" cy="886460"/>
          </a:xfrm>
        </p:grpSpPr>
        <p:sp>
          <p:nvSpPr>
            <p:cNvPr id="61" name="object 8">
              <a:extLst>
                <a:ext uri="{FF2B5EF4-FFF2-40B4-BE49-F238E27FC236}">
                  <a16:creationId xmlns:a16="http://schemas.microsoft.com/office/drawing/2014/main" id="{9057B24C-AD1A-BCF7-6F71-C2245EFE689D}"/>
                </a:ext>
              </a:extLst>
            </p:cNvPr>
            <p:cNvSpPr/>
            <p:nvPr/>
          </p:nvSpPr>
          <p:spPr>
            <a:xfrm>
              <a:off x="17927602" y="52981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2" name="object 9">
              <a:extLst>
                <a:ext uri="{FF2B5EF4-FFF2-40B4-BE49-F238E27FC236}">
                  <a16:creationId xmlns:a16="http://schemas.microsoft.com/office/drawing/2014/main" id="{228BC95D-0411-5193-A92E-1BE335177080}"/>
                </a:ext>
              </a:extLst>
            </p:cNvPr>
            <p:cNvSpPr/>
            <p:nvPr/>
          </p:nvSpPr>
          <p:spPr>
            <a:xfrm>
              <a:off x="17961014" y="55928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3" name="object 13">
              <a:extLst>
                <a:ext uri="{FF2B5EF4-FFF2-40B4-BE49-F238E27FC236}">
                  <a16:creationId xmlns:a16="http://schemas.microsoft.com/office/drawing/2014/main" id="{4EC511ED-2A04-85E7-244A-7C115BE858F1}"/>
                </a:ext>
              </a:extLst>
            </p:cNvPr>
            <p:cNvSpPr txBox="1"/>
            <p:nvPr/>
          </p:nvSpPr>
          <p:spPr>
            <a:xfrm>
              <a:off x="18749645" y="5451420"/>
              <a:ext cx="1056005" cy="530915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52705" marR="5080" indent="-40640" algn="r">
                <a:lnSpc>
                  <a:spcPts val="1880"/>
                </a:lnSpc>
              </a:pPr>
              <a:r>
                <a:rPr sz="1750" spc="-10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Skuteczność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 apalutamidu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13" name="Prostokąt 12">
            <a:hlinkClick r:id="rId4" action="ppaction://hlinksldjump"/>
            <a:extLst>
              <a:ext uri="{FF2B5EF4-FFF2-40B4-BE49-F238E27FC236}">
                <a16:creationId xmlns:a16="http://schemas.microsoft.com/office/drawing/2014/main" id="{E64AD57F-8357-83DB-9870-1E8B1CBEDE8F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hlinkClick r:id="rId5" action="ppaction://hlinksldjump"/>
            <a:extLst>
              <a:ext uri="{FF2B5EF4-FFF2-40B4-BE49-F238E27FC236}">
                <a16:creationId xmlns:a16="http://schemas.microsoft.com/office/drawing/2014/main" id="{7C2846E3-CBA7-655A-E578-0876BCDCC322}"/>
              </a:ext>
            </a:extLst>
          </p:cNvPr>
          <p:cNvSpPr/>
          <p:nvPr/>
        </p:nvSpPr>
        <p:spPr>
          <a:xfrm>
            <a:off x="17961013" y="5313862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hlinkClick r:id="rId6" action="ppaction://hlinksldjump"/>
            <a:extLst>
              <a:ext uri="{FF2B5EF4-FFF2-40B4-BE49-F238E27FC236}">
                <a16:creationId xmlns:a16="http://schemas.microsoft.com/office/drawing/2014/main" id="{76A02362-2DBE-D9A5-DBD3-27AD7BF5EF45}"/>
              </a:ext>
            </a:extLst>
          </p:cNvPr>
          <p:cNvSpPr/>
          <p:nvPr/>
        </p:nvSpPr>
        <p:spPr>
          <a:xfrm>
            <a:off x="17961013" y="6447641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hlinkClick r:id="rId7" action="ppaction://hlinksldjump"/>
            <a:extLst>
              <a:ext uri="{FF2B5EF4-FFF2-40B4-BE49-F238E27FC236}">
                <a16:creationId xmlns:a16="http://schemas.microsoft.com/office/drawing/2014/main" id="{DF028F78-FCA2-163F-2E94-117AD4237274}"/>
              </a:ext>
            </a:extLst>
          </p:cNvPr>
          <p:cNvSpPr/>
          <p:nvPr/>
        </p:nvSpPr>
        <p:spPr>
          <a:xfrm>
            <a:off x="17981580" y="763278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>
            <a:hlinkClick r:id="rId8" action="ppaction://hlinksldjump"/>
            <a:extLst>
              <a:ext uri="{FF2B5EF4-FFF2-40B4-BE49-F238E27FC236}">
                <a16:creationId xmlns:a16="http://schemas.microsoft.com/office/drawing/2014/main" id="{E125F1CD-9AC6-E10C-7286-1FC3BB641BC1}"/>
              </a:ext>
            </a:extLst>
          </p:cNvPr>
          <p:cNvSpPr/>
          <p:nvPr/>
        </p:nvSpPr>
        <p:spPr>
          <a:xfrm>
            <a:off x="17946866" y="878521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9" name="Grafika 18" descr="Dom z wypełnieniem pełnym">
            <a:hlinkClick r:id="rId9" action="ppaction://hlinksldjump"/>
            <a:extLst>
              <a:ext uri="{FF2B5EF4-FFF2-40B4-BE49-F238E27FC236}">
                <a16:creationId xmlns:a16="http://schemas.microsoft.com/office/drawing/2014/main" id="{94B6F4CD-F1CF-DEC6-0721-432147EE1FF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026929" y="3093836"/>
            <a:ext cx="914400" cy="914400"/>
          </a:xfrm>
          <a:prstGeom prst="rect">
            <a:avLst/>
          </a:prstGeom>
        </p:spPr>
      </p:pic>
      <p:sp>
        <p:nvSpPr>
          <p:cNvPr id="6" name="object 35">
            <a:extLst>
              <a:ext uri="{FF2B5EF4-FFF2-40B4-BE49-F238E27FC236}">
                <a16:creationId xmlns:a16="http://schemas.microsoft.com/office/drawing/2014/main" id="{950242F1-ADE7-BDF4-5A6E-EF376231641E}"/>
              </a:ext>
            </a:extLst>
          </p:cNvPr>
          <p:cNvSpPr txBox="1"/>
          <p:nvPr/>
        </p:nvSpPr>
        <p:spPr>
          <a:xfrm>
            <a:off x="552005" y="12592026"/>
            <a:ext cx="14853285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PSA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swoisty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antygen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sterczowy;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RWE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</a:t>
            </a:r>
            <a:endParaRPr lang="pl-PL" sz="1400" dirty="0">
              <a:latin typeface="Arial Narrow"/>
              <a:cs typeface="Arial Narrow"/>
            </a:endParaRPr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3826F0F1-882E-DE44-3A9C-B6395E5B60DF}"/>
              </a:ext>
            </a:extLst>
          </p:cNvPr>
          <p:cNvGrpSpPr/>
          <p:nvPr/>
        </p:nvGrpSpPr>
        <p:grpSpPr>
          <a:xfrm>
            <a:off x="17927601" y="9913114"/>
            <a:ext cx="2176780" cy="886460"/>
            <a:chOff x="17927601" y="9913114"/>
            <a:chExt cx="2176780" cy="886460"/>
          </a:xfrm>
        </p:grpSpPr>
        <p:sp>
          <p:nvSpPr>
            <p:cNvPr id="8" name="object 22">
              <a:extLst>
                <a:ext uri="{FF2B5EF4-FFF2-40B4-BE49-F238E27FC236}">
                  <a16:creationId xmlns:a16="http://schemas.microsoft.com/office/drawing/2014/main" id="{529B2AAE-61B8-4A47-90DC-8E293B5AF53F}"/>
                </a:ext>
              </a:extLst>
            </p:cNvPr>
            <p:cNvSpPr/>
            <p:nvPr/>
          </p:nvSpPr>
          <p:spPr>
            <a:xfrm>
              <a:off x="17927601" y="9913114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23">
              <a:extLst>
                <a:ext uri="{FF2B5EF4-FFF2-40B4-BE49-F238E27FC236}">
                  <a16:creationId xmlns:a16="http://schemas.microsoft.com/office/drawing/2014/main" id="{33B12750-3503-F62E-0315-B95CBEA7774C}"/>
                </a:ext>
              </a:extLst>
            </p:cNvPr>
            <p:cNvSpPr txBox="1"/>
            <p:nvPr/>
          </p:nvSpPr>
          <p:spPr>
            <a:xfrm>
              <a:off x="18901276" y="10179561"/>
              <a:ext cx="903605" cy="26802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algn="r">
                <a:lnSpc>
                  <a:spcPts val="1955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SIL</a:t>
              </a:r>
              <a:endParaRPr sz="1750" dirty="0">
                <a:latin typeface="Arial Narrow"/>
                <a:cs typeface="Arial Narrow"/>
              </a:endParaRPr>
            </a:p>
          </p:txBody>
        </p:sp>
        <p:sp>
          <p:nvSpPr>
            <p:cNvPr id="10" name="object 24">
              <a:extLst>
                <a:ext uri="{FF2B5EF4-FFF2-40B4-BE49-F238E27FC236}">
                  <a16:creationId xmlns:a16="http://schemas.microsoft.com/office/drawing/2014/main" id="{BB7B847A-C147-90C8-62C8-D2ED00AB3DCA}"/>
                </a:ext>
              </a:extLst>
            </p:cNvPr>
            <p:cNvSpPr/>
            <p:nvPr/>
          </p:nvSpPr>
          <p:spPr>
            <a:xfrm>
              <a:off x="17961013" y="10207879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1" name="Prostokąt 10">
            <a:hlinkClick r:id="rId12" action="ppaction://hlinksldjump"/>
            <a:extLst>
              <a:ext uri="{FF2B5EF4-FFF2-40B4-BE49-F238E27FC236}">
                <a16:creationId xmlns:a16="http://schemas.microsoft.com/office/drawing/2014/main" id="{760C48B1-592D-CF02-3F4A-AFD22C57A2E8}"/>
              </a:ext>
            </a:extLst>
          </p:cNvPr>
          <p:cNvSpPr/>
          <p:nvPr/>
        </p:nvSpPr>
        <p:spPr>
          <a:xfrm>
            <a:off x="17961012" y="9919750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8383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1EDDE4-F538-2F1E-BDB7-22597D2C1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9292" y="580974"/>
            <a:ext cx="9256394" cy="669414"/>
          </a:xfrm>
        </p:spPr>
        <p:txBody>
          <a:bodyPr/>
          <a:lstStyle/>
          <a:p>
            <a:r>
              <a:rPr lang="pl-PL" dirty="0"/>
              <a:t>PROGRESJA W UKŁADZIE KOSTNYM</a:t>
            </a:r>
            <a:r>
              <a:rPr lang="pl-PL" baseline="30000" dirty="0"/>
              <a:t>1</a:t>
            </a:r>
          </a:p>
        </p:txBody>
      </p:sp>
      <p:pic>
        <p:nvPicPr>
          <p:cNvPr id="5" name="object 31">
            <a:extLst>
              <a:ext uri="{FF2B5EF4-FFF2-40B4-BE49-F238E27FC236}">
                <a16:creationId xmlns:a16="http://schemas.microsoft.com/office/drawing/2014/main" id="{5C9273A0-BAA3-94CD-B304-45FCF6BAA28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641134"/>
            <a:ext cx="20073287" cy="329511"/>
          </a:xfrm>
          <a:prstGeom prst="rect">
            <a:avLst/>
          </a:prstGeom>
        </p:spPr>
      </p:pic>
      <p:sp>
        <p:nvSpPr>
          <p:cNvPr id="36" name="object 78">
            <a:extLst>
              <a:ext uri="{FF2B5EF4-FFF2-40B4-BE49-F238E27FC236}">
                <a16:creationId xmlns:a16="http://schemas.microsoft.com/office/drawing/2014/main" id="{0E818FBF-8361-04AE-B82F-C2E57E353D7C}"/>
              </a:ext>
            </a:extLst>
          </p:cNvPr>
          <p:cNvSpPr txBox="1"/>
          <p:nvPr/>
        </p:nvSpPr>
        <p:spPr>
          <a:xfrm>
            <a:off x="1082029" y="2301055"/>
            <a:ext cx="16418036" cy="52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lang="pl-PL" sz="3350" b="1" dirty="0">
                <a:solidFill>
                  <a:srgbClr val="050E4C"/>
                </a:solidFill>
                <a:latin typeface="Arial Narrow"/>
                <a:cs typeface="Arial Narrow"/>
              </a:rPr>
              <a:t>Progresja w układzie kostnym</a:t>
            </a:r>
            <a:endParaRPr lang="pl-PL" sz="2625" baseline="31746" dirty="0">
              <a:latin typeface="Arial Narrow"/>
              <a:cs typeface="Arial Narrow"/>
            </a:endParaRPr>
          </a:p>
        </p:txBody>
      </p:sp>
      <p:sp>
        <p:nvSpPr>
          <p:cNvPr id="37" name="object 77">
            <a:extLst>
              <a:ext uri="{FF2B5EF4-FFF2-40B4-BE49-F238E27FC236}">
                <a16:creationId xmlns:a16="http://schemas.microsoft.com/office/drawing/2014/main" id="{1CBBEBE1-C6DE-326B-19C4-1B91BC94E392}"/>
              </a:ext>
            </a:extLst>
          </p:cNvPr>
          <p:cNvSpPr/>
          <p:nvPr/>
        </p:nvSpPr>
        <p:spPr>
          <a:xfrm>
            <a:off x="0" y="10787932"/>
            <a:ext cx="16452849" cy="1528445"/>
          </a:xfrm>
          <a:custGeom>
            <a:avLst/>
            <a:gdLst/>
            <a:ahLst/>
            <a:cxnLst/>
            <a:rect l="l" t="t" r="r" b="b"/>
            <a:pathLst>
              <a:path w="15019019" h="1528444">
                <a:moveTo>
                  <a:pt x="14763284" y="0"/>
                </a:moveTo>
                <a:lnTo>
                  <a:pt x="0" y="0"/>
                </a:lnTo>
                <a:lnTo>
                  <a:pt x="0" y="1527920"/>
                </a:lnTo>
                <a:lnTo>
                  <a:pt x="14763284" y="1527920"/>
                </a:lnTo>
                <a:lnTo>
                  <a:pt x="14809222" y="1523802"/>
                </a:lnTo>
                <a:lnTo>
                  <a:pt x="14852459" y="1511931"/>
                </a:lnTo>
                <a:lnTo>
                  <a:pt x="14892272" y="1493027"/>
                </a:lnTo>
                <a:lnTo>
                  <a:pt x="14927940" y="1467813"/>
                </a:lnTo>
                <a:lnTo>
                  <a:pt x="14958741" y="1437012"/>
                </a:lnTo>
                <a:lnTo>
                  <a:pt x="14983954" y="1401343"/>
                </a:lnTo>
                <a:lnTo>
                  <a:pt x="15002856" y="1361531"/>
                </a:lnTo>
                <a:lnTo>
                  <a:pt x="15014727" y="1318295"/>
                </a:lnTo>
                <a:lnTo>
                  <a:pt x="15018844" y="1272359"/>
                </a:lnTo>
                <a:lnTo>
                  <a:pt x="15018844" y="255560"/>
                </a:lnTo>
                <a:lnTo>
                  <a:pt x="15014727" y="209624"/>
                </a:lnTo>
                <a:lnTo>
                  <a:pt x="15002856" y="166389"/>
                </a:lnTo>
                <a:lnTo>
                  <a:pt x="14983954" y="126576"/>
                </a:lnTo>
                <a:lnTo>
                  <a:pt x="14958741" y="90908"/>
                </a:lnTo>
                <a:lnTo>
                  <a:pt x="14927940" y="60106"/>
                </a:lnTo>
                <a:lnTo>
                  <a:pt x="14892272" y="34892"/>
                </a:lnTo>
                <a:lnTo>
                  <a:pt x="14852459" y="15989"/>
                </a:lnTo>
                <a:lnTo>
                  <a:pt x="14809222" y="4117"/>
                </a:lnTo>
                <a:lnTo>
                  <a:pt x="14763284" y="0"/>
                </a:lnTo>
                <a:close/>
              </a:path>
            </a:pathLst>
          </a:custGeom>
          <a:solidFill>
            <a:srgbClr val="7E5393">
              <a:alpha val="7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161">
            <a:extLst>
              <a:ext uri="{FF2B5EF4-FFF2-40B4-BE49-F238E27FC236}">
                <a16:creationId xmlns:a16="http://schemas.microsoft.com/office/drawing/2014/main" id="{58812EFD-91F7-297A-8555-159E99A2A968}"/>
              </a:ext>
            </a:extLst>
          </p:cNvPr>
          <p:cNvSpPr txBox="1"/>
          <p:nvPr/>
        </p:nvSpPr>
        <p:spPr>
          <a:xfrm>
            <a:off x="890272" y="11090009"/>
            <a:ext cx="15181577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lang="pl-PL" sz="2000" dirty="0">
                <a:solidFill>
                  <a:srgbClr val="FFFFFF"/>
                </a:solidFill>
                <a:latin typeface="Arial Narrow"/>
                <a:cs typeface="Arial Narrow"/>
              </a:rPr>
              <a:t>Zmiany kostne uwidocznione w badaniach scyntygraficznych: wyjściowym oraz w pierwszym i drugim badaniu po rozpoczęciu leczenia. Istniejące zmiany kostne widoczne na skanie wyjściowym nie liczą się do progresji. Pojawienie się </a:t>
            </a:r>
            <a:r>
              <a:rPr lang="pl-PL" sz="2000" b="1" dirty="0">
                <a:solidFill>
                  <a:srgbClr val="FFFFFF"/>
                </a:solidFill>
                <a:latin typeface="Arial Narrow"/>
                <a:cs typeface="Arial Narrow"/>
              </a:rPr>
              <a:t>dwóch nowych zmian </a:t>
            </a:r>
            <a:r>
              <a:rPr lang="pl-PL" sz="2000" dirty="0">
                <a:solidFill>
                  <a:srgbClr val="FFFFFF"/>
                </a:solidFill>
                <a:latin typeface="Arial Narrow"/>
                <a:cs typeface="Arial Narrow"/>
              </a:rPr>
              <a:t>w pierwszym badaniu po rozpoczęciu leczenia liczy się</a:t>
            </a:r>
            <a:br>
              <a:rPr lang="pl-PL" sz="2000" dirty="0">
                <a:solidFill>
                  <a:srgbClr val="FFFFFF"/>
                </a:solidFill>
                <a:latin typeface="Arial Narrow"/>
                <a:cs typeface="Arial Narrow"/>
              </a:rPr>
            </a:br>
            <a:r>
              <a:rPr lang="pl-PL" sz="2000" dirty="0">
                <a:solidFill>
                  <a:srgbClr val="FFFFFF"/>
                </a:solidFill>
                <a:latin typeface="Arial Narrow"/>
                <a:cs typeface="Arial Narrow"/>
              </a:rPr>
              <a:t>do progresji tylko wtedy, gdy </a:t>
            </a:r>
            <a:r>
              <a:rPr lang="pl-PL" sz="2000" b="1" dirty="0">
                <a:solidFill>
                  <a:srgbClr val="FFFFFF"/>
                </a:solidFill>
                <a:latin typeface="Arial Narrow"/>
                <a:cs typeface="Arial Narrow"/>
              </a:rPr>
              <a:t>zmiany te utrzymują się podczas drugiego badania</a:t>
            </a:r>
            <a:r>
              <a:rPr lang="pl-PL" sz="2000" dirty="0">
                <a:solidFill>
                  <a:srgbClr val="FFFFFF"/>
                </a:solidFill>
                <a:latin typeface="Arial Narrow"/>
                <a:cs typeface="Arial Narrow"/>
              </a:rPr>
              <a:t> po rozpoczęciu leczenia, tj., gdy spełniona jest zasada 2 + 2.</a:t>
            </a:r>
          </a:p>
        </p:txBody>
      </p:sp>
      <p:sp>
        <p:nvSpPr>
          <p:cNvPr id="4" name="object 39">
            <a:extLst>
              <a:ext uri="{FF2B5EF4-FFF2-40B4-BE49-F238E27FC236}">
                <a16:creationId xmlns:a16="http://schemas.microsoft.com/office/drawing/2014/main" id="{A67D8C7D-B222-833F-6089-BE47A121F9A0}"/>
              </a:ext>
            </a:extLst>
          </p:cNvPr>
          <p:cNvSpPr txBox="1"/>
          <p:nvPr/>
        </p:nvSpPr>
        <p:spPr>
          <a:xfrm>
            <a:off x="511385" y="12931775"/>
            <a:ext cx="15556743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5"/>
              </a:spcBef>
            </a:pP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1.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 Wysocki P i </a:t>
            </a:r>
            <a:r>
              <a:rPr lang="pl-PL" sz="1400" dirty="0" err="1">
                <a:solidFill>
                  <a:srgbClr val="050E4C"/>
                </a:solidFill>
                <a:latin typeface="Arial Narrow"/>
                <a:cs typeface="Arial Narrow"/>
              </a:rPr>
              <a:t>wsp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. Zalecenia postępowania diagnostyczno-terapeutycznego w raku gruczołu krokowego – stanowisko Polskiego Towarzystwa Onkologii Klinicznej i Polskiego Towarzystwa Urologicznego. Onkologia w Praktyce Klinicznej – Edukacja, 2023.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2.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 https://www.calyx.ai/library/assessing-prostate-cancer-on-imaging- in-</a:t>
            </a:r>
            <a:r>
              <a:rPr lang="pl-PL" sz="1400" dirty="0" err="1">
                <a:solidFill>
                  <a:srgbClr val="050E4C"/>
                </a:solidFill>
                <a:latin typeface="Arial Narrow"/>
                <a:cs typeface="Arial Narrow"/>
              </a:rPr>
              <a:t>clinical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-</a:t>
            </a:r>
            <a:r>
              <a:rPr lang="pl-PL" sz="1400" dirty="0" err="1">
                <a:solidFill>
                  <a:srgbClr val="050E4C"/>
                </a:solidFill>
                <a:latin typeface="Arial Narrow"/>
                <a:cs typeface="Arial Narrow"/>
              </a:rPr>
              <a:t>trials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/ dostęp: 18.04.2023.</a:t>
            </a:r>
            <a:endParaRPr lang="en-US" sz="1400" dirty="0">
              <a:solidFill>
                <a:srgbClr val="050E4C"/>
              </a:solidFill>
              <a:latin typeface="Arial Narrow"/>
              <a:cs typeface="Arial Narrow"/>
            </a:endParaRPr>
          </a:p>
        </p:txBody>
      </p:sp>
      <p:pic>
        <p:nvPicPr>
          <p:cNvPr id="35" name="Picture 4">
            <a:extLst>
              <a:ext uri="{FF2B5EF4-FFF2-40B4-BE49-F238E27FC236}">
                <a16:creationId xmlns:a16="http://schemas.microsoft.com/office/drawing/2014/main" id="{E8FD0BEE-2A7F-21DC-C6AA-26011B7CF1E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contrast="11000"/>
          </a:blip>
          <a:stretch>
            <a:fillRect/>
          </a:stretch>
        </p:blipFill>
        <p:spPr>
          <a:xfrm>
            <a:off x="1212850" y="2829405"/>
            <a:ext cx="14304022" cy="7834033"/>
          </a:xfrm>
          <a:prstGeom prst="rect">
            <a:avLst/>
          </a:prstGeom>
        </p:spPr>
      </p:pic>
      <p:grpSp>
        <p:nvGrpSpPr>
          <p:cNvPr id="3" name="Grupa 2">
            <a:extLst>
              <a:ext uri="{FF2B5EF4-FFF2-40B4-BE49-F238E27FC236}">
                <a16:creationId xmlns:a16="http://schemas.microsoft.com/office/drawing/2014/main" id="{E4EBDB02-1A0E-F553-CEEA-CEC7AAEF1EF1}"/>
              </a:ext>
            </a:extLst>
          </p:cNvPr>
          <p:cNvGrpSpPr/>
          <p:nvPr/>
        </p:nvGrpSpPr>
        <p:grpSpPr>
          <a:xfrm>
            <a:off x="17500065" y="8759925"/>
            <a:ext cx="2604135" cy="886460"/>
            <a:chOff x="17500065" y="8759925"/>
            <a:chExt cx="2604135" cy="886460"/>
          </a:xfrm>
        </p:grpSpPr>
        <p:grpSp>
          <p:nvGrpSpPr>
            <p:cNvPr id="38" name="object 17">
              <a:extLst>
                <a:ext uri="{FF2B5EF4-FFF2-40B4-BE49-F238E27FC236}">
                  <a16:creationId xmlns:a16="http://schemas.microsoft.com/office/drawing/2014/main" id="{87126D1E-D973-1B45-FC78-3E508D594BE7}"/>
                </a:ext>
              </a:extLst>
            </p:cNvPr>
            <p:cNvGrpSpPr/>
            <p:nvPr/>
          </p:nvGrpSpPr>
          <p:grpSpPr>
            <a:xfrm>
              <a:off x="17500065" y="8759925"/>
              <a:ext cx="2604135" cy="886460"/>
              <a:chOff x="17500065" y="7608459"/>
              <a:chExt cx="2604135" cy="886460"/>
            </a:xfrm>
          </p:grpSpPr>
          <p:sp>
            <p:nvSpPr>
              <p:cNvPr id="41" name="object 18">
                <a:extLst>
                  <a:ext uri="{FF2B5EF4-FFF2-40B4-BE49-F238E27FC236}">
                    <a16:creationId xmlns:a16="http://schemas.microsoft.com/office/drawing/2014/main" id="{0CF35CD3-F6B4-20CD-2B90-B6D1575A86F0}"/>
                  </a:ext>
                </a:extLst>
              </p:cNvPr>
              <p:cNvSpPr/>
              <p:nvPr/>
            </p:nvSpPr>
            <p:spPr>
              <a:xfrm>
                <a:off x="17500065" y="7608459"/>
                <a:ext cx="2604135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604134" h="886459">
                    <a:moveTo>
                      <a:pt x="2604033" y="0"/>
                    </a:moveTo>
                    <a:lnTo>
                      <a:pt x="438473" y="0"/>
                    </a:lnTo>
                    <a:lnTo>
                      <a:pt x="0" y="437502"/>
                    </a:lnTo>
                    <a:lnTo>
                      <a:pt x="427535" y="885943"/>
                    </a:lnTo>
                    <a:lnTo>
                      <a:pt x="2604033" y="885943"/>
                    </a:lnTo>
                    <a:lnTo>
                      <a:pt x="2604033" y="0"/>
                    </a:lnTo>
                    <a:close/>
                  </a:path>
                </a:pathLst>
              </a:custGeom>
              <a:solidFill>
                <a:srgbClr val="00B0F0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2" name="object 19">
                <a:extLst>
                  <a:ext uri="{FF2B5EF4-FFF2-40B4-BE49-F238E27FC236}">
                    <a16:creationId xmlns:a16="http://schemas.microsoft.com/office/drawing/2014/main" id="{27CA2C82-85CC-F89C-6A87-DAA9D881843E}"/>
                  </a:ext>
                </a:extLst>
              </p:cNvPr>
              <p:cNvSpPr/>
              <p:nvPr/>
            </p:nvSpPr>
            <p:spPr>
              <a:xfrm>
                <a:off x="17961011" y="7903224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152970" y="0"/>
                    </a:moveTo>
                    <a:lnTo>
                      <a:pt x="0" y="148208"/>
                    </a:lnTo>
                    <a:lnTo>
                      <a:pt x="152970" y="296416"/>
                    </a:lnTo>
                  </a:path>
                </a:pathLst>
              </a:custGeom>
              <a:ln w="85186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40" name="object 21">
              <a:extLst>
                <a:ext uri="{FF2B5EF4-FFF2-40B4-BE49-F238E27FC236}">
                  <a16:creationId xmlns:a16="http://schemas.microsoft.com/office/drawing/2014/main" id="{861A00C0-DF1D-FABE-1C0D-AAC66B30C563}"/>
                </a:ext>
              </a:extLst>
            </p:cNvPr>
            <p:cNvSpPr txBox="1"/>
            <p:nvPr/>
          </p:nvSpPr>
          <p:spPr>
            <a:xfrm>
              <a:off x="18098140" y="8805446"/>
              <a:ext cx="1707254" cy="743152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Przebieg </a:t>
              </a:r>
              <a:b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</a:b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choroby i ryzyko progresji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43" name="Grupa 42">
            <a:extLst>
              <a:ext uri="{FF2B5EF4-FFF2-40B4-BE49-F238E27FC236}">
                <a16:creationId xmlns:a16="http://schemas.microsoft.com/office/drawing/2014/main" id="{E4149EA8-480F-3638-B932-8C9F2EE7EACC}"/>
              </a:ext>
            </a:extLst>
          </p:cNvPr>
          <p:cNvGrpSpPr/>
          <p:nvPr/>
        </p:nvGrpSpPr>
        <p:grpSpPr>
          <a:xfrm>
            <a:off x="17927602" y="4161273"/>
            <a:ext cx="2176780" cy="886460"/>
            <a:chOff x="17927602" y="4161273"/>
            <a:chExt cx="2176780" cy="886460"/>
          </a:xfrm>
        </p:grpSpPr>
        <p:sp>
          <p:nvSpPr>
            <p:cNvPr id="44" name="object 11">
              <a:extLst>
                <a:ext uri="{FF2B5EF4-FFF2-40B4-BE49-F238E27FC236}">
                  <a16:creationId xmlns:a16="http://schemas.microsoft.com/office/drawing/2014/main" id="{785D426E-21E9-237C-8871-A72F441ADCE3}"/>
                </a:ext>
              </a:extLst>
            </p:cNvPr>
            <p:cNvSpPr/>
            <p:nvPr/>
          </p:nvSpPr>
          <p:spPr>
            <a:xfrm>
              <a:off x="17927602" y="416127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68FB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5" name="object 12">
              <a:extLst>
                <a:ext uri="{FF2B5EF4-FFF2-40B4-BE49-F238E27FC236}">
                  <a16:creationId xmlns:a16="http://schemas.microsoft.com/office/drawing/2014/main" id="{922B64D1-C6F4-86EB-CCE1-B5B9B59DE149}"/>
                </a:ext>
              </a:extLst>
            </p:cNvPr>
            <p:cNvSpPr/>
            <p:nvPr/>
          </p:nvSpPr>
          <p:spPr>
            <a:xfrm>
              <a:off x="17961014" y="445603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68FB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6" name="object 13">
              <a:extLst>
                <a:ext uri="{FF2B5EF4-FFF2-40B4-BE49-F238E27FC236}">
                  <a16:creationId xmlns:a16="http://schemas.microsoft.com/office/drawing/2014/main" id="{7AA5E304-0D5C-8FD8-DE3C-9F313DE4ECE4}"/>
                </a:ext>
              </a:extLst>
            </p:cNvPr>
            <p:cNvSpPr txBox="1"/>
            <p:nvPr/>
          </p:nvSpPr>
          <p:spPr>
            <a:xfrm>
              <a:off x="18749645" y="4199245"/>
              <a:ext cx="1056005" cy="774571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20320" marR="5080" indent="231775" algn="r">
                <a:lnSpc>
                  <a:spcPts val="1880"/>
                </a:lnSpc>
                <a:spcBef>
                  <a:spcPts val="340"/>
                </a:spcBef>
              </a:pPr>
              <a:r>
                <a:rPr sz="1750" spc="100" dirty="0">
                  <a:solidFill>
                    <a:srgbClr val="FFFFFF"/>
                  </a:solidFill>
                  <a:latin typeface="Arial Narrow"/>
                  <a:cs typeface="Arial Narrow"/>
                </a:rPr>
                <a:t>Wysokie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ryzyko</a:t>
              </a:r>
              <a:r>
                <a:rPr sz="1750" spc="8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przerzutów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47" name="Grupa 46">
            <a:extLst>
              <a:ext uri="{FF2B5EF4-FFF2-40B4-BE49-F238E27FC236}">
                <a16:creationId xmlns:a16="http://schemas.microsoft.com/office/drawing/2014/main" id="{3BC30C74-502D-6B5A-2D08-E9AA89FA5F09}"/>
              </a:ext>
            </a:extLst>
          </p:cNvPr>
          <p:cNvGrpSpPr/>
          <p:nvPr/>
        </p:nvGrpSpPr>
        <p:grpSpPr>
          <a:xfrm>
            <a:off x="17918421" y="6457267"/>
            <a:ext cx="2186305" cy="886460"/>
            <a:chOff x="17918421" y="6457267"/>
            <a:chExt cx="2186305" cy="886460"/>
          </a:xfrm>
        </p:grpSpPr>
        <p:grpSp>
          <p:nvGrpSpPr>
            <p:cNvPr id="48" name="object 14">
              <a:extLst>
                <a:ext uri="{FF2B5EF4-FFF2-40B4-BE49-F238E27FC236}">
                  <a16:creationId xmlns:a16="http://schemas.microsoft.com/office/drawing/2014/main" id="{305FF678-434E-8F84-568B-260152A15DD1}"/>
                </a:ext>
              </a:extLst>
            </p:cNvPr>
            <p:cNvGrpSpPr/>
            <p:nvPr/>
          </p:nvGrpSpPr>
          <p:grpSpPr>
            <a:xfrm>
              <a:off x="17918421" y="6457267"/>
              <a:ext cx="2186305" cy="886460"/>
              <a:chOff x="17918421" y="6457267"/>
              <a:chExt cx="2186305" cy="886460"/>
            </a:xfrm>
          </p:grpSpPr>
          <p:sp>
            <p:nvSpPr>
              <p:cNvPr id="50" name="object 15">
                <a:extLst>
                  <a:ext uri="{FF2B5EF4-FFF2-40B4-BE49-F238E27FC236}">
                    <a16:creationId xmlns:a16="http://schemas.microsoft.com/office/drawing/2014/main" id="{282E065B-3546-9191-6DFB-B7E4631DAF83}"/>
                  </a:ext>
                </a:extLst>
              </p:cNvPr>
              <p:cNvSpPr/>
              <p:nvPr/>
            </p:nvSpPr>
            <p:spPr>
              <a:xfrm>
                <a:off x="17927602" y="6457267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59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7798BC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1" name="object 16">
                <a:extLst>
                  <a:ext uri="{FF2B5EF4-FFF2-40B4-BE49-F238E27FC236}">
                    <a16:creationId xmlns:a16="http://schemas.microsoft.com/office/drawing/2014/main" id="{025FB5C2-8F85-3B4B-F43C-1B3A189DD3DA}"/>
                  </a:ext>
                </a:extLst>
              </p:cNvPr>
              <p:cNvSpPr/>
              <p:nvPr/>
            </p:nvSpPr>
            <p:spPr>
              <a:xfrm>
                <a:off x="17961014" y="6752031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7798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49" name="object 20">
              <a:extLst>
                <a:ext uri="{FF2B5EF4-FFF2-40B4-BE49-F238E27FC236}">
                  <a16:creationId xmlns:a16="http://schemas.microsoft.com/office/drawing/2014/main" id="{774EE29B-E473-57B3-05F0-9093D35BCD04}"/>
                </a:ext>
              </a:extLst>
            </p:cNvPr>
            <p:cNvSpPr txBox="1"/>
            <p:nvPr/>
          </p:nvSpPr>
          <p:spPr>
            <a:xfrm>
              <a:off x="19113029" y="6635810"/>
              <a:ext cx="692150" cy="5302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ts val="1989"/>
                </a:lnSpc>
                <a:spcBef>
                  <a:spcPts val="90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Badania</a:t>
              </a:r>
              <a:endParaRPr sz="1750" dirty="0">
                <a:latin typeface="Arial Narrow"/>
                <a:cs typeface="Arial Narrow"/>
              </a:endParaRPr>
            </a:p>
            <a:p>
              <a:pPr marL="255270">
                <a:lnSpc>
                  <a:spcPts val="1989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RWE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56" name="Grupa 55">
            <a:extLst>
              <a:ext uri="{FF2B5EF4-FFF2-40B4-BE49-F238E27FC236}">
                <a16:creationId xmlns:a16="http://schemas.microsoft.com/office/drawing/2014/main" id="{78A4ABFD-C5A3-7838-E712-4B774447835D}"/>
              </a:ext>
            </a:extLst>
          </p:cNvPr>
          <p:cNvGrpSpPr/>
          <p:nvPr/>
        </p:nvGrpSpPr>
        <p:grpSpPr>
          <a:xfrm>
            <a:off x="17927602" y="7608459"/>
            <a:ext cx="2176780" cy="886460"/>
            <a:chOff x="17927602" y="7608459"/>
            <a:chExt cx="2176780" cy="886460"/>
          </a:xfrm>
        </p:grpSpPr>
        <p:sp>
          <p:nvSpPr>
            <p:cNvPr id="57" name="object 21">
              <a:extLst>
                <a:ext uri="{FF2B5EF4-FFF2-40B4-BE49-F238E27FC236}">
                  <a16:creationId xmlns:a16="http://schemas.microsoft.com/office/drawing/2014/main" id="{7C0A1754-A58F-08E6-A66B-F5C84B0D6302}"/>
                </a:ext>
              </a:extLst>
            </p:cNvPr>
            <p:cNvSpPr/>
            <p:nvPr/>
          </p:nvSpPr>
          <p:spPr>
            <a:xfrm>
              <a:off x="17927602" y="7608459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8" name="object 22">
              <a:extLst>
                <a:ext uri="{FF2B5EF4-FFF2-40B4-BE49-F238E27FC236}">
                  <a16:creationId xmlns:a16="http://schemas.microsoft.com/office/drawing/2014/main" id="{5DEC62CE-BCF3-DF4E-5D40-1AA5D55ACFE5}"/>
                </a:ext>
              </a:extLst>
            </p:cNvPr>
            <p:cNvSpPr/>
            <p:nvPr/>
          </p:nvSpPr>
          <p:spPr>
            <a:xfrm>
              <a:off x="17961014" y="7903223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9" name="object 23">
              <a:extLst>
                <a:ext uri="{FF2B5EF4-FFF2-40B4-BE49-F238E27FC236}">
                  <a16:creationId xmlns:a16="http://schemas.microsoft.com/office/drawing/2014/main" id="{24578647-3248-BC13-C256-81FC2168AE86}"/>
                </a:ext>
              </a:extLst>
            </p:cNvPr>
            <p:cNvSpPr txBox="1"/>
            <p:nvPr/>
          </p:nvSpPr>
          <p:spPr>
            <a:xfrm>
              <a:off x="18931558" y="7653897"/>
              <a:ext cx="873760" cy="751205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Tolerancja </a:t>
              </a:r>
              <a:r>
                <a:rPr sz="1750" dirty="0">
                  <a:solidFill>
                    <a:srgbClr val="FFFFFF"/>
                  </a:solidFill>
                  <a:latin typeface="Arial Narrow"/>
                  <a:cs typeface="Arial Narrow"/>
                </a:rPr>
                <a:t>i</a:t>
              </a:r>
              <a:r>
                <a:rPr sz="1750" spc="-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jakość</a:t>
              </a:r>
              <a:endParaRPr sz="1750" dirty="0">
                <a:latin typeface="Arial Narrow"/>
                <a:cs typeface="Arial Narrow"/>
              </a:endParaRPr>
            </a:p>
            <a:p>
              <a:pPr marR="5080" algn="r">
                <a:lnSpc>
                  <a:spcPts val="1800"/>
                </a:lnSpc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życia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60" name="Grupa 59">
            <a:extLst>
              <a:ext uri="{FF2B5EF4-FFF2-40B4-BE49-F238E27FC236}">
                <a16:creationId xmlns:a16="http://schemas.microsoft.com/office/drawing/2014/main" id="{C694CBD2-8D09-3182-A728-36075B797F4B}"/>
              </a:ext>
            </a:extLst>
          </p:cNvPr>
          <p:cNvGrpSpPr/>
          <p:nvPr/>
        </p:nvGrpSpPr>
        <p:grpSpPr>
          <a:xfrm>
            <a:off x="17927602" y="5298113"/>
            <a:ext cx="2176780" cy="886460"/>
            <a:chOff x="17927602" y="5298113"/>
            <a:chExt cx="2176780" cy="886460"/>
          </a:xfrm>
        </p:grpSpPr>
        <p:sp>
          <p:nvSpPr>
            <p:cNvPr id="61" name="object 8">
              <a:extLst>
                <a:ext uri="{FF2B5EF4-FFF2-40B4-BE49-F238E27FC236}">
                  <a16:creationId xmlns:a16="http://schemas.microsoft.com/office/drawing/2014/main" id="{1734DE32-BFC9-DDEF-0439-5BAAC1DB87EC}"/>
                </a:ext>
              </a:extLst>
            </p:cNvPr>
            <p:cNvSpPr/>
            <p:nvPr/>
          </p:nvSpPr>
          <p:spPr>
            <a:xfrm>
              <a:off x="17927602" y="52981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2" name="object 9">
              <a:extLst>
                <a:ext uri="{FF2B5EF4-FFF2-40B4-BE49-F238E27FC236}">
                  <a16:creationId xmlns:a16="http://schemas.microsoft.com/office/drawing/2014/main" id="{96ED801A-D4EC-3DAC-0068-05625482A62D}"/>
                </a:ext>
              </a:extLst>
            </p:cNvPr>
            <p:cNvSpPr/>
            <p:nvPr/>
          </p:nvSpPr>
          <p:spPr>
            <a:xfrm>
              <a:off x="17961014" y="55928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3" name="object 13">
              <a:extLst>
                <a:ext uri="{FF2B5EF4-FFF2-40B4-BE49-F238E27FC236}">
                  <a16:creationId xmlns:a16="http://schemas.microsoft.com/office/drawing/2014/main" id="{C181B74E-D424-6323-37D7-CBDC2B70060D}"/>
                </a:ext>
              </a:extLst>
            </p:cNvPr>
            <p:cNvSpPr txBox="1"/>
            <p:nvPr/>
          </p:nvSpPr>
          <p:spPr>
            <a:xfrm>
              <a:off x="18749645" y="5451420"/>
              <a:ext cx="1056005" cy="530915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52705" marR="5080" indent="-40640" algn="r">
                <a:lnSpc>
                  <a:spcPts val="1880"/>
                </a:lnSpc>
              </a:pPr>
              <a:r>
                <a:rPr sz="1750" spc="-10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Skuteczność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 apalutamidu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13" name="Prostokąt 12">
            <a:hlinkClick r:id="rId4" action="ppaction://hlinksldjump"/>
            <a:extLst>
              <a:ext uri="{FF2B5EF4-FFF2-40B4-BE49-F238E27FC236}">
                <a16:creationId xmlns:a16="http://schemas.microsoft.com/office/drawing/2014/main" id="{6DBA35EF-07D1-0053-7C30-958396DC4502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hlinkClick r:id="rId5" action="ppaction://hlinksldjump"/>
            <a:extLst>
              <a:ext uri="{FF2B5EF4-FFF2-40B4-BE49-F238E27FC236}">
                <a16:creationId xmlns:a16="http://schemas.microsoft.com/office/drawing/2014/main" id="{56EB380B-8661-512A-98D3-369F294AE959}"/>
              </a:ext>
            </a:extLst>
          </p:cNvPr>
          <p:cNvSpPr/>
          <p:nvPr/>
        </p:nvSpPr>
        <p:spPr>
          <a:xfrm>
            <a:off x="17961013" y="5313862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hlinkClick r:id="rId6" action="ppaction://hlinksldjump"/>
            <a:extLst>
              <a:ext uri="{FF2B5EF4-FFF2-40B4-BE49-F238E27FC236}">
                <a16:creationId xmlns:a16="http://schemas.microsoft.com/office/drawing/2014/main" id="{C1E3A9CE-77C2-337F-96F2-3FB906077E2B}"/>
              </a:ext>
            </a:extLst>
          </p:cNvPr>
          <p:cNvSpPr/>
          <p:nvPr/>
        </p:nvSpPr>
        <p:spPr>
          <a:xfrm>
            <a:off x="17961013" y="6447641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hlinkClick r:id="rId7" action="ppaction://hlinksldjump"/>
            <a:extLst>
              <a:ext uri="{FF2B5EF4-FFF2-40B4-BE49-F238E27FC236}">
                <a16:creationId xmlns:a16="http://schemas.microsoft.com/office/drawing/2014/main" id="{02304802-D3E1-0C98-B166-57B1D7F52B83}"/>
              </a:ext>
            </a:extLst>
          </p:cNvPr>
          <p:cNvSpPr/>
          <p:nvPr/>
        </p:nvSpPr>
        <p:spPr>
          <a:xfrm>
            <a:off x="17981580" y="763278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>
            <a:hlinkClick r:id="rId8" action="ppaction://hlinksldjump"/>
            <a:extLst>
              <a:ext uri="{FF2B5EF4-FFF2-40B4-BE49-F238E27FC236}">
                <a16:creationId xmlns:a16="http://schemas.microsoft.com/office/drawing/2014/main" id="{64ECB8FB-2CE2-35C5-7373-BA6DABB68D0B}"/>
              </a:ext>
            </a:extLst>
          </p:cNvPr>
          <p:cNvSpPr/>
          <p:nvPr/>
        </p:nvSpPr>
        <p:spPr>
          <a:xfrm>
            <a:off x="17946866" y="878521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9" name="Grafika 18" descr="Dom z wypełnieniem pełnym">
            <a:hlinkClick r:id="rId9" action="ppaction://hlinksldjump"/>
            <a:extLst>
              <a:ext uri="{FF2B5EF4-FFF2-40B4-BE49-F238E27FC236}">
                <a16:creationId xmlns:a16="http://schemas.microsoft.com/office/drawing/2014/main" id="{280A8F69-764A-71C6-BBF2-54EB5091D5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026929" y="3093836"/>
            <a:ext cx="914400" cy="914400"/>
          </a:xfrm>
          <a:prstGeom prst="rect">
            <a:avLst/>
          </a:prstGeom>
        </p:spPr>
      </p:pic>
      <p:sp>
        <p:nvSpPr>
          <p:cNvPr id="8" name="object 158">
            <a:extLst>
              <a:ext uri="{FF2B5EF4-FFF2-40B4-BE49-F238E27FC236}">
                <a16:creationId xmlns:a16="http://schemas.microsoft.com/office/drawing/2014/main" id="{68F7731D-5F54-5750-495F-4060BE11A633}"/>
              </a:ext>
            </a:extLst>
          </p:cNvPr>
          <p:cNvSpPr txBox="1"/>
          <p:nvPr/>
        </p:nvSpPr>
        <p:spPr>
          <a:xfrm>
            <a:off x="14624050" y="6583950"/>
            <a:ext cx="230832" cy="2927985"/>
          </a:xfrm>
          <a:prstGeom prst="rect">
            <a:avLst/>
          </a:prstGeom>
        </p:spPr>
        <p:txBody>
          <a:bodyPr vert="vert270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podstawie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pozycji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piśmiennictwa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nr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500" spc="-25" dirty="0">
                <a:solidFill>
                  <a:srgbClr val="050E4C"/>
                </a:solidFill>
                <a:latin typeface="Arial Narrow"/>
                <a:cs typeface="Arial Narrow"/>
              </a:rPr>
              <a:t>2</a:t>
            </a:r>
            <a:endParaRPr sz="1500" dirty="0">
              <a:latin typeface="Arial Narrow"/>
              <a:cs typeface="Arial Narrow"/>
            </a:endParaRP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074D10BD-EAF6-8A90-9CDD-A7C6EABD952A}"/>
              </a:ext>
            </a:extLst>
          </p:cNvPr>
          <p:cNvGrpSpPr/>
          <p:nvPr/>
        </p:nvGrpSpPr>
        <p:grpSpPr>
          <a:xfrm>
            <a:off x="17927601" y="9913114"/>
            <a:ext cx="2176780" cy="886460"/>
            <a:chOff x="17927601" y="9913114"/>
            <a:chExt cx="2176780" cy="886460"/>
          </a:xfrm>
        </p:grpSpPr>
        <p:sp>
          <p:nvSpPr>
            <p:cNvPr id="7" name="object 22">
              <a:extLst>
                <a:ext uri="{FF2B5EF4-FFF2-40B4-BE49-F238E27FC236}">
                  <a16:creationId xmlns:a16="http://schemas.microsoft.com/office/drawing/2014/main" id="{98121D6B-6E4E-A8CD-FF81-D5BEF6C813EE}"/>
                </a:ext>
              </a:extLst>
            </p:cNvPr>
            <p:cNvSpPr/>
            <p:nvPr/>
          </p:nvSpPr>
          <p:spPr>
            <a:xfrm>
              <a:off x="17927601" y="9913114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23">
              <a:extLst>
                <a:ext uri="{FF2B5EF4-FFF2-40B4-BE49-F238E27FC236}">
                  <a16:creationId xmlns:a16="http://schemas.microsoft.com/office/drawing/2014/main" id="{D04B3ED0-F860-1A26-79A6-8020C1FD8C07}"/>
                </a:ext>
              </a:extLst>
            </p:cNvPr>
            <p:cNvSpPr txBox="1"/>
            <p:nvPr/>
          </p:nvSpPr>
          <p:spPr>
            <a:xfrm>
              <a:off x="18901276" y="10179561"/>
              <a:ext cx="903605" cy="26802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algn="r">
                <a:lnSpc>
                  <a:spcPts val="1955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SIL</a:t>
              </a:r>
              <a:endParaRPr sz="1750" dirty="0">
                <a:latin typeface="Arial Narrow"/>
                <a:cs typeface="Arial Narrow"/>
              </a:endParaRPr>
            </a:p>
          </p:txBody>
        </p:sp>
        <p:sp>
          <p:nvSpPr>
            <p:cNvPr id="10" name="object 24">
              <a:extLst>
                <a:ext uri="{FF2B5EF4-FFF2-40B4-BE49-F238E27FC236}">
                  <a16:creationId xmlns:a16="http://schemas.microsoft.com/office/drawing/2014/main" id="{A42C3D41-C411-53D8-02B4-38A35BB5E20A}"/>
                </a:ext>
              </a:extLst>
            </p:cNvPr>
            <p:cNvSpPr/>
            <p:nvPr/>
          </p:nvSpPr>
          <p:spPr>
            <a:xfrm>
              <a:off x="17961013" y="10207879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1" name="Prostokąt 10">
            <a:hlinkClick r:id="rId12" action="ppaction://hlinksldjump"/>
            <a:extLst>
              <a:ext uri="{FF2B5EF4-FFF2-40B4-BE49-F238E27FC236}">
                <a16:creationId xmlns:a16="http://schemas.microsoft.com/office/drawing/2014/main" id="{24771D67-2547-5BC1-BE44-66B659323808}"/>
              </a:ext>
            </a:extLst>
          </p:cNvPr>
          <p:cNvSpPr/>
          <p:nvPr/>
        </p:nvSpPr>
        <p:spPr>
          <a:xfrm>
            <a:off x="17961012" y="9919750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2" name="object 35">
            <a:extLst>
              <a:ext uri="{FF2B5EF4-FFF2-40B4-BE49-F238E27FC236}">
                <a16:creationId xmlns:a16="http://schemas.microsoft.com/office/drawing/2014/main" id="{477AF750-9468-6C2F-F83F-00D4D22798FB}"/>
              </a:ext>
            </a:extLst>
          </p:cNvPr>
          <p:cNvSpPr txBox="1"/>
          <p:nvPr/>
        </p:nvSpPr>
        <p:spPr>
          <a:xfrm>
            <a:off x="552005" y="12592026"/>
            <a:ext cx="14853285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RWE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</a:t>
            </a:r>
            <a:endParaRPr lang="pl-PL" sz="14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94211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82CCCE3E-58FA-A495-C5B1-4406C72FA89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contrast="9000"/>
          </a:blip>
          <a:stretch>
            <a:fillRect/>
          </a:stretch>
        </p:blipFill>
        <p:spPr>
          <a:xfrm>
            <a:off x="1983625" y="3124437"/>
            <a:ext cx="13274855" cy="7395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31EDDE4-F538-2F1E-BDB7-22597D2C1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9292" y="580974"/>
            <a:ext cx="9256394" cy="669414"/>
          </a:xfrm>
        </p:spPr>
        <p:txBody>
          <a:bodyPr/>
          <a:lstStyle/>
          <a:p>
            <a:r>
              <a:rPr lang="pl-PL" dirty="0"/>
              <a:t>PROGRESJA W UKŁADZIE KOSTNYM</a:t>
            </a:r>
            <a:r>
              <a:rPr lang="pl-PL" baseline="30000" dirty="0"/>
              <a:t>1</a:t>
            </a:r>
          </a:p>
        </p:txBody>
      </p:sp>
      <p:pic>
        <p:nvPicPr>
          <p:cNvPr id="5" name="object 31">
            <a:extLst>
              <a:ext uri="{FF2B5EF4-FFF2-40B4-BE49-F238E27FC236}">
                <a16:creationId xmlns:a16="http://schemas.microsoft.com/office/drawing/2014/main" id="{5C9273A0-BAA3-94CD-B304-45FCF6BAA28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3641134"/>
            <a:ext cx="20073287" cy="329511"/>
          </a:xfrm>
          <a:prstGeom prst="rect">
            <a:avLst/>
          </a:prstGeom>
        </p:spPr>
      </p:pic>
      <p:sp>
        <p:nvSpPr>
          <p:cNvPr id="36" name="object 78">
            <a:extLst>
              <a:ext uri="{FF2B5EF4-FFF2-40B4-BE49-F238E27FC236}">
                <a16:creationId xmlns:a16="http://schemas.microsoft.com/office/drawing/2014/main" id="{0E818FBF-8361-04AE-B82F-C2E57E353D7C}"/>
              </a:ext>
            </a:extLst>
          </p:cNvPr>
          <p:cNvSpPr txBox="1"/>
          <p:nvPr/>
        </p:nvSpPr>
        <p:spPr>
          <a:xfrm>
            <a:off x="1082029" y="2301055"/>
            <a:ext cx="16418036" cy="52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lang="pl-PL" sz="3350" b="1" dirty="0">
                <a:solidFill>
                  <a:srgbClr val="050E4C"/>
                </a:solidFill>
                <a:latin typeface="Arial Narrow"/>
                <a:cs typeface="Arial Narrow"/>
              </a:rPr>
              <a:t>Progresja w układzie kostnym</a:t>
            </a:r>
            <a:endParaRPr lang="pl-PL" sz="2625" baseline="31746" dirty="0">
              <a:latin typeface="Arial Narrow"/>
              <a:cs typeface="Arial Narrow"/>
            </a:endParaRPr>
          </a:p>
        </p:txBody>
      </p:sp>
      <p:sp>
        <p:nvSpPr>
          <p:cNvPr id="37" name="object 77">
            <a:extLst>
              <a:ext uri="{FF2B5EF4-FFF2-40B4-BE49-F238E27FC236}">
                <a16:creationId xmlns:a16="http://schemas.microsoft.com/office/drawing/2014/main" id="{1CBBEBE1-C6DE-326B-19C4-1B91BC94E392}"/>
              </a:ext>
            </a:extLst>
          </p:cNvPr>
          <p:cNvSpPr/>
          <p:nvPr/>
        </p:nvSpPr>
        <p:spPr>
          <a:xfrm>
            <a:off x="0" y="10799574"/>
            <a:ext cx="16452849" cy="1528445"/>
          </a:xfrm>
          <a:custGeom>
            <a:avLst/>
            <a:gdLst/>
            <a:ahLst/>
            <a:cxnLst/>
            <a:rect l="l" t="t" r="r" b="b"/>
            <a:pathLst>
              <a:path w="15019019" h="1528444">
                <a:moveTo>
                  <a:pt x="14763284" y="0"/>
                </a:moveTo>
                <a:lnTo>
                  <a:pt x="0" y="0"/>
                </a:lnTo>
                <a:lnTo>
                  <a:pt x="0" y="1527920"/>
                </a:lnTo>
                <a:lnTo>
                  <a:pt x="14763284" y="1527920"/>
                </a:lnTo>
                <a:lnTo>
                  <a:pt x="14809222" y="1523802"/>
                </a:lnTo>
                <a:lnTo>
                  <a:pt x="14852459" y="1511931"/>
                </a:lnTo>
                <a:lnTo>
                  <a:pt x="14892272" y="1493027"/>
                </a:lnTo>
                <a:lnTo>
                  <a:pt x="14927940" y="1467813"/>
                </a:lnTo>
                <a:lnTo>
                  <a:pt x="14958741" y="1437012"/>
                </a:lnTo>
                <a:lnTo>
                  <a:pt x="14983954" y="1401343"/>
                </a:lnTo>
                <a:lnTo>
                  <a:pt x="15002856" y="1361531"/>
                </a:lnTo>
                <a:lnTo>
                  <a:pt x="15014727" y="1318295"/>
                </a:lnTo>
                <a:lnTo>
                  <a:pt x="15018844" y="1272359"/>
                </a:lnTo>
                <a:lnTo>
                  <a:pt x="15018844" y="255560"/>
                </a:lnTo>
                <a:lnTo>
                  <a:pt x="15014727" y="209624"/>
                </a:lnTo>
                <a:lnTo>
                  <a:pt x="15002856" y="166389"/>
                </a:lnTo>
                <a:lnTo>
                  <a:pt x="14983954" y="126576"/>
                </a:lnTo>
                <a:lnTo>
                  <a:pt x="14958741" y="90908"/>
                </a:lnTo>
                <a:lnTo>
                  <a:pt x="14927940" y="60106"/>
                </a:lnTo>
                <a:lnTo>
                  <a:pt x="14892272" y="34892"/>
                </a:lnTo>
                <a:lnTo>
                  <a:pt x="14852459" y="15989"/>
                </a:lnTo>
                <a:lnTo>
                  <a:pt x="14809222" y="4117"/>
                </a:lnTo>
                <a:lnTo>
                  <a:pt x="14763284" y="0"/>
                </a:lnTo>
                <a:close/>
              </a:path>
            </a:pathLst>
          </a:custGeom>
          <a:solidFill>
            <a:srgbClr val="7E5393">
              <a:alpha val="7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161">
            <a:extLst>
              <a:ext uri="{FF2B5EF4-FFF2-40B4-BE49-F238E27FC236}">
                <a16:creationId xmlns:a16="http://schemas.microsoft.com/office/drawing/2014/main" id="{58812EFD-91F7-297A-8555-159E99A2A968}"/>
              </a:ext>
            </a:extLst>
          </p:cNvPr>
          <p:cNvSpPr txBox="1"/>
          <p:nvPr/>
        </p:nvSpPr>
        <p:spPr>
          <a:xfrm>
            <a:off x="890272" y="10905874"/>
            <a:ext cx="15181577" cy="12567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lang="pl-PL" sz="2000" dirty="0">
                <a:solidFill>
                  <a:srgbClr val="FFFFFF"/>
                </a:solidFill>
                <a:latin typeface="Arial Narrow"/>
                <a:cs typeface="Arial Narrow"/>
              </a:rPr>
              <a:t>Zmiany kostne uwidocznione w badaniach scyntygraficznych: wyjściowym oraz w pierwszym, drugim i trzecim badaniu po rozpoczęciu leczenia. Zmiany kostne widoczne na skanie wyjściowym nie liczą się do progresji; pojedyncza nowa zmiana na pierwszym skanie po rozpoczęciu leczenia również nie liczy się do progresji. Data drugiego badania po rozpoczęciu leczenia wyznacza datę progresji, ponieważ progresja (tj. </a:t>
            </a:r>
            <a:r>
              <a:rPr lang="pl-PL" sz="2000" b="1" dirty="0">
                <a:solidFill>
                  <a:srgbClr val="FFFFFF"/>
                </a:solidFill>
                <a:latin typeface="Arial Narrow"/>
                <a:cs typeface="Arial Narrow"/>
              </a:rPr>
              <a:t>dwie nowe zmiany </a:t>
            </a:r>
            <a:r>
              <a:rPr lang="pl-PL" sz="2000" dirty="0">
                <a:solidFill>
                  <a:srgbClr val="FFFFFF"/>
                </a:solidFill>
                <a:latin typeface="Arial Narrow"/>
                <a:cs typeface="Arial Narrow"/>
              </a:rPr>
              <a:t>wykryte podczas drugiego badania) została potwierdzona podczas trzeciego badania. </a:t>
            </a:r>
            <a:r>
              <a:rPr lang="pl-PL" sz="2000" b="1" dirty="0">
                <a:solidFill>
                  <a:srgbClr val="FFFFFF"/>
                </a:solidFill>
                <a:latin typeface="Arial Narrow"/>
                <a:cs typeface="Arial Narrow"/>
              </a:rPr>
              <a:t>Dwie zmiany </a:t>
            </a:r>
            <a:r>
              <a:rPr lang="pl-PL" sz="2000" dirty="0">
                <a:solidFill>
                  <a:srgbClr val="FFFFFF"/>
                </a:solidFill>
                <a:latin typeface="Arial Narrow"/>
                <a:cs typeface="Arial Narrow"/>
              </a:rPr>
              <a:t>utrzymują się w badanu trzecim.</a:t>
            </a:r>
          </a:p>
        </p:txBody>
      </p:sp>
      <p:grpSp>
        <p:nvGrpSpPr>
          <p:cNvPr id="35" name="Grupa 34">
            <a:extLst>
              <a:ext uri="{FF2B5EF4-FFF2-40B4-BE49-F238E27FC236}">
                <a16:creationId xmlns:a16="http://schemas.microsoft.com/office/drawing/2014/main" id="{DBA6E289-8FB5-F148-7530-18715DAE2E10}"/>
              </a:ext>
            </a:extLst>
          </p:cNvPr>
          <p:cNvGrpSpPr/>
          <p:nvPr/>
        </p:nvGrpSpPr>
        <p:grpSpPr>
          <a:xfrm>
            <a:off x="17500065" y="8759925"/>
            <a:ext cx="2604135" cy="886460"/>
            <a:chOff x="17500065" y="8759925"/>
            <a:chExt cx="2604135" cy="886460"/>
          </a:xfrm>
        </p:grpSpPr>
        <p:grpSp>
          <p:nvGrpSpPr>
            <p:cNvPr id="38" name="object 17">
              <a:extLst>
                <a:ext uri="{FF2B5EF4-FFF2-40B4-BE49-F238E27FC236}">
                  <a16:creationId xmlns:a16="http://schemas.microsoft.com/office/drawing/2014/main" id="{EA4704E5-3E11-CBB9-99C8-AAFFD732155A}"/>
                </a:ext>
              </a:extLst>
            </p:cNvPr>
            <p:cNvGrpSpPr/>
            <p:nvPr/>
          </p:nvGrpSpPr>
          <p:grpSpPr>
            <a:xfrm>
              <a:off x="17500065" y="8759925"/>
              <a:ext cx="2604135" cy="886460"/>
              <a:chOff x="17500065" y="7608459"/>
              <a:chExt cx="2604135" cy="886460"/>
            </a:xfrm>
          </p:grpSpPr>
          <p:sp>
            <p:nvSpPr>
              <p:cNvPr id="41" name="object 18">
                <a:extLst>
                  <a:ext uri="{FF2B5EF4-FFF2-40B4-BE49-F238E27FC236}">
                    <a16:creationId xmlns:a16="http://schemas.microsoft.com/office/drawing/2014/main" id="{AD44EBEC-2C11-0A3D-1723-2C694E313AB5}"/>
                  </a:ext>
                </a:extLst>
              </p:cNvPr>
              <p:cNvSpPr/>
              <p:nvPr/>
            </p:nvSpPr>
            <p:spPr>
              <a:xfrm>
                <a:off x="17500065" y="7608459"/>
                <a:ext cx="2604135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604134" h="886459">
                    <a:moveTo>
                      <a:pt x="2604033" y="0"/>
                    </a:moveTo>
                    <a:lnTo>
                      <a:pt x="438473" y="0"/>
                    </a:lnTo>
                    <a:lnTo>
                      <a:pt x="0" y="437502"/>
                    </a:lnTo>
                    <a:lnTo>
                      <a:pt x="427535" y="885943"/>
                    </a:lnTo>
                    <a:lnTo>
                      <a:pt x="2604033" y="885943"/>
                    </a:lnTo>
                    <a:lnTo>
                      <a:pt x="2604033" y="0"/>
                    </a:lnTo>
                    <a:close/>
                  </a:path>
                </a:pathLst>
              </a:custGeom>
              <a:solidFill>
                <a:srgbClr val="00B0F0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2" name="object 19">
                <a:extLst>
                  <a:ext uri="{FF2B5EF4-FFF2-40B4-BE49-F238E27FC236}">
                    <a16:creationId xmlns:a16="http://schemas.microsoft.com/office/drawing/2014/main" id="{451B1855-0320-FFE8-A29C-6B531F12245F}"/>
                  </a:ext>
                </a:extLst>
              </p:cNvPr>
              <p:cNvSpPr/>
              <p:nvPr/>
            </p:nvSpPr>
            <p:spPr>
              <a:xfrm>
                <a:off x="17961011" y="7903224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152970" y="0"/>
                    </a:moveTo>
                    <a:lnTo>
                      <a:pt x="0" y="148208"/>
                    </a:lnTo>
                    <a:lnTo>
                      <a:pt x="152970" y="296416"/>
                    </a:lnTo>
                  </a:path>
                </a:pathLst>
              </a:custGeom>
              <a:ln w="85186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40" name="object 21">
              <a:extLst>
                <a:ext uri="{FF2B5EF4-FFF2-40B4-BE49-F238E27FC236}">
                  <a16:creationId xmlns:a16="http://schemas.microsoft.com/office/drawing/2014/main" id="{FBFAB741-6381-1D95-25B9-AE0ED871B523}"/>
                </a:ext>
              </a:extLst>
            </p:cNvPr>
            <p:cNvSpPr txBox="1"/>
            <p:nvPr/>
          </p:nvSpPr>
          <p:spPr>
            <a:xfrm>
              <a:off x="18098140" y="8805446"/>
              <a:ext cx="1707254" cy="743152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Przebieg </a:t>
              </a:r>
              <a:b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</a:b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choroby i ryzyko progresji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43" name="Grupa 42">
            <a:extLst>
              <a:ext uri="{FF2B5EF4-FFF2-40B4-BE49-F238E27FC236}">
                <a16:creationId xmlns:a16="http://schemas.microsoft.com/office/drawing/2014/main" id="{34D1810A-BF23-5D56-0AAF-55D676C87B10}"/>
              </a:ext>
            </a:extLst>
          </p:cNvPr>
          <p:cNvGrpSpPr/>
          <p:nvPr/>
        </p:nvGrpSpPr>
        <p:grpSpPr>
          <a:xfrm>
            <a:off x="17927602" y="4161273"/>
            <a:ext cx="2176780" cy="886460"/>
            <a:chOff x="17927602" y="4161273"/>
            <a:chExt cx="2176780" cy="886460"/>
          </a:xfrm>
        </p:grpSpPr>
        <p:sp>
          <p:nvSpPr>
            <p:cNvPr id="44" name="object 11">
              <a:extLst>
                <a:ext uri="{FF2B5EF4-FFF2-40B4-BE49-F238E27FC236}">
                  <a16:creationId xmlns:a16="http://schemas.microsoft.com/office/drawing/2014/main" id="{8F358898-688A-2729-F09F-A81DEB544B9B}"/>
                </a:ext>
              </a:extLst>
            </p:cNvPr>
            <p:cNvSpPr/>
            <p:nvPr/>
          </p:nvSpPr>
          <p:spPr>
            <a:xfrm>
              <a:off x="17927602" y="416127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68FB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5" name="object 12">
              <a:extLst>
                <a:ext uri="{FF2B5EF4-FFF2-40B4-BE49-F238E27FC236}">
                  <a16:creationId xmlns:a16="http://schemas.microsoft.com/office/drawing/2014/main" id="{3EEC57AB-6777-4242-0F0D-2F18BECE2EFF}"/>
                </a:ext>
              </a:extLst>
            </p:cNvPr>
            <p:cNvSpPr/>
            <p:nvPr/>
          </p:nvSpPr>
          <p:spPr>
            <a:xfrm>
              <a:off x="17961014" y="445603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68FB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6" name="object 13">
              <a:extLst>
                <a:ext uri="{FF2B5EF4-FFF2-40B4-BE49-F238E27FC236}">
                  <a16:creationId xmlns:a16="http://schemas.microsoft.com/office/drawing/2014/main" id="{E106B687-6099-F82A-AF22-761C3E5A1EB3}"/>
                </a:ext>
              </a:extLst>
            </p:cNvPr>
            <p:cNvSpPr txBox="1"/>
            <p:nvPr/>
          </p:nvSpPr>
          <p:spPr>
            <a:xfrm>
              <a:off x="18749645" y="4199245"/>
              <a:ext cx="1056005" cy="774571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20320" marR="5080" indent="231775" algn="r">
                <a:lnSpc>
                  <a:spcPts val="1880"/>
                </a:lnSpc>
                <a:spcBef>
                  <a:spcPts val="340"/>
                </a:spcBef>
              </a:pPr>
              <a:r>
                <a:rPr sz="1750" spc="100" dirty="0">
                  <a:solidFill>
                    <a:srgbClr val="FFFFFF"/>
                  </a:solidFill>
                  <a:latin typeface="Arial Narrow"/>
                  <a:cs typeface="Arial Narrow"/>
                </a:rPr>
                <a:t>Wysokie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ryzyko</a:t>
              </a:r>
              <a:r>
                <a:rPr sz="1750" spc="8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przerzutów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47" name="Grupa 46">
            <a:extLst>
              <a:ext uri="{FF2B5EF4-FFF2-40B4-BE49-F238E27FC236}">
                <a16:creationId xmlns:a16="http://schemas.microsoft.com/office/drawing/2014/main" id="{911E19C1-8E87-0712-A6D0-1418AD542842}"/>
              </a:ext>
            </a:extLst>
          </p:cNvPr>
          <p:cNvGrpSpPr/>
          <p:nvPr/>
        </p:nvGrpSpPr>
        <p:grpSpPr>
          <a:xfrm>
            <a:off x="17918421" y="6457267"/>
            <a:ext cx="2186305" cy="886460"/>
            <a:chOff x="17918421" y="6457267"/>
            <a:chExt cx="2186305" cy="886460"/>
          </a:xfrm>
        </p:grpSpPr>
        <p:grpSp>
          <p:nvGrpSpPr>
            <p:cNvPr id="48" name="object 14">
              <a:extLst>
                <a:ext uri="{FF2B5EF4-FFF2-40B4-BE49-F238E27FC236}">
                  <a16:creationId xmlns:a16="http://schemas.microsoft.com/office/drawing/2014/main" id="{41EB0863-3350-FC65-CEB6-9E13213AEA0C}"/>
                </a:ext>
              </a:extLst>
            </p:cNvPr>
            <p:cNvGrpSpPr/>
            <p:nvPr/>
          </p:nvGrpSpPr>
          <p:grpSpPr>
            <a:xfrm>
              <a:off x="17918421" y="6457267"/>
              <a:ext cx="2186305" cy="886460"/>
              <a:chOff x="17918421" y="6457267"/>
              <a:chExt cx="2186305" cy="886460"/>
            </a:xfrm>
          </p:grpSpPr>
          <p:sp>
            <p:nvSpPr>
              <p:cNvPr id="50" name="object 15">
                <a:extLst>
                  <a:ext uri="{FF2B5EF4-FFF2-40B4-BE49-F238E27FC236}">
                    <a16:creationId xmlns:a16="http://schemas.microsoft.com/office/drawing/2014/main" id="{68C56595-354A-3037-32B3-CF3902E94AA6}"/>
                  </a:ext>
                </a:extLst>
              </p:cNvPr>
              <p:cNvSpPr/>
              <p:nvPr/>
            </p:nvSpPr>
            <p:spPr>
              <a:xfrm>
                <a:off x="17927602" y="6457267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59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7798BC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51" name="object 16">
                <a:extLst>
                  <a:ext uri="{FF2B5EF4-FFF2-40B4-BE49-F238E27FC236}">
                    <a16:creationId xmlns:a16="http://schemas.microsoft.com/office/drawing/2014/main" id="{AB980C12-C849-ACC1-366E-095D06A3353C}"/>
                  </a:ext>
                </a:extLst>
              </p:cNvPr>
              <p:cNvSpPr/>
              <p:nvPr/>
            </p:nvSpPr>
            <p:spPr>
              <a:xfrm>
                <a:off x="17961014" y="6752031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7798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49" name="object 20">
              <a:extLst>
                <a:ext uri="{FF2B5EF4-FFF2-40B4-BE49-F238E27FC236}">
                  <a16:creationId xmlns:a16="http://schemas.microsoft.com/office/drawing/2014/main" id="{974E1834-DBFE-8C46-87BA-C02E39124302}"/>
                </a:ext>
              </a:extLst>
            </p:cNvPr>
            <p:cNvSpPr txBox="1"/>
            <p:nvPr/>
          </p:nvSpPr>
          <p:spPr>
            <a:xfrm>
              <a:off x="19113029" y="6635810"/>
              <a:ext cx="692150" cy="5302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ts val="1989"/>
                </a:lnSpc>
                <a:spcBef>
                  <a:spcPts val="90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Badania</a:t>
              </a:r>
              <a:endParaRPr sz="1750" dirty="0">
                <a:latin typeface="Arial Narrow"/>
                <a:cs typeface="Arial Narrow"/>
              </a:endParaRPr>
            </a:p>
            <a:p>
              <a:pPr marL="255270">
                <a:lnSpc>
                  <a:spcPts val="1989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RWE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56" name="Grupa 55">
            <a:extLst>
              <a:ext uri="{FF2B5EF4-FFF2-40B4-BE49-F238E27FC236}">
                <a16:creationId xmlns:a16="http://schemas.microsoft.com/office/drawing/2014/main" id="{98F1A4B5-F6EB-3F32-D463-D4DDBD9A92FD}"/>
              </a:ext>
            </a:extLst>
          </p:cNvPr>
          <p:cNvGrpSpPr/>
          <p:nvPr/>
        </p:nvGrpSpPr>
        <p:grpSpPr>
          <a:xfrm>
            <a:off x="17927602" y="7608459"/>
            <a:ext cx="2176780" cy="886460"/>
            <a:chOff x="17927602" y="7608459"/>
            <a:chExt cx="2176780" cy="886460"/>
          </a:xfrm>
        </p:grpSpPr>
        <p:sp>
          <p:nvSpPr>
            <p:cNvPr id="57" name="object 21">
              <a:extLst>
                <a:ext uri="{FF2B5EF4-FFF2-40B4-BE49-F238E27FC236}">
                  <a16:creationId xmlns:a16="http://schemas.microsoft.com/office/drawing/2014/main" id="{A79DFEC8-F236-0E95-1401-0163FCEC57A5}"/>
                </a:ext>
              </a:extLst>
            </p:cNvPr>
            <p:cNvSpPr/>
            <p:nvPr/>
          </p:nvSpPr>
          <p:spPr>
            <a:xfrm>
              <a:off x="17927602" y="7608459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8" name="object 22">
              <a:extLst>
                <a:ext uri="{FF2B5EF4-FFF2-40B4-BE49-F238E27FC236}">
                  <a16:creationId xmlns:a16="http://schemas.microsoft.com/office/drawing/2014/main" id="{A7A69DB4-1F2C-9620-772C-7A22292D368F}"/>
                </a:ext>
              </a:extLst>
            </p:cNvPr>
            <p:cNvSpPr/>
            <p:nvPr/>
          </p:nvSpPr>
          <p:spPr>
            <a:xfrm>
              <a:off x="17961014" y="7903223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9" name="object 23">
              <a:extLst>
                <a:ext uri="{FF2B5EF4-FFF2-40B4-BE49-F238E27FC236}">
                  <a16:creationId xmlns:a16="http://schemas.microsoft.com/office/drawing/2014/main" id="{BC409253-D165-3411-62FF-384BDC0D671F}"/>
                </a:ext>
              </a:extLst>
            </p:cNvPr>
            <p:cNvSpPr txBox="1"/>
            <p:nvPr/>
          </p:nvSpPr>
          <p:spPr>
            <a:xfrm>
              <a:off x="18931558" y="7653897"/>
              <a:ext cx="873760" cy="751205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Tolerancja </a:t>
              </a:r>
              <a:r>
                <a:rPr sz="1750" dirty="0">
                  <a:solidFill>
                    <a:srgbClr val="FFFFFF"/>
                  </a:solidFill>
                  <a:latin typeface="Arial Narrow"/>
                  <a:cs typeface="Arial Narrow"/>
                </a:rPr>
                <a:t>i</a:t>
              </a:r>
              <a:r>
                <a:rPr sz="1750" spc="-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jakość</a:t>
              </a:r>
              <a:endParaRPr sz="1750" dirty="0">
                <a:latin typeface="Arial Narrow"/>
                <a:cs typeface="Arial Narrow"/>
              </a:endParaRPr>
            </a:p>
            <a:p>
              <a:pPr marR="5080" algn="r">
                <a:lnSpc>
                  <a:spcPts val="1800"/>
                </a:lnSpc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życia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60" name="Grupa 59">
            <a:extLst>
              <a:ext uri="{FF2B5EF4-FFF2-40B4-BE49-F238E27FC236}">
                <a16:creationId xmlns:a16="http://schemas.microsoft.com/office/drawing/2014/main" id="{D96D5CD4-CCA9-7C41-67C8-73A7A3E971C4}"/>
              </a:ext>
            </a:extLst>
          </p:cNvPr>
          <p:cNvGrpSpPr/>
          <p:nvPr/>
        </p:nvGrpSpPr>
        <p:grpSpPr>
          <a:xfrm>
            <a:off x="17927602" y="5298113"/>
            <a:ext cx="2176780" cy="886460"/>
            <a:chOff x="17927602" y="5298113"/>
            <a:chExt cx="2176780" cy="886460"/>
          </a:xfrm>
        </p:grpSpPr>
        <p:sp>
          <p:nvSpPr>
            <p:cNvPr id="61" name="object 8">
              <a:extLst>
                <a:ext uri="{FF2B5EF4-FFF2-40B4-BE49-F238E27FC236}">
                  <a16:creationId xmlns:a16="http://schemas.microsoft.com/office/drawing/2014/main" id="{9F6F6112-D125-F0DE-D918-E980803F096D}"/>
                </a:ext>
              </a:extLst>
            </p:cNvPr>
            <p:cNvSpPr/>
            <p:nvPr/>
          </p:nvSpPr>
          <p:spPr>
            <a:xfrm>
              <a:off x="17927602" y="52981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2" name="object 9">
              <a:extLst>
                <a:ext uri="{FF2B5EF4-FFF2-40B4-BE49-F238E27FC236}">
                  <a16:creationId xmlns:a16="http://schemas.microsoft.com/office/drawing/2014/main" id="{268B2B11-CA2B-B883-0338-9CC90FC8DC77}"/>
                </a:ext>
              </a:extLst>
            </p:cNvPr>
            <p:cNvSpPr/>
            <p:nvPr/>
          </p:nvSpPr>
          <p:spPr>
            <a:xfrm>
              <a:off x="17961014" y="55928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3" name="object 13">
              <a:extLst>
                <a:ext uri="{FF2B5EF4-FFF2-40B4-BE49-F238E27FC236}">
                  <a16:creationId xmlns:a16="http://schemas.microsoft.com/office/drawing/2014/main" id="{1C84B857-51DE-B852-371C-A1D138BDE628}"/>
                </a:ext>
              </a:extLst>
            </p:cNvPr>
            <p:cNvSpPr txBox="1"/>
            <p:nvPr/>
          </p:nvSpPr>
          <p:spPr>
            <a:xfrm>
              <a:off x="18749645" y="5451420"/>
              <a:ext cx="1056005" cy="530915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52705" marR="5080" indent="-40640" algn="r">
                <a:lnSpc>
                  <a:spcPts val="1880"/>
                </a:lnSpc>
              </a:pPr>
              <a:r>
                <a:rPr sz="1750" spc="-10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Skuteczność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 apalutamidu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13" name="Prostokąt 12">
            <a:hlinkClick r:id="rId4" action="ppaction://hlinksldjump"/>
            <a:extLst>
              <a:ext uri="{FF2B5EF4-FFF2-40B4-BE49-F238E27FC236}">
                <a16:creationId xmlns:a16="http://schemas.microsoft.com/office/drawing/2014/main" id="{49B5A3C6-772E-019F-5467-86FCFD2D4FD7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hlinkClick r:id="rId5" action="ppaction://hlinksldjump"/>
            <a:extLst>
              <a:ext uri="{FF2B5EF4-FFF2-40B4-BE49-F238E27FC236}">
                <a16:creationId xmlns:a16="http://schemas.microsoft.com/office/drawing/2014/main" id="{FEF0D23E-0099-562B-B573-970FF5A1CC80}"/>
              </a:ext>
            </a:extLst>
          </p:cNvPr>
          <p:cNvSpPr/>
          <p:nvPr/>
        </p:nvSpPr>
        <p:spPr>
          <a:xfrm>
            <a:off x="17961013" y="5313862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hlinkClick r:id="rId6" action="ppaction://hlinksldjump"/>
            <a:extLst>
              <a:ext uri="{FF2B5EF4-FFF2-40B4-BE49-F238E27FC236}">
                <a16:creationId xmlns:a16="http://schemas.microsoft.com/office/drawing/2014/main" id="{76C20F66-6B23-0974-192D-71CDD1E9B80C}"/>
              </a:ext>
            </a:extLst>
          </p:cNvPr>
          <p:cNvSpPr/>
          <p:nvPr/>
        </p:nvSpPr>
        <p:spPr>
          <a:xfrm>
            <a:off x="17961013" y="6447641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hlinkClick r:id="rId7" action="ppaction://hlinksldjump"/>
            <a:extLst>
              <a:ext uri="{FF2B5EF4-FFF2-40B4-BE49-F238E27FC236}">
                <a16:creationId xmlns:a16="http://schemas.microsoft.com/office/drawing/2014/main" id="{F8D5D45D-078E-4050-F132-CEDC6FE0C53B}"/>
              </a:ext>
            </a:extLst>
          </p:cNvPr>
          <p:cNvSpPr/>
          <p:nvPr/>
        </p:nvSpPr>
        <p:spPr>
          <a:xfrm>
            <a:off x="17981580" y="763278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>
            <a:hlinkClick r:id="rId8" action="ppaction://hlinksldjump"/>
            <a:extLst>
              <a:ext uri="{FF2B5EF4-FFF2-40B4-BE49-F238E27FC236}">
                <a16:creationId xmlns:a16="http://schemas.microsoft.com/office/drawing/2014/main" id="{30B98DD9-1CA1-9AEA-46F1-172F1D60DF72}"/>
              </a:ext>
            </a:extLst>
          </p:cNvPr>
          <p:cNvSpPr/>
          <p:nvPr/>
        </p:nvSpPr>
        <p:spPr>
          <a:xfrm>
            <a:off x="17946866" y="878521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9" name="Grafika 18" descr="Dom z wypełnieniem pełnym">
            <a:hlinkClick r:id="rId9" action="ppaction://hlinksldjump"/>
            <a:extLst>
              <a:ext uri="{FF2B5EF4-FFF2-40B4-BE49-F238E27FC236}">
                <a16:creationId xmlns:a16="http://schemas.microsoft.com/office/drawing/2014/main" id="{37BE79D4-2DF7-D1B0-475C-02906523D3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026929" y="3093836"/>
            <a:ext cx="914400" cy="914400"/>
          </a:xfrm>
          <a:prstGeom prst="rect">
            <a:avLst/>
          </a:prstGeom>
        </p:spPr>
      </p:pic>
      <p:sp>
        <p:nvSpPr>
          <p:cNvPr id="6" name="object 39">
            <a:extLst>
              <a:ext uri="{FF2B5EF4-FFF2-40B4-BE49-F238E27FC236}">
                <a16:creationId xmlns:a16="http://schemas.microsoft.com/office/drawing/2014/main" id="{D7F95A5A-55CB-16F4-D8FC-043F6ACEC61B}"/>
              </a:ext>
            </a:extLst>
          </p:cNvPr>
          <p:cNvSpPr txBox="1"/>
          <p:nvPr/>
        </p:nvSpPr>
        <p:spPr>
          <a:xfrm>
            <a:off x="527505" y="12944623"/>
            <a:ext cx="15556743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5"/>
              </a:spcBef>
            </a:pP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1.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 Wysocki P i </a:t>
            </a:r>
            <a:r>
              <a:rPr lang="pl-PL" sz="1400" dirty="0" err="1">
                <a:solidFill>
                  <a:srgbClr val="050E4C"/>
                </a:solidFill>
                <a:latin typeface="Arial Narrow"/>
                <a:cs typeface="Arial Narrow"/>
              </a:rPr>
              <a:t>wsp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. Zalecenia postępowania diagnostyczno-terapeutycznego w raku gruczołu krokowego – stanowisko Polskiego Towarzystwa Onkologii Klinicznej i Polskiego Towarzystwa Urologicznego. Onkologia w Praktyce Klinicznej – Edukacja, 2023.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2.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 https://www.calyx.ai/library/assessing-prostate-cancer-on-imaging- in-</a:t>
            </a:r>
            <a:r>
              <a:rPr lang="pl-PL" sz="1400" dirty="0" err="1">
                <a:solidFill>
                  <a:srgbClr val="050E4C"/>
                </a:solidFill>
                <a:latin typeface="Arial Narrow"/>
                <a:cs typeface="Arial Narrow"/>
              </a:rPr>
              <a:t>clinical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-</a:t>
            </a:r>
            <a:r>
              <a:rPr lang="pl-PL" sz="1400" dirty="0" err="1">
                <a:solidFill>
                  <a:srgbClr val="050E4C"/>
                </a:solidFill>
                <a:latin typeface="Arial Narrow"/>
                <a:cs typeface="Arial Narrow"/>
              </a:rPr>
              <a:t>trials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/ dostęp: 18.04.2023.</a:t>
            </a:r>
            <a:endParaRPr lang="en-US" sz="1400" dirty="0">
              <a:solidFill>
                <a:srgbClr val="050E4C"/>
              </a:solidFill>
              <a:latin typeface="Arial Narrow"/>
              <a:cs typeface="Arial Narrow"/>
            </a:endParaRPr>
          </a:p>
        </p:txBody>
      </p:sp>
      <p:sp>
        <p:nvSpPr>
          <p:cNvPr id="7" name="object 158">
            <a:extLst>
              <a:ext uri="{FF2B5EF4-FFF2-40B4-BE49-F238E27FC236}">
                <a16:creationId xmlns:a16="http://schemas.microsoft.com/office/drawing/2014/main" id="{81437272-9CA7-2CAD-59CE-099E6B022A81}"/>
              </a:ext>
            </a:extLst>
          </p:cNvPr>
          <p:cNvSpPr txBox="1"/>
          <p:nvPr/>
        </p:nvSpPr>
        <p:spPr>
          <a:xfrm>
            <a:off x="14624050" y="6583950"/>
            <a:ext cx="230832" cy="2927985"/>
          </a:xfrm>
          <a:prstGeom prst="rect">
            <a:avLst/>
          </a:prstGeom>
        </p:spPr>
        <p:txBody>
          <a:bodyPr vert="vert270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Na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podstawie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pozycji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piśmiennictwa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050E4C"/>
                </a:solidFill>
                <a:latin typeface="Arial Narrow"/>
                <a:cs typeface="Arial Narrow"/>
              </a:rPr>
              <a:t>nr</a:t>
            </a:r>
            <a:r>
              <a:rPr sz="1500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500" spc="-25" dirty="0">
                <a:solidFill>
                  <a:srgbClr val="050E4C"/>
                </a:solidFill>
                <a:latin typeface="Arial Narrow"/>
                <a:cs typeface="Arial Narrow"/>
              </a:rPr>
              <a:t>2</a:t>
            </a:r>
            <a:endParaRPr sz="1500" dirty="0">
              <a:latin typeface="Arial Narrow"/>
              <a:cs typeface="Arial Narrow"/>
            </a:endParaRP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D54B2EF2-B8A5-B0D5-4A9B-C0EDEBB8C186}"/>
              </a:ext>
            </a:extLst>
          </p:cNvPr>
          <p:cNvGrpSpPr/>
          <p:nvPr/>
        </p:nvGrpSpPr>
        <p:grpSpPr>
          <a:xfrm>
            <a:off x="17927601" y="9913114"/>
            <a:ext cx="2176780" cy="886460"/>
            <a:chOff x="17927601" y="9913114"/>
            <a:chExt cx="2176780" cy="886460"/>
          </a:xfrm>
        </p:grpSpPr>
        <p:sp>
          <p:nvSpPr>
            <p:cNvPr id="8" name="object 22">
              <a:extLst>
                <a:ext uri="{FF2B5EF4-FFF2-40B4-BE49-F238E27FC236}">
                  <a16:creationId xmlns:a16="http://schemas.microsoft.com/office/drawing/2014/main" id="{E263A8B3-F77A-C75E-CF39-4AB9BAF2067E}"/>
                </a:ext>
              </a:extLst>
            </p:cNvPr>
            <p:cNvSpPr/>
            <p:nvPr/>
          </p:nvSpPr>
          <p:spPr>
            <a:xfrm>
              <a:off x="17927601" y="9913114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50E4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23">
              <a:extLst>
                <a:ext uri="{FF2B5EF4-FFF2-40B4-BE49-F238E27FC236}">
                  <a16:creationId xmlns:a16="http://schemas.microsoft.com/office/drawing/2014/main" id="{ED3ADEC8-9803-0971-F509-9EBB3379FF00}"/>
                </a:ext>
              </a:extLst>
            </p:cNvPr>
            <p:cNvSpPr txBox="1"/>
            <p:nvPr/>
          </p:nvSpPr>
          <p:spPr>
            <a:xfrm>
              <a:off x="18901276" y="10179561"/>
              <a:ext cx="903605" cy="26802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algn="r">
                <a:lnSpc>
                  <a:spcPts val="1955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SIL</a:t>
              </a:r>
              <a:endParaRPr sz="1750" dirty="0">
                <a:latin typeface="Arial Narrow"/>
                <a:cs typeface="Arial Narrow"/>
              </a:endParaRPr>
            </a:p>
          </p:txBody>
        </p:sp>
        <p:sp>
          <p:nvSpPr>
            <p:cNvPr id="10" name="object 24">
              <a:extLst>
                <a:ext uri="{FF2B5EF4-FFF2-40B4-BE49-F238E27FC236}">
                  <a16:creationId xmlns:a16="http://schemas.microsoft.com/office/drawing/2014/main" id="{0F847570-3F24-500D-1972-A3CA228B871B}"/>
                </a:ext>
              </a:extLst>
            </p:cNvPr>
            <p:cNvSpPr/>
            <p:nvPr/>
          </p:nvSpPr>
          <p:spPr>
            <a:xfrm>
              <a:off x="17961013" y="10207879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050E4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1" name="Prostokąt 10">
            <a:hlinkClick r:id="rId12" action="ppaction://hlinksldjump"/>
            <a:extLst>
              <a:ext uri="{FF2B5EF4-FFF2-40B4-BE49-F238E27FC236}">
                <a16:creationId xmlns:a16="http://schemas.microsoft.com/office/drawing/2014/main" id="{52177738-4D40-ABF0-70D8-010114081898}"/>
              </a:ext>
            </a:extLst>
          </p:cNvPr>
          <p:cNvSpPr/>
          <p:nvPr/>
        </p:nvSpPr>
        <p:spPr>
          <a:xfrm>
            <a:off x="17961012" y="9919750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2" name="object 35">
            <a:extLst>
              <a:ext uri="{FF2B5EF4-FFF2-40B4-BE49-F238E27FC236}">
                <a16:creationId xmlns:a16="http://schemas.microsoft.com/office/drawing/2014/main" id="{3E3FFFDB-45AD-7036-5477-05AA36EBBD2F}"/>
              </a:ext>
            </a:extLst>
          </p:cNvPr>
          <p:cNvSpPr txBox="1"/>
          <p:nvPr/>
        </p:nvSpPr>
        <p:spPr>
          <a:xfrm>
            <a:off x="552005" y="12592026"/>
            <a:ext cx="14853285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RWE</a:t>
            </a:r>
            <a:r>
              <a:rPr lang="pl-PL" sz="1400" b="1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dane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</a:t>
            </a:r>
            <a:r>
              <a:rPr lang="pl-PL" sz="1400" spc="-2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warunkach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rzeczywistej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praktyki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spc="-10" dirty="0">
                <a:solidFill>
                  <a:srgbClr val="050E4C"/>
                </a:solidFill>
                <a:latin typeface="Arial Narrow"/>
                <a:cs typeface="Arial Narrow"/>
              </a:rPr>
              <a:t>klinicznej</a:t>
            </a:r>
            <a:endParaRPr lang="pl-PL" sz="14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80106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object 14"/>
          <p:cNvGrpSpPr/>
          <p:nvPr/>
        </p:nvGrpSpPr>
        <p:grpSpPr>
          <a:xfrm>
            <a:off x="0" y="441380"/>
            <a:ext cx="20104100" cy="1496060"/>
            <a:chOff x="0" y="441380"/>
            <a:chExt cx="20104100" cy="1496060"/>
          </a:xfrm>
        </p:grpSpPr>
        <p:sp>
          <p:nvSpPr>
            <p:cNvPr id="15" name="object 15"/>
            <p:cNvSpPr/>
            <p:nvPr/>
          </p:nvSpPr>
          <p:spPr>
            <a:xfrm>
              <a:off x="871134" y="441380"/>
              <a:ext cx="658495" cy="474345"/>
            </a:xfrm>
            <a:custGeom>
              <a:avLst/>
              <a:gdLst/>
              <a:ahLst/>
              <a:cxnLst/>
              <a:rect l="l" t="t" r="r" b="b"/>
              <a:pathLst>
                <a:path w="658494" h="474344">
                  <a:moveTo>
                    <a:pt x="396586" y="0"/>
                  </a:moveTo>
                  <a:lnTo>
                    <a:pt x="246027" y="59442"/>
                  </a:lnTo>
                  <a:lnTo>
                    <a:pt x="0" y="224870"/>
                  </a:lnTo>
                  <a:lnTo>
                    <a:pt x="73616" y="205712"/>
                  </a:lnTo>
                  <a:lnTo>
                    <a:pt x="141096" y="195343"/>
                  </a:lnTo>
                  <a:lnTo>
                    <a:pt x="202675" y="192842"/>
                  </a:lnTo>
                  <a:lnTo>
                    <a:pt x="258593" y="197289"/>
                  </a:lnTo>
                  <a:lnTo>
                    <a:pt x="309088" y="207765"/>
                  </a:lnTo>
                  <a:lnTo>
                    <a:pt x="354396" y="223350"/>
                  </a:lnTo>
                  <a:lnTo>
                    <a:pt x="394757" y="243122"/>
                  </a:lnTo>
                  <a:lnTo>
                    <a:pt x="430407" y="266162"/>
                  </a:lnTo>
                  <a:lnTo>
                    <a:pt x="461586" y="291550"/>
                  </a:lnTo>
                  <a:lnTo>
                    <a:pt x="511477" y="345690"/>
                  </a:lnTo>
                  <a:lnTo>
                    <a:pt x="546334" y="398178"/>
                  </a:lnTo>
                  <a:lnTo>
                    <a:pt x="568060" y="441655"/>
                  </a:lnTo>
                  <a:lnTo>
                    <a:pt x="580190" y="473872"/>
                  </a:lnTo>
                  <a:lnTo>
                    <a:pt x="582345" y="469902"/>
                  </a:lnTo>
                  <a:lnTo>
                    <a:pt x="620916" y="367335"/>
                  </a:lnTo>
                  <a:lnTo>
                    <a:pt x="643978" y="275344"/>
                  </a:lnTo>
                  <a:lnTo>
                    <a:pt x="655156" y="209055"/>
                  </a:lnTo>
                  <a:lnTo>
                    <a:pt x="658077" y="183597"/>
                  </a:lnTo>
                  <a:lnTo>
                    <a:pt x="513371" y="42675"/>
                  </a:lnTo>
                  <a:lnTo>
                    <a:pt x="396586" y="0"/>
                  </a:lnTo>
                  <a:close/>
                </a:path>
              </a:pathLst>
            </a:custGeom>
            <a:solidFill>
              <a:srgbClr val="CDD5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9581" y="462412"/>
              <a:ext cx="719590" cy="75044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0" y="1894534"/>
              <a:ext cx="20104100" cy="43180"/>
            </a:xfrm>
            <a:custGeom>
              <a:avLst/>
              <a:gdLst/>
              <a:ahLst/>
              <a:cxnLst/>
              <a:rect l="l" t="t" r="r" b="b"/>
              <a:pathLst>
                <a:path w="20104100" h="43180">
                  <a:moveTo>
                    <a:pt x="0" y="0"/>
                  </a:moveTo>
                  <a:lnTo>
                    <a:pt x="0" y="42593"/>
                  </a:lnTo>
                  <a:lnTo>
                    <a:pt x="20104100" y="42593"/>
                  </a:lnTo>
                  <a:lnTo>
                    <a:pt x="201041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8EB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44" name="object 4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3641134"/>
            <a:ext cx="20073287" cy="329511"/>
          </a:xfrm>
          <a:prstGeom prst="rect">
            <a:avLst/>
          </a:prstGeom>
        </p:spPr>
      </p:pic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663575" marR="5080" indent="2347595">
              <a:lnSpc>
                <a:spcPts val="4700"/>
              </a:lnSpc>
              <a:spcBef>
                <a:spcPts val="700"/>
              </a:spcBef>
            </a:pPr>
            <a:r>
              <a:rPr dirty="0"/>
              <a:t>Kluczowe</a:t>
            </a:r>
            <a:r>
              <a:rPr spc="-50" dirty="0"/>
              <a:t> </a:t>
            </a:r>
            <a:r>
              <a:rPr dirty="0"/>
              <a:t>informacje</a:t>
            </a:r>
            <a:r>
              <a:rPr spc="-40" dirty="0"/>
              <a:t> </a:t>
            </a:r>
            <a:r>
              <a:rPr spc="-10" dirty="0"/>
              <a:t>zgodne </a:t>
            </a:r>
            <a:r>
              <a:rPr dirty="0"/>
              <a:t>z</a:t>
            </a:r>
            <a:r>
              <a:rPr spc="-25" dirty="0"/>
              <a:t> </a:t>
            </a:r>
            <a:r>
              <a:rPr dirty="0"/>
              <a:t>charakterystyką</a:t>
            </a:r>
            <a:r>
              <a:rPr spc="-25" dirty="0"/>
              <a:t> </a:t>
            </a:r>
            <a:r>
              <a:rPr dirty="0"/>
              <a:t>produktu</a:t>
            </a:r>
            <a:r>
              <a:rPr spc="-20" dirty="0"/>
              <a:t> </a:t>
            </a:r>
            <a:r>
              <a:rPr spc="-10" dirty="0"/>
              <a:t>leczniczego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16045783" y="11914573"/>
            <a:ext cx="3568700" cy="903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2445"/>
              </a:lnSpc>
              <a:spcBef>
                <a:spcPts val="135"/>
              </a:spcBef>
            </a:pPr>
            <a:r>
              <a:rPr sz="2050" b="1" dirty="0">
                <a:solidFill>
                  <a:srgbClr val="00417B"/>
                </a:solidFill>
                <a:latin typeface="Arial Narrow"/>
                <a:cs typeface="Arial Narrow"/>
              </a:rPr>
              <a:t>Janssen-Cilag</a:t>
            </a:r>
            <a:r>
              <a:rPr sz="2050" b="1" spc="50" dirty="0">
                <a:solidFill>
                  <a:srgbClr val="00417B"/>
                </a:solidFill>
                <a:latin typeface="Arial Narrow"/>
                <a:cs typeface="Arial Narrow"/>
              </a:rPr>
              <a:t> </a:t>
            </a:r>
            <a:r>
              <a:rPr sz="2050" b="1" dirty="0">
                <a:solidFill>
                  <a:srgbClr val="00417B"/>
                </a:solidFill>
                <a:latin typeface="Arial Narrow"/>
                <a:cs typeface="Arial Narrow"/>
              </a:rPr>
              <a:t>Polska</a:t>
            </a:r>
            <a:r>
              <a:rPr sz="2050" b="1" spc="50" dirty="0">
                <a:solidFill>
                  <a:srgbClr val="00417B"/>
                </a:solidFill>
                <a:latin typeface="Arial Narrow"/>
                <a:cs typeface="Arial Narrow"/>
              </a:rPr>
              <a:t> </a:t>
            </a:r>
            <a:r>
              <a:rPr sz="2050" b="1" dirty="0">
                <a:solidFill>
                  <a:srgbClr val="00417B"/>
                </a:solidFill>
                <a:latin typeface="Arial Narrow"/>
                <a:cs typeface="Arial Narrow"/>
              </a:rPr>
              <a:t>Sp.</a:t>
            </a:r>
            <a:r>
              <a:rPr sz="2050" b="1" spc="45" dirty="0">
                <a:solidFill>
                  <a:srgbClr val="00417B"/>
                </a:solidFill>
                <a:latin typeface="Arial Narrow"/>
                <a:cs typeface="Arial Narrow"/>
              </a:rPr>
              <a:t> </a:t>
            </a:r>
            <a:r>
              <a:rPr sz="2050" b="1" dirty="0">
                <a:solidFill>
                  <a:srgbClr val="00417B"/>
                </a:solidFill>
                <a:latin typeface="Arial Narrow"/>
                <a:cs typeface="Arial Narrow"/>
              </a:rPr>
              <a:t>z</a:t>
            </a:r>
            <a:r>
              <a:rPr sz="2050" b="1" spc="50" dirty="0">
                <a:solidFill>
                  <a:srgbClr val="00417B"/>
                </a:solidFill>
                <a:latin typeface="Arial Narrow"/>
                <a:cs typeface="Arial Narrow"/>
              </a:rPr>
              <a:t> </a:t>
            </a:r>
            <a:r>
              <a:rPr sz="2050" b="1" spc="-20" dirty="0">
                <a:solidFill>
                  <a:srgbClr val="00417B"/>
                </a:solidFill>
                <a:latin typeface="Arial Narrow"/>
                <a:cs typeface="Arial Narrow"/>
              </a:rPr>
              <a:t>o.o.</a:t>
            </a:r>
            <a:endParaRPr sz="2050" dirty="0">
              <a:latin typeface="Arial Narrow"/>
              <a:cs typeface="Arial Narrow"/>
            </a:endParaRPr>
          </a:p>
          <a:p>
            <a:pPr marL="12700" marR="5080">
              <a:lnSpc>
                <a:spcPts val="2230"/>
              </a:lnSpc>
              <a:spcBef>
                <a:spcPts val="50"/>
              </a:spcBef>
            </a:pPr>
            <a:r>
              <a:rPr sz="1850" spc="-45" dirty="0">
                <a:solidFill>
                  <a:srgbClr val="696969"/>
                </a:solidFill>
                <a:latin typeface="Arial Narrow"/>
                <a:cs typeface="Arial Narrow"/>
              </a:rPr>
              <a:t>ul.</a:t>
            </a:r>
            <a:r>
              <a:rPr sz="1850" spc="-70" dirty="0">
                <a:solidFill>
                  <a:srgbClr val="696969"/>
                </a:solidFill>
                <a:latin typeface="Arial Narrow"/>
                <a:cs typeface="Arial Narrow"/>
              </a:rPr>
              <a:t> </a:t>
            </a:r>
            <a:r>
              <a:rPr sz="1850" spc="-55" dirty="0">
                <a:solidFill>
                  <a:srgbClr val="696969"/>
                </a:solidFill>
                <a:latin typeface="Arial Narrow"/>
                <a:cs typeface="Arial Narrow"/>
              </a:rPr>
              <a:t>Iłżecka</a:t>
            </a:r>
            <a:r>
              <a:rPr sz="1850" spc="-65" dirty="0">
                <a:solidFill>
                  <a:srgbClr val="696969"/>
                </a:solidFill>
                <a:latin typeface="Arial Narrow"/>
                <a:cs typeface="Arial Narrow"/>
              </a:rPr>
              <a:t> </a:t>
            </a:r>
            <a:r>
              <a:rPr sz="1850" spc="-45" dirty="0">
                <a:solidFill>
                  <a:srgbClr val="696969"/>
                </a:solidFill>
                <a:latin typeface="Arial Narrow"/>
                <a:cs typeface="Arial Narrow"/>
              </a:rPr>
              <a:t>24,</a:t>
            </a:r>
            <a:r>
              <a:rPr sz="1850" spc="-70" dirty="0">
                <a:solidFill>
                  <a:srgbClr val="696969"/>
                </a:solidFill>
                <a:latin typeface="Arial Narrow"/>
                <a:cs typeface="Arial Narrow"/>
              </a:rPr>
              <a:t> </a:t>
            </a:r>
            <a:r>
              <a:rPr sz="1850" spc="-55" dirty="0">
                <a:solidFill>
                  <a:srgbClr val="696969"/>
                </a:solidFill>
                <a:latin typeface="Arial Narrow"/>
                <a:cs typeface="Arial Narrow"/>
              </a:rPr>
              <a:t>02-</a:t>
            </a:r>
            <a:r>
              <a:rPr sz="1850" spc="-35" dirty="0">
                <a:solidFill>
                  <a:srgbClr val="696969"/>
                </a:solidFill>
                <a:latin typeface="Arial Narrow"/>
                <a:cs typeface="Arial Narrow"/>
              </a:rPr>
              <a:t>135</a:t>
            </a:r>
            <a:r>
              <a:rPr sz="1850" spc="-65" dirty="0">
                <a:solidFill>
                  <a:srgbClr val="696969"/>
                </a:solidFill>
                <a:latin typeface="Arial Narrow"/>
                <a:cs typeface="Arial Narrow"/>
              </a:rPr>
              <a:t> </a:t>
            </a:r>
            <a:r>
              <a:rPr sz="1850" spc="-55" dirty="0">
                <a:solidFill>
                  <a:srgbClr val="696969"/>
                </a:solidFill>
                <a:latin typeface="Arial Narrow"/>
                <a:cs typeface="Arial Narrow"/>
              </a:rPr>
              <a:t>Warszawa,</a:t>
            </a:r>
            <a:r>
              <a:rPr sz="1850" spc="-70" dirty="0">
                <a:solidFill>
                  <a:srgbClr val="696969"/>
                </a:solidFill>
                <a:latin typeface="Arial Narrow"/>
                <a:cs typeface="Arial Narrow"/>
              </a:rPr>
              <a:t> </a:t>
            </a:r>
            <a:r>
              <a:rPr sz="1850" spc="-55" dirty="0">
                <a:solidFill>
                  <a:srgbClr val="696969"/>
                </a:solidFill>
                <a:latin typeface="Arial Narrow"/>
                <a:cs typeface="Arial Narrow"/>
              </a:rPr>
              <a:t>Budynek</a:t>
            </a:r>
            <a:r>
              <a:rPr sz="1850" spc="-65" dirty="0">
                <a:solidFill>
                  <a:srgbClr val="696969"/>
                </a:solidFill>
                <a:latin typeface="Arial Narrow"/>
                <a:cs typeface="Arial Narrow"/>
              </a:rPr>
              <a:t> </a:t>
            </a:r>
            <a:r>
              <a:rPr sz="1850" spc="-50" dirty="0">
                <a:solidFill>
                  <a:srgbClr val="696969"/>
                </a:solidFill>
                <a:latin typeface="Arial Narrow"/>
                <a:cs typeface="Arial Narrow"/>
              </a:rPr>
              <a:t>F </a:t>
            </a:r>
            <a:r>
              <a:rPr sz="1850" spc="-30" dirty="0">
                <a:solidFill>
                  <a:srgbClr val="696969"/>
                </a:solidFill>
                <a:latin typeface="Arial Narrow"/>
                <a:cs typeface="Arial Narrow"/>
              </a:rPr>
              <a:t>https://www.janssen.com/poland/</a:t>
            </a:r>
            <a:endParaRPr sz="1850" dirty="0">
              <a:latin typeface="Arial Narrow"/>
              <a:cs typeface="Arial Narrow"/>
            </a:endParaRP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1D9A7477-E9C3-0FAE-783D-369BBF3925BA}"/>
              </a:ext>
            </a:extLst>
          </p:cNvPr>
          <p:cNvGrpSpPr/>
          <p:nvPr/>
        </p:nvGrpSpPr>
        <p:grpSpPr>
          <a:xfrm>
            <a:off x="17927602" y="4161273"/>
            <a:ext cx="2176780" cy="886460"/>
            <a:chOff x="17927602" y="4161273"/>
            <a:chExt cx="2176780" cy="886460"/>
          </a:xfrm>
        </p:grpSpPr>
        <p:sp>
          <p:nvSpPr>
            <p:cNvPr id="7" name="object 11">
              <a:extLst>
                <a:ext uri="{FF2B5EF4-FFF2-40B4-BE49-F238E27FC236}">
                  <a16:creationId xmlns:a16="http://schemas.microsoft.com/office/drawing/2014/main" id="{DB7F596A-EEA1-B86A-F21F-4660DAFB758E}"/>
                </a:ext>
              </a:extLst>
            </p:cNvPr>
            <p:cNvSpPr/>
            <p:nvPr/>
          </p:nvSpPr>
          <p:spPr>
            <a:xfrm>
              <a:off x="17927602" y="416127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68FB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12">
              <a:extLst>
                <a:ext uri="{FF2B5EF4-FFF2-40B4-BE49-F238E27FC236}">
                  <a16:creationId xmlns:a16="http://schemas.microsoft.com/office/drawing/2014/main" id="{42516125-7506-714E-43C7-7626E17CF3D5}"/>
                </a:ext>
              </a:extLst>
            </p:cNvPr>
            <p:cNvSpPr/>
            <p:nvPr/>
          </p:nvSpPr>
          <p:spPr>
            <a:xfrm>
              <a:off x="17961014" y="445603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68FB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13">
              <a:extLst>
                <a:ext uri="{FF2B5EF4-FFF2-40B4-BE49-F238E27FC236}">
                  <a16:creationId xmlns:a16="http://schemas.microsoft.com/office/drawing/2014/main" id="{A18F1BE1-B1E7-B116-4279-605D09B06286}"/>
                </a:ext>
              </a:extLst>
            </p:cNvPr>
            <p:cNvSpPr txBox="1"/>
            <p:nvPr/>
          </p:nvSpPr>
          <p:spPr>
            <a:xfrm>
              <a:off x="18749645" y="4199245"/>
              <a:ext cx="1056005" cy="774571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20320" marR="5080" indent="231775" algn="r">
                <a:lnSpc>
                  <a:spcPts val="1880"/>
                </a:lnSpc>
                <a:spcBef>
                  <a:spcPts val="340"/>
                </a:spcBef>
              </a:pPr>
              <a:r>
                <a:rPr sz="1750" spc="100" dirty="0">
                  <a:solidFill>
                    <a:srgbClr val="FFFFFF"/>
                  </a:solidFill>
                  <a:latin typeface="Arial Narrow"/>
                  <a:cs typeface="Arial Narrow"/>
                </a:rPr>
                <a:t>Wysokie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ryzyko</a:t>
              </a:r>
              <a:r>
                <a:rPr sz="1750" spc="8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85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przerzutów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10" name="Grupa 9">
            <a:extLst>
              <a:ext uri="{FF2B5EF4-FFF2-40B4-BE49-F238E27FC236}">
                <a16:creationId xmlns:a16="http://schemas.microsoft.com/office/drawing/2014/main" id="{7BA1F77F-C187-19D2-648A-08278466ED4C}"/>
              </a:ext>
            </a:extLst>
          </p:cNvPr>
          <p:cNvGrpSpPr/>
          <p:nvPr/>
        </p:nvGrpSpPr>
        <p:grpSpPr>
          <a:xfrm>
            <a:off x="17918421" y="6457267"/>
            <a:ext cx="2186305" cy="886460"/>
            <a:chOff x="17918421" y="6457267"/>
            <a:chExt cx="2186305" cy="886460"/>
          </a:xfrm>
        </p:grpSpPr>
        <p:grpSp>
          <p:nvGrpSpPr>
            <p:cNvPr id="11" name="object 14">
              <a:extLst>
                <a:ext uri="{FF2B5EF4-FFF2-40B4-BE49-F238E27FC236}">
                  <a16:creationId xmlns:a16="http://schemas.microsoft.com/office/drawing/2014/main" id="{9E5D518F-CD3C-257E-03F2-D0DF2F008A7A}"/>
                </a:ext>
              </a:extLst>
            </p:cNvPr>
            <p:cNvGrpSpPr/>
            <p:nvPr/>
          </p:nvGrpSpPr>
          <p:grpSpPr>
            <a:xfrm>
              <a:off x="17918421" y="6457267"/>
              <a:ext cx="2186305" cy="886460"/>
              <a:chOff x="17918421" y="6457267"/>
              <a:chExt cx="2186305" cy="886460"/>
            </a:xfrm>
          </p:grpSpPr>
          <p:sp>
            <p:nvSpPr>
              <p:cNvPr id="13" name="object 15">
                <a:extLst>
                  <a:ext uri="{FF2B5EF4-FFF2-40B4-BE49-F238E27FC236}">
                    <a16:creationId xmlns:a16="http://schemas.microsoft.com/office/drawing/2014/main" id="{8BEBD6CC-FB83-8D55-7495-57760C9EDCC3}"/>
                  </a:ext>
                </a:extLst>
              </p:cNvPr>
              <p:cNvSpPr/>
              <p:nvPr/>
            </p:nvSpPr>
            <p:spPr>
              <a:xfrm>
                <a:off x="17927602" y="6457267"/>
                <a:ext cx="2176780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176780" h="886459">
                    <a:moveTo>
                      <a:pt x="2176498" y="0"/>
                    </a:moveTo>
                    <a:lnTo>
                      <a:pt x="10937" y="0"/>
                    </a:lnTo>
                    <a:lnTo>
                      <a:pt x="448440" y="437502"/>
                    </a:lnTo>
                    <a:lnTo>
                      <a:pt x="0" y="885943"/>
                    </a:lnTo>
                    <a:lnTo>
                      <a:pt x="2176498" y="885943"/>
                    </a:lnTo>
                    <a:lnTo>
                      <a:pt x="2176498" y="0"/>
                    </a:lnTo>
                    <a:close/>
                  </a:path>
                </a:pathLst>
              </a:custGeom>
              <a:solidFill>
                <a:srgbClr val="7798BC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47" name="object 16">
                <a:extLst>
                  <a:ext uri="{FF2B5EF4-FFF2-40B4-BE49-F238E27FC236}">
                    <a16:creationId xmlns:a16="http://schemas.microsoft.com/office/drawing/2014/main" id="{CCDFD68D-82A3-92C0-7212-2F76B25F8813}"/>
                  </a:ext>
                </a:extLst>
              </p:cNvPr>
              <p:cNvSpPr/>
              <p:nvPr/>
            </p:nvSpPr>
            <p:spPr>
              <a:xfrm>
                <a:off x="17961014" y="6752031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0" y="296416"/>
                    </a:moveTo>
                    <a:lnTo>
                      <a:pt x="152970" y="148208"/>
                    </a:lnTo>
                    <a:lnTo>
                      <a:pt x="0" y="0"/>
                    </a:lnTo>
                  </a:path>
                </a:pathLst>
              </a:custGeom>
              <a:ln w="85186">
                <a:solidFill>
                  <a:srgbClr val="7798BC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12" name="object 20">
              <a:extLst>
                <a:ext uri="{FF2B5EF4-FFF2-40B4-BE49-F238E27FC236}">
                  <a16:creationId xmlns:a16="http://schemas.microsoft.com/office/drawing/2014/main" id="{4D119C8F-1AA8-DA42-71D6-42226868FC96}"/>
                </a:ext>
              </a:extLst>
            </p:cNvPr>
            <p:cNvSpPr txBox="1"/>
            <p:nvPr/>
          </p:nvSpPr>
          <p:spPr>
            <a:xfrm>
              <a:off x="19113029" y="6635810"/>
              <a:ext cx="692150" cy="53022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ts val="1989"/>
                </a:lnSpc>
                <a:spcBef>
                  <a:spcPts val="90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Badania</a:t>
              </a:r>
              <a:endParaRPr sz="1750" dirty="0">
                <a:latin typeface="Arial Narrow"/>
                <a:cs typeface="Arial Narrow"/>
              </a:endParaRPr>
            </a:p>
            <a:p>
              <a:pPr marL="255270">
                <a:lnSpc>
                  <a:spcPts val="1989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RWE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48" name="Grupa 47">
            <a:extLst>
              <a:ext uri="{FF2B5EF4-FFF2-40B4-BE49-F238E27FC236}">
                <a16:creationId xmlns:a16="http://schemas.microsoft.com/office/drawing/2014/main" id="{51262FAF-75CF-5D8A-596A-3B69B3D66838}"/>
              </a:ext>
            </a:extLst>
          </p:cNvPr>
          <p:cNvGrpSpPr/>
          <p:nvPr/>
        </p:nvGrpSpPr>
        <p:grpSpPr>
          <a:xfrm>
            <a:off x="17927602" y="7608459"/>
            <a:ext cx="2176780" cy="886460"/>
            <a:chOff x="17927602" y="7608459"/>
            <a:chExt cx="2176780" cy="886460"/>
          </a:xfrm>
        </p:grpSpPr>
        <p:sp>
          <p:nvSpPr>
            <p:cNvPr id="49" name="object 21">
              <a:extLst>
                <a:ext uri="{FF2B5EF4-FFF2-40B4-BE49-F238E27FC236}">
                  <a16:creationId xmlns:a16="http://schemas.microsoft.com/office/drawing/2014/main" id="{FF0A42FA-3E6A-B0B0-FB59-D1CD46C5A044}"/>
                </a:ext>
              </a:extLst>
            </p:cNvPr>
            <p:cNvSpPr/>
            <p:nvPr/>
          </p:nvSpPr>
          <p:spPr>
            <a:xfrm>
              <a:off x="17927602" y="7608459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59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ADC32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0" name="object 22">
              <a:extLst>
                <a:ext uri="{FF2B5EF4-FFF2-40B4-BE49-F238E27FC236}">
                  <a16:creationId xmlns:a16="http://schemas.microsoft.com/office/drawing/2014/main" id="{C099844D-2E67-6245-D8FB-213E567DFD9F}"/>
                </a:ext>
              </a:extLst>
            </p:cNvPr>
            <p:cNvSpPr/>
            <p:nvPr/>
          </p:nvSpPr>
          <p:spPr>
            <a:xfrm>
              <a:off x="17961014" y="7903223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ADC32B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1" name="object 23">
              <a:extLst>
                <a:ext uri="{FF2B5EF4-FFF2-40B4-BE49-F238E27FC236}">
                  <a16:creationId xmlns:a16="http://schemas.microsoft.com/office/drawing/2014/main" id="{5CA743D9-18A7-1E6C-8182-194C7D732E40}"/>
                </a:ext>
              </a:extLst>
            </p:cNvPr>
            <p:cNvSpPr txBox="1"/>
            <p:nvPr/>
          </p:nvSpPr>
          <p:spPr>
            <a:xfrm>
              <a:off x="18931558" y="7653897"/>
              <a:ext cx="873760" cy="751205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Tolerancja </a:t>
              </a:r>
              <a:r>
                <a:rPr sz="1750" dirty="0">
                  <a:solidFill>
                    <a:srgbClr val="FFFFFF"/>
                  </a:solidFill>
                  <a:latin typeface="Arial Narrow"/>
                  <a:cs typeface="Arial Narrow"/>
                </a:rPr>
                <a:t>i</a:t>
              </a:r>
              <a:r>
                <a:rPr sz="1750" spc="-5" dirty="0">
                  <a:solidFill>
                    <a:srgbClr val="FFFFFF"/>
                  </a:solidFill>
                  <a:latin typeface="Arial Narrow"/>
                  <a:cs typeface="Arial Narrow"/>
                </a:rPr>
                <a:t> 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jakość</a:t>
              </a:r>
              <a:endParaRPr sz="1750" dirty="0">
                <a:latin typeface="Arial Narrow"/>
                <a:cs typeface="Arial Narrow"/>
              </a:endParaRPr>
            </a:p>
            <a:p>
              <a:pPr marR="5080" algn="r">
                <a:lnSpc>
                  <a:spcPts val="1800"/>
                </a:lnSpc>
              </a:pP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życia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52" name="Grupa 51">
            <a:extLst>
              <a:ext uri="{FF2B5EF4-FFF2-40B4-BE49-F238E27FC236}">
                <a16:creationId xmlns:a16="http://schemas.microsoft.com/office/drawing/2014/main" id="{C79B2D79-4804-6EA8-7C26-BE05B6DF9EC6}"/>
              </a:ext>
            </a:extLst>
          </p:cNvPr>
          <p:cNvGrpSpPr/>
          <p:nvPr/>
        </p:nvGrpSpPr>
        <p:grpSpPr>
          <a:xfrm>
            <a:off x="17927602" y="5298113"/>
            <a:ext cx="2176780" cy="886460"/>
            <a:chOff x="17927602" y="5298113"/>
            <a:chExt cx="2176780" cy="886460"/>
          </a:xfrm>
        </p:grpSpPr>
        <p:sp>
          <p:nvSpPr>
            <p:cNvPr id="53" name="object 8">
              <a:extLst>
                <a:ext uri="{FF2B5EF4-FFF2-40B4-BE49-F238E27FC236}">
                  <a16:creationId xmlns:a16="http://schemas.microsoft.com/office/drawing/2014/main" id="{0061287D-C4C3-52D6-111B-E9326B41C803}"/>
                </a:ext>
              </a:extLst>
            </p:cNvPr>
            <p:cNvSpPr/>
            <p:nvPr/>
          </p:nvSpPr>
          <p:spPr>
            <a:xfrm>
              <a:off x="17927602" y="52981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48246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4" name="object 9">
              <a:extLst>
                <a:ext uri="{FF2B5EF4-FFF2-40B4-BE49-F238E27FC236}">
                  <a16:creationId xmlns:a16="http://schemas.microsoft.com/office/drawing/2014/main" id="{CB14EA1E-C427-EF11-C4EB-7DEC3DAD879E}"/>
                </a:ext>
              </a:extLst>
            </p:cNvPr>
            <p:cNvSpPr/>
            <p:nvPr/>
          </p:nvSpPr>
          <p:spPr>
            <a:xfrm>
              <a:off x="17961014" y="55928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ln w="85186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5" name="object 13">
              <a:extLst>
                <a:ext uri="{FF2B5EF4-FFF2-40B4-BE49-F238E27FC236}">
                  <a16:creationId xmlns:a16="http://schemas.microsoft.com/office/drawing/2014/main" id="{5590CBAD-E2DE-F528-7F9D-D2FC0642FEE2}"/>
                </a:ext>
              </a:extLst>
            </p:cNvPr>
            <p:cNvSpPr txBox="1"/>
            <p:nvPr/>
          </p:nvSpPr>
          <p:spPr>
            <a:xfrm>
              <a:off x="18749645" y="5451420"/>
              <a:ext cx="1056005" cy="530915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pPr marL="52705" marR="5080" indent="-40640" algn="r">
                <a:lnSpc>
                  <a:spcPts val="1880"/>
                </a:lnSpc>
              </a:pPr>
              <a:r>
                <a:rPr sz="1750" spc="-10" dirty="0" err="1">
                  <a:solidFill>
                    <a:srgbClr val="FFFFFF"/>
                  </a:solidFill>
                  <a:latin typeface="Arial Narrow"/>
                  <a:cs typeface="Arial Narrow"/>
                </a:rPr>
                <a:t>Skuteczność</a:t>
              </a:r>
              <a:r>
                <a:rPr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 apalutamidu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56" name="Grupa 55">
            <a:extLst>
              <a:ext uri="{FF2B5EF4-FFF2-40B4-BE49-F238E27FC236}">
                <a16:creationId xmlns:a16="http://schemas.microsoft.com/office/drawing/2014/main" id="{AC8E1395-FA11-AEC3-1F9D-C1DAA4646FD3}"/>
              </a:ext>
            </a:extLst>
          </p:cNvPr>
          <p:cNvGrpSpPr/>
          <p:nvPr/>
        </p:nvGrpSpPr>
        <p:grpSpPr>
          <a:xfrm>
            <a:off x="17927602" y="8748513"/>
            <a:ext cx="2176780" cy="886460"/>
            <a:chOff x="17927602" y="8748513"/>
            <a:chExt cx="2176780" cy="886460"/>
          </a:xfrm>
        </p:grpSpPr>
        <p:sp>
          <p:nvSpPr>
            <p:cNvPr id="57" name="object 11">
              <a:extLst>
                <a:ext uri="{FF2B5EF4-FFF2-40B4-BE49-F238E27FC236}">
                  <a16:creationId xmlns:a16="http://schemas.microsoft.com/office/drawing/2014/main" id="{ECB684CA-FACF-7246-74B4-1CB4B2C44726}"/>
                </a:ext>
              </a:extLst>
            </p:cNvPr>
            <p:cNvSpPr/>
            <p:nvPr/>
          </p:nvSpPr>
          <p:spPr>
            <a:xfrm>
              <a:off x="17927602" y="8748513"/>
              <a:ext cx="2176780" cy="886460"/>
            </a:xfrm>
            <a:custGeom>
              <a:avLst/>
              <a:gdLst/>
              <a:ahLst/>
              <a:cxnLst/>
              <a:rect l="l" t="t" r="r" b="b"/>
              <a:pathLst>
                <a:path w="2176780" h="886460">
                  <a:moveTo>
                    <a:pt x="2176498" y="0"/>
                  </a:moveTo>
                  <a:lnTo>
                    <a:pt x="10937" y="0"/>
                  </a:lnTo>
                  <a:lnTo>
                    <a:pt x="448440" y="437502"/>
                  </a:lnTo>
                  <a:lnTo>
                    <a:pt x="0" y="885943"/>
                  </a:lnTo>
                  <a:lnTo>
                    <a:pt x="2176498" y="885943"/>
                  </a:lnTo>
                  <a:lnTo>
                    <a:pt x="2176498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8" name="object 12">
              <a:extLst>
                <a:ext uri="{FF2B5EF4-FFF2-40B4-BE49-F238E27FC236}">
                  <a16:creationId xmlns:a16="http://schemas.microsoft.com/office/drawing/2014/main" id="{F6DB0E0F-8F2F-460E-52B1-3A84ADD9AC33}"/>
                </a:ext>
              </a:extLst>
            </p:cNvPr>
            <p:cNvSpPr/>
            <p:nvPr/>
          </p:nvSpPr>
          <p:spPr>
            <a:xfrm>
              <a:off x="17961014" y="9043278"/>
              <a:ext cx="153035" cy="296545"/>
            </a:xfrm>
            <a:custGeom>
              <a:avLst/>
              <a:gdLst/>
              <a:ahLst/>
              <a:cxnLst/>
              <a:rect l="l" t="t" r="r" b="b"/>
              <a:pathLst>
                <a:path w="153034" h="296545">
                  <a:moveTo>
                    <a:pt x="0" y="296416"/>
                  </a:moveTo>
                  <a:lnTo>
                    <a:pt x="152970" y="148208"/>
                  </a:lnTo>
                  <a:lnTo>
                    <a:pt x="0" y="0"/>
                  </a:lnTo>
                </a:path>
              </a:pathLst>
            </a:custGeom>
            <a:noFill/>
            <a:ln w="85186">
              <a:solidFill>
                <a:srgbClr val="00B0F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9" name="object 21">
              <a:extLst>
                <a:ext uri="{FF2B5EF4-FFF2-40B4-BE49-F238E27FC236}">
                  <a16:creationId xmlns:a16="http://schemas.microsoft.com/office/drawing/2014/main" id="{6A2FF6A0-11AD-00EB-3A6B-6CD1DEB50E5A}"/>
                </a:ext>
              </a:extLst>
            </p:cNvPr>
            <p:cNvSpPr txBox="1"/>
            <p:nvPr/>
          </p:nvSpPr>
          <p:spPr>
            <a:xfrm>
              <a:off x="18098140" y="8805446"/>
              <a:ext cx="1707254" cy="743152"/>
            </a:xfrm>
            <a:prstGeom prst="rect">
              <a:avLst/>
            </a:prstGeom>
          </p:spPr>
          <p:txBody>
            <a:bodyPr vert="horz" wrap="square" lIns="0" tIns="50165" rIns="0" bIns="0" rtlCol="0">
              <a:spAutoFit/>
            </a:bodyPr>
            <a:lstStyle/>
            <a:p>
              <a:pPr marL="254635" marR="5080" indent="-242570" algn="r">
                <a:lnSpc>
                  <a:spcPts val="1810"/>
                </a:lnSpc>
                <a:spcBef>
                  <a:spcPts val="395"/>
                </a:spcBef>
              </a:pP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Przebieg </a:t>
              </a:r>
              <a:b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</a:br>
              <a:r>
                <a:rPr lang="pl-PL" sz="1750" spc="-10" dirty="0">
                  <a:solidFill>
                    <a:srgbClr val="FFFFFF"/>
                  </a:solidFill>
                  <a:latin typeface="Arial Narrow"/>
                  <a:cs typeface="Arial Narrow"/>
                </a:rPr>
                <a:t>choroby i ryzyko progresji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grpSp>
        <p:nvGrpSpPr>
          <p:cNvPr id="60" name="Grupa 59">
            <a:extLst>
              <a:ext uri="{FF2B5EF4-FFF2-40B4-BE49-F238E27FC236}">
                <a16:creationId xmlns:a16="http://schemas.microsoft.com/office/drawing/2014/main" id="{EC0C3488-7827-7388-C341-1378922BAE2E}"/>
              </a:ext>
            </a:extLst>
          </p:cNvPr>
          <p:cNvGrpSpPr/>
          <p:nvPr/>
        </p:nvGrpSpPr>
        <p:grpSpPr>
          <a:xfrm>
            <a:off x="17536583" y="9921369"/>
            <a:ext cx="2604135" cy="886460"/>
            <a:chOff x="17493615" y="9921369"/>
            <a:chExt cx="2604135" cy="886460"/>
          </a:xfrm>
        </p:grpSpPr>
        <p:grpSp>
          <p:nvGrpSpPr>
            <p:cNvPr id="61" name="object 23">
              <a:extLst>
                <a:ext uri="{FF2B5EF4-FFF2-40B4-BE49-F238E27FC236}">
                  <a16:creationId xmlns:a16="http://schemas.microsoft.com/office/drawing/2014/main" id="{C1DE2CB8-0BF1-6F68-0555-E42241954FB0}"/>
                </a:ext>
              </a:extLst>
            </p:cNvPr>
            <p:cNvGrpSpPr/>
            <p:nvPr/>
          </p:nvGrpSpPr>
          <p:grpSpPr>
            <a:xfrm>
              <a:off x="17493615" y="9921369"/>
              <a:ext cx="2604135" cy="886460"/>
              <a:chOff x="17500065" y="8761647"/>
              <a:chExt cx="2604135" cy="886460"/>
            </a:xfrm>
          </p:grpSpPr>
          <p:sp>
            <p:nvSpPr>
              <p:cNvPr id="63" name="object 24">
                <a:extLst>
                  <a:ext uri="{FF2B5EF4-FFF2-40B4-BE49-F238E27FC236}">
                    <a16:creationId xmlns:a16="http://schemas.microsoft.com/office/drawing/2014/main" id="{F2BE3381-61AB-4692-B0C8-38109C0C22A7}"/>
                  </a:ext>
                </a:extLst>
              </p:cNvPr>
              <p:cNvSpPr/>
              <p:nvPr/>
            </p:nvSpPr>
            <p:spPr>
              <a:xfrm>
                <a:off x="17500065" y="8761647"/>
                <a:ext cx="2604135" cy="886460"/>
              </a:xfrm>
              <a:custGeom>
                <a:avLst/>
                <a:gdLst/>
                <a:ahLst/>
                <a:cxnLst/>
                <a:rect l="l" t="t" r="r" b="b"/>
                <a:pathLst>
                  <a:path w="2604134" h="886459">
                    <a:moveTo>
                      <a:pt x="2604033" y="0"/>
                    </a:moveTo>
                    <a:lnTo>
                      <a:pt x="438473" y="0"/>
                    </a:lnTo>
                    <a:lnTo>
                      <a:pt x="0" y="437502"/>
                    </a:lnTo>
                    <a:lnTo>
                      <a:pt x="427535" y="885943"/>
                    </a:lnTo>
                    <a:lnTo>
                      <a:pt x="2604033" y="885943"/>
                    </a:lnTo>
                    <a:lnTo>
                      <a:pt x="2604033" y="0"/>
                    </a:lnTo>
                    <a:close/>
                  </a:path>
                </a:pathLst>
              </a:custGeom>
              <a:solidFill>
                <a:srgbClr val="050E4C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4" name="object 25">
                <a:extLst>
                  <a:ext uri="{FF2B5EF4-FFF2-40B4-BE49-F238E27FC236}">
                    <a16:creationId xmlns:a16="http://schemas.microsoft.com/office/drawing/2014/main" id="{6266B056-AF86-A5B0-1D28-CF85D293776B}"/>
                  </a:ext>
                </a:extLst>
              </p:cNvPr>
              <p:cNvSpPr/>
              <p:nvPr/>
            </p:nvSpPr>
            <p:spPr>
              <a:xfrm>
                <a:off x="17961011" y="9056412"/>
                <a:ext cx="15303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153034" h="296545">
                    <a:moveTo>
                      <a:pt x="152970" y="0"/>
                    </a:moveTo>
                    <a:lnTo>
                      <a:pt x="0" y="148208"/>
                    </a:lnTo>
                    <a:lnTo>
                      <a:pt x="152970" y="296416"/>
                    </a:lnTo>
                  </a:path>
                </a:pathLst>
              </a:custGeom>
              <a:ln w="85186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62" name="object 23">
              <a:extLst>
                <a:ext uri="{FF2B5EF4-FFF2-40B4-BE49-F238E27FC236}">
                  <a16:creationId xmlns:a16="http://schemas.microsoft.com/office/drawing/2014/main" id="{9CB540C1-2E23-6EC6-37A7-CE15E718BEDE}"/>
                </a:ext>
              </a:extLst>
            </p:cNvPr>
            <p:cNvSpPr txBox="1"/>
            <p:nvPr/>
          </p:nvSpPr>
          <p:spPr>
            <a:xfrm>
              <a:off x="18901574" y="10204624"/>
              <a:ext cx="903605" cy="26802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R="5080" algn="r">
                <a:lnSpc>
                  <a:spcPts val="1955"/>
                </a:lnSpc>
              </a:pPr>
              <a:r>
                <a:rPr sz="1750" spc="-25" dirty="0">
                  <a:solidFill>
                    <a:srgbClr val="FFFFFF"/>
                  </a:solidFill>
                  <a:latin typeface="Arial Narrow"/>
                  <a:cs typeface="Arial Narrow"/>
                </a:rPr>
                <a:t>SIL</a:t>
              </a:r>
              <a:endParaRPr sz="1750" dirty="0">
                <a:latin typeface="Arial Narrow"/>
                <a:cs typeface="Arial Narrow"/>
              </a:endParaRPr>
            </a:p>
          </p:txBody>
        </p:sp>
      </p:grpSp>
      <p:sp>
        <p:nvSpPr>
          <p:cNvPr id="18" name="Prostokąt 17">
            <a:hlinkClick r:id="rId4" action="ppaction://hlinksldjump"/>
            <a:extLst>
              <a:ext uri="{FF2B5EF4-FFF2-40B4-BE49-F238E27FC236}">
                <a16:creationId xmlns:a16="http://schemas.microsoft.com/office/drawing/2014/main" id="{646EA821-3869-2F92-D8B7-ECDB6109178E}"/>
              </a:ext>
            </a:extLst>
          </p:cNvPr>
          <p:cNvSpPr/>
          <p:nvPr/>
        </p:nvSpPr>
        <p:spPr>
          <a:xfrm>
            <a:off x="17945067" y="416192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18">
            <a:hlinkClick r:id="rId5" action="ppaction://hlinksldjump"/>
            <a:extLst>
              <a:ext uri="{FF2B5EF4-FFF2-40B4-BE49-F238E27FC236}">
                <a16:creationId xmlns:a16="http://schemas.microsoft.com/office/drawing/2014/main" id="{B28F1727-B62C-0963-B2B5-0003AECEC516}"/>
              </a:ext>
            </a:extLst>
          </p:cNvPr>
          <p:cNvSpPr/>
          <p:nvPr/>
        </p:nvSpPr>
        <p:spPr>
          <a:xfrm>
            <a:off x="17961013" y="5313862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hlinkClick r:id="rId6" action="ppaction://hlinksldjump"/>
            <a:extLst>
              <a:ext uri="{FF2B5EF4-FFF2-40B4-BE49-F238E27FC236}">
                <a16:creationId xmlns:a16="http://schemas.microsoft.com/office/drawing/2014/main" id="{3594A9B7-6C0E-5A0F-A73C-885BA5FB80A7}"/>
              </a:ext>
            </a:extLst>
          </p:cNvPr>
          <p:cNvSpPr/>
          <p:nvPr/>
        </p:nvSpPr>
        <p:spPr>
          <a:xfrm>
            <a:off x="17961013" y="6447641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>
            <a:hlinkClick r:id="rId7" action="ppaction://hlinksldjump"/>
            <a:extLst>
              <a:ext uri="{FF2B5EF4-FFF2-40B4-BE49-F238E27FC236}">
                <a16:creationId xmlns:a16="http://schemas.microsoft.com/office/drawing/2014/main" id="{08043EC6-D87E-7083-3A44-12B51F98A459}"/>
              </a:ext>
            </a:extLst>
          </p:cNvPr>
          <p:cNvSpPr/>
          <p:nvPr/>
        </p:nvSpPr>
        <p:spPr>
          <a:xfrm>
            <a:off x="17981580" y="7632789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hlinkClick r:id="rId8" action="ppaction://hlinksldjump"/>
            <a:extLst>
              <a:ext uri="{FF2B5EF4-FFF2-40B4-BE49-F238E27FC236}">
                <a16:creationId xmlns:a16="http://schemas.microsoft.com/office/drawing/2014/main" id="{7D1139B0-7796-9871-57EC-735FE10A4DEE}"/>
              </a:ext>
            </a:extLst>
          </p:cNvPr>
          <p:cNvSpPr/>
          <p:nvPr/>
        </p:nvSpPr>
        <p:spPr>
          <a:xfrm>
            <a:off x="17946866" y="8785217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hlinkClick r:id="rId9" action="ppaction://hlinksldjump"/>
            <a:extLst>
              <a:ext uri="{FF2B5EF4-FFF2-40B4-BE49-F238E27FC236}">
                <a16:creationId xmlns:a16="http://schemas.microsoft.com/office/drawing/2014/main" id="{23559177-102A-D3AF-EE45-FA4BAA37F708}"/>
              </a:ext>
            </a:extLst>
          </p:cNvPr>
          <p:cNvSpPr/>
          <p:nvPr/>
        </p:nvSpPr>
        <p:spPr>
          <a:xfrm>
            <a:off x="17997529" y="9919750"/>
            <a:ext cx="2131833" cy="849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25" name="Grafika 24" descr="Dom z wypełnieniem pełnym">
            <a:hlinkClick r:id="rId10" action="ppaction://hlinksldjump"/>
            <a:extLst>
              <a:ext uri="{FF2B5EF4-FFF2-40B4-BE49-F238E27FC236}">
                <a16:creationId xmlns:a16="http://schemas.microsoft.com/office/drawing/2014/main" id="{A34F9788-C377-37C3-B3EF-12E626A3D6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9026929" y="3093836"/>
            <a:ext cx="914400" cy="914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2ACEDE3-23B2-4E9E-9EC5-CE44B2228F0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045783" y="12987338"/>
            <a:ext cx="3568701" cy="248258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0095DD03-E9BA-62E6-5035-986B14951E9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9124" y="2059656"/>
            <a:ext cx="7522896" cy="10878241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C3B29461-F8EE-BCCD-4F7A-24C640D3814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30749" y="2038036"/>
            <a:ext cx="7692655" cy="109493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hlinkClick r:id="rId2" action="ppaction://hlinksldjump"/>
          </p:cNvPr>
          <p:cNvSpPr/>
          <p:nvPr/>
        </p:nvSpPr>
        <p:spPr>
          <a:xfrm>
            <a:off x="12700" y="-167025"/>
            <a:ext cx="20104100" cy="13971269"/>
          </a:xfrm>
          <a:custGeom>
            <a:avLst/>
            <a:gdLst/>
            <a:ahLst/>
            <a:cxnLst/>
            <a:rect l="l" t="t" r="r" b="b"/>
            <a:pathLst>
              <a:path w="20104100" h="13971269">
                <a:moveTo>
                  <a:pt x="20104100" y="0"/>
                </a:moveTo>
                <a:lnTo>
                  <a:pt x="0" y="0"/>
                </a:lnTo>
                <a:lnTo>
                  <a:pt x="0" y="13970645"/>
                </a:lnTo>
                <a:lnTo>
                  <a:pt x="20104100" y="13970645"/>
                </a:lnTo>
                <a:lnTo>
                  <a:pt x="20104100" y="0"/>
                </a:lnTo>
                <a:close/>
              </a:path>
            </a:pathLst>
          </a:custGeom>
          <a:solidFill>
            <a:srgbClr val="C4D82E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object 4">
            <a:hlinkClick r:id="rId2" action="ppaction://hlinksldjump"/>
          </p:cNvPr>
          <p:cNvSpPr/>
          <p:nvPr/>
        </p:nvSpPr>
        <p:spPr>
          <a:xfrm>
            <a:off x="638901" y="1697886"/>
            <a:ext cx="18826480" cy="11634470"/>
          </a:xfrm>
          <a:custGeom>
            <a:avLst/>
            <a:gdLst/>
            <a:ahLst/>
            <a:cxnLst/>
            <a:rect l="l" t="t" r="r" b="b"/>
            <a:pathLst>
              <a:path w="18826480" h="11634469">
                <a:moveTo>
                  <a:pt x="18400362" y="0"/>
                </a:moveTo>
                <a:lnTo>
                  <a:pt x="425934" y="0"/>
                </a:lnTo>
                <a:lnTo>
                  <a:pt x="379524" y="2499"/>
                </a:lnTo>
                <a:lnTo>
                  <a:pt x="334562" y="9824"/>
                </a:lnTo>
                <a:lnTo>
                  <a:pt x="291306" y="21715"/>
                </a:lnTo>
                <a:lnTo>
                  <a:pt x="250018" y="37912"/>
                </a:lnTo>
                <a:lnTo>
                  <a:pt x="210958" y="58154"/>
                </a:lnTo>
                <a:lnTo>
                  <a:pt x="174383" y="82183"/>
                </a:lnTo>
                <a:lnTo>
                  <a:pt x="140556" y="109738"/>
                </a:lnTo>
                <a:lnTo>
                  <a:pt x="109735" y="140559"/>
                </a:lnTo>
                <a:lnTo>
                  <a:pt x="82181" y="174387"/>
                </a:lnTo>
                <a:lnTo>
                  <a:pt x="58152" y="210961"/>
                </a:lnTo>
                <a:lnTo>
                  <a:pt x="37910" y="250022"/>
                </a:lnTo>
                <a:lnTo>
                  <a:pt x="21714" y="291310"/>
                </a:lnTo>
                <a:lnTo>
                  <a:pt x="9824" y="334564"/>
                </a:lnTo>
                <a:lnTo>
                  <a:pt x="2499" y="379525"/>
                </a:lnTo>
                <a:lnTo>
                  <a:pt x="0" y="425934"/>
                </a:lnTo>
                <a:lnTo>
                  <a:pt x="0" y="11207925"/>
                </a:lnTo>
                <a:lnTo>
                  <a:pt x="2499" y="11254333"/>
                </a:lnTo>
                <a:lnTo>
                  <a:pt x="9824" y="11299294"/>
                </a:lnTo>
                <a:lnTo>
                  <a:pt x="21714" y="11342549"/>
                </a:lnTo>
                <a:lnTo>
                  <a:pt x="37910" y="11383836"/>
                </a:lnTo>
                <a:lnTo>
                  <a:pt x="58152" y="11422897"/>
                </a:lnTo>
                <a:lnTo>
                  <a:pt x="82181" y="11459471"/>
                </a:lnTo>
                <a:lnTo>
                  <a:pt x="109735" y="11493299"/>
                </a:lnTo>
                <a:lnTo>
                  <a:pt x="140556" y="11524120"/>
                </a:lnTo>
                <a:lnTo>
                  <a:pt x="174383" y="11551675"/>
                </a:lnTo>
                <a:lnTo>
                  <a:pt x="210958" y="11575704"/>
                </a:lnTo>
                <a:lnTo>
                  <a:pt x="250018" y="11595947"/>
                </a:lnTo>
                <a:lnTo>
                  <a:pt x="291306" y="11612144"/>
                </a:lnTo>
                <a:lnTo>
                  <a:pt x="334562" y="11624034"/>
                </a:lnTo>
                <a:lnTo>
                  <a:pt x="379524" y="11631359"/>
                </a:lnTo>
                <a:lnTo>
                  <a:pt x="425934" y="11633859"/>
                </a:lnTo>
                <a:lnTo>
                  <a:pt x="18400362" y="11633859"/>
                </a:lnTo>
                <a:lnTo>
                  <a:pt x="18446772" y="11631359"/>
                </a:lnTo>
                <a:lnTo>
                  <a:pt x="18491735" y="11624034"/>
                </a:lnTo>
                <a:lnTo>
                  <a:pt x="18534990" y="11612144"/>
                </a:lnTo>
                <a:lnTo>
                  <a:pt x="18576278" y="11595947"/>
                </a:lnTo>
                <a:lnTo>
                  <a:pt x="18615339" y="11575704"/>
                </a:lnTo>
                <a:lnTo>
                  <a:pt x="18651913" y="11551675"/>
                </a:lnTo>
                <a:lnTo>
                  <a:pt x="18685740" y="11524120"/>
                </a:lnTo>
                <a:lnTo>
                  <a:pt x="18716561" y="11493299"/>
                </a:lnTo>
                <a:lnTo>
                  <a:pt x="18744115" y="11459471"/>
                </a:lnTo>
                <a:lnTo>
                  <a:pt x="18768144" y="11422897"/>
                </a:lnTo>
                <a:lnTo>
                  <a:pt x="18788386" y="11383836"/>
                </a:lnTo>
                <a:lnTo>
                  <a:pt x="18804582" y="11342549"/>
                </a:lnTo>
                <a:lnTo>
                  <a:pt x="18816473" y="11299294"/>
                </a:lnTo>
                <a:lnTo>
                  <a:pt x="18823797" y="11254333"/>
                </a:lnTo>
                <a:lnTo>
                  <a:pt x="18826297" y="11207925"/>
                </a:lnTo>
                <a:lnTo>
                  <a:pt x="18826297" y="425934"/>
                </a:lnTo>
                <a:lnTo>
                  <a:pt x="18823797" y="379525"/>
                </a:lnTo>
                <a:lnTo>
                  <a:pt x="18816473" y="334564"/>
                </a:lnTo>
                <a:lnTo>
                  <a:pt x="18804582" y="291310"/>
                </a:lnTo>
                <a:lnTo>
                  <a:pt x="18788386" y="250022"/>
                </a:lnTo>
                <a:lnTo>
                  <a:pt x="18768144" y="210961"/>
                </a:lnTo>
                <a:lnTo>
                  <a:pt x="18744115" y="174387"/>
                </a:lnTo>
                <a:lnTo>
                  <a:pt x="18716561" y="140559"/>
                </a:lnTo>
                <a:lnTo>
                  <a:pt x="18685740" y="109738"/>
                </a:lnTo>
                <a:lnTo>
                  <a:pt x="18651913" y="82183"/>
                </a:lnTo>
                <a:lnTo>
                  <a:pt x="18615339" y="58154"/>
                </a:lnTo>
                <a:lnTo>
                  <a:pt x="18576278" y="37912"/>
                </a:lnTo>
                <a:lnTo>
                  <a:pt x="18534990" y="21715"/>
                </a:lnTo>
                <a:lnTo>
                  <a:pt x="18491735" y="9824"/>
                </a:lnTo>
                <a:lnTo>
                  <a:pt x="18446772" y="2499"/>
                </a:lnTo>
                <a:lnTo>
                  <a:pt x="184003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988175" y="4460491"/>
            <a:ext cx="11203940" cy="5953760"/>
          </a:xfrm>
          <a:custGeom>
            <a:avLst/>
            <a:gdLst/>
            <a:ahLst/>
            <a:cxnLst/>
            <a:rect l="l" t="t" r="r" b="b"/>
            <a:pathLst>
              <a:path w="11203940" h="5953759">
                <a:moveTo>
                  <a:pt x="1998256" y="5470449"/>
                </a:moveTo>
                <a:lnTo>
                  <a:pt x="1992236" y="5440642"/>
                </a:lnTo>
                <a:lnTo>
                  <a:pt x="1975827" y="5416321"/>
                </a:lnTo>
                <a:lnTo>
                  <a:pt x="1951507" y="5399913"/>
                </a:lnTo>
                <a:lnTo>
                  <a:pt x="1921700" y="5393893"/>
                </a:lnTo>
                <a:lnTo>
                  <a:pt x="76555" y="5393893"/>
                </a:lnTo>
                <a:lnTo>
                  <a:pt x="46761" y="5399913"/>
                </a:lnTo>
                <a:lnTo>
                  <a:pt x="22415" y="5416321"/>
                </a:lnTo>
                <a:lnTo>
                  <a:pt x="6019" y="5440642"/>
                </a:lnTo>
                <a:lnTo>
                  <a:pt x="0" y="5470449"/>
                </a:lnTo>
                <a:lnTo>
                  <a:pt x="0" y="5877128"/>
                </a:lnTo>
                <a:lnTo>
                  <a:pt x="6019" y="5906922"/>
                </a:lnTo>
                <a:lnTo>
                  <a:pt x="22415" y="5931255"/>
                </a:lnTo>
                <a:lnTo>
                  <a:pt x="46761" y="5947664"/>
                </a:lnTo>
                <a:lnTo>
                  <a:pt x="76555" y="5953671"/>
                </a:lnTo>
                <a:lnTo>
                  <a:pt x="1921700" y="5953671"/>
                </a:lnTo>
                <a:lnTo>
                  <a:pt x="1951507" y="5947664"/>
                </a:lnTo>
                <a:lnTo>
                  <a:pt x="1975827" y="5931255"/>
                </a:lnTo>
                <a:lnTo>
                  <a:pt x="1992236" y="5906922"/>
                </a:lnTo>
                <a:lnTo>
                  <a:pt x="1998256" y="5877128"/>
                </a:lnTo>
                <a:lnTo>
                  <a:pt x="1998256" y="5470449"/>
                </a:lnTo>
                <a:close/>
              </a:path>
              <a:path w="11203940" h="5953759">
                <a:moveTo>
                  <a:pt x="11203915" y="5470449"/>
                </a:moveTo>
                <a:lnTo>
                  <a:pt x="11197895" y="5440642"/>
                </a:lnTo>
                <a:lnTo>
                  <a:pt x="11181486" y="5416321"/>
                </a:lnTo>
                <a:lnTo>
                  <a:pt x="11157153" y="5399913"/>
                </a:lnTo>
                <a:lnTo>
                  <a:pt x="11127359" y="5393893"/>
                </a:lnTo>
                <a:lnTo>
                  <a:pt x="9282214" y="5393893"/>
                </a:lnTo>
                <a:lnTo>
                  <a:pt x="9252407" y="5399913"/>
                </a:lnTo>
                <a:lnTo>
                  <a:pt x="9228074" y="5416321"/>
                </a:lnTo>
                <a:lnTo>
                  <a:pt x="9211678" y="5440642"/>
                </a:lnTo>
                <a:lnTo>
                  <a:pt x="9205658" y="5470449"/>
                </a:lnTo>
                <a:lnTo>
                  <a:pt x="9205658" y="5877128"/>
                </a:lnTo>
                <a:lnTo>
                  <a:pt x="9211678" y="5906922"/>
                </a:lnTo>
                <a:lnTo>
                  <a:pt x="9228074" y="5931255"/>
                </a:lnTo>
                <a:lnTo>
                  <a:pt x="9252407" y="5947664"/>
                </a:lnTo>
                <a:lnTo>
                  <a:pt x="9282214" y="5953671"/>
                </a:lnTo>
                <a:lnTo>
                  <a:pt x="11127359" y="5953671"/>
                </a:lnTo>
                <a:lnTo>
                  <a:pt x="11157153" y="5947664"/>
                </a:lnTo>
                <a:lnTo>
                  <a:pt x="11181486" y="5931255"/>
                </a:lnTo>
                <a:lnTo>
                  <a:pt x="11197895" y="5906922"/>
                </a:lnTo>
                <a:lnTo>
                  <a:pt x="11203915" y="5877128"/>
                </a:lnTo>
                <a:lnTo>
                  <a:pt x="11203915" y="5470449"/>
                </a:lnTo>
                <a:close/>
              </a:path>
              <a:path w="11203940" h="5953759">
                <a:moveTo>
                  <a:pt x="11203915" y="76542"/>
                </a:moveTo>
                <a:lnTo>
                  <a:pt x="11197895" y="46748"/>
                </a:lnTo>
                <a:lnTo>
                  <a:pt x="11181486" y="22415"/>
                </a:lnTo>
                <a:lnTo>
                  <a:pt x="11157153" y="6019"/>
                </a:lnTo>
                <a:lnTo>
                  <a:pt x="11127359" y="0"/>
                </a:lnTo>
                <a:lnTo>
                  <a:pt x="9282214" y="0"/>
                </a:lnTo>
                <a:lnTo>
                  <a:pt x="9252407" y="6019"/>
                </a:lnTo>
                <a:lnTo>
                  <a:pt x="9228074" y="22415"/>
                </a:lnTo>
                <a:lnTo>
                  <a:pt x="9211678" y="46748"/>
                </a:lnTo>
                <a:lnTo>
                  <a:pt x="9205658" y="76542"/>
                </a:lnTo>
                <a:lnTo>
                  <a:pt x="9205658" y="483235"/>
                </a:lnTo>
                <a:lnTo>
                  <a:pt x="9211678" y="513029"/>
                </a:lnTo>
                <a:lnTo>
                  <a:pt x="9228074" y="537362"/>
                </a:lnTo>
                <a:lnTo>
                  <a:pt x="9252407" y="553758"/>
                </a:lnTo>
                <a:lnTo>
                  <a:pt x="9282214" y="559777"/>
                </a:lnTo>
                <a:lnTo>
                  <a:pt x="11127359" y="559777"/>
                </a:lnTo>
                <a:lnTo>
                  <a:pt x="11157153" y="553758"/>
                </a:lnTo>
                <a:lnTo>
                  <a:pt x="11181486" y="537362"/>
                </a:lnTo>
                <a:lnTo>
                  <a:pt x="11197895" y="513029"/>
                </a:lnTo>
                <a:lnTo>
                  <a:pt x="11203915" y="483235"/>
                </a:lnTo>
                <a:lnTo>
                  <a:pt x="11203915" y="76542"/>
                </a:lnTo>
                <a:close/>
              </a:path>
            </a:pathLst>
          </a:custGeom>
          <a:solidFill>
            <a:srgbClr val="B7A4BE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38792" y="8793740"/>
            <a:ext cx="6175375" cy="2543810"/>
          </a:xfrm>
          <a:custGeom>
            <a:avLst/>
            <a:gdLst/>
            <a:ahLst/>
            <a:cxnLst/>
            <a:rect l="l" t="t" r="r" b="b"/>
            <a:pathLst>
              <a:path w="6175375" h="2543809">
                <a:moveTo>
                  <a:pt x="0" y="0"/>
                </a:moveTo>
                <a:lnTo>
                  <a:pt x="0" y="2543799"/>
                </a:lnTo>
                <a:lnTo>
                  <a:pt x="6175025" y="2543799"/>
                </a:lnTo>
              </a:path>
            </a:pathLst>
          </a:custGeom>
          <a:ln w="17037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738792" y="3530935"/>
            <a:ext cx="6175375" cy="2543810"/>
          </a:xfrm>
          <a:custGeom>
            <a:avLst/>
            <a:gdLst/>
            <a:ahLst/>
            <a:cxnLst/>
            <a:rect l="l" t="t" r="r" b="b"/>
            <a:pathLst>
              <a:path w="6175375" h="2543810">
                <a:moveTo>
                  <a:pt x="0" y="0"/>
                </a:moveTo>
                <a:lnTo>
                  <a:pt x="0" y="2543799"/>
                </a:lnTo>
                <a:lnTo>
                  <a:pt x="6175025" y="2543799"/>
                </a:lnTo>
              </a:path>
            </a:pathLst>
          </a:custGeom>
          <a:ln w="17037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69063" y="4627157"/>
            <a:ext cx="5872480" cy="1398905"/>
          </a:xfrm>
          <a:custGeom>
            <a:avLst/>
            <a:gdLst/>
            <a:ahLst/>
            <a:cxnLst/>
            <a:rect l="l" t="t" r="r" b="b"/>
            <a:pathLst>
              <a:path w="5872480" h="1398904">
                <a:moveTo>
                  <a:pt x="0" y="1398384"/>
                </a:moveTo>
                <a:lnTo>
                  <a:pt x="16108" y="1398384"/>
                </a:lnTo>
                <a:lnTo>
                  <a:pt x="32217" y="1398384"/>
                </a:lnTo>
                <a:lnTo>
                  <a:pt x="32217" y="1390931"/>
                </a:lnTo>
                <a:lnTo>
                  <a:pt x="48326" y="1390931"/>
                </a:lnTo>
                <a:lnTo>
                  <a:pt x="56385" y="1390931"/>
                </a:lnTo>
                <a:lnTo>
                  <a:pt x="56385" y="1383494"/>
                </a:lnTo>
                <a:lnTo>
                  <a:pt x="64443" y="1383494"/>
                </a:lnTo>
                <a:lnTo>
                  <a:pt x="64443" y="1376040"/>
                </a:lnTo>
                <a:lnTo>
                  <a:pt x="72494" y="1376040"/>
                </a:lnTo>
                <a:lnTo>
                  <a:pt x="72494" y="1368518"/>
                </a:lnTo>
                <a:lnTo>
                  <a:pt x="80561" y="1368518"/>
                </a:lnTo>
                <a:lnTo>
                  <a:pt x="80561" y="1361073"/>
                </a:lnTo>
                <a:lnTo>
                  <a:pt x="88602" y="1361073"/>
                </a:lnTo>
                <a:lnTo>
                  <a:pt x="88602" y="1353619"/>
                </a:lnTo>
                <a:lnTo>
                  <a:pt x="104711" y="1353619"/>
                </a:lnTo>
                <a:lnTo>
                  <a:pt x="104711" y="1346173"/>
                </a:lnTo>
                <a:lnTo>
                  <a:pt x="112770" y="1346173"/>
                </a:lnTo>
                <a:lnTo>
                  <a:pt x="112770" y="1338728"/>
                </a:lnTo>
                <a:lnTo>
                  <a:pt x="120829" y="1338728"/>
                </a:lnTo>
                <a:lnTo>
                  <a:pt x="128879" y="1338728"/>
                </a:lnTo>
                <a:lnTo>
                  <a:pt x="128879" y="1331274"/>
                </a:lnTo>
                <a:lnTo>
                  <a:pt x="136946" y="1331274"/>
                </a:lnTo>
                <a:lnTo>
                  <a:pt x="153055" y="1331274"/>
                </a:lnTo>
                <a:lnTo>
                  <a:pt x="153055" y="1323829"/>
                </a:lnTo>
                <a:lnTo>
                  <a:pt x="153055" y="1316384"/>
                </a:lnTo>
                <a:lnTo>
                  <a:pt x="185272" y="1316384"/>
                </a:lnTo>
                <a:lnTo>
                  <a:pt x="185272" y="1308862"/>
                </a:lnTo>
                <a:lnTo>
                  <a:pt x="201381" y="1308862"/>
                </a:lnTo>
                <a:lnTo>
                  <a:pt x="201381" y="1301408"/>
                </a:lnTo>
                <a:lnTo>
                  <a:pt x="209440" y="1301408"/>
                </a:lnTo>
                <a:lnTo>
                  <a:pt x="217490" y="1301408"/>
                </a:lnTo>
                <a:lnTo>
                  <a:pt x="217490" y="1293962"/>
                </a:lnTo>
                <a:lnTo>
                  <a:pt x="225549" y="1293962"/>
                </a:lnTo>
                <a:lnTo>
                  <a:pt x="225549" y="1286517"/>
                </a:lnTo>
                <a:lnTo>
                  <a:pt x="233607" y="1286517"/>
                </a:lnTo>
                <a:lnTo>
                  <a:pt x="257766" y="1286517"/>
                </a:lnTo>
                <a:lnTo>
                  <a:pt x="257766" y="1279063"/>
                </a:lnTo>
                <a:lnTo>
                  <a:pt x="265817" y="1279063"/>
                </a:lnTo>
                <a:lnTo>
                  <a:pt x="273875" y="1279063"/>
                </a:lnTo>
                <a:lnTo>
                  <a:pt x="273875" y="1271618"/>
                </a:lnTo>
                <a:lnTo>
                  <a:pt x="289993" y="1271618"/>
                </a:lnTo>
                <a:lnTo>
                  <a:pt x="298043" y="1271618"/>
                </a:lnTo>
                <a:lnTo>
                  <a:pt x="298043" y="1264164"/>
                </a:lnTo>
                <a:lnTo>
                  <a:pt x="314152" y="1264164"/>
                </a:lnTo>
                <a:lnTo>
                  <a:pt x="322210" y="1264164"/>
                </a:lnTo>
                <a:lnTo>
                  <a:pt x="322210" y="1256642"/>
                </a:lnTo>
                <a:lnTo>
                  <a:pt x="330269" y="1256642"/>
                </a:lnTo>
                <a:lnTo>
                  <a:pt x="330269" y="1249205"/>
                </a:lnTo>
                <a:lnTo>
                  <a:pt x="338328" y="1249205"/>
                </a:lnTo>
                <a:lnTo>
                  <a:pt x="338328" y="1241751"/>
                </a:lnTo>
                <a:lnTo>
                  <a:pt x="346378" y="1241751"/>
                </a:lnTo>
                <a:lnTo>
                  <a:pt x="346378" y="1234298"/>
                </a:lnTo>
                <a:lnTo>
                  <a:pt x="354436" y="1234298"/>
                </a:lnTo>
                <a:lnTo>
                  <a:pt x="354436" y="1226861"/>
                </a:lnTo>
                <a:lnTo>
                  <a:pt x="362487" y="1226861"/>
                </a:lnTo>
                <a:lnTo>
                  <a:pt x="362487" y="1219407"/>
                </a:lnTo>
                <a:lnTo>
                  <a:pt x="370545" y="1219407"/>
                </a:lnTo>
                <a:lnTo>
                  <a:pt x="378595" y="1219407"/>
                </a:lnTo>
                <a:lnTo>
                  <a:pt x="378595" y="1211953"/>
                </a:lnTo>
                <a:lnTo>
                  <a:pt x="386654" y="1211953"/>
                </a:lnTo>
                <a:lnTo>
                  <a:pt x="410822" y="1211953"/>
                </a:lnTo>
                <a:lnTo>
                  <a:pt x="410822" y="1204508"/>
                </a:lnTo>
                <a:lnTo>
                  <a:pt x="410822" y="1189540"/>
                </a:lnTo>
                <a:lnTo>
                  <a:pt x="434981" y="1189540"/>
                </a:lnTo>
                <a:lnTo>
                  <a:pt x="451090" y="1189540"/>
                </a:lnTo>
                <a:lnTo>
                  <a:pt x="451090" y="1182095"/>
                </a:lnTo>
                <a:lnTo>
                  <a:pt x="459157" y="1182095"/>
                </a:lnTo>
                <a:lnTo>
                  <a:pt x="459157" y="1174641"/>
                </a:lnTo>
                <a:lnTo>
                  <a:pt x="491374" y="1174641"/>
                </a:lnTo>
                <a:lnTo>
                  <a:pt x="499433" y="1174641"/>
                </a:lnTo>
                <a:lnTo>
                  <a:pt x="515542" y="1174641"/>
                </a:lnTo>
                <a:lnTo>
                  <a:pt x="515542" y="1167196"/>
                </a:lnTo>
                <a:lnTo>
                  <a:pt x="523584" y="1167196"/>
                </a:lnTo>
                <a:lnTo>
                  <a:pt x="547760" y="1167196"/>
                </a:lnTo>
                <a:lnTo>
                  <a:pt x="547760" y="1159751"/>
                </a:lnTo>
                <a:lnTo>
                  <a:pt x="555818" y="1159751"/>
                </a:lnTo>
                <a:lnTo>
                  <a:pt x="571927" y="1159751"/>
                </a:lnTo>
                <a:lnTo>
                  <a:pt x="571927" y="1144775"/>
                </a:lnTo>
                <a:lnTo>
                  <a:pt x="571927" y="1137329"/>
                </a:lnTo>
                <a:lnTo>
                  <a:pt x="579977" y="1137329"/>
                </a:lnTo>
                <a:lnTo>
                  <a:pt x="588036" y="1137329"/>
                </a:lnTo>
                <a:lnTo>
                  <a:pt x="588036" y="1122430"/>
                </a:lnTo>
                <a:lnTo>
                  <a:pt x="588036" y="1114985"/>
                </a:lnTo>
                <a:lnTo>
                  <a:pt x="612212" y="1114985"/>
                </a:lnTo>
                <a:lnTo>
                  <a:pt x="620254" y="1114985"/>
                </a:lnTo>
                <a:lnTo>
                  <a:pt x="620254" y="1100086"/>
                </a:lnTo>
                <a:lnTo>
                  <a:pt x="628321" y="1100086"/>
                </a:lnTo>
                <a:lnTo>
                  <a:pt x="628321" y="1092640"/>
                </a:lnTo>
                <a:lnTo>
                  <a:pt x="636362" y="1092640"/>
                </a:lnTo>
                <a:lnTo>
                  <a:pt x="644430" y="1092640"/>
                </a:lnTo>
                <a:lnTo>
                  <a:pt x="644430" y="1085118"/>
                </a:lnTo>
                <a:lnTo>
                  <a:pt x="652471" y="1085118"/>
                </a:lnTo>
                <a:lnTo>
                  <a:pt x="652471" y="1077664"/>
                </a:lnTo>
                <a:lnTo>
                  <a:pt x="660538" y="1077664"/>
                </a:lnTo>
                <a:lnTo>
                  <a:pt x="676639" y="1077664"/>
                </a:lnTo>
                <a:lnTo>
                  <a:pt x="676639" y="1070228"/>
                </a:lnTo>
                <a:lnTo>
                  <a:pt x="716924" y="1070228"/>
                </a:lnTo>
                <a:lnTo>
                  <a:pt x="716924" y="1062774"/>
                </a:lnTo>
                <a:lnTo>
                  <a:pt x="724974" y="1062774"/>
                </a:lnTo>
                <a:lnTo>
                  <a:pt x="733032" y="1062774"/>
                </a:lnTo>
                <a:lnTo>
                  <a:pt x="733032" y="1055320"/>
                </a:lnTo>
                <a:lnTo>
                  <a:pt x="749141" y="1055320"/>
                </a:lnTo>
                <a:lnTo>
                  <a:pt x="749141" y="1047883"/>
                </a:lnTo>
                <a:lnTo>
                  <a:pt x="757200" y="1047883"/>
                </a:lnTo>
                <a:lnTo>
                  <a:pt x="757200" y="1040429"/>
                </a:lnTo>
                <a:lnTo>
                  <a:pt x="773309" y="1040429"/>
                </a:lnTo>
                <a:lnTo>
                  <a:pt x="773309" y="1032907"/>
                </a:lnTo>
                <a:lnTo>
                  <a:pt x="781368" y="1032907"/>
                </a:lnTo>
                <a:lnTo>
                  <a:pt x="789418" y="1032907"/>
                </a:lnTo>
                <a:lnTo>
                  <a:pt x="789418" y="1025462"/>
                </a:lnTo>
                <a:lnTo>
                  <a:pt x="805526" y="1025462"/>
                </a:lnTo>
                <a:lnTo>
                  <a:pt x="805526" y="1010563"/>
                </a:lnTo>
                <a:lnTo>
                  <a:pt x="813594" y="1010563"/>
                </a:lnTo>
                <a:lnTo>
                  <a:pt x="813594" y="1003117"/>
                </a:lnTo>
                <a:lnTo>
                  <a:pt x="837753" y="1003117"/>
                </a:lnTo>
                <a:lnTo>
                  <a:pt x="837753" y="995664"/>
                </a:lnTo>
                <a:lnTo>
                  <a:pt x="845803" y="995664"/>
                </a:lnTo>
                <a:lnTo>
                  <a:pt x="845803" y="988210"/>
                </a:lnTo>
                <a:lnTo>
                  <a:pt x="853862" y="988210"/>
                </a:lnTo>
                <a:lnTo>
                  <a:pt x="861912" y="988210"/>
                </a:lnTo>
                <a:lnTo>
                  <a:pt x="861912" y="980773"/>
                </a:lnTo>
                <a:lnTo>
                  <a:pt x="869979" y="980773"/>
                </a:lnTo>
                <a:lnTo>
                  <a:pt x="886088" y="980773"/>
                </a:lnTo>
                <a:lnTo>
                  <a:pt x="886088" y="973251"/>
                </a:lnTo>
                <a:lnTo>
                  <a:pt x="902197" y="973251"/>
                </a:lnTo>
                <a:lnTo>
                  <a:pt x="902197" y="965797"/>
                </a:lnTo>
                <a:lnTo>
                  <a:pt x="918305" y="965797"/>
                </a:lnTo>
                <a:lnTo>
                  <a:pt x="926364" y="965797"/>
                </a:lnTo>
                <a:lnTo>
                  <a:pt x="926364" y="958352"/>
                </a:lnTo>
                <a:lnTo>
                  <a:pt x="942473" y="958352"/>
                </a:lnTo>
                <a:lnTo>
                  <a:pt x="942473" y="950906"/>
                </a:lnTo>
                <a:lnTo>
                  <a:pt x="942473" y="943453"/>
                </a:lnTo>
                <a:lnTo>
                  <a:pt x="950532" y="943453"/>
                </a:lnTo>
                <a:lnTo>
                  <a:pt x="950532" y="936007"/>
                </a:lnTo>
                <a:lnTo>
                  <a:pt x="958582" y="936007"/>
                </a:lnTo>
                <a:lnTo>
                  <a:pt x="974691" y="936007"/>
                </a:lnTo>
                <a:lnTo>
                  <a:pt x="974691" y="928553"/>
                </a:lnTo>
                <a:lnTo>
                  <a:pt x="982741" y="928553"/>
                </a:lnTo>
                <a:lnTo>
                  <a:pt x="998858" y="928553"/>
                </a:lnTo>
                <a:lnTo>
                  <a:pt x="998858" y="921031"/>
                </a:lnTo>
                <a:lnTo>
                  <a:pt x="1014967" y="921031"/>
                </a:lnTo>
                <a:lnTo>
                  <a:pt x="1014967" y="913595"/>
                </a:lnTo>
                <a:lnTo>
                  <a:pt x="1031076" y="913595"/>
                </a:lnTo>
                <a:lnTo>
                  <a:pt x="1031076" y="906141"/>
                </a:lnTo>
                <a:lnTo>
                  <a:pt x="1047185" y="906141"/>
                </a:lnTo>
                <a:lnTo>
                  <a:pt x="1047185" y="898687"/>
                </a:lnTo>
                <a:lnTo>
                  <a:pt x="1047185" y="891242"/>
                </a:lnTo>
                <a:lnTo>
                  <a:pt x="1055252" y="891242"/>
                </a:lnTo>
                <a:lnTo>
                  <a:pt x="1055252" y="883796"/>
                </a:lnTo>
                <a:lnTo>
                  <a:pt x="1063302" y="883796"/>
                </a:lnTo>
                <a:lnTo>
                  <a:pt x="1071361" y="883796"/>
                </a:lnTo>
                <a:lnTo>
                  <a:pt x="1095520" y="883796"/>
                </a:lnTo>
                <a:lnTo>
                  <a:pt x="1095520" y="868897"/>
                </a:lnTo>
                <a:lnTo>
                  <a:pt x="1103578" y="868897"/>
                </a:lnTo>
                <a:lnTo>
                  <a:pt x="1103578" y="861375"/>
                </a:lnTo>
                <a:lnTo>
                  <a:pt x="1111628" y="861375"/>
                </a:lnTo>
                <a:lnTo>
                  <a:pt x="1111628" y="853930"/>
                </a:lnTo>
                <a:lnTo>
                  <a:pt x="1135796" y="853930"/>
                </a:lnTo>
                <a:lnTo>
                  <a:pt x="1151905" y="853930"/>
                </a:lnTo>
                <a:lnTo>
                  <a:pt x="1159963" y="853930"/>
                </a:lnTo>
                <a:lnTo>
                  <a:pt x="1159963" y="846484"/>
                </a:lnTo>
                <a:lnTo>
                  <a:pt x="1168014" y="846484"/>
                </a:lnTo>
                <a:lnTo>
                  <a:pt x="1168014" y="839030"/>
                </a:lnTo>
                <a:lnTo>
                  <a:pt x="1176081" y="839030"/>
                </a:lnTo>
                <a:lnTo>
                  <a:pt x="1184131" y="839030"/>
                </a:lnTo>
                <a:lnTo>
                  <a:pt x="1184131" y="824140"/>
                </a:lnTo>
                <a:lnTo>
                  <a:pt x="1192190" y="824140"/>
                </a:lnTo>
                <a:lnTo>
                  <a:pt x="1200240" y="824140"/>
                </a:lnTo>
                <a:lnTo>
                  <a:pt x="1200240" y="816686"/>
                </a:lnTo>
                <a:lnTo>
                  <a:pt x="1216357" y="816686"/>
                </a:lnTo>
                <a:lnTo>
                  <a:pt x="1240516" y="816686"/>
                </a:lnTo>
                <a:lnTo>
                  <a:pt x="1240516" y="809164"/>
                </a:lnTo>
                <a:lnTo>
                  <a:pt x="1256625" y="809164"/>
                </a:lnTo>
                <a:lnTo>
                  <a:pt x="1256625" y="801719"/>
                </a:lnTo>
                <a:lnTo>
                  <a:pt x="1272742" y="801719"/>
                </a:lnTo>
                <a:lnTo>
                  <a:pt x="1272742" y="794273"/>
                </a:lnTo>
                <a:lnTo>
                  <a:pt x="1280793" y="794273"/>
                </a:lnTo>
                <a:lnTo>
                  <a:pt x="1304960" y="794273"/>
                </a:lnTo>
                <a:lnTo>
                  <a:pt x="1304960" y="786828"/>
                </a:lnTo>
                <a:lnTo>
                  <a:pt x="1313010" y="786828"/>
                </a:lnTo>
                <a:lnTo>
                  <a:pt x="1321069" y="786828"/>
                </a:lnTo>
                <a:lnTo>
                  <a:pt x="1321069" y="779366"/>
                </a:lnTo>
                <a:lnTo>
                  <a:pt x="1337178" y="779366"/>
                </a:lnTo>
                <a:lnTo>
                  <a:pt x="1377463" y="779366"/>
                </a:lnTo>
                <a:lnTo>
                  <a:pt x="1377463" y="771912"/>
                </a:lnTo>
                <a:lnTo>
                  <a:pt x="1449957" y="771912"/>
                </a:lnTo>
                <a:lnTo>
                  <a:pt x="1466065" y="771912"/>
                </a:lnTo>
                <a:lnTo>
                  <a:pt x="1466065" y="764449"/>
                </a:lnTo>
                <a:lnTo>
                  <a:pt x="1490233" y="764449"/>
                </a:lnTo>
                <a:lnTo>
                  <a:pt x="1490233" y="756996"/>
                </a:lnTo>
                <a:lnTo>
                  <a:pt x="1522451" y="756996"/>
                </a:lnTo>
                <a:lnTo>
                  <a:pt x="1546618" y="756996"/>
                </a:lnTo>
                <a:lnTo>
                  <a:pt x="1546618" y="749533"/>
                </a:lnTo>
                <a:lnTo>
                  <a:pt x="1562727" y="749533"/>
                </a:lnTo>
                <a:lnTo>
                  <a:pt x="1562727" y="742079"/>
                </a:lnTo>
                <a:lnTo>
                  <a:pt x="1570786" y="742079"/>
                </a:lnTo>
                <a:lnTo>
                  <a:pt x="1570786" y="734617"/>
                </a:lnTo>
                <a:lnTo>
                  <a:pt x="1586903" y="734617"/>
                </a:lnTo>
                <a:lnTo>
                  <a:pt x="1586903" y="727163"/>
                </a:lnTo>
                <a:lnTo>
                  <a:pt x="1635230" y="727163"/>
                </a:lnTo>
                <a:lnTo>
                  <a:pt x="1635230" y="719701"/>
                </a:lnTo>
                <a:lnTo>
                  <a:pt x="1643280" y="719701"/>
                </a:lnTo>
                <a:lnTo>
                  <a:pt x="1643280" y="712247"/>
                </a:lnTo>
                <a:lnTo>
                  <a:pt x="1659397" y="712247"/>
                </a:lnTo>
                <a:lnTo>
                  <a:pt x="1707724" y="712247"/>
                </a:lnTo>
                <a:lnTo>
                  <a:pt x="1707724" y="704785"/>
                </a:lnTo>
                <a:lnTo>
                  <a:pt x="1723841" y="704785"/>
                </a:lnTo>
                <a:lnTo>
                  <a:pt x="1739950" y="704785"/>
                </a:lnTo>
                <a:lnTo>
                  <a:pt x="1739950" y="697331"/>
                </a:lnTo>
                <a:lnTo>
                  <a:pt x="1764117" y="697331"/>
                </a:lnTo>
                <a:lnTo>
                  <a:pt x="1772167" y="697331"/>
                </a:lnTo>
                <a:lnTo>
                  <a:pt x="1772167" y="689868"/>
                </a:lnTo>
                <a:lnTo>
                  <a:pt x="1804394" y="689868"/>
                </a:lnTo>
                <a:lnTo>
                  <a:pt x="1804394" y="682414"/>
                </a:lnTo>
                <a:lnTo>
                  <a:pt x="1820502" y="682414"/>
                </a:lnTo>
                <a:lnTo>
                  <a:pt x="1876888" y="682414"/>
                </a:lnTo>
                <a:lnTo>
                  <a:pt x="1876888" y="674952"/>
                </a:lnTo>
                <a:lnTo>
                  <a:pt x="1893005" y="674952"/>
                </a:lnTo>
                <a:lnTo>
                  <a:pt x="1893005" y="667498"/>
                </a:lnTo>
                <a:lnTo>
                  <a:pt x="1917164" y="667498"/>
                </a:lnTo>
                <a:lnTo>
                  <a:pt x="1941331" y="667498"/>
                </a:lnTo>
                <a:lnTo>
                  <a:pt x="1941331" y="660036"/>
                </a:lnTo>
                <a:lnTo>
                  <a:pt x="1949390" y="660036"/>
                </a:lnTo>
                <a:lnTo>
                  <a:pt x="1949390" y="652582"/>
                </a:lnTo>
                <a:lnTo>
                  <a:pt x="1957440" y="652582"/>
                </a:lnTo>
                <a:lnTo>
                  <a:pt x="1957440" y="645120"/>
                </a:lnTo>
                <a:lnTo>
                  <a:pt x="1989667" y="645120"/>
                </a:lnTo>
                <a:lnTo>
                  <a:pt x="2013826" y="645120"/>
                </a:lnTo>
                <a:lnTo>
                  <a:pt x="2013826" y="637666"/>
                </a:lnTo>
                <a:lnTo>
                  <a:pt x="2037993" y="637666"/>
                </a:lnTo>
                <a:lnTo>
                  <a:pt x="2054102" y="637666"/>
                </a:lnTo>
                <a:lnTo>
                  <a:pt x="2054102" y="630203"/>
                </a:lnTo>
                <a:lnTo>
                  <a:pt x="2062169" y="630203"/>
                </a:lnTo>
                <a:lnTo>
                  <a:pt x="2094387" y="630203"/>
                </a:lnTo>
                <a:lnTo>
                  <a:pt x="2094387" y="622750"/>
                </a:lnTo>
                <a:lnTo>
                  <a:pt x="2102437" y="622750"/>
                </a:lnTo>
                <a:lnTo>
                  <a:pt x="2102437" y="615287"/>
                </a:lnTo>
                <a:lnTo>
                  <a:pt x="2118554" y="615287"/>
                </a:lnTo>
                <a:lnTo>
                  <a:pt x="2118554" y="607833"/>
                </a:lnTo>
                <a:lnTo>
                  <a:pt x="2126596" y="607833"/>
                </a:lnTo>
                <a:lnTo>
                  <a:pt x="2126596" y="600371"/>
                </a:lnTo>
                <a:lnTo>
                  <a:pt x="2142705" y="600371"/>
                </a:lnTo>
                <a:lnTo>
                  <a:pt x="2142705" y="592917"/>
                </a:lnTo>
                <a:lnTo>
                  <a:pt x="2166881" y="592917"/>
                </a:lnTo>
                <a:lnTo>
                  <a:pt x="2166881" y="585455"/>
                </a:lnTo>
                <a:lnTo>
                  <a:pt x="2174939" y="585455"/>
                </a:lnTo>
                <a:lnTo>
                  <a:pt x="2174939" y="578001"/>
                </a:lnTo>
                <a:lnTo>
                  <a:pt x="2191048" y="578001"/>
                </a:lnTo>
                <a:lnTo>
                  <a:pt x="2191048" y="570539"/>
                </a:lnTo>
                <a:lnTo>
                  <a:pt x="2199098" y="570539"/>
                </a:lnTo>
                <a:lnTo>
                  <a:pt x="2199098" y="563085"/>
                </a:lnTo>
                <a:lnTo>
                  <a:pt x="2223266" y="563085"/>
                </a:lnTo>
                <a:lnTo>
                  <a:pt x="2223266" y="555622"/>
                </a:lnTo>
                <a:lnTo>
                  <a:pt x="2239375" y="555622"/>
                </a:lnTo>
                <a:lnTo>
                  <a:pt x="2263551" y="555622"/>
                </a:lnTo>
                <a:lnTo>
                  <a:pt x="2263551" y="540706"/>
                </a:lnTo>
                <a:lnTo>
                  <a:pt x="2287710" y="540706"/>
                </a:lnTo>
                <a:lnTo>
                  <a:pt x="2303827" y="540706"/>
                </a:lnTo>
                <a:lnTo>
                  <a:pt x="2303827" y="533252"/>
                </a:lnTo>
                <a:lnTo>
                  <a:pt x="2319936" y="533252"/>
                </a:lnTo>
                <a:lnTo>
                  <a:pt x="2319936" y="525790"/>
                </a:lnTo>
                <a:lnTo>
                  <a:pt x="2327986" y="525790"/>
                </a:lnTo>
                <a:lnTo>
                  <a:pt x="2327986" y="518336"/>
                </a:lnTo>
                <a:lnTo>
                  <a:pt x="2336045" y="518336"/>
                </a:lnTo>
                <a:lnTo>
                  <a:pt x="2336045" y="510882"/>
                </a:lnTo>
                <a:lnTo>
                  <a:pt x="2344095" y="510882"/>
                </a:lnTo>
                <a:lnTo>
                  <a:pt x="2352154" y="510882"/>
                </a:lnTo>
                <a:lnTo>
                  <a:pt x="2352154" y="495957"/>
                </a:lnTo>
                <a:lnTo>
                  <a:pt x="2360204" y="495957"/>
                </a:lnTo>
                <a:lnTo>
                  <a:pt x="2368263" y="495957"/>
                </a:lnTo>
                <a:lnTo>
                  <a:pt x="2368263" y="488504"/>
                </a:lnTo>
                <a:lnTo>
                  <a:pt x="2376321" y="488504"/>
                </a:lnTo>
                <a:lnTo>
                  <a:pt x="2376321" y="481050"/>
                </a:lnTo>
                <a:lnTo>
                  <a:pt x="2384380" y="481050"/>
                </a:lnTo>
                <a:lnTo>
                  <a:pt x="2392430" y="481050"/>
                </a:lnTo>
                <a:lnTo>
                  <a:pt x="2392430" y="473587"/>
                </a:lnTo>
                <a:lnTo>
                  <a:pt x="2408539" y="473587"/>
                </a:lnTo>
                <a:lnTo>
                  <a:pt x="2408539" y="466134"/>
                </a:lnTo>
                <a:lnTo>
                  <a:pt x="2432698" y="466134"/>
                </a:lnTo>
                <a:lnTo>
                  <a:pt x="2432698" y="458671"/>
                </a:lnTo>
                <a:lnTo>
                  <a:pt x="2440765" y="458671"/>
                </a:lnTo>
                <a:lnTo>
                  <a:pt x="2440765" y="451217"/>
                </a:lnTo>
                <a:lnTo>
                  <a:pt x="2464924" y="451217"/>
                </a:lnTo>
                <a:lnTo>
                  <a:pt x="2464924" y="443755"/>
                </a:lnTo>
                <a:lnTo>
                  <a:pt x="2472983" y="443755"/>
                </a:lnTo>
                <a:lnTo>
                  <a:pt x="2472983" y="421385"/>
                </a:lnTo>
                <a:lnTo>
                  <a:pt x="2489092" y="421385"/>
                </a:lnTo>
                <a:lnTo>
                  <a:pt x="2489092" y="413922"/>
                </a:lnTo>
                <a:lnTo>
                  <a:pt x="2521318" y="413922"/>
                </a:lnTo>
                <a:lnTo>
                  <a:pt x="2521318" y="406469"/>
                </a:lnTo>
                <a:lnTo>
                  <a:pt x="2537427" y="406469"/>
                </a:lnTo>
                <a:lnTo>
                  <a:pt x="2537427" y="398998"/>
                </a:lnTo>
                <a:lnTo>
                  <a:pt x="2553544" y="398998"/>
                </a:lnTo>
                <a:lnTo>
                  <a:pt x="2553544" y="391552"/>
                </a:lnTo>
                <a:lnTo>
                  <a:pt x="2561586" y="391552"/>
                </a:lnTo>
                <a:lnTo>
                  <a:pt x="2561586" y="384090"/>
                </a:lnTo>
                <a:lnTo>
                  <a:pt x="2569644" y="384090"/>
                </a:lnTo>
                <a:lnTo>
                  <a:pt x="2569644" y="376628"/>
                </a:lnTo>
                <a:lnTo>
                  <a:pt x="2601862" y="376628"/>
                </a:lnTo>
                <a:lnTo>
                  <a:pt x="2601862" y="369174"/>
                </a:lnTo>
                <a:lnTo>
                  <a:pt x="2682423" y="369174"/>
                </a:lnTo>
                <a:lnTo>
                  <a:pt x="2682423" y="361720"/>
                </a:lnTo>
                <a:lnTo>
                  <a:pt x="2754917" y="361720"/>
                </a:lnTo>
                <a:lnTo>
                  <a:pt x="2771026" y="361720"/>
                </a:lnTo>
                <a:lnTo>
                  <a:pt x="2771026" y="354258"/>
                </a:lnTo>
                <a:lnTo>
                  <a:pt x="2907972" y="354258"/>
                </a:lnTo>
                <a:lnTo>
                  <a:pt x="2907972" y="346804"/>
                </a:lnTo>
                <a:lnTo>
                  <a:pt x="2916023" y="346804"/>
                </a:lnTo>
                <a:lnTo>
                  <a:pt x="2916023" y="339341"/>
                </a:lnTo>
                <a:lnTo>
                  <a:pt x="2972408" y="339341"/>
                </a:lnTo>
                <a:lnTo>
                  <a:pt x="2972408" y="331879"/>
                </a:lnTo>
                <a:lnTo>
                  <a:pt x="3052969" y="331879"/>
                </a:lnTo>
                <a:lnTo>
                  <a:pt x="3077128" y="331879"/>
                </a:lnTo>
                <a:lnTo>
                  <a:pt x="3077128" y="324425"/>
                </a:lnTo>
                <a:lnTo>
                  <a:pt x="3101304" y="324425"/>
                </a:lnTo>
                <a:lnTo>
                  <a:pt x="3101304" y="316971"/>
                </a:lnTo>
                <a:lnTo>
                  <a:pt x="3125463" y="316971"/>
                </a:lnTo>
                <a:lnTo>
                  <a:pt x="3125463" y="309500"/>
                </a:lnTo>
                <a:lnTo>
                  <a:pt x="3214040" y="309500"/>
                </a:lnTo>
                <a:lnTo>
                  <a:pt x="3318769" y="309500"/>
                </a:lnTo>
                <a:lnTo>
                  <a:pt x="3318769" y="302055"/>
                </a:lnTo>
                <a:lnTo>
                  <a:pt x="3351004" y="302055"/>
                </a:lnTo>
                <a:lnTo>
                  <a:pt x="3351004" y="294593"/>
                </a:lnTo>
                <a:lnTo>
                  <a:pt x="3359028" y="294593"/>
                </a:lnTo>
                <a:lnTo>
                  <a:pt x="3359028" y="287139"/>
                </a:lnTo>
                <a:lnTo>
                  <a:pt x="3512126" y="287139"/>
                </a:lnTo>
                <a:lnTo>
                  <a:pt x="3512126" y="279676"/>
                </a:lnTo>
                <a:lnTo>
                  <a:pt x="3528244" y="279676"/>
                </a:lnTo>
                <a:lnTo>
                  <a:pt x="3528244" y="272223"/>
                </a:lnTo>
                <a:lnTo>
                  <a:pt x="3584620" y="272223"/>
                </a:lnTo>
                <a:lnTo>
                  <a:pt x="3584620" y="264760"/>
                </a:lnTo>
                <a:lnTo>
                  <a:pt x="3858487" y="264760"/>
                </a:lnTo>
                <a:lnTo>
                  <a:pt x="3858487" y="257306"/>
                </a:lnTo>
                <a:lnTo>
                  <a:pt x="3995451" y="257306"/>
                </a:lnTo>
                <a:lnTo>
                  <a:pt x="3995451" y="249844"/>
                </a:lnTo>
                <a:lnTo>
                  <a:pt x="4003475" y="249844"/>
                </a:lnTo>
                <a:lnTo>
                  <a:pt x="4003475" y="238659"/>
                </a:lnTo>
                <a:lnTo>
                  <a:pt x="4019593" y="238659"/>
                </a:lnTo>
                <a:lnTo>
                  <a:pt x="4019593" y="231205"/>
                </a:lnTo>
                <a:lnTo>
                  <a:pt x="4108204" y="231205"/>
                </a:lnTo>
                <a:lnTo>
                  <a:pt x="4108204" y="216289"/>
                </a:lnTo>
                <a:lnTo>
                  <a:pt x="4124322" y="216289"/>
                </a:lnTo>
                <a:lnTo>
                  <a:pt x="4124322" y="208827"/>
                </a:lnTo>
                <a:lnTo>
                  <a:pt x="4172682" y="208827"/>
                </a:lnTo>
                <a:lnTo>
                  <a:pt x="4172682" y="193910"/>
                </a:lnTo>
                <a:lnTo>
                  <a:pt x="4188800" y="193910"/>
                </a:lnTo>
                <a:lnTo>
                  <a:pt x="4188800" y="178994"/>
                </a:lnTo>
                <a:lnTo>
                  <a:pt x="4196816" y="178994"/>
                </a:lnTo>
                <a:lnTo>
                  <a:pt x="4196816" y="171540"/>
                </a:lnTo>
                <a:lnTo>
                  <a:pt x="4269318" y="171540"/>
                </a:lnTo>
                <a:lnTo>
                  <a:pt x="4269318" y="156624"/>
                </a:lnTo>
                <a:lnTo>
                  <a:pt x="4357938" y="156624"/>
                </a:lnTo>
                <a:lnTo>
                  <a:pt x="4357938" y="149162"/>
                </a:lnTo>
                <a:lnTo>
                  <a:pt x="4527060" y="149162"/>
                </a:lnTo>
                <a:lnTo>
                  <a:pt x="4527060" y="126792"/>
                </a:lnTo>
                <a:lnTo>
                  <a:pt x="4664040" y="126792"/>
                </a:lnTo>
                <a:lnTo>
                  <a:pt x="4664040" y="82043"/>
                </a:lnTo>
                <a:lnTo>
                  <a:pt x="4680157" y="82043"/>
                </a:lnTo>
                <a:lnTo>
                  <a:pt x="4680157" y="59664"/>
                </a:lnTo>
                <a:lnTo>
                  <a:pt x="4688182" y="59664"/>
                </a:lnTo>
                <a:lnTo>
                  <a:pt x="4688182" y="37294"/>
                </a:lnTo>
                <a:lnTo>
                  <a:pt x="4905664" y="37294"/>
                </a:lnTo>
                <a:lnTo>
                  <a:pt x="4905664" y="0"/>
                </a:lnTo>
                <a:lnTo>
                  <a:pt x="5872330" y="0"/>
                </a:lnTo>
              </a:path>
            </a:pathLst>
          </a:custGeom>
          <a:ln w="34074">
            <a:solidFill>
              <a:srgbClr val="482462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69059" y="4317967"/>
            <a:ext cx="3012440" cy="1708150"/>
          </a:xfrm>
          <a:custGeom>
            <a:avLst/>
            <a:gdLst/>
            <a:ahLst/>
            <a:cxnLst/>
            <a:rect l="l" t="t" r="r" b="b"/>
            <a:pathLst>
              <a:path w="3012440" h="1708150">
                <a:moveTo>
                  <a:pt x="3011841" y="0"/>
                </a:moveTo>
                <a:lnTo>
                  <a:pt x="2802451" y="0"/>
                </a:lnTo>
                <a:lnTo>
                  <a:pt x="2802451" y="254086"/>
                </a:lnTo>
                <a:lnTo>
                  <a:pt x="2786351" y="254086"/>
                </a:lnTo>
                <a:lnTo>
                  <a:pt x="2786351" y="530586"/>
                </a:lnTo>
                <a:lnTo>
                  <a:pt x="2367598" y="530586"/>
                </a:lnTo>
                <a:lnTo>
                  <a:pt x="2367598" y="579159"/>
                </a:lnTo>
                <a:lnTo>
                  <a:pt x="2327322" y="579159"/>
                </a:lnTo>
                <a:lnTo>
                  <a:pt x="2327322" y="631464"/>
                </a:lnTo>
                <a:lnTo>
                  <a:pt x="2230694" y="631464"/>
                </a:lnTo>
                <a:lnTo>
                  <a:pt x="2230694" y="668836"/>
                </a:lnTo>
                <a:lnTo>
                  <a:pt x="2053523" y="668836"/>
                </a:lnTo>
                <a:lnTo>
                  <a:pt x="2053523" y="713661"/>
                </a:lnTo>
                <a:lnTo>
                  <a:pt x="1916636" y="713661"/>
                </a:lnTo>
                <a:lnTo>
                  <a:pt x="1916636" y="743562"/>
                </a:lnTo>
                <a:lnTo>
                  <a:pt x="1860251" y="743562"/>
                </a:lnTo>
                <a:lnTo>
                  <a:pt x="1860251" y="780925"/>
                </a:lnTo>
                <a:lnTo>
                  <a:pt x="1787782" y="780925"/>
                </a:lnTo>
                <a:lnTo>
                  <a:pt x="1787782" y="803346"/>
                </a:lnTo>
                <a:lnTo>
                  <a:pt x="1771665" y="803346"/>
                </a:lnTo>
                <a:lnTo>
                  <a:pt x="1771665" y="863130"/>
                </a:lnTo>
                <a:lnTo>
                  <a:pt x="1602560" y="863130"/>
                </a:lnTo>
                <a:lnTo>
                  <a:pt x="1602560" y="907964"/>
                </a:lnTo>
                <a:lnTo>
                  <a:pt x="1554234" y="907964"/>
                </a:lnTo>
                <a:lnTo>
                  <a:pt x="1554234" y="945327"/>
                </a:lnTo>
                <a:lnTo>
                  <a:pt x="1441498" y="945327"/>
                </a:lnTo>
                <a:lnTo>
                  <a:pt x="1441498" y="982707"/>
                </a:lnTo>
                <a:lnTo>
                  <a:pt x="1385129" y="982707"/>
                </a:lnTo>
                <a:lnTo>
                  <a:pt x="1385129" y="1020061"/>
                </a:lnTo>
                <a:lnTo>
                  <a:pt x="1369012" y="1020061"/>
                </a:lnTo>
                <a:lnTo>
                  <a:pt x="1369012" y="1049953"/>
                </a:lnTo>
                <a:lnTo>
                  <a:pt x="1304594" y="1049953"/>
                </a:lnTo>
                <a:lnTo>
                  <a:pt x="1304594" y="1064903"/>
                </a:lnTo>
                <a:lnTo>
                  <a:pt x="1199908" y="1064903"/>
                </a:lnTo>
                <a:lnTo>
                  <a:pt x="1199908" y="1079845"/>
                </a:lnTo>
                <a:lnTo>
                  <a:pt x="1135481" y="1079845"/>
                </a:lnTo>
                <a:lnTo>
                  <a:pt x="1135481" y="1094787"/>
                </a:lnTo>
                <a:lnTo>
                  <a:pt x="1046895" y="1094787"/>
                </a:lnTo>
                <a:lnTo>
                  <a:pt x="1046895" y="1102266"/>
                </a:lnTo>
                <a:lnTo>
                  <a:pt x="1030795" y="1102266"/>
                </a:lnTo>
                <a:lnTo>
                  <a:pt x="1030795" y="1139646"/>
                </a:lnTo>
                <a:lnTo>
                  <a:pt x="1014686" y="1139646"/>
                </a:lnTo>
                <a:lnTo>
                  <a:pt x="1014686" y="1154546"/>
                </a:lnTo>
                <a:lnTo>
                  <a:pt x="909991" y="1154546"/>
                </a:lnTo>
                <a:lnTo>
                  <a:pt x="909991" y="1169513"/>
                </a:lnTo>
                <a:lnTo>
                  <a:pt x="877782" y="1169513"/>
                </a:lnTo>
                <a:lnTo>
                  <a:pt x="877782" y="1199379"/>
                </a:lnTo>
                <a:lnTo>
                  <a:pt x="861673" y="1199379"/>
                </a:lnTo>
                <a:lnTo>
                  <a:pt x="861673" y="1214347"/>
                </a:lnTo>
                <a:lnTo>
                  <a:pt x="837514" y="1214347"/>
                </a:lnTo>
                <a:lnTo>
                  <a:pt x="837514" y="1244281"/>
                </a:lnTo>
                <a:lnTo>
                  <a:pt x="805305" y="1244281"/>
                </a:lnTo>
                <a:lnTo>
                  <a:pt x="805305" y="1266703"/>
                </a:lnTo>
                <a:lnTo>
                  <a:pt x="756987" y="1266703"/>
                </a:lnTo>
                <a:lnTo>
                  <a:pt x="756987" y="1274139"/>
                </a:lnTo>
                <a:lnTo>
                  <a:pt x="732828" y="1274139"/>
                </a:lnTo>
                <a:lnTo>
                  <a:pt x="732828" y="1304006"/>
                </a:lnTo>
                <a:lnTo>
                  <a:pt x="692560" y="1304006"/>
                </a:lnTo>
                <a:lnTo>
                  <a:pt x="692560" y="1318973"/>
                </a:lnTo>
                <a:lnTo>
                  <a:pt x="676451" y="1318973"/>
                </a:lnTo>
                <a:lnTo>
                  <a:pt x="676451" y="1333949"/>
                </a:lnTo>
                <a:lnTo>
                  <a:pt x="620083" y="1333949"/>
                </a:lnTo>
                <a:lnTo>
                  <a:pt x="620083" y="1341394"/>
                </a:lnTo>
                <a:lnTo>
                  <a:pt x="603983" y="1341394"/>
                </a:lnTo>
                <a:lnTo>
                  <a:pt x="603983" y="1371261"/>
                </a:lnTo>
                <a:lnTo>
                  <a:pt x="555665" y="1371261"/>
                </a:lnTo>
                <a:lnTo>
                  <a:pt x="555665" y="1378783"/>
                </a:lnTo>
                <a:lnTo>
                  <a:pt x="531497" y="1378783"/>
                </a:lnTo>
                <a:lnTo>
                  <a:pt x="531497" y="1408641"/>
                </a:lnTo>
                <a:lnTo>
                  <a:pt x="499288" y="1408641"/>
                </a:lnTo>
                <a:lnTo>
                  <a:pt x="499288" y="1423617"/>
                </a:lnTo>
                <a:lnTo>
                  <a:pt x="467079" y="1423617"/>
                </a:lnTo>
                <a:lnTo>
                  <a:pt x="467079" y="1460997"/>
                </a:lnTo>
                <a:lnTo>
                  <a:pt x="442920" y="1460997"/>
                </a:lnTo>
                <a:lnTo>
                  <a:pt x="442920" y="1475887"/>
                </a:lnTo>
                <a:lnTo>
                  <a:pt x="394594" y="1475887"/>
                </a:lnTo>
                <a:lnTo>
                  <a:pt x="394594" y="1483409"/>
                </a:lnTo>
                <a:lnTo>
                  <a:pt x="378493" y="1483409"/>
                </a:lnTo>
                <a:lnTo>
                  <a:pt x="378493" y="1490863"/>
                </a:lnTo>
                <a:lnTo>
                  <a:pt x="370443" y="1490863"/>
                </a:lnTo>
                <a:lnTo>
                  <a:pt x="322125" y="1490863"/>
                </a:lnTo>
                <a:lnTo>
                  <a:pt x="322125" y="1505831"/>
                </a:lnTo>
                <a:lnTo>
                  <a:pt x="314075" y="1505831"/>
                </a:lnTo>
                <a:lnTo>
                  <a:pt x="314075" y="1520721"/>
                </a:lnTo>
                <a:lnTo>
                  <a:pt x="306008" y="1520721"/>
                </a:lnTo>
                <a:lnTo>
                  <a:pt x="257698" y="1520721"/>
                </a:lnTo>
                <a:lnTo>
                  <a:pt x="257698" y="1543134"/>
                </a:lnTo>
                <a:lnTo>
                  <a:pt x="249640" y="1543134"/>
                </a:lnTo>
                <a:lnTo>
                  <a:pt x="249640" y="1550656"/>
                </a:lnTo>
                <a:lnTo>
                  <a:pt x="233539" y="1550656"/>
                </a:lnTo>
                <a:lnTo>
                  <a:pt x="233539" y="1565555"/>
                </a:lnTo>
                <a:lnTo>
                  <a:pt x="193271" y="1565555"/>
                </a:lnTo>
                <a:lnTo>
                  <a:pt x="193271" y="1573077"/>
                </a:lnTo>
                <a:lnTo>
                  <a:pt x="161062" y="1573077"/>
                </a:lnTo>
                <a:lnTo>
                  <a:pt x="161062" y="1587968"/>
                </a:lnTo>
                <a:lnTo>
                  <a:pt x="144953" y="1587968"/>
                </a:lnTo>
                <a:lnTo>
                  <a:pt x="144953" y="1610457"/>
                </a:lnTo>
                <a:lnTo>
                  <a:pt x="128853" y="1610457"/>
                </a:lnTo>
                <a:lnTo>
                  <a:pt x="128853" y="1617911"/>
                </a:lnTo>
                <a:lnTo>
                  <a:pt x="120786" y="1617911"/>
                </a:lnTo>
                <a:lnTo>
                  <a:pt x="120786" y="1640324"/>
                </a:lnTo>
                <a:lnTo>
                  <a:pt x="96644" y="1640324"/>
                </a:lnTo>
                <a:lnTo>
                  <a:pt x="96644" y="1655291"/>
                </a:lnTo>
                <a:lnTo>
                  <a:pt x="88585" y="1655291"/>
                </a:lnTo>
                <a:lnTo>
                  <a:pt x="88585" y="1662745"/>
                </a:lnTo>
                <a:lnTo>
                  <a:pt x="72476" y="1662745"/>
                </a:lnTo>
                <a:lnTo>
                  <a:pt x="56376" y="1662745"/>
                </a:lnTo>
                <a:lnTo>
                  <a:pt x="56376" y="1677704"/>
                </a:lnTo>
                <a:lnTo>
                  <a:pt x="48317" y="1677704"/>
                </a:lnTo>
                <a:lnTo>
                  <a:pt x="48317" y="1685158"/>
                </a:lnTo>
                <a:lnTo>
                  <a:pt x="24158" y="1685158"/>
                </a:lnTo>
                <a:lnTo>
                  <a:pt x="24158" y="1692611"/>
                </a:lnTo>
                <a:lnTo>
                  <a:pt x="16108" y="1692611"/>
                </a:lnTo>
                <a:lnTo>
                  <a:pt x="16108" y="1700125"/>
                </a:lnTo>
                <a:lnTo>
                  <a:pt x="8058" y="1700125"/>
                </a:lnTo>
                <a:lnTo>
                  <a:pt x="8058" y="1707570"/>
                </a:lnTo>
                <a:lnTo>
                  <a:pt x="0" y="1707570"/>
                </a:lnTo>
              </a:path>
            </a:pathLst>
          </a:custGeom>
          <a:ln w="34074">
            <a:solidFill>
              <a:srgbClr val="636362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970219" y="3530934"/>
            <a:ext cx="6175375" cy="2543810"/>
          </a:xfrm>
          <a:custGeom>
            <a:avLst/>
            <a:gdLst/>
            <a:ahLst/>
            <a:cxnLst/>
            <a:rect l="l" t="t" r="r" b="b"/>
            <a:pathLst>
              <a:path w="6175375" h="2543810">
                <a:moveTo>
                  <a:pt x="0" y="0"/>
                </a:moveTo>
                <a:lnTo>
                  <a:pt x="0" y="2543799"/>
                </a:lnTo>
                <a:lnTo>
                  <a:pt x="6175025" y="2543799"/>
                </a:lnTo>
              </a:path>
            </a:pathLst>
          </a:custGeom>
          <a:ln w="17037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770187" y="11151931"/>
            <a:ext cx="5899785" cy="158750"/>
            <a:chOff x="2770187" y="11151931"/>
            <a:chExt cx="5899785" cy="158750"/>
          </a:xfrm>
        </p:grpSpPr>
        <p:sp>
          <p:nvSpPr>
            <p:cNvPr id="12" name="object 12"/>
            <p:cNvSpPr/>
            <p:nvPr/>
          </p:nvSpPr>
          <p:spPr>
            <a:xfrm>
              <a:off x="2802144" y="11272345"/>
              <a:ext cx="2970530" cy="20955"/>
            </a:xfrm>
            <a:custGeom>
              <a:avLst/>
              <a:gdLst/>
              <a:ahLst/>
              <a:cxnLst/>
              <a:rect l="l" t="t" r="r" b="b"/>
              <a:pathLst>
                <a:path w="2970529" h="20954">
                  <a:moveTo>
                    <a:pt x="2970023" y="0"/>
                  </a:moveTo>
                  <a:lnTo>
                    <a:pt x="498965" y="0"/>
                  </a:lnTo>
                  <a:lnTo>
                    <a:pt x="498965" y="6891"/>
                  </a:lnTo>
                  <a:lnTo>
                    <a:pt x="451447" y="6891"/>
                  </a:lnTo>
                  <a:lnTo>
                    <a:pt x="451447" y="20674"/>
                  </a:lnTo>
                  <a:lnTo>
                    <a:pt x="31680" y="20674"/>
                  </a:lnTo>
                  <a:lnTo>
                    <a:pt x="0" y="20674"/>
                  </a:lnTo>
                </a:path>
              </a:pathLst>
            </a:custGeom>
            <a:ln w="34074">
              <a:solidFill>
                <a:srgbClr val="63636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787224" y="11168969"/>
              <a:ext cx="5865495" cy="110489"/>
            </a:xfrm>
            <a:custGeom>
              <a:avLst/>
              <a:gdLst/>
              <a:ahLst/>
              <a:cxnLst/>
              <a:rect l="l" t="t" r="r" b="b"/>
              <a:pathLst>
                <a:path w="5865495" h="110490">
                  <a:moveTo>
                    <a:pt x="5865413" y="0"/>
                  </a:moveTo>
                  <a:lnTo>
                    <a:pt x="4156684" y="0"/>
                  </a:lnTo>
                  <a:lnTo>
                    <a:pt x="4156684" y="7377"/>
                  </a:lnTo>
                  <a:lnTo>
                    <a:pt x="3647974" y="7377"/>
                  </a:lnTo>
                  <a:lnTo>
                    <a:pt x="3647974" y="22054"/>
                  </a:lnTo>
                  <a:lnTo>
                    <a:pt x="3330082" y="22054"/>
                  </a:lnTo>
                  <a:lnTo>
                    <a:pt x="3330082" y="29432"/>
                  </a:lnTo>
                  <a:lnTo>
                    <a:pt x="2948598" y="29432"/>
                  </a:lnTo>
                  <a:lnTo>
                    <a:pt x="2948598" y="36732"/>
                  </a:lnTo>
                  <a:lnTo>
                    <a:pt x="2829379" y="36732"/>
                  </a:lnTo>
                  <a:lnTo>
                    <a:pt x="2829379" y="44109"/>
                  </a:lnTo>
                  <a:lnTo>
                    <a:pt x="2749908" y="44109"/>
                  </a:lnTo>
                  <a:lnTo>
                    <a:pt x="2749908" y="51486"/>
                  </a:lnTo>
                  <a:lnTo>
                    <a:pt x="2638637" y="51486"/>
                  </a:lnTo>
                  <a:lnTo>
                    <a:pt x="2463800" y="51486"/>
                  </a:lnTo>
                  <a:lnTo>
                    <a:pt x="2463800" y="58795"/>
                  </a:lnTo>
                  <a:lnTo>
                    <a:pt x="1796182" y="58795"/>
                  </a:lnTo>
                  <a:lnTo>
                    <a:pt x="1796182" y="66156"/>
                  </a:lnTo>
                  <a:lnTo>
                    <a:pt x="906047" y="66156"/>
                  </a:lnTo>
                  <a:lnTo>
                    <a:pt x="906047" y="80842"/>
                  </a:lnTo>
                  <a:lnTo>
                    <a:pt x="659661" y="80842"/>
                  </a:lnTo>
                  <a:lnTo>
                    <a:pt x="659661" y="88210"/>
                  </a:lnTo>
                  <a:lnTo>
                    <a:pt x="492754" y="88210"/>
                  </a:lnTo>
                  <a:lnTo>
                    <a:pt x="357648" y="88210"/>
                  </a:lnTo>
                  <a:lnTo>
                    <a:pt x="357648" y="95588"/>
                  </a:lnTo>
                  <a:lnTo>
                    <a:pt x="325865" y="95588"/>
                  </a:lnTo>
                  <a:lnTo>
                    <a:pt x="325865" y="102897"/>
                  </a:lnTo>
                  <a:lnTo>
                    <a:pt x="55635" y="102897"/>
                  </a:lnTo>
                  <a:lnTo>
                    <a:pt x="55635" y="110265"/>
                  </a:lnTo>
                  <a:lnTo>
                    <a:pt x="0" y="110265"/>
                  </a:lnTo>
                </a:path>
              </a:pathLst>
            </a:custGeom>
            <a:ln w="34074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4" name="object 14"/>
          <p:cNvSpPr/>
          <p:nvPr/>
        </p:nvSpPr>
        <p:spPr>
          <a:xfrm>
            <a:off x="11945541" y="8793739"/>
            <a:ext cx="6175375" cy="2543810"/>
          </a:xfrm>
          <a:custGeom>
            <a:avLst/>
            <a:gdLst/>
            <a:ahLst/>
            <a:cxnLst/>
            <a:rect l="l" t="t" r="r" b="b"/>
            <a:pathLst>
              <a:path w="6175375" h="2543809">
                <a:moveTo>
                  <a:pt x="0" y="0"/>
                </a:moveTo>
                <a:lnTo>
                  <a:pt x="0" y="2543799"/>
                </a:lnTo>
                <a:lnTo>
                  <a:pt x="6175025" y="2543799"/>
                </a:lnTo>
              </a:path>
            </a:pathLst>
          </a:custGeom>
          <a:ln w="17037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1991545" y="5785525"/>
            <a:ext cx="5900420" cy="272415"/>
            <a:chOff x="11991545" y="5785525"/>
            <a:chExt cx="5900420" cy="272415"/>
          </a:xfrm>
        </p:grpSpPr>
        <p:sp>
          <p:nvSpPr>
            <p:cNvPr id="16" name="object 16"/>
            <p:cNvSpPr/>
            <p:nvPr/>
          </p:nvSpPr>
          <p:spPr>
            <a:xfrm>
              <a:off x="12008582" y="5986408"/>
              <a:ext cx="2988945" cy="54610"/>
            </a:xfrm>
            <a:custGeom>
              <a:avLst/>
              <a:gdLst/>
              <a:ahLst/>
              <a:cxnLst/>
              <a:rect l="l" t="t" r="r" b="b"/>
              <a:pathLst>
                <a:path w="2988944" h="54610">
                  <a:moveTo>
                    <a:pt x="2988857" y="0"/>
                  </a:moveTo>
                  <a:lnTo>
                    <a:pt x="1433090" y="0"/>
                  </a:lnTo>
                  <a:lnTo>
                    <a:pt x="1433090" y="20427"/>
                  </a:lnTo>
                  <a:lnTo>
                    <a:pt x="1393512" y="20427"/>
                  </a:lnTo>
                  <a:lnTo>
                    <a:pt x="1393512" y="40855"/>
                  </a:lnTo>
                  <a:lnTo>
                    <a:pt x="498794" y="40855"/>
                  </a:lnTo>
                  <a:lnTo>
                    <a:pt x="498794" y="47662"/>
                  </a:lnTo>
                  <a:lnTo>
                    <a:pt x="459216" y="47662"/>
                  </a:lnTo>
                  <a:lnTo>
                    <a:pt x="459216" y="54468"/>
                  </a:lnTo>
                  <a:lnTo>
                    <a:pt x="0" y="54468"/>
                  </a:lnTo>
                </a:path>
              </a:pathLst>
            </a:custGeom>
            <a:ln w="34074">
              <a:solidFill>
                <a:srgbClr val="63636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2008588" y="5802562"/>
              <a:ext cx="5866130" cy="231775"/>
            </a:xfrm>
            <a:custGeom>
              <a:avLst/>
              <a:gdLst/>
              <a:ahLst/>
              <a:cxnLst/>
              <a:rect l="l" t="t" r="r" b="b"/>
              <a:pathLst>
                <a:path w="5866130" h="231775">
                  <a:moveTo>
                    <a:pt x="5865907" y="0"/>
                  </a:moveTo>
                  <a:lnTo>
                    <a:pt x="4644353" y="0"/>
                  </a:lnTo>
                  <a:lnTo>
                    <a:pt x="4644353" y="28937"/>
                  </a:lnTo>
                  <a:lnTo>
                    <a:pt x="4160475" y="28937"/>
                  </a:lnTo>
                  <a:lnTo>
                    <a:pt x="4160475" y="43402"/>
                  </a:lnTo>
                  <a:lnTo>
                    <a:pt x="4144605" y="43402"/>
                  </a:lnTo>
                  <a:lnTo>
                    <a:pt x="4144605" y="57875"/>
                  </a:lnTo>
                  <a:lnTo>
                    <a:pt x="3652812" y="57875"/>
                  </a:lnTo>
                  <a:lnTo>
                    <a:pt x="3652812" y="65108"/>
                  </a:lnTo>
                  <a:lnTo>
                    <a:pt x="3184804" y="65108"/>
                  </a:lnTo>
                  <a:lnTo>
                    <a:pt x="3184804" y="72349"/>
                  </a:lnTo>
                  <a:lnTo>
                    <a:pt x="3176907" y="72349"/>
                  </a:lnTo>
                  <a:lnTo>
                    <a:pt x="3176907" y="79598"/>
                  </a:lnTo>
                  <a:lnTo>
                    <a:pt x="3010316" y="79598"/>
                  </a:lnTo>
                  <a:lnTo>
                    <a:pt x="3010316" y="86822"/>
                  </a:lnTo>
                  <a:lnTo>
                    <a:pt x="2946818" y="86822"/>
                  </a:lnTo>
                  <a:lnTo>
                    <a:pt x="2946818" y="94029"/>
                  </a:lnTo>
                  <a:lnTo>
                    <a:pt x="2823901" y="94029"/>
                  </a:lnTo>
                  <a:lnTo>
                    <a:pt x="2823901" y="101321"/>
                  </a:lnTo>
                  <a:lnTo>
                    <a:pt x="2808031" y="101321"/>
                  </a:lnTo>
                  <a:lnTo>
                    <a:pt x="2808031" y="108536"/>
                  </a:lnTo>
                  <a:lnTo>
                    <a:pt x="2736628" y="108536"/>
                  </a:lnTo>
                  <a:lnTo>
                    <a:pt x="2736628" y="115751"/>
                  </a:lnTo>
                  <a:lnTo>
                    <a:pt x="2538287" y="115751"/>
                  </a:lnTo>
                  <a:lnTo>
                    <a:pt x="2538287" y="122975"/>
                  </a:lnTo>
                  <a:lnTo>
                    <a:pt x="2355902" y="122975"/>
                  </a:lnTo>
                  <a:lnTo>
                    <a:pt x="2292395" y="122975"/>
                  </a:lnTo>
                  <a:lnTo>
                    <a:pt x="2292395" y="130259"/>
                  </a:lnTo>
                  <a:lnTo>
                    <a:pt x="2252741" y="130259"/>
                  </a:lnTo>
                  <a:lnTo>
                    <a:pt x="2252741" y="137483"/>
                  </a:lnTo>
                  <a:lnTo>
                    <a:pt x="2197216" y="137483"/>
                  </a:lnTo>
                  <a:lnTo>
                    <a:pt x="2197216" y="144689"/>
                  </a:lnTo>
                  <a:lnTo>
                    <a:pt x="2094140" y="144689"/>
                  </a:lnTo>
                  <a:lnTo>
                    <a:pt x="2054485" y="144689"/>
                  </a:lnTo>
                  <a:lnTo>
                    <a:pt x="2054485" y="159197"/>
                  </a:lnTo>
                  <a:lnTo>
                    <a:pt x="1784741" y="159197"/>
                  </a:lnTo>
                  <a:lnTo>
                    <a:pt x="1784741" y="166412"/>
                  </a:lnTo>
                  <a:lnTo>
                    <a:pt x="1745087" y="166412"/>
                  </a:lnTo>
                  <a:lnTo>
                    <a:pt x="1713337" y="166412"/>
                  </a:lnTo>
                  <a:lnTo>
                    <a:pt x="1713337" y="173627"/>
                  </a:lnTo>
                  <a:lnTo>
                    <a:pt x="1491289" y="173627"/>
                  </a:lnTo>
                  <a:lnTo>
                    <a:pt x="1118469" y="173627"/>
                  </a:lnTo>
                  <a:lnTo>
                    <a:pt x="1118469" y="180851"/>
                  </a:lnTo>
                  <a:lnTo>
                    <a:pt x="1015308" y="180851"/>
                  </a:lnTo>
                  <a:lnTo>
                    <a:pt x="1015308" y="188135"/>
                  </a:lnTo>
                  <a:lnTo>
                    <a:pt x="999437" y="188135"/>
                  </a:lnTo>
                  <a:lnTo>
                    <a:pt x="928110" y="188135"/>
                  </a:lnTo>
                  <a:lnTo>
                    <a:pt x="928110" y="195350"/>
                  </a:lnTo>
                  <a:lnTo>
                    <a:pt x="801182" y="195350"/>
                  </a:lnTo>
                  <a:lnTo>
                    <a:pt x="658366" y="195350"/>
                  </a:lnTo>
                  <a:lnTo>
                    <a:pt x="658366" y="202574"/>
                  </a:lnTo>
                  <a:lnTo>
                    <a:pt x="571084" y="202574"/>
                  </a:lnTo>
                  <a:lnTo>
                    <a:pt x="555290" y="202574"/>
                  </a:lnTo>
                  <a:lnTo>
                    <a:pt x="555290" y="209789"/>
                  </a:lnTo>
                  <a:lnTo>
                    <a:pt x="523532" y="209789"/>
                  </a:lnTo>
                  <a:lnTo>
                    <a:pt x="475904" y="209789"/>
                  </a:lnTo>
                  <a:lnTo>
                    <a:pt x="475904" y="217073"/>
                  </a:lnTo>
                  <a:lnTo>
                    <a:pt x="349044" y="217073"/>
                  </a:lnTo>
                  <a:lnTo>
                    <a:pt x="325200" y="217073"/>
                  </a:lnTo>
                  <a:lnTo>
                    <a:pt x="325200" y="224288"/>
                  </a:lnTo>
                  <a:lnTo>
                    <a:pt x="285546" y="224288"/>
                  </a:lnTo>
                  <a:lnTo>
                    <a:pt x="142807" y="224288"/>
                  </a:lnTo>
                  <a:lnTo>
                    <a:pt x="142807" y="231512"/>
                  </a:lnTo>
                  <a:lnTo>
                    <a:pt x="79308" y="231512"/>
                  </a:lnTo>
                  <a:lnTo>
                    <a:pt x="55524" y="231512"/>
                  </a:lnTo>
                  <a:lnTo>
                    <a:pt x="0" y="231512"/>
                  </a:lnTo>
                </a:path>
              </a:pathLst>
            </a:custGeom>
            <a:ln w="34074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1964330" y="11110052"/>
            <a:ext cx="5947410" cy="189865"/>
            <a:chOff x="11964330" y="11110052"/>
            <a:chExt cx="5947410" cy="189865"/>
          </a:xfrm>
        </p:grpSpPr>
        <p:sp>
          <p:nvSpPr>
            <p:cNvPr id="19" name="object 19"/>
            <p:cNvSpPr/>
            <p:nvPr/>
          </p:nvSpPr>
          <p:spPr>
            <a:xfrm>
              <a:off x="11981367" y="11127089"/>
              <a:ext cx="5913120" cy="148590"/>
            </a:xfrm>
            <a:custGeom>
              <a:avLst/>
              <a:gdLst/>
              <a:ahLst/>
              <a:cxnLst/>
              <a:rect l="l" t="t" r="r" b="b"/>
              <a:pathLst>
                <a:path w="5913119" h="148590">
                  <a:moveTo>
                    <a:pt x="5912811" y="0"/>
                  </a:moveTo>
                  <a:lnTo>
                    <a:pt x="1675676" y="0"/>
                  </a:lnTo>
                  <a:lnTo>
                    <a:pt x="1675676" y="7837"/>
                  </a:lnTo>
                  <a:lnTo>
                    <a:pt x="1093160" y="7837"/>
                  </a:lnTo>
                  <a:lnTo>
                    <a:pt x="1093160" y="15606"/>
                  </a:lnTo>
                  <a:lnTo>
                    <a:pt x="1037328" y="15606"/>
                  </a:lnTo>
                  <a:lnTo>
                    <a:pt x="821874" y="15606"/>
                  </a:lnTo>
                  <a:lnTo>
                    <a:pt x="821874" y="23443"/>
                  </a:lnTo>
                  <a:lnTo>
                    <a:pt x="534632" y="23443"/>
                  </a:lnTo>
                  <a:lnTo>
                    <a:pt x="534632" y="31203"/>
                  </a:lnTo>
                  <a:lnTo>
                    <a:pt x="351097" y="31203"/>
                  </a:lnTo>
                  <a:lnTo>
                    <a:pt x="327194" y="31203"/>
                  </a:lnTo>
                  <a:lnTo>
                    <a:pt x="303214" y="31203"/>
                  </a:lnTo>
                  <a:lnTo>
                    <a:pt x="303214" y="39041"/>
                  </a:lnTo>
                  <a:lnTo>
                    <a:pt x="247382" y="39041"/>
                  </a:lnTo>
                  <a:lnTo>
                    <a:pt x="239358" y="39041"/>
                  </a:lnTo>
                  <a:lnTo>
                    <a:pt x="239358" y="46818"/>
                  </a:lnTo>
                  <a:lnTo>
                    <a:pt x="231418" y="46818"/>
                  </a:lnTo>
                  <a:lnTo>
                    <a:pt x="223402" y="46818"/>
                  </a:lnTo>
                  <a:lnTo>
                    <a:pt x="223402" y="54647"/>
                  </a:lnTo>
                  <a:lnTo>
                    <a:pt x="207438" y="54647"/>
                  </a:lnTo>
                  <a:lnTo>
                    <a:pt x="191474" y="54647"/>
                  </a:lnTo>
                  <a:lnTo>
                    <a:pt x="183526" y="54647"/>
                  </a:lnTo>
                  <a:lnTo>
                    <a:pt x="183526" y="62416"/>
                  </a:lnTo>
                  <a:lnTo>
                    <a:pt x="159623" y="62416"/>
                  </a:lnTo>
                  <a:lnTo>
                    <a:pt x="151607" y="62416"/>
                  </a:lnTo>
                  <a:lnTo>
                    <a:pt x="151607" y="70245"/>
                  </a:lnTo>
                  <a:lnTo>
                    <a:pt x="143659" y="70245"/>
                  </a:lnTo>
                  <a:lnTo>
                    <a:pt x="135643" y="70245"/>
                  </a:lnTo>
                  <a:lnTo>
                    <a:pt x="135643" y="78022"/>
                  </a:lnTo>
                  <a:lnTo>
                    <a:pt x="127695" y="78022"/>
                  </a:lnTo>
                  <a:lnTo>
                    <a:pt x="127695" y="85859"/>
                  </a:lnTo>
                  <a:lnTo>
                    <a:pt x="127695" y="93620"/>
                  </a:lnTo>
                  <a:lnTo>
                    <a:pt x="95775" y="93620"/>
                  </a:lnTo>
                  <a:lnTo>
                    <a:pt x="71795" y="93620"/>
                  </a:lnTo>
                  <a:lnTo>
                    <a:pt x="71795" y="101466"/>
                  </a:lnTo>
                  <a:lnTo>
                    <a:pt x="55831" y="101466"/>
                  </a:lnTo>
                  <a:lnTo>
                    <a:pt x="39867" y="101466"/>
                  </a:lnTo>
                  <a:lnTo>
                    <a:pt x="39867" y="109235"/>
                  </a:lnTo>
                  <a:lnTo>
                    <a:pt x="23911" y="109235"/>
                  </a:lnTo>
                  <a:lnTo>
                    <a:pt x="23911" y="117063"/>
                  </a:lnTo>
                  <a:lnTo>
                    <a:pt x="23911" y="132670"/>
                  </a:lnTo>
                  <a:lnTo>
                    <a:pt x="15964" y="132670"/>
                  </a:lnTo>
                  <a:lnTo>
                    <a:pt x="15964" y="140439"/>
                  </a:lnTo>
                  <a:lnTo>
                    <a:pt x="7939" y="140439"/>
                  </a:lnTo>
                  <a:lnTo>
                    <a:pt x="7939" y="148276"/>
                  </a:lnTo>
                  <a:lnTo>
                    <a:pt x="0" y="148276"/>
                  </a:lnTo>
                </a:path>
              </a:pathLst>
            </a:custGeom>
            <a:ln w="34074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11981373" y="11232998"/>
              <a:ext cx="2983230" cy="49530"/>
            </a:xfrm>
            <a:custGeom>
              <a:avLst/>
              <a:gdLst/>
              <a:ahLst/>
              <a:cxnLst/>
              <a:rect l="l" t="t" r="r" b="b"/>
              <a:pathLst>
                <a:path w="2983230" h="49529">
                  <a:moveTo>
                    <a:pt x="2982630" y="0"/>
                  </a:moveTo>
                  <a:lnTo>
                    <a:pt x="1885049" y="0"/>
                  </a:lnTo>
                  <a:lnTo>
                    <a:pt x="1885049" y="49425"/>
                  </a:lnTo>
                  <a:lnTo>
                    <a:pt x="0" y="49425"/>
                  </a:lnTo>
                </a:path>
              </a:pathLst>
            </a:custGeom>
            <a:ln w="34074">
              <a:solidFill>
                <a:srgbClr val="63636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142307" y="6818610"/>
            <a:ext cx="445134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APA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142307" y="12101303"/>
            <a:ext cx="445134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APA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391556" y="6818610"/>
            <a:ext cx="445134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APA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391556" y="12101303"/>
            <a:ext cx="445134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APA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159996" y="7216182"/>
            <a:ext cx="316230" cy="177165"/>
          </a:xfrm>
          <a:custGeom>
            <a:avLst/>
            <a:gdLst/>
            <a:ahLst/>
            <a:cxnLst/>
            <a:rect l="l" t="t" r="r" b="b"/>
            <a:pathLst>
              <a:path w="316230" h="177165">
                <a:moveTo>
                  <a:pt x="272555" y="0"/>
                </a:moveTo>
                <a:lnTo>
                  <a:pt x="235419" y="17298"/>
                </a:lnTo>
                <a:lnTo>
                  <a:pt x="229237" y="40634"/>
                </a:lnTo>
                <a:lnTo>
                  <a:pt x="229237" y="136469"/>
                </a:lnTo>
                <a:lnTo>
                  <a:pt x="246192" y="170594"/>
                </a:lnTo>
                <a:lnTo>
                  <a:pt x="272427" y="176847"/>
                </a:lnTo>
                <a:lnTo>
                  <a:pt x="282506" y="176153"/>
                </a:lnTo>
                <a:lnTo>
                  <a:pt x="291275" y="174068"/>
                </a:lnTo>
                <a:lnTo>
                  <a:pt x="298734" y="170594"/>
                </a:lnTo>
                <a:lnTo>
                  <a:pt x="304883" y="165731"/>
                </a:lnTo>
                <a:lnTo>
                  <a:pt x="309083" y="160492"/>
                </a:lnTo>
                <a:lnTo>
                  <a:pt x="272555" y="160492"/>
                </a:lnTo>
                <a:lnTo>
                  <a:pt x="261542" y="158958"/>
                </a:lnTo>
                <a:lnTo>
                  <a:pt x="253675" y="154358"/>
                </a:lnTo>
                <a:lnTo>
                  <a:pt x="248955" y="146691"/>
                </a:lnTo>
                <a:lnTo>
                  <a:pt x="247457" y="136469"/>
                </a:lnTo>
                <a:lnTo>
                  <a:pt x="247420" y="40634"/>
                </a:lnTo>
                <a:lnTo>
                  <a:pt x="248955" y="30267"/>
                </a:lnTo>
                <a:lnTo>
                  <a:pt x="253675" y="22681"/>
                </a:lnTo>
                <a:lnTo>
                  <a:pt x="261542" y="18128"/>
                </a:lnTo>
                <a:lnTo>
                  <a:pt x="272555" y="16611"/>
                </a:lnTo>
                <a:lnTo>
                  <a:pt x="309146" y="16611"/>
                </a:lnTo>
                <a:lnTo>
                  <a:pt x="304883" y="11244"/>
                </a:lnTo>
                <a:lnTo>
                  <a:pt x="298742" y="6325"/>
                </a:lnTo>
                <a:lnTo>
                  <a:pt x="291307" y="2811"/>
                </a:lnTo>
                <a:lnTo>
                  <a:pt x="282578" y="702"/>
                </a:lnTo>
                <a:lnTo>
                  <a:pt x="272555" y="0"/>
                </a:lnTo>
                <a:close/>
              </a:path>
              <a:path w="316230" h="177165">
                <a:moveTo>
                  <a:pt x="309146" y="16611"/>
                </a:moveTo>
                <a:lnTo>
                  <a:pt x="272555" y="16611"/>
                </a:lnTo>
                <a:lnTo>
                  <a:pt x="283568" y="18128"/>
                </a:lnTo>
                <a:lnTo>
                  <a:pt x="291434" y="22681"/>
                </a:lnTo>
                <a:lnTo>
                  <a:pt x="296154" y="30267"/>
                </a:lnTo>
                <a:lnTo>
                  <a:pt x="297690" y="40634"/>
                </a:lnTo>
                <a:lnTo>
                  <a:pt x="297653" y="136469"/>
                </a:lnTo>
                <a:lnTo>
                  <a:pt x="296154" y="146691"/>
                </a:lnTo>
                <a:lnTo>
                  <a:pt x="291434" y="154358"/>
                </a:lnTo>
                <a:lnTo>
                  <a:pt x="283568" y="158958"/>
                </a:lnTo>
                <a:lnTo>
                  <a:pt x="272555" y="160492"/>
                </a:lnTo>
                <a:lnTo>
                  <a:pt x="309083" y="160492"/>
                </a:lnTo>
                <a:lnTo>
                  <a:pt x="309691" y="159733"/>
                </a:lnTo>
                <a:lnTo>
                  <a:pt x="313125" y="152857"/>
                </a:lnTo>
                <a:lnTo>
                  <a:pt x="315186" y="145102"/>
                </a:lnTo>
                <a:lnTo>
                  <a:pt x="315872" y="136469"/>
                </a:lnTo>
                <a:lnTo>
                  <a:pt x="315872" y="40634"/>
                </a:lnTo>
                <a:lnTo>
                  <a:pt x="315186" y="31992"/>
                </a:lnTo>
                <a:lnTo>
                  <a:pt x="313125" y="24214"/>
                </a:lnTo>
                <a:lnTo>
                  <a:pt x="309691" y="17298"/>
                </a:lnTo>
                <a:lnTo>
                  <a:pt x="309146" y="16611"/>
                </a:lnTo>
                <a:close/>
              </a:path>
              <a:path w="316230" h="177165">
                <a:moveTo>
                  <a:pt x="156403" y="2555"/>
                </a:moveTo>
                <a:lnTo>
                  <a:pt x="112191" y="2555"/>
                </a:lnTo>
                <a:lnTo>
                  <a:pt x="112191" y="174292"/>
                </a:lnTo>
                <a:lnTo>
                  <a:pt x="157936" y="174292"/>
                </a:lnTo>
                <a:lnTo>
                  <a:pt x="167527" y="173645"/>
                </a:lnTo>
                <a:lnTo>
                  <a:pt x="175857" y="171704"/>
                </a:lnTo>
                <a:lnTo>
                  <a:pt x="182925" y="168470"/>
                </a:lnTo>
                <a:lnTo>
                  <a:pt x="188731" y="163942"/>
                </a:lnTo>
                <a:lnTo>
                  <a:pt x="193125" y="158447"/>
                </a:lnTo>
                <a:lnTo>
                  <a:pt x="130335" y="158447"/>
                </a:lnTo>
                <a:lnTo>
                  <a:pt x="130335" y="96090"/>
                </a:lnTo>
                <a:lnTo>
                  <a:pt x="191091" y="96090"/>
                </a:lnTo>
                <a:lnTo>
                  <a:pt x="187581" y="92273"/>
                </a:lnTo>
                <a:lnTo>
                  <a:pt x="178636" y="87657"/>
                </a:lnTo>
                <a:lnTo>
                  <a:pt x="186910" y="82993"/>
                </a:lnTo>
                <a:lnTo>
                  <a:pt x="189506" y="79990"/>
                </a:lnTo>
                <a:lnTo>
                  <a:pt x="130335" y="79990"/>
                </a:lnTo>
                <a:lnTo>
                  <a:pt x="130335" y="18400"/>
                </a:lnTo>
                <a:lnTo>
                  <a:pt x="191592" y="18400"/>
                </a:lnTo>
                <a:lnTo>
                  <a:pt x="187198" y="12905"/>
                </a:lnTo>
                <a:lnTo>
                  <a:pt x="181392" y="8377"/>
                </a:lnTo>
                <a:lnTo>
                  <a:pt x="174324" y="5143"/>
                </a:lnTo>
                <a:lnTo>
                  <a:pt x="165994" y="3202"/>
                </a:lnTo>
                <a:lnTo>
                  <a:pt x="156403" y="2555"/>
                </a:lnTo>
                <a:close/>
              </a:path>
              <a:path w="316230" h="177165">
                <a:moveTo>
                  <a:pt x="191091" y="96090"/>
                </a:moveTo>
                <a:lnTo>
                  <a:pt x="156403" y="96090"/>
                </a:lnTo>
                <a:lnTo>
                  <a:pt x="167136" y="97560"/>
                </a:lnTo>
                <a:lnTo>
                  <a:pt x="174803" y="101968"/>
                </a:lnTo>
                <a:lnTo>
                  <a:pt x="179403" y="109316"/>
                </a:lnTo>
                <a:lnTo>
                  <a:pt x="180936" y="119602"/>
                </a:lnTo>
                <a:lnTo>
                  <a:pt x="180860" y="135447"/>
                </a:lnTo>
                <a:lnTo>
                  <a:pt x="179403" y="145222"/>
                </a:lnTo>
                <a:lnTo>
                  <a:pt x="174803" y="152569"/>
                </a:lnTo>
                <a:lnTo>
                  <a:pt x="167136" y="156978"/>
                </a:lnTo>
                <a:lnTo>
                  <a:pt x="156403" y="158447"/>
                </a:lnTo>
                <a:lnTo>
                  <a:pt x="193125" y="158447"/>
                </a:lnTo>
                <a:lnTo>
                  <a:pt x="193259" y="158279"/>
                </a:lnTo>
                <a:lnTo>
                  <a:pt x="196494" y="151643"/>
                </a:lnTo>
                <a:lnTo>
                  <a:pt x="198434" y="144032"/>
                </a:lnTo>
                <a:lnTo>
                  <a:pt x="199081" y="135447"/>
                </a:lnTo>
                <a:lnTo>
                  <a:pt x="199025" y="119602"/>
                </a:lnTo>
                <a:lnTo>
                  <a:pt x="197803" y="108501"/>
                </a:lnTo>
                <a:lnTo>
                  <a:pt x="193970" y="99221"/>
                </a:lnTo>
                <a:lnTo>
                  <a:pt x="191091" y="96090"/>
                </a:lnTo>
                <a:close/>
              </a:path>
              <a:path w="316230" h="177165">
                <a:moveTo>
                  <a:pt x="191592" y="18400"/>
                </a:moveTo>
                <a:lnTo>
                  <a:pt x="154869" y="18400"/>
                </a:lnTo>
                <a:lnTo>
                  <a:pt x="165603" y="19869"/>
                </a:lnTo>
                <a:lnTo>
                  <a:pt x="173270" y="24278"/>
                </a:lnTo>
                <a:lnTo>
                  <a:pt x="177870" y="31625"/>
                </a:lnTo>
                <a:lnTo>
                  <a:pt x="179327" y="41400"/>
                </a:lnTo>
                <a:lnTo>
                  <a:pt x="179403" y="56478"/>
                </a:lnTo>
                <a:lnTo>
                  <a:pt x="177870" y="66765"/>
                </a:lnTo>
                <a:lnTo>
                  <a:pt x="173270" y="74112"/>
                </a:lnTo>
                <a:lnTo>
                  <a:pt x="165603" y="78520"/>
                </a:lnTo>
                <a:lnTo>
                  <a:pt x="154869" y="79990"/>
                </a:lnTo>
                <a:lnTo>
                  <a:pt x="189506" y="79990"/>
                </a:lnTo>
                <a:lnTo>
                  <a:pt x="192820" y="76157"/>
                </a:lnTo>
                <a:lnTo>
                  <a:pt x="196366" y="67148"/>
                </a:lnTo>
                <a:lnTo>
                  <a:pt x="197494" y="56478"/>
                </a:lnTo>
                <a:lnTo>
                  <a:pt x="197548" y="41400"/>
                </a:lnTo>
                <a:lnTo>
                  <a:pt x="196901" y="32815"/>
                </a:lnTo>
                <a:lnTo>
                  <a:pt x="194960" y="25204"/>
                </a:lnTo>
                <a:lnTo>
                  <a:pt x="191726" y="18568"/>
                </a:lnTo>
                <a:lnTo>
                  <a:pt x="191592" y="18400"/>
                </a:lnTo>
                <a:close/>
              </a:path>
              <a:path w="316230" h="177165">
                <a:moveTo>
                  <a:pt x="41656" y="2555"/>
                </a:moveTo>
                <a:lnTo>
                  <a:pt x="0" y="2555"/>
                </a:lnTo>
                <a:lnTo>
                  <a:pt x="0" y="174292"/>
                </a:lnTo>
                <a:lnTo>
                  <a:pt x="18144" y="174292"/>
                </a:lnTo>
                <a:lnTo>
                  <a:pt x="18144" y="115257"/>
                </a:lnTo>
                <a:lnTo>
                  <a:pt x="41656" y="115257"/>
                </a:lnTo>
                <a:lnTo>
                  <a:pt x="77163" y="99261"/>
                </a:lnTo>
                <a:lnTo>
                  <a:pt x="18144" y="99157"/>
                </a:lnTo>
                <a:lnTo>
                  <a:pt x="18144" y="18655"/>
                </a:lnTo>
                <a:lnTo>
                  <a:pt x="77039" y="18655"/>
                </a:lnTo>
                <a:lnTo>
                  <a:pt x="72451" y="13033"/>
                </a:lnTo>
                <a:lnTo>
                  <a:pt x="66549" y="8449"/>
                </a:lnTo>
                <a:lnTo>
                  <a:pt x="59449" y="5175"/>
                </a:lnTo>
                <a:lnTo>
                  <a:pt x="51152" y="3210"/>
                </a:lnTo>
                <a:lnTo>
                  <a:pt x="41656" y="2555"/>
                </a:lnTo>
                <a:close/>
              </a:path>
              <a:path w="316230" h="177165">
                <a:moveTo>
                  <a:pt x="77039" y="18655"/>
                </a:moveTo>
                <a:lnTo>
                  <a:pt x="40634" y="18655"/>
                </a:lnTo>
                <a:lnTo>
                  <a:pt x="51255" y="20125"/>
                </a:lnTo>
                <a:lnTo>
                  <a:pt x="58842" y="24533"/>
                </a:lnTo>
                <a:lnTo>
                  <a:pt x="63395" y="31881"/>
                </a:lnTo>
                <a:lnTo>
                  <a:pt x="64761" y="41145"/>
                </a:lnTo>
                <a:lnTo>
                  <a:pt x="64798" y="76668"/>
                </a:lnTo>
                <a:lnTo>
                  <a:pt x="63395" y="86076"/>
                </a:lnTo>
                <a:lnTo>
                  <a:pt x="58842" y="93343"/>
                </a:lnTo>
                <a:lnTo>
                  <a:pt x="51255" y="97704"/>
                </a:lnTo>
                <a:lnTo>
                  <a:pt x="40634" y="99157"/>
                </a:lnTo>
                <a:lnTo>
                  <a:pt x="77214" y="99157"/>
                </a:lnTo>
                <a:lnTo>
                  <a:pt x="80437" y="92672"/>
                </a:lnTo>
                <a:lnTo>
                  <a:pt x="82402" y="85141"/>
                </a:lnTo>
                <a:lnTo>
                  <a:pt x="83057" y="76668"/>
                </a:lnTo>
                <a:lnTo>
                  <a:pt x="83057" y="41145"/>
                </a:lnTo>
                <a:lnTo>
                  <a:pt x="82394" y="32775"/>
                </a:lnTo>
                <a:lnTo>
                  <a:pt x="80405" y="25300"/>
                </a:lnTo>
                <a:lnTo>
                  <a:pt x="77091" y="187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159996" y="12498875"/>
            <a:ext cx="316230" cy="177165"/>
          </a:xfrm>
          <a:custGeom>
            <a:avLst/>
            <a:gdLst/>
            <a:ahLst/>
            <a:cxnLst/>
            <a:rect l="l" t="t" r="r" b="b"/>
            <a:pathLst>
              <a:path w="316230" h="177165">
                <a:moveTo>
                  <a:pt x="272555" y="0"/>
                </a:moveTo>
                <a:lnTo>
                  <a:pt x="235419" y="17298"/>
                </a:lnTo>
                <a:lnTo>
                  <a:pt x="229237" y="40634"/>
                </a:lnTo>
                <a:lnTo>
                  <a:pt x="229237" y="136469"/>
                </a:lnTo>
                <a:lnTo>
                  <a:pt x="246192" y="170594"/>
                </a:lnTo>
                <a:lnTo>
                  <a:pt x="272427" y="176847"/>
                </a:lnTo>
                <a:lnTo>
                  <a:pt x="282506" y="176153"/>
                </a:lnTo>
                <a:lnTo>
                  <a:pt x="291275" y="174068"/>
                </a:lnTo>
                <a:lnTo>
                  <a:pt x="298734" y="170594"/>
                </a:lnTo>
                <a:lnTo>
                  <a:pt x="304883" y="165731"/>
                </a:lnTo>
                <a:lnTo>
                  <a:pt x="309083" y="160492"/>
                </a:lnTo>
                <a:lnTo>
                  <a:pt x="272555" y="160492"/>
                </a:lnTo>
                <a:lnTo>
                  <a:pt x="261542" y="158958"/>
                </a:lnTo>
                <a:lnTo>
                  <a:pt x="253675" y="154358"/>
                </a:lnTo>
                <a:lnTo>
                  <a:pt x="248955" y="146691"/>
                </a:lnTo>
                <a:lnTo>
                  <a:pt x="247457" y="136469"/>
                </a:lnTo>
                <a:lnTo>
                  <a:pt x="247420" y="40634"/>
                </a:lnTo>
                <a:lnTo>
                  <a:pt x="248955" y="30267"/>
                </a:lnTo>
                <a:lnTo>
                  <a:pt x="253675" y="22681"/>
                </a:lnTo>
                <a:lnTo>
                  <a:pt x="261542" y="18128"/>
                </a:lnTo>
                <a:lnTo>
                  <a:pt x="272555" y="16611"/>
                </a:lnTo>
                <a:lnTo>
                  <a:pt x="309146" y="16611"/>
                </a:lnTo>
                <a:lnTo>
                  <a:pt x="304883" y="11244"/>
                </a:lnTo>
                <a:lnTo>
                  <a:pt x="298742" y="6325"/>
                </a:lnTo>
                <a:lnTo>
                  <a:pt x="291307" y="2811"/>
                </a:lnTo>
                <a:lnTo>
                  <a:pt x="282578" y="702"/>
                </a:lnTo>
                <a:lnTo>
                  <a:pt x="272555" y="0"/>
                </a:lnTo>
                <a:close/>
              </a:path>
              <a:path w="316230" h="177165">
                <a:moveTo>
                  <a:pt x="309146" y="16611"/>
                </a:moveTo>
                <a:lnTo>
                  <a:pt x="272555" y="16611"/>
                </a:lnTo>
                <a:lnTo>
                  <a:pt x="283568" y="18128"/>
                </a:lnTo>
                <a:lnTo>
                  <a:pt x="291434" y="22681"/>
                </a:lnTo>
                <a:lnTo>
                  <a:pt x="296154" y="30267"/>
                </a:lnTo>
                <a:lnTo>
                  <a:pt x="297690" y="40634"/>
                </a:lnTo>
                <a:lnTo>
                  <a:pt x="297653" y="136469"/>
                </a:lnTo>
                <a:lnTo>
                  <a:pt x="296154" y="146691"/>
                </a:lnTo>
                <a:lnTo>
                  <a:pt x="291434" y="154358"/>
                </a:lnTo>
                <a:lnTo>
                  <a:pt x="283568" y="158958"/>
                </a:lnTo>
                <a:lnTo>
                  <a:pt x="272555" y="160492"/>
                </a:lnTo>
                <a:lnTo>
                  <a:pt x="309083" y="160492"/>
                </a:lnTo>
                <a:lnTo>
                  <a:pt x="309691" y="159733"/>
                </a:lnTo>
                <a:lnTo>
                  <a:pt x="313125" y="152857"/>
                </a:lnTo>
                <a:lnTo>
                  <a:pt x="315186" y="145102"/>
                </a:lnTo>
                <a:lnTo>
                  <a:pt x="315872" y="136469"/>
                </a:lnTo>
                <a:lnTo>
                  <a:pt x="315872" y="40634"/>
                </a:lnTo>
                <a:lnTo>
                  <a:pt x="315186" y="31992"/>
                </a:lnTo>
                <a:lnTo>
                  <a:pt x="313125" y="24214"/>
                </a:lnTo>
                <a:lnTo>
                  <a:pt x="309691" y="17298"/>
                </a:lnTo>
                <a:lnTo>
                  <a:pt x="309146" y="16611"/>
                </a:lnTo>
                <a:close/>
              </a:path>
              <a:path w="316230" h="177165">
                <a:moveTo>
                  <a:pt x="156403" y="2555"/>
                </a:moveTo>
                <a:lnTo>
                  <a:pt x="112191" y="2555"/>
                </a:lnTo>
                <a:lnTo>
                  <a:pt x="112191" y="174292"/>
                </a:lnTo>
                <a:lnTo>
                  <a:pt x="157936" y="174292"/>
                </a:lnTo>
                <a:lnTo>
                  <a:pt x="167527" y="173645"/>
                </a:lnTo>
                <a:lnTo>
                  <a:pt x="175857" y="171704"/>
                </a:lnTo>
                <a:lnTo>
                  <a:pt x="182925" y="168470"/>
                </a:lnTo>
                <a:lnTo>
                  <a:pt x="188731" y="163942"/>
                </a:lnTo>
                <a:lnTo>
                  <a:pt x="193125" y="158447"/>
                </a:lnTo>
                <a:lnTo>
                  <a:pt x="130335" y="158447"/>
                </a:lnTo>
                <a:lnTo>
                  <a:pt x="130335" y="96090"/>
                </a:lnTo>
                <a:lnTo>
                  <a:pt x="191091" y="96090"/>
                </a:lnTo>
                <a:lnTo>
                  <a:pt x="187581" y="92273"/>
                </a:lnTo>
                <a:lnTo>
                  <a:pt x="178636" y="87657"/>
                </a:lnTo>
                <a:lnTo>
                  <a:pt x="186910" y="82993"/>
                </a:lnTo>
                <a:lnTo>
                  <a:pt x="189506" y="79990"/>
                </a:lnTo>
                <a:lnTo>
                  <a:pt x="130335" y="79990"/>
                </a:lnTo>
                <a:lnTo>
                  <a:pt x="130335" y="18400"/>
                </a:lnTo>
                <a:lnTo>
                  <a:pt x="191592" y="18400"/>
                </a:lnTo>
                <a:lnTo>
                  <a:pt x="187198" y="12905"/>
                </a:lnTo>
                <a:lnTo>
                  <a:pt x="181392" y="8377"/>
                </a:lnTo>
                <a:lnTo>
                  <a:pt x="174324" y="5143"/>
                </a:lnTo>
                <a:lnTo>
                  <a:pt x="165994" y="3202"/>
                </a:lnTo>
                <a:lnTo>
                  <a:pt x="156403" y="2555"/>
                </a:lnTo>
                <a:close/>
              </a:path>
              <a:path w="316230" h="177165">
                <a:moveTo>
                  <a:pt x="191091" y="96090"/>
                </a:moveTo>
                <a:lnTo>
                  <a:pt x="156403" y="96090"/>
                </a:lnTo>
                <a:lnTo>
                  <a:pt x="167136" y="97560"/>
                </a:lnTo>
                <a:lnTo>
                  <a:pt x="174803" y="101968"/>
                </a:lnTo>
                <a:lnTo>
                  <a:pt x="179403" y="109316"/>
                </a:lnTo>
                <a:lnTo>
                  <a:pt x="180936" y="119602"/>
                </a:lnTo>
                <a:lnTo>
                  <a:pt x="180860" y="135447"/>
                </a:lnTo>
                <a:lnTo>
                  <a:pt x="179403" y="145222"/>
                </a:lnTo>
                <a:lnTo>
                  <a:pt x="174803" y="152569"/>
                </a:lnTo>
                <a:lnTo>
                  <a:pt x="167136" y="156978"/>
                </a:lnTo>
                <a:lnTo>
                  <a:pt x="156403" y="158447"/>
                </a:lnTo>
                <a:lnTo>
                  <a:pt x="193125" y="158447"/>
                </a:lnTo>
                <a:lnTo>
                  <a:pt x="193259" y="158279"/>
                </a:lnTo>
                <a:lnTo>
                  <a:pt x="196494" y="151643"/>
                </a:lnTo>
                <a:lnTo>
                  <a:pt x="198434" y="144032"/>
                </a:lnTo>
                <a:lnTo>
                  <a:pt x="199081" y="135447"/>
                </a:lnTo>
                <a:lnTo>
                  <a:pt x="199025" y="119602"/>
                </a:lnTo>
                <a:lnTo>
                  <a:pt x="197803" y="108501"/>
                </a:lnTo>
                <a:lnTo>
                  <a:pt x="193970" y="99221"/>
                </a:lnTo>
                <a:lnTo>
                  <a:pt x="191091" y="96090"/>
                </a:lnTo>
                <a:close/>
              </a:path>
              <a:path w="316230" h="177165">
                <a:moveTo>
                  <a:pt x="191592" y="18400"/>
                </a:moveTo>
                <a:lnTo>
                  <a:pt x="154869" y="18400"/>
                </a:lnTo>
                <a:lnTo>
                  <a:pt x="165603" y="19869"/>
                </a:lnTo>
                <a:lnTo>
                  <a:pt x="173270" y="24278"/>
                </a:lnTo>
                <a:lnTo>
                  <a:pt x="177870" y="31625"/>
                </a:lnTo>
                <a:lnTo>
                  <a:pt x="179327" y="41400"/>
                </a:lnTo>
                <a:lnTo>
                  <a:pt x="179403" y="56478"/>
                </a:lnTo>
                <a:lnTo>
                  <a:pt x="177870" y="66765"/>
                </a:lnTo>
                <a:lnTo>
                  <a:pt x="173270" y="74112"/>
                </a:lnTo>
                <a:lnTo>
                  <a:pt x="165603" y="78520"/>
                </a:lnTo>
                <a:lnTo>
                  <a:pt x="154869" y="79990"/>
                </a:lnTo>
                <a:lnTo>
                  <a:pt x="189506" y="79990"/>
                </a:lnTo>
                <a:lnTo>
                  <a:pt x="192820" y="76157"/>
                </a:lnTo>
                <a:lnTo>
                  <a:pt x="196366" y="67148"/>
                </a:lnTo>
                <a:lnTo>
                  <a:pt x="197494" y="56478"/>
                </a:lnTo>
                <a:lnTo>
                  <a:pt x="197548" y="41400"/>
                </a:lnTo>
                <a:lnTo>
                  <a:pt x="196901" y="32815"/>
                </a:lnTo>
                <a:lnTo>
                  <a:pt x="194960" y="25204"/>
                </a:lnTo>
                <a:lnTo>
                  <a:pt x="191726" y="18568"/>
                </a:lnTo>
                <a:lnTo>
                  <a:pt x="191592" y="18400"/>
                </a:lnTo>
                <a:close/>
              </a:path>
              <a:path w="316230" h="177165">
                <a:moveTo>
                  <a:pt x="41656" y="2555"/>
                </a:moveTo>
                <a:lnTo>
                  <a:pt x="0" y="2555"/>
                </a:lnTo>
                <a:lnTo>
                  <a:pt x="0" y="174292"/>
                </a:lnTo>
                <a:lnTo>
                  <a:pt x="18144" y="174292"/>
                </a:lnTo>
                <a:lnTo>
                  <a:pt x="18144" y="115257"/>
                </a:lnTo>
                <a:lnTo>
                  <a:pt x="41656" y="115257"/>
                </a:lnTo>
                <a:lnTo>
                  <a:pt x="77163" y="99261"/>
                </a:lnTo>
                <a:lnTo>
                  <a:pt x="18144" y="99157"/>
                </a:lnTo>
                <a:lnTo>
                  <a:pt x="18144" y="18655"/>
                </a:lnTo>
                <a:lnTo>
                  <a:pt x="77039" y="18655"/>
                </a:lnTo>
                <a:lnTo>
                  <a:pt x="72451" y="13033"/>
                </a:lnTo>
                <a:lnTo>
                  <a:pt x="66549" y="8449"/>
                </a:lnTo>
                <a:lnTo>
                  <a:pt x="59449" y="5175"/>
                </a:lnTo>
                <a:lnTo>
                  <a:pt x="51152" y="3210"/>
                </a:lnTo>
                <a:lnTo>
                  <a:pt x="41656" y="2555"/>
                </a:lnTo>
                <a:close/>
              </a:path>
              <a:path w="316230" h="177165">
                <a:moveTo>
                  <a:pt x="77039" y="18655"/>
                </a:moveTo>
                <a:lnTo>
                  <a:pt x="40634" y="18655"/>
                </a:lnTo>
                <a:lnTo>
                  <a:pt x="51255" y="20125"/>
                </a:lnTo>
                <a:lnTo>
                  <a:pt x="58842" y="24533"/>
                </a:lnTo>
                <a:lnTo>
                  <a:pt x="63395" y="31881"/>
                </a:lnTo>
                <a:lnTo>
                  <a:pt x="64761" y="41145"/>
                </a:lnTo>
                <a:lnTo>
                  <a:pt x="64798" y="76668"/>
                </a:lnTo>
                <a:lnTo>
                  <a:pt x="63395" y="86076"/>
                </a:lnTo>
                <a:lnTo>
                  <a:pt x="58842" y="93343"/>
                </a:lnTo>
                <a:lnTo>
                  <a:pt x="51255" y="97704"/>
                </a:lnTo>
                <a:lnTo>
                  <a:pt x="40634" y="99157"/>
                </a:lnTo>
                <a:lnTo>
                  <a:pt x="77214" y="99157"/>
                </a:lnTo>
                <a:lnTo>
                  <a:pt x="80437" y="92672"/>
                </a:lnTo>
                <a:lnTo>
                  <a:pt x="82402" y="85141"/>
                </a:lnTo>
                <a:lnTo>
                  <a:pt x="83057" y="76668"/>
                </a:lnTo>
                <a:lnTo>
                  <a:pt x="83057" y="41145"/>
                </a:lnTo>
                <a:lnTo>
                  <a:pt x="82394" y="32775"/>
                </a:lnTo>
                <a:lnTo>
                  <a:pt x="80405" y="25300"/>
                </a:lnTo>
                <a:lnTo>
                  <a:pt x="77091" y="187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1409246" y="7216182"/>
            <a:ext cx="316230" cy="177165"/>
          </a:xfrm>
          <a:custGeom>
            <a:avLst/>
            <a:gdLst/>
            <a:ahLst/>
            <a:cxnLst/>
            <a:rect l="l" t="t" r="r" b="b"/>
            <a:pathLst>
              <a:path w="316229" h="177165">
                <a:moveTo>
                  <a:pt x="272555" y="0"/>
                </a:moveTo>
                <a:lnTo>
                  <a:pt x="235419" y="17298"/>
                </a:lnTo>
                <a:lnTo>
                  <a:pt x="229237" y="40634"/>
                </a:lnTo>
                <a:lnTo>
                  <a:pt x="229237" y="136469"/>
                </a:lnTo>
                <a:lnTo>
                  <a:pt x="246192" y="170594"/>
                </a:lnTo>
                <a:lnTo>
                  <a:pt x="272427" y="176847"/>
                </a:lnTo>
                <a:lnTo>
                  <a:pt x="282506" y="176153"/>
                </a:lnTo>
                <a:lnTo>
                  <a:pt x="291275" y="174068"/>
                </a:lnTo>
                <a:lnTo>
                  <a:pt x="298734" y="170594"/>
                </a:lnTo>
                <a:lnTo>
                  <a:pt x="304883" y="165731"/>
                </a:lnTo>
                <a:lnTo>
                  <a:pt x="309083" y="160492"/>
                </a:lnTo>
                <a:lnTo>
                  <a:pt x="272555" y="160492"/>
                </a:lnTo>
                <a:lnTo>
                  <a:pt x="261542" y="158958"/>
                </a:lnTo>
                <a:lnTo>
                  <a:pt x="253675" y="154358"/>
                </a:lnTo>
                <a:lnTo>
                  <a:pt x="248955" y="146691"/>
                </a:lnTo>
                <a:lnTo>
                  <a:pt x="247457" y="136469"/>
                </a:lnTo>
                <a:lnTo>
                  <a:pt x="247420" y="40634"/>
                </a:lnTo>
                <a:lnTo>
                  <a:pt x="248955" y="30267"/>
                </a:lnTo>
                <a:lnTo>
                  <a:pt x="253675" y="22681"/>
                </a:lnTo>
                <a:lnTo>
                  <a:pt x="261542" y="18128"/>
                </a:lnTo>
                <a:lnTo>
                  <a:pt x="272555" y="16611"/>
                </a:lnTo>
                <a:lnTo>
                  <a:pt x="309146" y="16611"/>
                </a:lnTo>
                <a:lnTo>
                  <a:pt x="304883" y="11244"/>
                </a:lnTo>
                <a:lnTo>
                  <a:pt x="298742" y="6325"/>
                </a:lnTo>
                <a:lnTo>
                  <a:pt x="291307" y="2811"/>
                </a:lnTo>
                <a:lnTo>
                  <a:pt x="282578" y="702"/>
                </a:lnTo>
                <a:lnTo>
                  <a:pt x="272555" y="0"/>
                </a:lnTo>
                <a:close/>
              </a:path>
              <a:path w="316229" h="177165">
                <a:moveTo>
                  <a:pt x="309146" y="16611"/>
                </a:moveTo>
                <a:lnTo>
                  <a:pt x="272555" y="16611"/>
                </a:lnTo>
                <a:lnTo>
                  <a:pt x="283568" y="18128"/>
                </a:lnTo>
                <a:lnTo>
                  <a:pt x="291434" y="22681"/>
                </a:lnTo>
                <a:lnTo>
                  <a:pt x="296154" y="30267"/>
                </a:lnTo>
                <a:lnTo>
                  <a:pt x="297690" y="40634"/>
                </a:lnTo>
                <a:lnTo>
                  <a:pt x="297653" y="136469"/>
                </a:lnTo>
                <a:lnTo>
                  <a:pt x="296154" y="146691"/>
                </a:lnTo>
                <a:lnTo>
                  <a:pt x="291434" y="154358"/>
                </a:lnTo>
                <a:lnTo>
                  <a:pt x="283568" y="158958"/>
                </a:lnTo>
                <a:lnTo>
                  <a:pt x="272555" y="160492"/>
                </a:lnTo>
                <a:lnTo>
                  <a:pt x="309083" y="160492"/>
                </a:lnTo>
                <a:lnTo>
                  <a:pt x="309691" y="159733"/>
                </a:lnTo>
                <a:lnTo>
                  <a:pt x="313125" y="152857"/>
                </a:lnTo>
                <a:lnTo>
                  <a:pt x="315186" y="145102"/>
                </a:lnTo>
                <a:lnTo>
                  <a:pt x="315872" y="136469"/>
                </a:lnTo>
                <a:lnTo>
                  <a:pt x="315872" y="40634"/>
                </a:lnTo>
                <a:lnTo>
                  <a:pt x="315186" y="31992"/>
                </a:lnTo>
                <a:lnTo>
                  <a:pt x="313125" y="24214"/>
                </a:lnTo>
                <a:lnTo>
                  <a:pt x="309691" y="17298"/>
                </a:lnTo>
                <a:lnTo>
                  <a:pt x="309146" y="16611"/>
                </a:lnTo>
                <a:close/>
              </a:path>
              <a:path w="316229" h="177165">
                <a:moveTo>
                  <a:pt x="156403" y="2555"/>
                </a:moveTo>
                <a:lnTo>
                  <a:pt x="112191" y="2555"/>
                </a:lnTo>
                <a:lnTo>
                  <a:pt x="112191" y="174292"/>
                </a:lnTo>
                <a:lnTo>
                  <a:pt x="157936" y="174292"/>
                </a:lnTo>
                <a:lnTo>
                  <a:pt x="167527" y="173645"/>
                </a:lnTo>
                <a:lnTo>
                  <a:pt x="175857" y="171704"/>
                </a:lnTo>
                <a:lnTo>
                  <a:pt x="182925" y="168470"/>
                </a:lnTo>
                <a:lnTo>
                  <a:pt x="188731" y="163942"/>
                </a:lnTo>
                <a:lnTo>
                  <a:pt x="193125" y="158447"/>
                </a:lnTo>
                <a:lnTo>
                  <a:pt x="130335" y="158447"/>
                </a:lnTo>
                <a:lnTo>
                  <a:pt x="130335" y="96090"/>
                </a:lnTo>
                <a:lnTo>
                  <a:pt x="191091" y="96090"/>
                </a:lnTo>
                <a:lnTo>
                  <a:pt x="187581" y="92273"/>
                </a:lnTo>
                <a:lnTo>
                  <a:pt x="178636" y="87657"/>
                </a:lnTo>
                <a:lnTo>
                  <a:pt x="186910" y="82993"/>
                </a:lnTo>
                <a:lnTo>
                  <a:pt x="189506" y="79990"/>
                </a:lnTo>
                <a:lnTo>
                  <a:pt x="130335" y="79990"/>
                </a:lnTo>
                <a:lnTo>
                  <a:pt x="130335" y="18400"/>
                </a:lnTo>
                <a:lnTo>
                  <a:pt x="191592" y="18400"/>
                </a:lnTo>
                <a:lnTo>
                  <a:pt x="187198" y="12905"/>
                </a:lnTo>
                <a:lnTo>
                  <a:pt x="181392" y="8377"/>
                </a:lnTo>
                <a:lnTo>
                  <a:pt x="174324" y="5143"/>
                </a:lnTo>
                <a:lnTo>
                  <a:pt x="165994" y="3202"/>
                </a:lnTo>
                <a:lnTo>
                  <a:pt x="156403" y="2555"/>
                </a:lnTo>
                <a:close/>
              </a:path>
              <a:path w="316229" h="177165">
                <a:moveTo>
                  <a:pt x="191091" y="96090"/>
                </a:moveTo>
                <a:lnTo>
                  <a:pt x="156403" y="96090"/>
                </a:lnTo>
                <a:lnTo>
                  <a:pt x="167136" y="97560"/>
                </a:lnTo>
                <a:lnTo>
                  <a:pt x="174803" y="101968"/>
                </a:lnTo>
                <a:lnTo>
                  <a:pt x="179403" y="109316"/>
                </a:lnTo>
                <a:lnTo>
                  <a:pt x="180936" y="119602"/>
                </a:lnTo>
                <a:lnTo>
                  <a:pt x="180860" y="135447"/>
                </a:lnTo>
                <a:lnTo>
                  <a:pt x="179403" y="145222"/>
                </a:lnTo>
                <a:lnTo>
                  <a:pt x="174803" y="152569"/>
                </a:lnTo>
                <a:lnTo>
                  <a:pt x="167136" y="156978"/>
                </a:lnTo>
                <a:lnTo>
                  <a:pt x="156403" y="158447"/>
                </a:lnTo>
                <a:lnTo>
                  <a:pt x="193125" y="158447"/>
                </a:lnTo>
                <a:lnTo>
                  <a:pt x="193259" y="158279"/>
                </a:lnTo>
                <a:lnTo>
                  <a:pt x="196494" y="151643"/>
                </a:lnTo>
                <a:lnTo>
                  <a:pt x="198434" y="144032"/>
                </a:lnTo>
                <a:lnTo>
                  <a:pt x="199081" y="135447"/>
                </a:lnTo>
                <a:lnTo>
                  <a:pt x="199025" y="119602"/>
                </a:lnTo>
                <a:lnTo>
                  <a:pt x="197803" y="108501"/>
                </a:lnTo>
                <a:lnTo>
                  <a:pt x="193970" y="99221"/>
                </a:lnTo>
                <a:lnTo>
                  <a:pt x="191091" y="96090"/>
                </a:lnTo>
                <a:close/>
              </a:path>
              <a:path w="316229" h="177165">
                <a:moveTo>
                  <a:pt x="191592" y="18400"/>
                </a:moveTo>
                <a:lnTo>
                  <a:pt x="154869" y="18400"/>
                </a:lnTo>
                <a:lnTo>
                  <a:pt x="165603" y="19869"/>
                </a:lnTo>
                <a:lnTo>
                  <a:pt x="173270" y="24278"/>
                </a:lnTo>
                <a:lnTo>
                  <a:pt x="177870" y="31625"/>
                </a:lnTo>
                <a:lnTo>
                  <a:pt x="179327" y="41400"/>
                </a:lnTo>
                <a:lnTo>
                  <a:pt x="179403" y="56478"/>
                </a:lnTo>
                <a:lnTo>
                  <a:pt x="177870" y="66765"/>
                </a:lnTo>
                <a:lnTo>
                  <a:pt x="173270" y="74112"/>
                </a:lnTo>
                <a:lnTo>
                  <a:pt x="165603" y="78520"/>
                </a:lnTo>
                <a:lnTo>
                  <a:pt x="154869" y="79990"/>
                </a:lnTo>
                <a:lnTo>
                  <a:pt x="189506" y="79990"/>
                </a:lnTo>
                <a:lnTo>
                  <a:pt x="192820" y="76157"/>
                </a:lnTo>
                <a:lnTo>
                  <a:pt x="196366" y="67148"/>
                </a:lnTo>
                <a:lnTo>
                  <a:pt x="197494" y="56478"/>
                </a:lnTo>
                <a:lnTo>
                  <a:pt x="197548" y="41400"/>
                </a:lnTo>
                <a:lnTo>
                  <a:pt x="196901" y="32815"/>
                </a:lnTo>
                <a:lnTo>
                  <a:pt x="194960" y="25204"/>
                </a:lnTo>
                <a:lnTo>
                  <a:pt x="191726" y="18568"/>
                </a:lnTo>
                <a:lnTo>
                  <a:pt x="191592" y="18400"/>
                </a:lnTo>
                <a:close/>
              </a:path>
              <a:path w="316229" h="177165">
                <a:moveTo>
                  <a:pt x="41656" y="2555"/>
                </a:moveTo>
                <a:lnTo>
                  <a:pt x="0" y="2555"/>
                </a:lnTo>
                <a:lnTo>
                  <a:pt x="0" y="174292"/>
                </a:lnTo>
                <a:lnTo>
                  <a:pt x="18144" y="174292"/>
                </a:lnTo>
                <a:lnTo>
                  <a:pt x="18144" y="115257"/>
                </a:lnTo>
                <a:lnTo>
                  <a:pt x="41656" y="115257"/>
                </a:lnTo>
                <a:lnTo>
                  <a:pt x="77163" y="99261"/>
                </a:lnTo>
                <a:lnTo>
                  <a:pt x="18144" y="99157"/>
                </a:lnTo>
                <a:lnTo>
                  <a:pt x="18144" y="18655"/>
                </a:lnTo>
                <a:lnTo>
                  <a:pt x="77039" y="18655"/>
                </a:lnTo>
                <a:lnTo>
                  <a:pt x="72451" y="13033"/>
                </a:lnTo>
                <a:lnTo>
                  <a:pt x="66549" y="8449"/>
                </a:lnTo>
                <a:lnTo>
                  <a:pt x="59449" y="5175"/>
                </a:lnTo>
                <a:lnTo>
                  <a:pt x="51152" y="3210"/>
                </a:lnTo>
                <a:lnTo>
                  <a:pt x="41656" y="2555"/>
                </a:lnTo>
                <a:close/>
              </a:path>
              <a:path w="316229" h="177165">
                <a:moveTo>
                  <a:pt x="77039" y="18655"/>
                </a:moveTo>
                <a:lnTo>
                  <a:pt x="40634" y="18655"/>
                </a:lnTo>
                <a:lnTo>
                  <a:pt x="51255" y="20125"/>
                </a:lnTo>
                <a:lnTo>
                  <a:pt x="58842" y="24533"/>
                </a:lnTo>
                <a:lnTo>
                  <a:pt x="63395" y="31881"/>
                </a:lnTo>
                <a:lnTo>
                  <a:pt x="64761" y="41145"/>
                </a:lnTo>
                <a:lnTo>
                  <a:pt x="64798" y="76668"/>
                </a:lnTo>
                <a:lnTo>
                  <a:pt x="63395" y="86076"/>
                </a:lnTo>
                <a:lnTo>
                  <a:pt x="58842" y="93343"/>
                </a:lnTo>
                <a:lnTo>
                  <a:pt x="51255" y="97704"/>
                </a:lnTo>
                <a:lnTo>
                  <a:pt x="40634" y="99157"/>
                </a:lnTo>
                <a:lnTo>
                  <a:pt x="77214" y="99157"/>
                </a:lnTo>
                <a:lnTo>
                  <a:pt x="80437" y="92672"/>
                </a:lnTo>
                <a:lnTo>
                  <a:pt x="82402" y="85141"/>
                </a:lnTo>
                <a:lnTo>
                  <a:pt x="83057" y="76668"/>
                </a:lnTo>
                <a:lnTo>
                  <a:pt x="83057" y="41145"/>
                </a:lnTo>
                <a:lnTo>
                  <a:pt x="82394" y="32775"/>
                </a:lnTo>
                <a:lnTo>
                  <a:pt x="80405" y="25300"/>
                </a:lnTo>
                <a:lnTo>
                  <a:pt x="77091" y="187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1409246" y="12498875"/>
            <a:ext cx="316230" cy="177165"/>
          </a:xfrm>
          <a:custGeom>
            <a:avLst/>
            <a:gdLst/>
            <a:ahLst/>
            <a:cxnLst/>
            <a:rect l="l" t="t" r="r" b="b"/>
            <a:pathLst>
              <a:path w="316229" h="177165">
                <a:moveTo>
                  <a:pt x="272555" y="0"/>
                </a:moveTo>
                <a:lnTo>
                  <a:pt x="235419" y="17298"/>
                </a:lnTo>
                <a:lnTo>
                  <a:pt x="229237" y="40634"/>
                </a:lnTo>
                <a:lnTo>
                  <a:pt x="229237" y="136469"/>
                </a:lnTo>
                <a:lnTo>
                  <a:pt x="246192" y="170594"/>
                </a:lnTo>
                <a:lnTo>
                  <a:pt x="272427" y="176847"/>
                </a:lnTo>
                <a:lnTo>
                  <a:pt x="282506" y="176153"/>
                </a:lnTo>
                <a:lnTo>
                  <a:pt x="291275" y="174068"/>
                </a:lnTo>
                <a:lnTo>
                  <a:pt x="298734" y="170594"/>
                </a:lnTo>
                <a:lnTo>
                  <a:pt x="304883" y="165731"/>
                </a:lnTo>
                <a:lnTo>
                  <a:pt x="309083" y="160492"/>
                </a:lnTo>
                <a:lnTo>
                  <a:pt x="272555" y="160492"/>
                </a:lnTo>
                <a:lnTo>
                  <a:pt x="261542" y="158958"/>
                </a:lnTo>
                <a:lnTo>
                  <a:pt x="253675" y="154358"/>
                </a:lnTo>
                <a:lnTo>
                  <a:pt x="248955" y="146691"/>
                </a:lnTo>
                <a:lnTo>
                  <a:pt x="247457" y="136469"/>
                </a:lnTo>
                <a:lnTo>
                  <a:pt x="247420" y="40634"/>
                </a:lnTo>
                <a:lnTo>
                  <a:pt x="248955" y="30267"/>
                </a:lnTo>
                <a:lnTo>
                  <a:pt x="253675" y="22681"/>
                </a:lnTo>
                <a:lnTo>
                  <a:pt x="261542" y="18128"/>
                </a:lnTo>
                <a:lnTo>
                  <a:pt x="272555" y="16611"/>
                </a:lnTo>
                <a:lnTo>
                  <a:pt x="309146" y="16611"/>
                </a:lnTo>
                <a:lnTo>
                  <a:pt x="304883" y="11244"/>
                </a:lnTo>
                <a:lnTo>
                  <a:pt x="298742" y="6325"/>
                </a:lnTo>
                <a:lnTo>
                  <a:pt x="291307" y="2811"/>
                </a:lnTo>
                <a:lnTo>
                  <a:pt x="282578" y="702"/>
                </a:lnTo>
                <a:lnTo>
                  <a:pt x="272555" y="0"/>
                </a:lnTo>
                <a:close/>
              </a:path>
              <a:path w="316229" h="177165">
                <a:moveTo>
                  <a:pt x="309146" y="16611"/>
                </a:moveTo>
                <a:lnTo>
                  <a:pt x="272555" y="16611"/>
                </a:lnTo>
                <a:lnTo>
                  <a:pt x="283568" y="18128"/>
                </a:lnTo>
                <a:lnTo>
                  <a:pt x="291434" y="22681"/>
                </a:lnTo>
                <a:lnTo>
                  <a:pt x="296154" y="30267"/>
                </a:lnTo>
                <a:lnTo>
                  <a:pt x="297690" y="40634"/>
                </a:lnTo>
                <a:lnTo>
                  <a:pt x="297653" y="136469"/>
                </a:lnTo>
                <a:lnTo>
                  <a:pt x="296154" y="146691"/>
                </a:lnTo>
                <a:lnTo>
                  <a:pt x="291434" y="154358"/>
                </a:lnTo>
                <a:lnTo>
                  <a:pt x="283568" y="158958"/>
                </a:lnTo>
                <a:lnTo>
                  <a:pt x="272555" y="160492"/>
                </a:lnTo>
                <a:lnTo>
                  <a:pt x="309083" y="160492"/>
                </a:lnTo>
                <a:lnTo>
                  <a:pt x="309691" y="159733"/>
                </a:lnTo>
                <a:lnTo>
                  <a:pt x="313125" y="152857"/>
                </a:lnTo>
                <a:lnTo>
                  <a:pt x="315186" y="145102"/>
                </a:lnTo>
                <a:lnTo>
                  <a:pt x="315872" y="136469"/>
                </a:lnTo>
                <a:lnTo>
                  <a:pt x="315872" y="40634"/>
                </a:lnTo>
                <a:lnTo>
                  <a:pt x="315186" y="31992"/>
                </a:lnTo>
                <a:lnTo>
                  <a:pt x="313125" y="24214"/>
                </a:lnTo>
                <a:lnTo>
                  <a:pt x="309691" y="17298"/>
                </a:lnTo>
                <a:lnTo>
                  <a:pt x="309146" y="16611"/>
                </a:lnTo>
                <a:close/>
              </a:path>
              <a:path w="316229" h="177165">
                <a:moveTo>
                  <a:pt x="156403" y="2555"/>
                </a:moveTo>
                <a:lnTo>
                  <a:pt x="112191" y="2555"/>
                </a:lnTo>
                <a:lnTo>
                  <a:pt x="112191" y="174292"/>
                </a:lnTo>
                <a:lnTo>
                  <a:pt x="157936" y="174292"/>
                </a:lnTo>
                <a:lnTo>
                  <a:pt x="167527" y="173645"/>
                </a:lnTo>
                <a:lnTo>
                  <a:pt x="175857" y="171704"/>
                </a:lnTo>
                <a:lnTo>
                  <a:pt x="182925" y="168470"/>
                </a:lnTo>
                <a:lnTo>
                  <a:pt x="188731" y="163942"/>
                </a:lnTo>
                <a:lnTo>
                  <a:pt x="193125" y="158447"/>
                </a:lnTo>
                <a:lnTo>
                  <a:pt x="130335" y="158447"/>
                </a:lnTo>
                <a:lnTo>
                  <a:pt x="130335" y="96090"/>
                </a:lnTo>
                <a:lnTo>
                  <a:pt x="191091" y="96090"/>
                </a:lnTo>
                <a:lnTo>
                  <a:pt x="187581" y="92273"/>
                </a:lnTo>
                <a:lnTo>
                  <a:pt x="178636" y="87657"/>
                </a:lnTo>
                <a:lnTo>
                  <a:pt x="186910" y="82993"/>
                </a:lnTo>
                <a:lnTo>
                  <a:pt x="189506" y="79990"/>
                </a:lnTo>
                <a:lnTo>
                  <a:pt x="130335" y="79990"/>
                </a:lnTo>
                <a:lnTo>
                  <a:pt x="130335" y="18400"/>
                </a:lnTo>
                <a:lnTo>
                  <a:pt x="191592" y="18400"/>
                </a:lnTo>
                <a:lnTo>
                  <a:pt x="187198" y="12905"/>
                </a:lnTo>
                <a:lnTo>
                  <a:pt x="181392" y="8377"/>
                </a:lnTo>
                <a:lnTo>
                  <a:pt x="174324" y="5143"/>
                </a:lnTo>
                <a:lnTo>
                  <a:pt x="165994" y="3202"/>
                </a:lnTo>
                <a:lnTo>
                  <a:pt x="156403" y="2555"/>
                </a:lnTo>
                <a:close/>
              </a:path>
              <a:path w="316229" h="177165">
                <a:moveTo>
                  <a:pt x="191091" y="96090"/>
                </a:moveTo>
                <a:lnTo>
                  <a:pt x="156403" y="96090"/>
                </a:lnTo>
                <a:lnTo>
                  <a:pt x="167136" y="97560"/>
                </a:lnTo>
                <a:lnTo>
                  <a:pt x="174803" y="101968"/>
                </a:lnTo>
                <a:lnTo>
                  <a:pt x="179403" y="109316"/>
                </a:lnTo>
                <a:lnTo>
                  <a:pt x="180936" y="119602"/>
                </a:lnTo>
                <a:lnTo>
                  <a:pt x="180860" y="135447"/>
                </a:lnTo>
                <a:lnTo>
                  <a:pt x="179403" y="145222"/>
                </a:lnTo>
                <a:lnTo>
                  <a:pt x="174803" y="152569"/>
                </a:lnTo>
                <a:lnTo>
                  <a:pt x="167136" y="156978"/>
                </a:lnTo>
                <a:lnTo>
                  <a:pt x="156403" y="158447"/>
                </a:lnTo>
                <a:lnTo>
                  <a:pt x="193125" y="158447"/>
                </a:lnTo>
                <a:lnTo>
                  <a:pt x="193259" y="158279"/>
                </a:lnTo>
                <a:lnTo>
                  <a:pt x="196494" y="151643"/>
                </a:lnTo>
                <a:lnTo>
                  <a:pt x="198434" y="144032"/>
                </a:lnTo>
                <a:lnTo>
                  <a:pt x="199081" y="135447"/>
                </a:lnTo>
                <a:lnTo>
                  <a:pt x="199025" y="119602"/>
                </a:lnTo>
                <a:lnTo>
                  <a:pt x="197803" y="108501"/>
                </a:lnTo>
                <a:lnTo>
                  <a:pt x="193970" y="99221"/>
                </a:lnTo>
                <a:lnTo>
                  <a:pt x="191091" y="96090"/>
                </a:lnTo>
                <a:close/>
              </a:path>
              <a:path w="316229" h="177165">
                <a:moveTo>
                  <a:pt x="191592" y="18400"/>
                </a:moveTo>
                <a:lnTo>
                  <a:pt x="154869" y="18400"/>
                </a:lnTo>
                <a:lnTo>
                  <a:pt x="165603" y="19869"/>
                </a:lnTo>
                <a:lnTo>
                  <a:pt x="173270" y="24278"/>
                </a:lnTo>
                <a:lnTo>
                  <a:pt x="177870" y="31625"/>
                </a:lnTo>
                <a:lnTo>
                  <a:pt x="179327" y="41400"/>
                </a:lnTo>
                <a:lnTo>
                  <a:pt x="179403" y="56478"/>
                </a:lnTo>
                <a:lnTo>
                  <a:pt x="177870" y="66765"/>
                </a:lnTo>
                <a:lnTo>
                  <a:pt x="173270" y="74112"/>
                </a:lnTo>
                <a:lnTo>
                  <a:pt x="165603" y="78520"/>
                </a:lnTo>
                <a:lnTo>
                  <a:pt x="154869" y="79990"/>
                </a:lnTo>
                <a:lnTo>
                  <a:pt x="189506" y="79990"/>
                </a:lnTo>
                <a:lnTo>
                  <a:pt x="192820" y="76157"/>
                </a:lnTo>
                <a:lnTo>
                  <a:pt x="196366" y="67148"/>
                </a:lnTo>
                <a:lnTo>
                  <a:pt x="197494" y="56478"/>
                </a:lnTo>
                <a:lnTo>
                  <a:pt x="197548" y="41400"/>
                </a:lnTo>
                <a:lnTo>
                  <a:pt x="196901" y="32815"/>
                </a:lnTo>
                <a:lnTo>
                  <a:pt x="194960" y="25204"/>
                </a:lnTo>
                <a:lnTo>
                  <a:pt x="191726" y="18568"/>
                </a:lnTo>
                <a:lnTo>
                  <a:pt x="191592" y="18400"/>
                </a:lnTo>
                <a:close/>
              </a:path>
              <a:path w="316229" h="177165">
                <a:moveTo>
                  <a:pt x="41656" y="2555"/>
                </a:moveTo>
                <a:lnTo>
                  <a:pt x="0" y="2555"/>
                </a:lnTo>
                <a:lnTo>
                  <a:pt x="0" y="174292"/>
                </a:lnTo>
                <a:lnTo>
                  <a:pt x="18144" y="174292"/>
                </a:lnTo>
                <a:lnTo>
                  <a:pt x="18144" y="115257"/>
                </a:lnTo>
                <a:lnTo>
                  <a:pt x="41656" y="115257"/>
                </a:lnTo>
                <a:lnTo>
                  <a:pt x="77163" y="99261"/>
                </a:lnTo>
                <a:lnTo>
                  <a:pt x="18144" y="99157"/>
                </a:lnTo>
                <a:lnTo>
                  <a:pt x="18144" y="18655"/>
                </a:lnTo>
                <a:lnTo>
                  <a:pt x="77039" y="18655"/>
                </a:lnTo>
                <a:lnTo>
                  <a:pt x="72451" y="13033"/>
                </a:lnTo>
                <a:lnTo>
                  <a:pt x="66549" y="8449"/>
                </a:lnTo>
                <a:lnTo>
                  <a:pt x="59449" y="5175"/>
                </a:lnTo>
                <a:lnTo>
                  <a:pt x="51152" y="3210"/>
                </a:lnTo>
                <a:lnTo>
                  <a:pt x="41656" y="2555"/>
                </a:lnTo>
                <a:close/>
              </a:path>
              <a:path w="316229" h="177165">
                <a:moveTo>
                  <a:pt x="77039" y="18655"/>
                </a:moveTo>
                <a:lnTo>
                  <a:pt x="40634" y="18655"/>
                </a:lnTo>
                <a:lnTo>
                  <a:pt x="51255" y="20125"/>
                </a:lnTo>
                <a:lnTo>
                  <a:pt x="58842" y="24533"/>
                </a:lnTo>
                <a:lnTo>
                  <a:pt x="63395" y="31881"/>
                </a:lnTo>
                <a:lnTo>
                  <a:pt x="64761" y="41145"/>
                </a:lnTo>
                <a:lnTo>
                  <a:pt x="64798" y="76668"/>
                </a:lnTo>
                <a:lnTo>
                  <a:pt x="63395" y="86076"/>
                </a:lnTo>
                <a:lnTo>
                  <a:pt x="58842" y="93343"/>
                </a:lnTo>
                <a:lnTo>
                  <a:pt x="51255" y="97704"/>
                </a:lnTo>
                <a:lnTo>
                  <a:pt x="40634" y="99157"/>
                </a:lnTo>
                <a:lnTo>
                  <a:pt x="77214" y="99157"/>
                </a:lnTo>
                <a:lnTo>
                  <a:pt x="80437" y="92672"/>
                </a:lnTo>
                <a:lnTo>
                  <a:pt x="82402" y="85141"/>
                </a:lnTo>
                <a:lnTo>
                  <a:pt x="83057" y="76668"/>
                </a:lnTo>
                <a:lnTo>
                  <a:pt x="83057" y="41145"/>
                </a:lnTo>
                <a:lnTo>
                  <a:pt x="82394" y="32775"/>
                </a:lnTo>
                <a:lnTo>
                  <a:pt x="80405" y="25300"/>
                </a:lnTo>
                <a:lnTo>
                  <a:pt x="77091" y="187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556732" y="3900107"/>
            <a:ext cx="3275329" cy="583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19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777776"/>
                </a:solidFill>
                <a:effectLst/>
                <a:uLnTx/>
                <a:uFillTx/>
                <a:latin typeface="Arial Narrow"/>
                <a:cs typeface="Arial Narrow"/>
              </a:rPr>
              <a:t>Placebo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rgbClr val="777776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777776"/>
                </a:solidFill>
                <a:effectLst/>
                <a:uLnTx/>
                <a:uFillTx/>
                <a:latin typeface="Arial Narrow"/>
                <a:cs typeface="Arial Narrow"/>
              </a:rPr>
              <a:t>+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rgbClr val="777776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777776"/>
                </a:solidFill>
                <a:effectLst/>
                <a:uLnTx/>
                <a:uFillTx/>
                <a:latin typeface="Arial Narrow"/>
                <a:cs typeface="Arial Narrow"/>
              </a:rPr>
              <a:t>ADT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  <a:p>
            <a:pPr marL="2150110" marR="0" lvl="0" indent="0" defTabSz="914400" eaLnBrk="1" fontAlgn="auto" latinLnBrk="0" hangingPunct="1">
              <a:lnSpc>
                <a:spcPts val="21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482462"/>
                </a:solidFill>
                <a:effectLst/>
                <a:uLnTx/>
                <a:uFillTx/>
                <a:latin typeface="Arial Narrow"/>
                <a:cs typeface="Arial Narrow"/>
              </a:rPr>
              <a:t>APA + </a:t>
            </a:r>
            <a:r>
              <a:rPr kumimoji="0" sz="2000" b="1" i="0" u="none" strike="noStrike" kern="0" cap="none" spc="-25" normalizeH="0" baseline="0" noProof="0" dirty="0">
                <a:ln>
                  <a:noFill/>
                </a:ln>
                <a:solidFill>
                  <a:srgbClr val="482462"/>
                </a:solidFill>
                <a:effectLst/>
                <a:uLnTx/>
                <a:uFillTx/>
                <a:latin typeface="Arial Narrow"/>
                <a:cs typeface="Arial Narrow"/>
              </a:rPr>
              <a:t>ADT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3623501" y="5357058"/>
            <a:ext cx="144081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777776"/>
                </a:solidFill>
                <a:effectLst/>
                <a:uLnTx/>
                <a:uFillTx/>
                <a:latin typeface="Arial Narrow"/>
                <a:cs typeface="Arial Narrow"/>
              </a:rPr>
              <a:t>Placebo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rgbClr val="777776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777776"/>
                </a:solidFill>
                <a:effectLst/>
                <a:uLnTx/>
                <a:uFillTx/>
                <a:latin typeface="Arial Narrow"/>
                <a:cs typeface="Arial Narrow"/>
              </a:rPr>
              <a:t>+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rgbClr val="777776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777776"/>
                </a:solidFill>
                <a:effectLst/>
                <a:uLnTx/>
                <a:uFillTx/>
                <a:latin typeface="Arial Narrow"/>
                <a:cs typeface="Arial Narrow"/>
              </a:rPr>
              <a:t>ADT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623501" y="10625695"/>
            <a:ext cx="144081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777776"/>
                </a:solidFill>
                <a:effectLst/>
                <a:uLnTx/>
                <a:uFillTx/>
                <a:latin typeface="Arial Narrow"/>
                <a:cs typeface="Arial Narrow"/>
              </a:rPr>
              <a:t>Placebo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rgbClr val="777776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777776"/>
                </a:solidFill>
                <a:effectLst/>
                <a:uLnTx/>
                <a:uFillTx/>
                <a:latin typeface="Arial Narrow"/>
                <a:cs typeface="Arial Narrow"/>
              </a:rPr>
              <a:t>+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rgbClr val="777776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777776"/>
                </a:solidFill>
                <a:effectLst/>
                <a:uLnTx/>
                <a:uFillTx/>
                <a:latin typeface="Arial Narrow"/>
                <a:cs typeface="Arial Narrow"/>
              </a:rPr>
              <a:t>ADT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21276" y="10746320"/>
            <a:ext cx="144081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777776"/>
                </a:solidFill>
                <a:effectLst/>
                <a:uLnTx/>
                <a:uFillTx/>
                <a:latin typeface="Arial Narrow"/>
                <a:cs typeface="Arial Narrow"/>
              </a:rPr>
              <a:t>Placebo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rgbClr val="777776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777776"/>
                </a:solidFill>
                <a:effectLst/>
                <a:uLnTx/>
                <a:uFillTx/>
                <a:latin typeface="Arial Narrow"/>
                <a:cs typeface="Arial Narrow"/>
              </a:rPr>
              <a:t>+</a:t>
            </a:r>
            <a:r>
              <a:rPr kumimoji="0" sz="2000" b="0" i="0" u="none" strike="noStrike" kern="0" cap="none" spc="-15" normalizeH="0" baseline="0" noProof="0" dirty="0">
                <a:ln>
                  <a:noFill/>
                </a:ln>
                <a:solidFill>
                  <a:srgbClr val="777776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777776"/>
                </a:solidFill>
                <a:effectLst/>
                <a:uLnTx/>
                <a:uFillTx/>
                <a:latin typeface="Arial Narrow"/>
                <a:cs typeface="Arial Narrow"/>
              </a:rPr>
              <a:t>ADT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694752" y="10686007"/>
            <a:ext cx="11372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482462"/>
                </a:solidFill>
                <a:effectLst/>
                <a:uLnTx/>
                <a:uFillTx/>
                <a:latin typeface="Arial Narrow"/>
                <a:cs typeface="Arial Narrow"/>
              </a:rPr>
              <a:t>APA + </a:t>
            </a:r>
            <a:r>
              <a:rPr kumimoji="0" sz="2000" b="1" i="0" u="none" strike="noStrike" kern="0" cap="none" spc="-25" normalizeH="0" baseline="0" noProof="0" dirty="0">
                <a:ln>
                  <a:noFill/>
                </a:ln>
                <a:solidFill>
                  <a:srgbClr val="482462"/>
                </a:solidFill>
                <a:effectLst/>
                <a:uLnTx/>
                <a:uFillTx/>
                <a:latin typeface="Arial Narrow"/>
                <a:cs typeface="Arial Narrow"/>
              </a:rPr>
              <a:t>ADT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6908989" y="5326135"/>
            <a:ext cx="11372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482462"/>
                </a:solidFill>
                <a:effectLst/>
                <a:uLnTx/>
                <a:uFillTx/>
                <a:latin typeface="Arial Narrow"/>
                <a:cs typeface="Arial Narrow"/>
              </a:rPr>
              <a:t>APA + </a:t>
            </a:r>
            <a:r>
              <a:rPr kumimoji="0" sz="2000" b="1" i="0" u="none" strike="noStrike" kern="0" cap="none" spc="-25" normalizeH="0" baseline="0" noProof="0" dirty="0">
                <a:ln>
                  <a:noFill/>
                </a:ln>
                <a:solidFill>
                  <a:srgbClr val="482462"/>
                </a:solidFill>
                <a:effectLst/>
                <a:uLnTx/>
                <a:uFillTx/>
                <a:latin typeface="Arial Narrow"/>
                <a:cs typeface="Arial Narrow"/>
              </a:rPr>
              <a:t>ADT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957290" y="10686007"/>
            <a:ext cx="11372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482462"/>
                </a:solidFill>
                <a:effectLst/>
                <a:uLnTx/>
                <a:uFillTx/>
                <a:latin typeface="Arial Narrow"/>
                <a:cs typeface="Arial Narrow"/>
              </a:rPr>
              <a:t>APA + </a:t>
            </a:r>
            <a:r>
              <a:rPr kumimoji="0" sz="2000" b="1" i="0" u="none" strike="noStrike" kern="0" cap="none" spc="-25" normalizeH="0" baseline="0" noProof="0" dirty="0">
                <a:ln>
                  <a:noFill/>
                </a:ln>
                <a:solidFill>
                  <a:srgbClr val="482462"/>
                </a:solidFill>
                <a:effectLst/>
                <a:uLnTx/>
                <a:uFillTx/>
                <a:latin typeface="Arial Narrow"/>
                <a:cs typeface="Arial Narrow"/>
              </a:rPr>
              <a:t>ADT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242289" y="3596421"/>
            <a:ext cx="281305" cy="177165"/>
          </a:xfrm>
          <a:custGeom>
            <a:avLst/>
            <a:gdLst/>
            <a:ahLst/>
            <a:cxnLst/>
            <a:rect l="l" t="t" r="r" b="b"/>
            <a:pathLst>
              <a:path w="281305" h="177164">
                <a:moveTo>
                  <a:pt x="239076" y="0"/>
                </a:moveTo>
                <a:lnTo>
                  <a:pt x="203042" y="17130"/>
                </a:lnTo>
                <a:lnTo>
                  <a:pt x="197292" y="40634"/>
                </a:lnTo>
                <a:lnTo>
                  <a:pt x="197292" y="136469"/>
                </a:lnTo>
                <a:lnTo>
                  <a:pt x="220516" y="174100"/>
                </a:lnTo>
                <a:lnTo>
                  <a:pt x="239076" y="176847"/>
                </a:lnTo>
                <a:lnTo>
                  <a:pt x="249059" y="176161"/>
                </a:lnTo>
                <a:lnTo>
                  <a:pt x="257668" y="174100"/>
                </a:lnTo>
                <a:lnTo>
                  <a:pt x="264904" y="170666"/>
                </a:lnTo>
                <a:lnTo>
                  <a:pt x="270766" y="165858"/>
                </a:lnTo>
                <a:lnTo>
                  <a:pt x="274845" y="160492"/>
                </a:lnTo>
                <a:lnTo>
                  <a:pt x="239204" y="160492"/>
                </a:lnTo>
                <a:lnTo>
                  <a:pt x="228806" y="158958"/>
                </a:lnTo>
                <a:lnTo>
                  <a:pt x="221379" y="154358"/>
                </a:lnTo>
                <a:lnTo>
                  <a:pt x="216923" y="146691"/>
                </a:lnTo>
                <a:lnTo>
                  <a:pt x="215508" y="136469"/>
                </a:lnTo>
                <a:lnTo>
                  <a:pt x="215472" y="40634"/>
                </a:lnTo>
                <a:lnTo>
                  <a:pt x="216923" y="30156"/>
                </a:lnTo>
                <a:lnTo>
                  <a:pt x="221379" y="22489"/>
                </a:lnTo>
                <a:lnTo>
                  <a:pt x="228806" y="17889"/>
                </a:lnTo>
                <a:lnTo>
                  <a:pt x="239204" y="16355"/>
                </a:lnTo>
                <a:lnTo>
                  <a:pt x="274711" y="16355"/>
                </a:lnTo>
                <a:lnTo>
                  <a:pt x="270766" y="11116"/>
                </a:lnTo>
                <a:lnTo>
                  <a:pt x="264904" y="6253"/>
                </a:lnTo>
                <a:lnTo>
                  <a:pt x="257668" y="2779"/>
                </a:lnTo>
                <a:lnTo>
                  <a:pt x="249059" y="694"/>
                </a:lnTo>
                <a:lnTo>
                  <a:pt x="239076" y="0"/>
                </a:lnTo>
                <a:close/>
              </a:path>
              <a:path w="281305" h="177164">
                <a:moveTo>
                  <a:pt x="274711" y="16355"/>
                </a:moveTo>
                <a:lnTo>
                  <a:pt x="239204" y="16355"/>
                </a:lnTo>
                <a:lnTo>
                  <a:pt x="249602" y="17889"/>
                </a:lnTo>
                <a:lnTo>
                  <a:pt x="257030" y="22489"/>
                </a:lnTo>
                <a:lnTo>
                  <a:pt x="261486" y="30156"/>
                </a:lnTo>
                <a:lnTo>
                  <a:pt x="262936" y="40634"/>
                </a:lnTo>
                <a:lnTo>
                  <a:pt x="262901" y="136469"/>
                </a:lnTo>
                <a:lnTo>
                  <a:pt x="261486" y="146691"/>
                </a:lnTo>
                <a:lnTo>
                  <a:pt x="257030" y="154358"/>
                </a:lnTo>
                <a:lnTo>
                  <a:pt x="249602" y="158958"/>
                </a:lnTo>
                <a:lnTo>
                  <a:pt x="239204" y="160492"/>
                </a:lnTo>
                <a:lnTo>
                  <a:pt x="274845" y="160492"/>
                </a:lnTo>
                <a:lnTo>
                  <a:pt x="275294" y="159901"/>
                </a:lnTo>
                <a:lnTo>
                  <a:pt x="278529" y="153016"/>
                </a:lnTo>
                <a:lnTo>
                  <a:pt x="280469" y="145206"/>
                </a:lnTo>
                <a:lnTo>
                  <a:pt x="281116" y="136469"/>
                </a:lnTo>
                <a:lnTo>
                  <a:pt x="281116" y="40634"/>
                </a:lnTo>
                <a:lnTo>
                  <a:pt x="280469" y="31889"/>
                </a:lnTo>
                <a:lnTo>
                  <a:pt x="278529" y="24054"/>
                </a:lnTo>
                <a:lnTo>
                  <a:pt x="275294" y="17130"/>
                </a:lnTo>
                <a:lnTo>
                  <a:pt x="274711" y="16355"/>
                </a:lnTo>
                <a:close/>
              </a:path>
              <a:path w="281305" h="177164">
                <a:moveTo>
                  <a:pt x="125096" y="0"/>
                </a:moveTo>
                <a:lnTo>
                  <a:pt x="89062" y="17130"/>
                </a:lnTo>
                <a:lnTo>
                  <a:pt x="83312" y="40634"/>
                </a:lnTo>
                <a:lnTo>
                  <a:pt x="83312" y="136469"/>
                </a:lnTo>
                <a:lnTo>
                  <a:pt x="106536" y="174100"/>
                </a:lnTo>
                <a:lnTo>
                  <a:pt x="125096" y="176847"/>
                </a:lnTo>
                <a:lnTo>
                  <a:pt x="135079" y="176161"/>
                </a:lnTo>
                <a:lnTo>
                  <a:pt x="143688" y="174100"/>
                </a:lnTo>
                <a:lnTo>
                  <a:pt x="150924" y="170666"/>
                </a:lnTo>
                <a:lnTo>
                  <a:pt x="156786" y="165858"/>
                </a:lnTo>
                <a:lnTo>
                  <a:pt x="160865" y="160492"/>
                </a:lnTo>
                <a:lnTo>
                  <a:pt x="125224" y="160492"/>
                </a:lnTo>
                <a:lnTo>
                  <a:pt x="114826" y="158958"/>
                </a:lnTo>
                <a:lnTo>
                  <a:pt x="107399" y="154358"/>
                </a:lnTo>
                <a:lnTo>
                  <a:pt x="102943" y="146691"/>
                </a:lnTo>
                <a:lnTo>
                  <a:pt x="101528" y="136469"/>
                </a:lnTo>
                <a:lnTo>
                  <a:pt x="101492" y="40634"/>
                </a:lnTo>
                <a:lnTo>
                  <a:pt x="102943" y="30156"/>
                </a:lnTo>
                <a:lnTo>
                  <a:pt x="107399" y="22489"/>
                </a:lnTo>
                <a:lnTo>
                  <a:pt x="114826" y="17889"/>
                </a:lnTo>
                <a:lnTo>
                  <a:pt x="125224" y="16355"/>
                </a:lnTo>
                <a:lnTo>
                  <a:pt x="160731" y="16355"/>
                </a:lnTo>
                <a:lnTo>
                  <a:pt x="156786" y="11116"/>
                </a:lnTo>
                <a:lnTo>
                  <a:pt x="150924" y="6253"/>
                </a:lnTo>
                <a:lnTo>
                  <a:pt x="143688" y="2779"/>
                </a:lnTo>
                <a:lnTo>
                  <a:pt x="135079" y="694"/>
                </a:lnTo>
                <a:lnTo>
                  <a:pt x="125096" y="0"/>
                </a:lnTo>
                <a:close/>
              </a:path>
              <a:path w="281305" h="177164">
                <a:moveTo>
                  <a:pt x="160731" y="16355"/>
                </a:moveTo>
                <a:lnTo>
                  <a:pt x="125224" y="16355"/>
                </a:lnTo>
                <a:lnTo>
                  <a:pt x="135622" y="17889"/>
                </a:lnTo>
                <a:lnTo>
                  <a:pt x="143050" y="22489"/>
                </a:lnTo>
                <a:lnTo>
                  <a:pt x="147506" y="30156"/>
                </a:lnTo>
                <a:lnTo>
                  <a:pt x="148956" y="40634"/>
                </a:lnTo>
                <a:lnTo>
                  <a:pt x="148921" y="136469"/>
                </a:lnTo>
                <a:lnTo>
                  <a:pt x="147506" y="146691"/>
                </a:lnTo>
                <a:lnTo>
                  <a:pt x="143050" y="154358"/>
                </a:lnTo>
                <a:lnTo>
                  <a:pt x="135622" y="158958"/>
                </a:lnTo>
                <a:lnTo>
                  <a:pt x="125224" y="160492"/>
                </a:lnTo>
                <a:lnTo>
                  <a:pt x="160865" y="160492"/>
                </a:lnTo>
                <a:lnTo>
                  <a:pt x="161314" y="159901"/>
                </a:lnTo>
                <a:lnTo>
                  <a:pt x="164549" y="153016"/>
                </a:lnTo>
                <a:lnTo>
                  <a:pt x="166489" y="145206"/>
                </a:lnTo>
                <a:lnTo>
                  <a:pt x="167136" y="136469"/>
                </a:lnTo>
                <a:lnTo>
                  <a:pt x="167136" y="40634"/>
                </a:lnTo>
                <a:lnTo>
                  <a:pt x="166489" y="31889"/>
                </a:lnTo>
                <a:lnTo>
                  <a:pt x="164549" y="24054"/>
                </a:lnTo>
                <a:lnTo>
                  <a:pt x="161314" y="17130"/>
                </a:lnTo>
                <a:lnTo>
                  <a:pt x="160731" y="16355"/>
                </a:lnTo>
                <a:close/>
              </a:path>
              <a:path w="281305" h="177164">
                <a:moveTo>
                  <a:pt x="50600" y="21211"/>
                </a:moveTo>
                <a:lnTo>
                  <a:pt x="32200" y="21211"/>
                </a:lnTo>
                <a:lnTo>
                  <a:pt x="32200" y="174292"/>
                </a:lnTo>
                <a:lnTo>
                  <a:pt x="50600" y="174292"/>
                </a:lnTo>
                <a:lnTo>
                  <a:pt x="50600" y="21211"/>
                </a:lnTo>
                <a:close/>
              </a:path>
              <a:path w="281305" h="177164">
                <a:moveTo>
                  <a:pt x="50600" y="2555"/>
                </a:moveTo>
                <a:lnTo>
                  <a:pt x="29900" y="2555"/>
                </a:lnTo>
                <a:lnTo>
                  <a:pt x="0" y="24278"/>
                </a:lnTo>
                <a:lnTo>
                  <a:pt x="0" y="44723"/>
                </a:lnTo>
                <a:lnTo>
                  <a:pt x="32200" y="21211"/>
                </a:lnTo>
                <a:lnTo>
                  <a:pt x="50600" y="21211"/>
                </a:lnTo>
                <a:lnTo>
                  <a:pt x="50600" y="2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7" name="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23302" y="4063076"/>
            <a:ext cx="200103" cy="176847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28924" y="4529729"/>
            <a:ext cx="194481" cy="176847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23557" y="4996383"/>
            <a:ext cx="199848" cy="176847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33014" y="5463037"/>
            <a:ext cx="190392" cy="176847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39582" y="5929692"/>
            <a:ext cx="83823" cy="176847"/>
          </a:xfrm>
          <a:prstGeom prst="rect">
            <a:avLst/>
          </a:prstGeom>
        </p:spPr>
      </p:pic>
      <p:sp>
        <p:nvSpPr>
          <p:cNvPr id="42" name="object 42"/>
          <p:cNvSpPr/>
          <p:nvPr/>
        </p:nvSpPr>
        <p:spPr>
          <a:xfrm>
            <a:off x="2242289" y="8842826"/>
            <a:ext cx="281305" cy="177165"/>
          </a:xfrm>
          <a:custGeom>
            <a:avLst/>
            <a:gdLst/>
            <a:ahLst/>
            <a:cxnLst/>
            <a:rect l="l" t="t" r="r" b="b"/>
            <a:pathLst>
              <a:path w="281305" h="177165">
                <a:moveTo>
                  <a:pt x="239076" y="0"/>
                </a:moveTo>
                <a:lnTo>
                  <a:pt x="203042" y="17130"/>
                </a:lnTo>
                <a:lnTo>
                  <a:pt x="197292" y="40634"/>
                </a:lnTo>
                <a:lnTo>
                  <a:pt x="197292" y="136469"/>
                </a:lnTo>
                <a:lnTo>
                  <a:pt x="220516" y="174100"/>
                </a:lnTo>
                <a:lnTo>
                  <a:pt x="239076" y="176847"/>
                </a:lnTo>
                <a:lnTo>
                  <a:pt x="249059" y="176161"/>
                </a:lnTo>
                <a:lnTo>
                  <a:pt x="257668" y="174100"/>
                </a:lnTo>
                <a:lnTo>
                  <a:pt x="264904" y="170666"/>
                </a:lnTo>
                <a:lnTo>
                  <a:pt x="270766" y="165858"/>
                </a:lnTo>
                <a:lnTo>
                  <a:pt x="274845" y="160492"/>
                </a:lnTo>
                <a:lnTo>
                  <a:pt x="239204" y="160492"/>
                </a:lnTo>
                <a:lnTo>
                  <a:pt x="228806" y="158958"/>
                </a:lnTo>
                <a:lnTo>
                  <a:pt x="221379" y="154358"/>
                </a:lnTo>
                <a:lnTo>
                  <a:pt x="216923" y="146691"/>
                </a:lnTo>
                <a:lnTo>
                  <a:pt x="215508" y="136469"/>
                </a:lnTo>
                <a:lnTo>
                  <a:pt x="215472" y="40634"/>
                </a:lnTo>
                <a:lnTo>
                  <a:pt x="216923" y="30156"/>
                </a:lnTo>
                <a:lnTo>
                  <a:pt x="221379" y="22489"/>
                </a:lnTo>
                <a:lnTo>
                  <a:pt x="228806" y="17889"/>
                </a:lnTo>
                <a:lnTo>
                  <a:pt x="239204" y="16355"/>
                </a:lnTo>
                <a:lnTo>
                  <a:pt x="274711" y="16355"/>
                </a:lnTo>
                <a:lnTo>
                  <a:pt x="270766" y="11116"/>
                </a:lnTo>
                <a:lnTo>
                  <a:pt x="264904" y="6253"/>
                </a:lnTo>
                <a:lnTo>
                  <a:pt x="257668" y="2779"/>
                </a:lnTo>
                <a:lnTo>
                  <a:pt x="249059" y="694"/>
                </a:lnTo>
                <a:lnTo>
                  <a:pt x="239076" y="0"/>
                </a:lnTo>
                <a:close/>
              </a:path>
              <a:path w="281305" h="177165">
                <a:moveTo>
                  <a:pt x="274711" y="16355"/>
                </a:moveTo>
                <a:lnTo>
                  <a:pt x="239204" y="16355"/>
                </a:lnTo>
                <a:lnTo>
                  <a:pt x="249602" y="17889"/>
                </a:lnTo>
                <a:lnTo>
                  <a:pt x="257030" y="22489"/>
                </a:lnTo>
                <a:lnTo>
                  <a:pt x="261486" y="30156"/>
                </a:lnTo>
                <a:lnTo>
                  <a:pt x="262936" y="40634"/>
                </a:lnTo>
                <a:lnTo>
                  <a:pt x="262901" y="136469"/>
                </a:lnTo>
                <a:lnTo>
                  <a:pt x="261486" y="146691"/>
                </a:lnTo>
                <a:lnTo>
                  <a:pt x="257030" y="154358"/>
                </a:lnTo>
                <a:lnTo>
                  <a:pt x="249602" y="158958"/>
                </a:lnTo>
                <a:lnTo>
                  <a:pt x="239204" y="160492"/>
                </a:lnTo>
                <a:lnTo>
                  <a:pt x="274845" y="160492"/>
                </a:lnTo>
                <a:lnTo>
                  <a:pt x="275294" y="159901"/>
                </a:lnTo>
                <a:lnTo>
                  <a:pt x="278529" y="153016"/>
                </a:lnTo>
                <a:lnTo>
                  <a:pt x="280469" y="145206"/>
                </a:lnTo>
                <a:lnTo>
                  <a:pt x="281116" y="136469"/>
                </a:lnTo>
                <a:lnTo>
                  <a:pt x="281116" y="40634"/>
                </a:lnTo>
                <a:lnTo>
                  <a:pt x="280469" y="31889"/>
                </a:lnTo>
                <a:lnTo>
                  <a:pt x="278529" y="24054"/>
                </a:lnTo>
                <a:lnTo>
                  <a:pt x="275294" y="17130"/>
                </a:lnTo>
                <a:lnTo>
                  <a:pt x="274711" y="16355"/>
                </a:lnTo>
                <a:close/>
              </a:path>
              <a:path w="281305" h="177165">
                <a:moveTo>
                  <a:pt x="125096" y="0"/>
                </a:moveTo>
                <a:lnTo>
                  <a:pt x="89062" y="17130"/>
                </a:lnTo>
                <a:lnTo>
                  <a:pt x="83312" y="40634"/>
                </a:lnTo>
                <a:lnTo>
                  <a:pt x="83312" y="136469"/>
                </a:lnTo>
                <a:lnTo>
                  <a:pt x="106536" y="174100"/>
                </a:lnTo>
                <a:lnTo>
                  <a:pt x="125096" y="176847"/>
                </a:lnTo>
                <a:lnTo>
                  <a:pt x="135079" y="176161"/>
                </a:lnTo>
                <a:lnTo>
                  <a:pt x="143688" y="174100"/>
                </a:lnTo>
                <a:lnTo>
                  <a:pt x="150924" y="170666"/>
                </a:lnTo>
                <a:lnTo>
                  <a:pt x="156786" y="165858"/>
                </a:lnTo>
                <a:lnTo>
                  <a:pt x="160865" y="160492"/>
                </a:lnTo>
                <a:lnTo>
                  <a:pt x="125224" y="160492"/>
                </a:lnTo>
                <a:lnTo>
                  <a:pt x="114826" y="158958"/>
                </a:lnTo>
                <a:lnTo>
                  <a:pt x="107399" y="154358"/>
                </a:lnTo>
                <a:lnTo>
                  <a:pt x="102943" y="146691"/>
                </a:lnTo>
                <a:lnTo>
                  <a:pt x="101528" y="136469"/>
                </a:lnTo>
                <a:lnTo>
                  <a:pt x="101492" y="40634"/>
                </a:lnTo>
                <a:lnTo>
                  <a:pt x="102943" y="30156"/>
                </a:lnTo>
                <a:lnTo>
                  <a:pt x="107399" y="22489"/>
                </a:lnTo>
                <a:lnTo>
                  <a:pt x="114826" y="17889"/>
                </a:lnTo>
                <a:lnTo>
                  <a:pt x="125224" y="16355"/>
                </a:lnTo>
                <a:lnTo>
                  <a:pt x="160731" y="16355"/>
                </a:lnTo>
                <a:lnTo>
                  <a:pt x="156786" y="11116"/>
                </a:lnTo>
                <a:lnTo>
                  <a:pt x="150924" y="6253"/>
                </a:lnTo>
                <a:lnTo>
                  <a:pt x="143688" y="2779"/>
                </a:lnTo>
                <a:lnTo>
                  <a:pt x="135079" y="694"/>
                </a:lnTo>
                <a:lnTo>
                  <a:pt x="125096" y="0"/>
                </a:lnTo>
                <a:close/>
              </a:path>
              <a:path w="281305" h="177165">
                <a:moveTo>
                  <a:pt x="160731" y="16355"/>
                </a:moveTo>
                <a:lnTo>
                  <a:pt x="125224" y="16355"/>
                </a:lnTo>
                <a:lnTo>
                  <a:pt x="135622" y="17889"/>
                </a:lnTo>
                <a:lnTo>
                  <a:pt x="143050" y="22489"/>
                </a:lnTo>
                <a:lnTo>
                  <a:pt x="147506" y="30156"/>
                </a:lnTo>
                <a:lnTo>
                  <a:pt x="148956" y="40634"/>
                </a:lnTo>
                <a:lnTo>
                  <a:pt x="148921" y="136469"/>
                </a:lnTo>
                <a:lnTo>
                  <a:pt x="147506" y="146691"/>
                </a:lnTo>
                <a:lnTo>
                  <a:pt x="143050" y="154358"/>
                </a:lnTo>
                <a:lnTo>
                  <a:pt x="135622" y="158958"/>
                </a:lnTo>
                <a:lnTo>
                  <a:pt x="125224" y="160492"/>
                </a:lnTo>
                <a:lnTo>
                  <a:pt x="160865" y="160492"/>
                </a:lnTo>
                <a:lnTo>
                  <a:pt x="161314" y="159901"/>
                </a:lnTo>
                <a:lnTo>
                  <a:pt x="164549" y="153016"/>
                </a:lnTo>
                <a:lnTo>
                  <a:pt x="166489" y="145206"/>
                </a:lnTo>
                <a:lnTo>
                  <a:pt x="167136" y="136469"/>
                </a:lnTo>
                <a:lnTo>
                  <a:pt x="167136" y="40634"/>
                </a:lnTo>
                <a:lnTo>
                  <a:pt x="166489" y="31889"/>
                </a:lnTo>
                <a:lnTo>
                  <a:pt x="164549" y="24054"/>
                </a:lnTo>
                <a:lnTo>
                  <a:pt x="161314" y="17130"/>
                </a:lnTo>
                <a:lnTo>
                  <a:pt x="160731" y="16355"/>
                </a:lnTo>
                <a:close/>
              </a:path>
              <a:path w="281305" h="177165">
                <a:moveTo>
                  <a:pt x="50600" y="21211"/>
                </a:moveTo>
                <a:lnTo>
                  <a:pt x="32200" y="21211"/>
                </a:lnTo>
                <a:lnTo>
                  <a:pt x="32200" y="174292"/>
                </a:lnTo>
                <a:lnTo>
                  <a:pt x="50600" y="174292"/>
                </a:lnTo>
                <a:lnTo>
                  <a:pt x="50600" y="21211"/>
                </a:lnTo>
                <a:close/>
              </a:path>
              <a:path w="281305" h="177165">
                <a:moveTo>
                  <a:pt x="50600" y="2555"/>
                </a:moveTo>
                <a:lnTo>
                  <a:pt x="29900" y="2555"/>
                </a:lnTo>
                <a:lnTo>
                  <a:pt x="0" y="24278"/>
                </a:lnTo>
                <a:lnTo>
                  <a:pt x="0" y="44723"/>
                </a:lnTo>
                <a:lnTo>
                  <a:pt x="32200" y="21211"/>
                </a:lnTo>
                <a:lnTo>
                  <a:pt x="50600" y="21211"/>
                </a:lnTo>
                <a:lnTo>
                  <a:pt x="50600" y="2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3" name="object 4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23302" y="9309481"/>
            <a:ext cx="200103" cy="176847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23557" y="10242787"/>
            <a:ext cx="199848" cy="176847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28924" y="9776134"/>
            <a:ext cx="194481" cy="176847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33014" y="10709441"/>
            <a:ext cx="190392" cy="176847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39582" y="11176094"/>
            <a:ext cx="83823" cy="176847"/>
          </a:xfrm>
          <a:prstGeom prst="rect">
            <a:avLst/>
          </a:prstGeom>
        </p:spPr>
      </p:pic>
      <p:sp>
        <p:nvSpPr>
          <p:cNvPr id="48" name="object 48"/>
          <p:cNvSpPr/>
          <p:nvPr/>
        </p:nvSpPr>
        <p:spPr>
          <a:xfrm>
            <a:off x="11446815" y="3595401"/>
            <a:ext cx="281305" cy="177165"/>
          </a:xfrm>
          <a:custGeom>
            <a:avLst/>
            <a:gdLst/>
            <a:ahLst/>
            <a:cxnLst/>
            <a:rect l="l" t="t" r="r" b="b"/>
            <a:pathLst>
              <a:path w="281304" h="177164">
                <a:moveTo>
                  <a:pt x="239076" y="0"/>
                </a:moveTo>
                <a:lnTo>
                  <a:pt x="203042" y="17130"/>
                </a:lnTo>
                <a:lnTo>
                  <a:pt x="197292" y="40634"/>
                </a:lnTo>
                <a:lnTo>
                  <a:pt x="197292" y="136469"/>
                </a:lnTo>
                <a:lnTo>
                  <a:pt x="220516" y="174100"/>
                </a:lnTo>
                <a:lnTo>
                  <a:pt x="239076" y="176847"/>
                </a:lnTo>
                <a:lnTo>
                  <a:pt x="249059" y="176161"/>
                </a:lnTo>
                <a:lnTo>
                  <a:pt x="257668" y="174100"/>
                </a:lnTo>
                <a:lnTo>
                  <a:pt x="264904" y="170666"/>
                </a:lnTo>
                <a:lnTo>
                  <a:pt x="270766" y="165858"/>
                </a:lnTo>
                <a:lnTo>
                  <a:pt x="274845" y="160492"/>
                </a:lnTo>
                <a:lnTo>
                  <a:pt x="239204" y="160492"/>
                </a:lnTo>
                <a:lnTo>
                  <a:pt x="228806" y="158958"/>
                </a:lnTo>
                <a:lnTo>
                  <a:pt x="221379" y="154358"/>
                </a:lnTo>
                <a:lnTo>
                  <a:pt x="216923" y="146691"/>
                </a:lnTo>
                <a:lnTo>
                  <a:pt x="215508" y="136469"/>
                </a:lnTo>
                <a:lnTo>
                  <a:pt x="215472" y="40634"/>
                </a:lnTo>
                <a:lnTo>
                  <a:pt x="216923" y="30156"/>
                </a:lnTo>
                <a:lnTo>
                  <a:pt x="221379" y="22489"/>
                </a:lnTo>
                <a:lnTo>
                  <a:pt x="228806" y="17889"/>
                </a:lnTo>
                <a:lnTo>
                  <a:pt x="239204" y="16355"/>
                </a:lnTo>
                <a:lnTo>
                  <a:pt x="274711" y="16355"/>
                </a:lnTo>
                <a:lnTo>
                  <a:pt x="270766" y="11116"/>
                </a:lnTo>
                <a:lnTo>
                  <a:pt x="264904" y="6253"/>
                </a:lnTo>
                <a:lnTo>
                  <a:pt x="257668" y="2779"/>
                </a:lnTo>
                <a:lnTo>
                  <a:pt x="249059" y="694"/>
                </a:lnTo>
                <a:lnTo>
                  <a:pt x="239076" y="0"/>
                </a:lnTo>
                <a:close/>
              </a:path>
              <a:path w="281304" h="177164">
                <a:moveTo>
                  <a:pt x="274711" y="16355"/>
                </a:moveTo>
                <a:lnTo>
                  <a:pt x="239204" y="16355"/>
                </a:lnTo>
                <a:lnTo>
                  <a:pt x="249602" y="17889"/>
                </a:lnTo>
                <a:lnTo>
                  <a:pt x="257030" y="22489"/>
                </a:lnTo>
                <a:lnTo>
                  <a:pt x="261486" y="30156"/>
                </a:lnTo>
                <a:lnTo>
                  <a:pt x="262936" y="40634"/>
                </a:lnTo>
                <a:lnTo>
                  <a:pt x="262901" y="136469"/>
                </a:lnTo>
                <a:lnTo>
                  <a:pt x="261486" y="146691"/>
                </a:lnTo>
                <a:lnTo>
                  <a:pt x="257030" y="154358"/>
                </a:lnTo>
                <a:lnTo>
                  <a:pt x="249602" y="158958"/>
                </a:lnTo>
                <a:lnTo>
                  <a:pt x="239204" y="160492"/>
                </a:lnTo>
                <a:lnTo>
                  <a:pt x="274845" y="160492"/>
                </a:lnTo>
                <a:lnTo>
                  <a:pt x="275294" y="159901"/>
                </a:lnTo>
                <a:lnTo>
                  <a:pt x="278529" y="153016"/>
                </a:lnTo>
                <a:lnTo>
                  <a:pt x="280469" y="145206"/>
                </a:lnTo>
                <a:lnTo>
                  <a:pt x="281116" y="136469"/>
                </a:lnTo>
                <a:lnTo>
                  <a:pt x="281116" y="40634"/>
                </a:lnTo>
                <a:lnTo>
                  <a:pt x="280469" y="31889"/>
                </a:lnTo>
                <a:lnTo>
                  <a:pt x="278529" y="24054"/>
                </a:lnTo>
                <a:lnTo>
                  <a:pt x="275294" y="17130"/>
                </a:lnTo>
                <a:lnTo>
                  <a:pt x="274711" y="16355"/>
                </a:lnTo>
                <a:close/>
              </a:path>
              <a:path w="281304" h="177164">
                <a:moveTo>
                  <a:pt x="125096" y="0"/>
                </a:moveTo>
                <a:lnTo>
                  <a:pt x="89062" y="17130"/>
                </a:lnTo>
                <a:lnTo>
                  <a:pt x="83312" y="40634"/>
                </a:lnTo>
                <a:lnTo>
                  <a:pt x="83312" y="136469"/>
                </a:lnTo>
                <a:lnTo>
                  <a:pt x="106536" y="174100"/>
                </a:lnTo>
                <a:lnTo>
                  <a:pt x="125096" y="176847"/>
                </a:lnTo>
                <a:lnTo>
                  <a:pt x="135079" y="176161"/>
                </a:lnTo>
                <a:lnTo>
                  <a:pt x="143688" y="174100"/>
                </a:lnTo>
                <a:lnTo>
                  <a:pt x="150924" y="170666"/>
                </a:lnTo>
                <a:lnTo>
                  <a:pt x="156786" y="165858"/>
                </a:lnTo>
                <a:lnTo>
                  <a:pt x="160865" y="160492"/>
                </a:lnTo>
                <a:lnTo>
                  <a:pt x="125224" y="160492"/>
                </a:lnTo>
                <a:lnTo>
                  <a:pt x="114826" y="158958"/>
                </a:lnTo>
                <a:lnTo>
                  <a:pt x="107399" y="154358"/>
                </a:lnTo>
                <a:lnTo>
                  <a:pt x="102943" y="146691"/>
                </a:lnTo>
                <a:lnTo>
                  <a:pt x="101528" y="136469"/>
                </a:lnTo>
                <a:lnTo>
                  <a:pt x="101492" y="40634"/>
                </a:lnTo>
                <a:lnTo>
                  <a:pt x="102943" y="30156"/>
                </a:lnTo>
                <a:lnTo>
                  <a:pt x="107399" y="22489"/>
                </a:lnTo>
                <a:lnTo>
                  <a:pt x="114826" y="17889"/>
                </a:lnTo>
                <a:lnTo>
                  <a:pt x="125224" y="16355"/>
                </a:lnTo>
                <a:lnTo>
                  <a:pt x="160731" y="16355"/>
                </a:lnTo>
                <a:lnTo>
                  <a:pt x="156786" y="11116"/>
                </a:lnTo>
                <a:lnTo>
                  <a:pt x="150924" y="6253"/>
                </a:lnTo>
                <a:lnTo>
                  <a:pt x="143688" y="2779"/>
                </a:lnTo>
                <a:lnTo>
                  <a:pt x="135079" y="694"/>
                </a:lnTo>
                <a:lnTo>
                  <a:pt x="125096" y="0"/>
                </a:lnTo>
                <a:close/>
              </a:path>
              <a:path w="281304" h="177164">
                <a:moveTo>
                  <a:pt x="160731" y="16355"/>
                </a:moveTo>
                <a:lnTo>
                  <a:pt x="125224" y="16355"/>
                </a:lnTo>
                <a:lnTo>
                  <a:pt x="135622" y="17889"/>
                </a:lnTo>
                <a:lnTo>
                  <a:pt x="143050" y="22489"/>
                </a:lnTo>
                <a:lnTo>
                  <a:pt x="147506" y="30156"/>
                </a:lnTo>
                <a:lnTo>
                  <a:pt x="148956" y="40634"/>
                </a:lnTo>
                <a:lnTo>
                  <a:pt x="148921" y="136469"/>
                </a:lnTo>
                <a:lnTo>
                  <a:pt x="147506" y="146691"/>
                </a:lnTo>
                <a:lnTo>
                  <a:pt x="143050" y="154358"/>
                </a:lnTo>
                <a:lnTo>
                  <a:pt x="135622" y="158958"/>
                </a:lnTo>
                <a:lnTo>
                  <a:pt x="125224" y="160492"/>
                </a:lnTo>
                <a:lnTo>
                  <a:pt x="160865" y="160492"/>
                </a:lnTo>
                <a:lnTo>
                  <a:pt x="161314" y="159901"/>
                </a:lnTo>
                <a:lnTo>
                  <a:pt x="164549" y="153016"/>
                </a:lnTo>
                <a:lnTo>
                  <a:pt x="166489" y="145206"/>
                </a:lnTo>
                <a:lnTo>
                  <a:pt x="167136" y="136469"/>
                </a:lnTo>
                <a:lnTo>
                  <a:pt x="167136" y="40634"/>
                </a:lnTo>
                <a:lnTo>
                  <a:pt x="166489" y="31889"/>
                </a:lnTo>
                <a:lnTo>
                  <a:pt x="164549" y="24054"/>
                </a:lnTo>
                <a:lnTo>
                  <a:pt x="161314" y="17130"/>
                </a:lnTo>
                <a:lnTo>
                  <a:pt x="160731" y="16355"/>
                </a:lnTo>
                <a:close/>
              </a:path>
              <a:path w="281304" h="177164">
                <a:moveTo>
                  <a:pt x="50600" y="21211"/>
                </a:moveTo>
                <a:lnTo>
                  <a:pt x="32200" y="21211"/>
                </a:lnTo>
                <a:lnTo>
                  <a:pt x="32200" y="174292"/>
                </a:lnTo>
                <a:lnTo>
                  <a:pt x="50600" y="174292"/>
                </a:lnTo>
                <a:lnTo>
                  <a:pt x="50600" y="21211"/>
                </a:lnTo>
                <a:close/>
              </a:path>
              <a:path w="281304" h="177164">
                <a:moveTo>
                  <a:pt x="50600" y="2555"/>
                </a:moveTo>
                <a:lnTo>
                  <a:pt x="29900" y="2555"/>
                </a:lnTo>
                <a:lnTo>
                  <a:pt x="0" y="24278"/>
                </a:lnTo>
                <a:lnTo>
                  <a:pt x="0" y="44723"/>
                </a:lnTo>
                <a:lnTo>
                  <a:pt x="32200" y="21211"/>
                </a:lnTo>
                <a:lnTo>
                  <a:pt x="50600" y="21211"/>
                </a:lnTo>
                <a:lnTo>
                  <a:pt x="50600" y="2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9" name="object 4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527828" y="4062054"/>
            <a:ext cx="200103" cy="176847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533450" y="4528708"/>
            <a:ext cx="194481" cy="176847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528083" y="4995362"/>
            <a:ext cx="199848" cy="176847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537539" y="5462017"/>
            <a:ext cx="190392" cy="176847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644107" y="5928671"/>
            <a:ext cx="83823" cy="176847"/>
          </a:xfrm>
          <a:prstGeom prst="rect">
            <a:avLst/>
          </a:prstGeom>
        </p:spPr>
      </p:pic>
      <p:sp>
        <p:nvSpPr>
          <p:cNvPr id="54" name="object 54"/>
          <p:cNvSpPr/>
          <p:nvPr/>
        </p:nvSpPr>
        <p:spPr>
          <a:xfrm>
            <a:off x="11446815" y="8841806"/>
            <a:ext cx="281305" cy="177165"/>
          </a:xfrm>
          <a:custGeom>
            <a:avLst/>
            <a:gdLst/>
            <a:ahLst/>
            <a:cxnLst/>
            <a:rect l="l" t="t" r="r" b="b"/>
            <a:pathLst>
              <a:path w="281304" h="177165">
                <a:moveTo>
                  <a:pt x="239076" y="0"/>
                </a:moveTo>
                <a:lnTo>
                  <a:pt x="203042" y="17130"/>
                </a:lnTo>
                <a:lnTo>
                  <a:pt x="197292" y="40634"/>
                </a:lnTo>
                <a:lnTo>
                  <a:pt x="197292" y="136469"/>
                </a:lnTo>
                <a:lnTo>
                  <a:pt x="220516" y="174100"/>
                </a:lnTo>
                <a:lnTo>
                  <a:pt x="239076" y="176847"/>
                </a:lnTo>
                <a:lnTo>
                  <a:pt x="249059" y="176161"/>
                </a:lnTo>
                <a:lnTo>
                  <a:pt x="257668" y="174100"/>
                </a:lnTo>
                <a:lnTo>
                  <a:pt x="264904" y="170666"/>
                </a:lnTo>
                <a:lnTo>
                  <a:pt x="270766" y="165858"/>
                </a:lnTo>
                <a:lnTo>
                  <a:pt x="274845" y="160492"/>
                </a:lnTo>
                <a:lnTo>
                  <a:pt x="239204" y="160492"/>
                </a:lnTo>
                <a:lnTo>
                  <a:pt x="228806" y="158958"/>
                </a:lnTo>
                <a:lnTo>
                  <a:pt x="221379" y="154358"/>
                </a:lnTo>
                <a:lnTo>
                  <a:pt x="216923" y="146691"/>
                </a:lnTo>
                <a:lnTo>
                  <a:pt x="215508" y="136469"/>
                </a:lnTo>
                <a:lnTo>
                  <a:pt x="215472" y="40634"/>
                </a:lnTo>
                <a:lnTo>
                  <a:pt x="216923" y="30156"/>
                </a:lnTo>
                <a:lnTo>
                  <a:pt x="221379" y="22489"/>
                </a:lnTo>
                <a:lnTo>
                  <a:pt x="228806" y="17889"/>
                </a:lnTo>
                <a:lnTo>
                  <a:pt x="239204" y="16355"/>
                </a:lnTo>
                <a:lnTo>
                  <a:pt x="274711" y="16355"/>
                </a:lnTo>
                <a:lnTo>
                  <a:pt x="270766" y="11116"/>
                </a:lnTo>
                <a:lnTo>
                  <a:pt x="264904" y="6253"/>
                </a:lnTo>
                <a:lnTo>
                  <a:pt x="257668" y="2779"/>
                </a:lnTo>
                <a:lnTo>
                  <a:pt x="249059" y="694"/>
                </a:lnTo>
                <a:lnTo>
                  <a:pt x="239076" y="0"/>
                </a:lnTo>
                <a:close/>
              </a:path>
              <a:path w="281304" h="177165">
                <a:moveTo>
                  <a:pt x="274711" y="16355"/>
                </a:moveTo>
                <a:lnTo>
                  <a:pt x="239204" y="16355"/>
                </a:lnTo>
                <a:lnTo>
                  <a:pt x="249602" y="17889"/>
                </a:lnTo>
                <a:lnTo>
                  <a:pt x="257030" y="22489"/>
                </a:lnTo>
                <a:lnTo>
                  <a:pt x="261486" y="30156"/>
                </a:lnTo>
                <a:lnTo>
                  <a:pt x="262936" y="40634"/>
                </a:lnTo>
                <a:lnTo>
                  <a:pt x="262901" y="136469"/>
                </a:lnTo>
                <a:lnTo>
                  <a:pt x="261486" y="146691"/>
                </a:lnTo>
                <a:lnTo>
                  <a:pt x="257030" y="154358"/>
                </a:lnTo>
                <a:lnTo>
                  <a:pt x="249602" y="158958"/>
                </a:lnTo>
                <a:lnTo>
                  <a:pt x="239204" y="160492"/>
                </a:lnTo>
                <a:lnTo>
                  <a:pt x="274845" y="160492"/>
                </a:lnTo>
                <a:lnTo>
                  <a:pt x="275294" y="159901"/>
                </a:lnTo>
                <a:lnTo>
                  <a:pt x="278529" y="153016"/>
                </a:lnTo>
                <a:lnTo>
                  <a:pt x="280469" y="145206"/>
                </a:lnTo>
                <a:lnTo>
                  <a:pt x="281116" y="136469"/>
                </a:lnTo>
                <a:lnTo>
                  <a:pt x="281116" y="40634"/>
                </a:lnTo>
                <a:lnTo>
                  <a:pt x="280469" y="31889"/>
                </a:lnTo>
                <a:lnTo>
                  <a:pt x="278529" y="24054"/>
                </a:lnTo>
                <a:lnTo>
                  <a:pt x="275294" y="17130"/>
                </a:lnTo>
                <a:lnTo>
                  <a:pt x="274711" y="16355"/>
                </a:lnTo>
                <a:close/>
              </a:path>
              <a:path w="281304" h="177165">
                <a:moveTo>
                  <a:pt x="125096" y="0"/>
                </a:moveTo>
                <a:lnTo>
                  <a:pt x="89062" y="17130"/>
                </a:lnTo>
                <a:lnTo>
                  <a:pt x="83312" y="40634"/>
                </a:lnTo>
                <a:lnTo>
                  <a:pt x="83312" y="136469"/>
                </a:lnTo>
                <a:lnTo>
                  <a:pt x="106536" y="174100"/>
                </a:lnTo>
                <a:lnTo>
                  <a:pt x="125096" y="176847"/>
                </a:lnTo>
                <a:lnTo>
                  <a:pt x="135079" y="176161"/>
                </a:lnTo>
                <a:lnTo>
                  <a:pt x="143688" y="174100"/>
                </a:lnTo>
                <a:lnTo>
                  <a:pt x="150924" y="170666"/>
                </a:lnTo>
                <a:lnTo>
                  <a:pt x="156786" y="165858"/>
                </a:lnTo>
                <a:lnTo>
                  <a:pt x="160865" y="160492"/>
                </a:lnTo>
                <a:lnTo>
                  <a:pt x="125224" y="160492"/>
                </a:lnTo>
                <a:lnTo>
                  <a:pt x="114826" y="158958"/>
                </a:lnTo>
                <a:lnTo>
                  <a:pt x="107399" y="154358"/>
                </a:lnTo>
                <a:lnTo>
                  <a:pt x="102943" y="146691"/>
                </a:lnTo>
                <a:lnTo>
                  <a:pt x="101528" y="136469"/>
                </a:lnTo>
                <a:lnTo>
                  <a:pt x="101492" y="40634"/>
                </a:lnTo>
                <a:lnTo>
                  <a:pt x="102943" y="30156"/>
                </a:lnTo>
                <a:lnTo>
                  <a:pt x="107399" y="22489"/>
                </a:lnTo>
                <a:lnTo>
                  <a:pt x="114826" y="17889"/>
                </a:lnTo>
                <a:lnTo>
                  <a:pt x="125224" y="16355"/>
                </a:lnTo>
                <a:lnTo>
                  <a:pt x="160731" y="16355"/>
                </a:lnTo>
                <a:lnTo>
                  <a:pt x="156786" y="11116"/>
                </a:lnTo>
                <a:lnTo>
                  <a:pt x="150924" y="6253"/>
                </a:lnTo>
                <a:lnTo>
                  <a:pt x="143688" y="2779"/>
                </a:lnTo>
                <a:lnTo>
                  <a:pt x="135079" y="694"/>
                </a:lnTo>
                <a:lnTo>
                  <a:pt x="125096" y="0"/>
                </a:lnTo>
                <a:close/>
              </a:path>
              <a:path w="281304" h="177165">
                <a:moveTo>
                  <a:pt x="160731" y="16355"/>
                </a:moveTo>
                <a:lnTo>
                  <a:pt x="125224" y="16355"/>
                </a:lnTo>
                <a:lnTo>
                  <a:pt x="135622" y="17889"/>
                </a:lnTo>
                <a:lnTo>
                  <a:pt x="143050" y="22489"/>
                </a:lnTo>
                <a:lnTo>
                  <a:pt x="147506" y="30156"/>
                </a:lnTo>
                <a:lnTo>
                  <a:pt x="148956" y="40634"/>
                </a:lnTo>
                <a:lnTo>
                  <a:pt x="148921" y="136469"/>
                </a:lnTo>
                <a:lnTo>
                  <a:pt x="147506" y="146691"/>
                </a:lnTo>
                <a:lnTo>
                  <a:pt x="143050" y="154358"/>
                </a:lnTo>
                <a:lnTo>
                  <a:pt x="135622" y="158958"/>
                </a:lnTo>
                <a:lnTo>
                  <a:pt x="125224" y="160492"/>
                </a:lnTo>
                <a:lnTo>
                  <a:pt x="160865" y="160492"/>
                </a:lnTo>
                <a:lnTo>
                  <a:pt x="161314" y="159901"/>
                </a:lnTo>
                <a:lnTo>
                  <a:pt x="164549" y="153016"/>
                </a:lnTo>
                <a:lnTo>
                  <a:pt x="166489" y="145206"/>
                </a:lnTo>
                <a:lnTo>
                  <a:pt x="167136" y="136469"/>
                </a:lnTo>
                <a:lnTo>
                  <a:pt x="167136" y="40634"/>
                </a:lnTo>
                <a:lnTo>
                  <a:pt x="166489" y="31889"/>
                </a:lnTo>
                <a:lnTo>
                  <a:pt x="164549" y="24054"/>
                </a:lnTo>
                <a:lnTo>
                  <a:pt x="161314" y="17130"/>
                </a:lnTo>
                <a:lnTo>
                  <a:pt x="160731" y="16355"/>
                </a:lnTo>
                <a:close/>
              </a:path>
              <a:path w="281304" h="177165">
                <a:moveTo>
                  <a:pt x="50600" y="21211"/>
                </a:moveTo>
                <a:lnTo>
                  <a:pt x="32200" y="21211"/>
                </a:lnTo>
                <a:lnTo>
                  <a:pt x="32200" y="174292"/>
                </a:lnTo>
                <a:lnTo>
                  <a:pt x="50600" y="174292"/>
                </a:lnTo>
                <a:lnTo>
                  <a:pt x="50600" y="21211"/>
                </a:lnTo>
                <a:close/>
              </a:path>
              <a:path w="281304" h="177165">
                <a:moveTo>
                  <a:pt x="50600" y="2555"/>
                </a:moveTo>
                <a:lnTo>
                  <a:pt x="29900" y="2555"/>
                </a:lnTo>
                <a:lnTo>
                  <a:pt x="0" y="24278"/>
                </a:lnTo>
                <a:lnTo>
                  <a:pt x="0" y="44723"/>
                </a:lnTo>
                <a:lnTo>
                  <a:pt x="32200" y="21211"/>
                </a:lnTo>
                <a:lnTo>
                  <a:pt x="50600" y="21211"/>
                </a:lnTo>
                <a:lnTo>
                  <a:pt x="50600" y="2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5" name="object 5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27828" y="9308459"/>
            <a:ext cx="200103" cy="176847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533450" y="9775112"/>
            <a:ext cx="194481" cy="176847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28083" y="10241766"/>
            <a:ext cx="199848" cy="176847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537539" y="10708420"/>
            <a:ext cx="190392" cy="176847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644107" y="11175073"/>
            <a:ext cx="83823" cy="176847"/>
          </a:xfrm>
          <a:prstGeom prst="rect">
            <a:avLst/>
          </a:prstGeom>
        </p:spPr>
      </p:pic>
      <p:sp>
        <p:nvSpPr>
          <p:cNvPr id="60" name="object 60"/>
          <p:cNvSpPr txBox="1"/>
          <p:nvPr/>
        </p:nvSpPr>
        <p:spPr>
          <a:xfrm>
            <a:off x="1163569" y="3764602"/>
            <a:ext cx="932180" cy="2215515"/>
          </a:xfrm>
          <a:prstGeom prst="rect">
            <a:avLst/>
          </a:prstGeom>
        </p:spPr>
        <p:txBody>
          <a:bodyPr vert="vert270" wrap="square" lIns="0" tIns="6985" rIns="0" bIns="0" rtlCol="0">
            <a:spAutoFit/>
          </a:bodyPr>
          <a:lstStyle/>
          <a:p>
            <a:pPr marL="12700" marR="5080" lvl="0" indent="0" algn="ctr" defTabSz="914400" eaLnBrk="1" fontAlgn="auto" latinLnBrk="0" hangingPunct="1">
              <a:lnSpc>
                <a:spcPts val="241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Skumulowana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częstość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występowania</a:t>
            </a:r>
            <a:r>
              <a:rPr kumimoji="0" sz="2000" b="0" i="0" u="none" strike="noStrike" kern="0" cap="none" spc="-55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zdarzeń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niepożądanych</a:t>
            </a:r>
            <a:r>
              <a:rPr kumimoji="0" sz="2000" b="0" i="0" u="none" strike="noStrike" kern="0" cap="none" spc="-6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(%)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0359917" y="9027106"/>
            <a:ext cx="932180" cy="2215515"/>
          </a:xfrm>
          <a:prstGeom prst="rect">
            <a:avLst/>
          </a:prstGeom>
        </p:spPr>
        <p:txBody>
          <a:bodyPr vert="vert270" wrap="square" lIns="0" tIns="6985" rIns="0" bIns="0" rtlCol="0">
            <a:spAutoFit/>
          </a:bodyPr>
          <a:lstStyle/>
          <a:p>
            <a:pPr marL="12065" marR="5080" lvl="0" indent="0" algn="ctr" defTabSz="914400" eaLnBrk="1" fontAlgn="auto" latinLnBrk="0" hangingPunct="1">
              <a:lnSpc>
                <a:spcPts val="241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Skumulowana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częstość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występowania</a:t>
            </a:r>
            <a:r>
              <a:rPr kumimoji="0" sz="2000" b="0" i="0" u="none" strike="noStrike" kern="0" cap="none" spc="-55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zdarzeń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niepożądanych</a:t>
            </a:r>
            <a:r>
              <a:rPr kumimoji="0" sz="2000" b="0" i="0" u="none" strike="noStrike" kern="0" cap="none" spc="-6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(%)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163825" y="8919628"/>
            <a:ext cx="625475" cy="2459990"/>
          </a:xfrm>
          <a:prstGeom prst="rect">
            <a:avLst/>
          </a:prstGeom>
        </p:spPr>
        <p:txBody>
          <a:bodyPr vert="vert270" wrap="square" lIns="0" tIns="6985" rIns="0" bIns="0" rtlCol="0">
            <a:spAutoFit/>
          </a:bodyPr>
          <a:lstStyle/>
          <a:p>
            <a:pPr marL="12700" marR="5080" lvl="0" indent="121920" defTabSz="914400" eaLnBrk="1" fontAlgn="auto" latinLnBrk="0" hangingPunct="1">
              <a:lnSpc>
                <a:spcPts val="241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Skumulowana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częstość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występowania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złamań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(%)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2725489" y="6913767"/>
            <a:ext cx="300990" cy="177165"/>
          </a:xfrm>
          <a:custGeom>
            <a:avLst/>
            <a:gdLst/>
            <a:ahLst/>
            <a:cxnLst/>
            <a:rect l="l" t="t" r="r" b="b"/>
            <a:pathLst>
              <a:path w="300989" h="177165">
                <a:moveTo>
                  <a:pt x="221826" y="153080"/>
                </a:moveTo>
                <a:lnTo>
                  <a:pt x="221826" y="170970"/>
                </a:lnTo>
                <a:lnTo>
                  <a:pt x="228974" y="172982"/>
                </a:lnTo>
                <a:lnTo>
                  <a:pt x="237128" y="174420"/>
                </a:lnTo>
                <a:lnTo>
                  <a:pt x="246288" y="175282"/>
                </a:lnTo>
                <a:lnTo>
                  <a:pt x="256455" y="175570"/>
                </a:lnTo>
                <a:lnTo>
                  <a:pt x="266501" y="174963"/>
                </a:lnTo>
                <a:lnTo>
                  <a:pt x="295010" y="158958"/>
                </a:lnTo>
                <a:lnTo>
                  <a:pt x="253388" y="158958"/>
                </a:lnTo>
                <a:lnTo>
                  <a:pt x="245234" y="158591"/>
                </a:lnTo>
                <a:lnTo>
                  <a:pt x="237256" y="157489"/>
                </a:lnTo>
                <a:lnTo>
                  <a:pt x="229453" y="155652"/>
                </a:lnTo>
                <a:lnTo>
                  <a:pt x="221826" y="153080"/>
                </a:lnTo>
                <a:close/>
              </a:path>
              <a:path w="300989" h="177165">
                <a:moveTo>
                  <a:pt x="293707" y="17889"/>
                </a:moveTo>
                <a:lnTo>
                  <a:pt x="264164" y="17889"/>
                </a:lnTo>
                <a:lnTo>
                  <a:pt x="271575" y="19720"/>
                </a:lnTo>
                <a:lnTo>
                  <a:pt x="279412" y="27046"/>
                </a:lnTo>
                <a:lnTo>
                  <a:pt x="281372" y="32285"/>
                </a:lnTo>
                <a:lnTo>
                  <a:pt x="281372" y="63464"/>
                </a:lnTo>
                <a:lnTo>
                  <a:pt x="279668" y="69555"/>
                </a:lnTo>
                <a:lnTo>
                  <a:pt x="272853" y="77903"/>
                </a:lnTo>
                <a:lnTo>
                  <a:pt x="266890" y="79990"/>
                </a:lnTo>
                <a:lnTo>
                  <a:pt x="240738" y="79990"/>
                </a:lnTo>
                <a:lnTo>
                  <a:pt x="240738" y="96601"/>
                </a:lnTo>
                <a:lnTo>
                  <a:pt x="258371" y="96601"/>
                </a:lnTo>
                <a:lnTo>
                  <a:pt x="268881" y="98103"/>
                </a:lnTo>
                <a:lnTo>
                  <a:pt x="276388" y="102607"/>
                </a:lnTo>
                <a:lnTo>
                  <a:pt x="280893" y="110114"/>
                </a:lnTo>
                <a:lnTo>
                  <a:pt x="282394" y="120624"/>
                </a:lnTo>
                <a:lnTo>
                  <a:pt x="282394" y="144732"/>
                </a:lnTo>
                <a:lnTo>
                  <a:pt x="280307" y="150014"/>
                </a:lnTo>
                <a:lnTo>
                  <a:pt x="271959" y="157169"/>
                </a:lnTo>
                <a:lnTo>
                  <a:pt x="264377" y="158958"/>
                </a:lnTo>
                <a:lnTo>
                  <a:pt x="295010" y="158958"/>
                </a:lnTo>
                <a:lnTo>
                  <a:pt x="297696" y="154166"/>
                </a:lnTo>
                <a:lnTo>
                  <a:pt x="299828" y="146835"/>
                </a:lnTo>
                <a:lnTo>
                  <a:pt x="300539" y="138513"/>
                </a:lnTo>
                <a:lnTo>
                  <a:pt x="300539" y="118835"/>
                </a:lnTo>
                <a:lnTo>
                  <a:pt x="299309" y="107798"/>
                </a:lnTo>
                <a:lnTo>
                  <a:pt x="295619" y="98965"/>
                </a:lnTo>
                <a:lnTo>
                  <a:pt x="289470" y="92337"/>
                </a:lnTo>
                <a:lnTo>
                  <a:pt x="280861" y="87912"/>
                </a:lnTo>
                <a:lnTo>
                  <a:pt x="289023" y="83121"/>
                </a:lnTo>
                <a:lnTo>
                  <a:pt x="294853" y="76157"/>
                </a:lnTo>
                <a:lnTo>
                  <a:pt x="298351" y="67020"/>
                </a:lnTo>
                <a:lnTo>
                  <a:pt x="299517" y="55712"/>
                </a:lnTo>
                <a:lnTo>
                  <a:pt x="299517" y="38078"/>
                </a:lnTo>
                <a:lnTo>
                  <a:pt x="296705" y="21978"/>
                </a:lnTo>
                <a:lnTo>
                  <a:pt x="293707" y="17889"/>
                </a:lnTo>
                <a:close/>
              </a:path>
              <a:path w="300989" h="177165">
                <a:moveTo>
                  <a:pt x="254538" y="1277"/>
                </a:moveTo>
                <a:lnTo>
                  <a:pt x="245993" y="1501"/>
                </a:lnTo>
                <a:lnTo>
                  <a:pt x="238246" y="2172"/>
                </a:lnTo>
                <a:lnTo>
                  <a:pt x="231298" y="3290"/>
                </a:lnTo>
                <a:lnTo>
                  <a:pt x="225148" y="4855"/>
                </a:lnTo>
                <a:lnTo>
                  <a:pt x="225148" y="22233"/>
                </a:lnTo>
                <a:lnTo>
                  <a:pt x="231314" y="20333"/>
                </a:lnTo>
                <a:lnTo>
                  <a:pt x="238054" y="18975"/>
                </a:lnTo>
                <a:lnTo>
                  <a:pt x="245370" y="18160"/>
                </a:lnTo>
                <a:lnTo>
                  <a:pt x="253260" y="17889"/>
                </a:lnTo>
                <a:lnTo>
                  <a:pt x="293707" y="17889"/>
                </a:lnTo>
                <a:lnTo>
                  <a:pt x="288272" y="10477"/>
                </a:lnTo>
                <a:lnTo>
                  <a:pt x="274216" y="3577"/>
                </a:lnTo>
                <a:lnTo>
                  <a:pt x="254538" y="1277"/>
                </a:lnTo>
                <a:close/>
              </a:path>
              <a:path w="300989" h="177165">
                <a:moveTo>
                  <a:pt x="158064" y="0"/>
                </a:moveTo>
                <a:lnTo>
                  <a:pt x="122030" y="17130"/>
                </a:lnTo>
                <a:lnTo>
                  <a:pt x="116280" y="40634"/>
                </a:lnTo>
                <a:lnTo>
                  <a:pt x="116280" y="136469"/>
                </a:lnTo>
                <a:lnTo>
                  <a:pt x="139504" y="174100"/>
                </a:lnTo>
                <a:lnTo>
                  <a:pt x="158064" y="176847"/>
                </a:lnTo>
                <a:lnTo>
                  <a:pt x="168047" y="176161"/>
                </a:lnTo>
                <a:lnTo>
                  <a:pt x="176656" y="174100"/>
                </a:lnTo>
                <a:lnTo>
                  <a:pt x="183891" y="170666"/>
                </a:lnTo>
                <a:lnTo>
                  <a:pt x="189753" y="165858"/>
                </a:lnTo>
                <a:lnTo>
                  <a:pt x="193832" y="160492"/>
                </a:lnTo>
                <a:lnTo>
                  <a:pt x="158192" y="160492"/>
                </a:lnTo>
                <a:lnTo>
                  <a:pt x="147793" y="158958"/>
                </a:lnTo>
                <a:lnTo>
                  <a:pt x="140366" y="154358"/>
                </a:lnTo>
                <a:lnTo>
                  <a:pt x="135910" y="146691"/>
                </a:lnTo>
                <a:lnTo>
                  <a:pt x="134495" y="136469"/>
                </a:lnTo>
                <a:lnTo>
                  <a:pt x="134460" y="40634"/>
                </a:lnTo>
                <a:lnTo>
                  <a:pt x="135910" y="30156"/>
                </a:lnTo>
                <a:lnTo>
                  <a:pt x="140366" y="22489"/>
                </a:lnTo>
                <a:lnTo>
                  <a:pt x="147793" y="17889"/>
                </a:lnTo>
                <a:lnTo>
                  <a:pt x="158192" y="16355"/>
                </a:lnTo>
                <a:lnTo>
                  <a:pt x="193698" y="16355"/>
                </a:lnTo>
                <a:lnTo>
                  <a:pt x="189753" y="11116"/>
                </a:lnTo>
                <a:lnTo>
                  <a:pt x="183891" y="6253"/>
                </a:lnTo>
                <a:lnTo>
                  <a:pt x="176656" y="2779"/>
                </a:lnTo>
                <a:lnTo>
                  <a:pt x="168047" y="694"/>
                </a:lnTo>
                <a:lnTo>
                  <a:pt x="158064" y="0"/>
                </a:lnTo>
                <a:close/>
              </a:path>
              <a:path w="300989" h="177165">
                <a:moveTo>
                  <a:pt x="193698" y="16355"/>
                </a:moveTo>
                <a:lnTo>
                  <a:pt x="158192" y="16355"/>
                </a:lnTo>
                <a:lnTo>
                  <a:pt x="168590" y="17889"/>
                </a:lnTo>
                <a:lnTo>
                  <a:pt x="176017" y="22489"/>
                </a:lnTo>
                <a:lnTo>
                  <a:pt x="180473" y="30156"/>
                </a:lnTo>
                <a:lnTo>
                  <a:pt x="181923" y="40634"/>
                </a:lnTo>
                <a:lnTo>
                  <a:pt x="181888" y="136469"/>
                </a:lnTo>
                <a:lnTo>
                  <a:pt x="180473" y="146691"/>
                </a:lnTo>
                <a:lnTo>
                  <a:pt x="176017" y="154358"/>
                </a:lnTo>
                <a:lnTo>
                  <a:pt x="168590" y="158958"/>
                </a:lnTo>
                <a:lnTo>
                  <a:pt x="158192" y="160492"/>
                </a:lnTo>
                <a:lnTo>
                  <a:pt x="193832" y="160492"/>
                </a:lnTo>
                <a:lnTo>
                  <a:pt x="194281" y="159901"/>
                </a:lnTo>
                <a:lnTo>
                  <a:pt x="197516" y="153016"/>
                </a:lnTo>
                <a:lnTo>
                  <a:pt x="199457" y="145206"/>
                </a:lnTo>
                <a:lnTo>
                  <a:pt x="200103" y="136469"/>
                </a:lnTo>
                <a:lnTo>
                  <a:pt x="200103" y="40634"/>
                </a:lnTo>
                <a:lnTo>
                  <a:pt x="199457" y="31889"/>
                </a:lnTo>
                <a:lnTo>
                  <a:pt x="197516" y="24054"/>
                </a:lnTo>
                <a:lnTo>
                  <a:pt x="194281" y="17130"/>
                </a:lnTo>
                <a:lnTo>
                  <a:pt x="193698" y="16355"/>
                </a:lnTo>
                <a:close/>
              </a:path>
              <a:path w="300989" h="177165">
                <a:moveTo>
                  <a:pt x="43189" y="0"/>
                </a:moveTo>
                <a:lnTo>
                  <a:pt x="6476" y="16563"/>
                </a:lnTo>
                <a:lnTo>
                  <a:pt x="511" y="39611"/>
                </a:lnTo>
                <a:lnTo>
                  <a:pt x="537" y="56734"/>
                </a:lnTo>
                <a:lnTo>
                  <a:pt x="1645" y="67499"/>
                </a:lnTo>
                <a:lnTo>
                  <a:pt x="5047" y="76540"/>
                </a:lnTo>
                <a:lnTo>
                  <a:pt x="10717" y="83600"/>
                </a:lnTo>
                <a:lnTo>
                  <a:pt x="18655" y="88679"/>
                </a:lnTo>
                <a:lnTo>
                  <a:pt x="10493" y="93966"/>
                </a:lnTo>
                <a:lnTo>
                  <a:pt x="4663" y="101138"/>
                </a:lnTo>
                <a:lnTo>
                  <a:pt x="1165" y="110194"/>
                </a:lnTo>
                <a:lnTo>
                  <a:pt x="27" y="120880"/>
                </a:lnTo>
                <a:lnTo>
                  <a:pt x="0" y="137491"/>
                </a:lnTo>
                <a:lnTo>
                  <a:pt x="670" y="146092"/>
                </a:lnTo>
                <a:lnTo>
                  <a:pt x="32943" y="176185"/>
                </a:lnTo>
                <a:lnTo>
                  <a:pt x="43061" y="176847"/>
                </a:lnTo>
                <a:lnTo>
                  <a:pt x="53188" y="176177"/>
                </a:lnTo>
                <a:lnTo>
                  <a:pt x="61973" y="174164"/>
                </a:lnTo>
                <a:lnTo>
                  <a:pt x="69416" y="170810"/>
                </a:lnTo>
                <a:lnTo>
                  <a:pt x="75518" y="166114"/>
                </a:lnTo>
                <a:lnTo>
                  <a:pt x="79904" y="160747"/>
                </a:lnTo>
                <a:lnTo>
                  <a:pt x="43061" y="160747"/>
                </a:lnTo>
                <a:lnTo>
                  <a:pt x="32048" y="159278"/>
                </a:lnTo>
                <a:lnTo>
                  <a:pt x="24182" y="154869"/>
                </a:lnTo>
                <a:lnTo>
                  <a:pt x="19462" y="147522"/>
                </a:lnTo>
                <a:lnTo>
                  <a:pt x="17928" y="137491"/>
                </a:lnTo>
                <a:lnTo>
                  <a:pt x="17889" y="120880"/>
                </a:lnTo>
                <a:lnTo>
                  <a:pt x="19462" y="110146"/>
                </a:lnTo>
                <a:lnTo>
                  <a:pt x="24182" y="102479"/>
                </a:lnTo>
                <a:lnTo>
                  <a:pt x="32048" y="97879"/>
                </a:lnTo>
                <a:lnTo>
                  <a:pt x="43061" y="96346"/>
                </a:lnTo>
                <a:lnTo>
                  <a:pt x="77702" y="96346"/>
                </a:lnTo>
                <a:lnTo>
                  <a:pt x="75741" y="93966"/>
                </a:lnTo>
                <a:lnTo>
                  <a:pt x="67467" y="88679"/>
                </a:lnTo>
                <a:lnTo>
                  <a:pt x="75406" y="83600"/>
                </a:lnTo>
                <a:lnTo>
                  <a:pt x="77279" y="81268"/>
                </a:lnTo>
                <a:lnTo>
                  <a:pt x="43189" y="81268"/>
                </a:lnTo>
                <a:lnTo>
                  <a:pt x="32456" y="79734"/>
                </a:lnTo>
                <a:lnTo>
                  <a:pt x="24789" y="75134"/>
                </a:lnTo>
                <a:lnTo>
                  <a:pt x="20189" y="67467"/>
                </a:lnTo>
                <a:lnTo>
                  <a:pt x="18655" y="56734"/>
                </a:lnTo>
                <a:lnTo>
                  <a:pt x="18655" y="39611"/>
                </a:lnTo>
                <a:lnTo>
                  <a:pt x="20189" y="29325"/>
                </a:lnTo>
                <a:lnTo>
                  <a:pt x="24789" y="21978"/>
                </a:lnTo>
                <a:lnTo>
                  <a:pt x="32456" y="17569"/>
                </a:lnTo>
                <a:lnTo>
                  <a:pt x="43189" y="16100"/>
                </a:lnTo>
                <a:lnTo>
                  <a:pt x="79354" y="16100"/>
                </a:lnTo>
                <a:lnTo>
                  <a:pt x="75134" y="10733"/>
                </a:lnTo>
                <a:lnTo>
                  <a:pt x="69209" y="6037"/>
                </a:lnTo>
                <a:lnTo>
                  <a:pt x="61909" y="2683"/>
                </a:lnTo>
                <a:lnTo>
                  <a:pt x="53236" y="670"/>
                </a:lnTo>
                <a:lnTo>
                  <a:pt x="43189" y="0"/>
                </a:lnTo>
                <a:close/>
              </a:path>
              <a:path w="300989" h="177165">
                <a:moveTo>
                  <a:pt x="77702" y="96346"/>
                </a:moveTo>
                <a:lnTo>
                  <a:pt x="43061" y="96346"/>
                </a:lnTo>
                <a:lnTo>
                  <a:pt x="54075" y="97879"/>
                </a:lnTo>
                <a:lnTo>
                  <a:pt x="61941" y="102479"/>
                </a:lnTo>
                <a:lnTo>
                  <a:pt x="66661" y="110146"/>
                </a:lnTo>
                <a:lnTo>
                  <a:pt x="68234" y="120880"/>
                </a:lnTo>
                <a:lnTo>
                  <a:pt x="68195" y="137491"/>
                </a:lnTo>
                <a:lnTo>
                  <a:pt x="66661" y="147522"/>
                </a:lnTo>
                <a:lnTo>
                  <a:pt x="61941" y="154869"/>
                </a:lnTo>
                <a:lnTo>
                  <a:pt x="54075" y="159278"/>
                </a:lnTo>
                <a:lnTo>
                  <a:pt x="43061" y="160747"/>
                </a:lnTo>
                <a:lnTo>
                  <a:pt x="79904" y="160747"/>
                </a:lnTo>
                <a:lnTo>
                  <a:pt x="80269" y="160300"/>
                </a:lnTo>
                <a:lnTo>
                  <a:pt x="83664" y="153591"/>
                </a:lnTo>
                <a:lnTo>
                  <a:pt x="85700" y="145988"/>
                </a:lnTo>
                <a:lnTo>
                  <a:pt x="86379" y="137491"/>
                </a:lnTo>
                <a:lnTo>
                  <a:pt x="86351" y="120880"/>
                </a:lnTo>
                <a:lnTo>
                  <a:pt x="85197" y="110194"/>
                </a:lnTo>
                <a:lnTo>
                  <a:pt x="81651" y="101138"/>
                </a:lnTo>
                <a:lnTo>
                  <a:pt x="77702" y="96346"/>
                </a:lnTo>
                <a:close/>
              </a:path>
              <a:path w="300989" h="177165">
                <a:moveTo>
                  <a:pt x="79354" y="16100"/>
                </a:moveTo>
                <a:lnTo>
                  <a:pt x="43189" y="16100"/>
                </a:lnTo>
                <a:lnTo>
                  <a:pt x="53923" y="17569"/>
                </a:lnTo>
                <a:lnTo>
                  <a:pt x="61590" y="21978"/>
                </a:lnTo>
                <a:lnTo>
                  <a:pt x="66190" y="29325"/>
                </a:lnTo>
                <a:lnTo>
                  <a:pt x="67723" y="39611"/>
                </a:lnTo>
                <a:lnTo>
                  <a:pt x="67723" y="56734"/>
                </a:lnTo>
                <a:lnTo>
                  <a:pt x="66190" y="67467"/>
                </a:lnTo>
                <a:lnTo>
                  <a:pt x="61590" y="75134"/>
                </a:lnTo>
                <a:lnTo>
                  <a:pt x="53923" y="79734"/>
                </a:lnTo>
                <a:lnTo>
                  <a:pt x="43189" y="81268"/>
                </a:lnTo>
                <a:lnTo>
                  <a:pt x="77279" y="81268"/>
                </a:lnTo>
                <a:lnTo>
                  <a:pt x="81076" y="76540"/>
                </a:lnTo>
                <a:lnTo>
                  <a:pt x="84482" y="67467"/>
                </a:lnTo>
                <a:lnTo>
                  <a:pt x="85586" y="56734"/>
                </a:lnTo>
                <a:lnTo>
                  <a:pt x="85612" y="39611"/>
                </a:lnTo>
                <a:lnTo>
                  <a:pt x="84957" y="31002"/>
                </a:lnTo>
                <a:lnTo>
                  <a:pt x="82993" y="23319"/>
                </a:lnTo>
                <a:lnTo>
                  <a:pt x="79718" y="16563"/>
                </a:lnTo>
                <a:lnTo>
                  <a:pt x="79354" y="16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3179363" y="6913767"/>
            <a:ext cx="298450" cy="177165"/>
          </a:xfrm>
          <a:custGeom>
            <a:avLst/>
            <a:gdLst/>
            <a:ahLst/>
            <a:cxnLst/>
            <a:rect l="l" t="t" r="r" b="b"/>
            <a:pathLst>
              <a:path w="298450" h="177165">
                <a:moveTo>
                  <a:pt x="255943" y="0"/>
                </a:moveTo>
                <a:lnTo>
                  <a:pt x="219909" y="17130"/>
                </a:lnTo>
                <a:lnTo>
                  <a:pt x="214159" y="40634"/>
                </a:lnTo>
                <a:lnTo>
                  <a:pt x="214159" y="136469"/>
                </a:lnTo>
                <a:lnTo>
                  <a:pt x="237383" y="174100"/>
                </a:lnTo>
                <a:lnTo>
                  <a:pt x="255943" y="176847"/>
                </a:lnTo>
                <a:lnTo>
                  <a:pt x="265926" y="176161"/>
                </a:lnTo>
                <a:lnTo>
                  <a:pt x="274535" y="174100"/>
                </a:lnTo>
                <a:lnTo>
                  <a:pt x="281771" y="170666"/>
                </a:lnTo>
                <a:lnTo>
                  <a:pt x="287633" y="165858"/>
                </a:lnTo>
                <a:lnTo>
                  <a:pt x="291712" y="160492"/>
                </a:lnTo>
                <a:lnTo>
                  <a:pt x="256071" y="160492"/>
                </a:lnTo>
                <a:lnTo>
                  <a:pt x="245673" y="158958"/>
                </a:lnTo>
                <a:lnTo>
                  <a:pt x="238246" y="154358"/>
                </a:lnTo>
                <a:lnTo>
                  <a:pt x="233790" y="146691"/>
                </a:lnTo>
                <a:lnTo>
                  <a:pt x="232375" y="136469"/>
                </a:lnTo>
                <a:lnTo>
                  <a:pt x="232339" y="40634"/>
                </a:lnTo>
                <a:lnTo>
                  <a:pt x="233790" y="30156"/>
                </a:lnTo>
                <a:lnTo>
                  <a:pt x="238246" y="22489"/>
                </a:lnTo>
                <a:lnTo>
                  <a:pt x="245673" y="17889"/>
                </a:lnTo>
                <a:lnTo>
                  <a:pt x="256071" y="16355"/>
                </a:lnTo>
                <a:lnTo>
                  <a:pt x="291578" y="16355"/>
                </a:lnTo>
                <a:lnTo>
                  <a:pt x="287633" y="11116"/>
                </a:lnTo>
                <a:lnTo>
                  <a:pt x="281771" y="6253"/>
                </a:lnTo>
                <a:lnTo>
                  <a:pt x="274535" y="2779"/>
                </a:lnTo>
                <a:lnTo>
                  <a:pt x="265926" y="694"/>
                </a:lnTo>
                <a:lnTo>
                  <a:pt x="255943" y="0"/>
                </a:lnTo>
                <a:close/>
              </a:path>
              <a:path w="298450" h="177165">
                <a:moveTo>
                  <a:pt x="291578" y="16355"/>
                </a:moveTo>
                <a:lnTo>
                  <a:pt x="256071" y="16355"/>
                </a:lnTo>
                <a:lnTo>
                  <a:pt x="266469" y="17889"/>
                </a:lnTo>
                <a:lnTo>
                  <a:pt x="273897" y="22489"/>
                </a:lnTo>
                <a:lnTo>
                  <a:pt x="278353" y="30156"/>
                </a:lnTo>
                <a:lnTo>
                  <a:pt x="279803" y="40634"/>
                </a:lnTo>
                <a:lnTo>
                  <a:pt x="279768" y="136469"/>
                </a:lnTo>
                <a:lnTo>
                  <a:pt x="278353" y="146691"/>
                </a:lnTo>
                <a:lnTo>
                  <a:pt x="273897" y="154358"/>
                </a:lnTo>
                <a:lnTo>
                  <a:pt x="266469" y="158958"/>
                </a:lnTo>
                <a:lnTo>
                  <a:pt x="256071" y="160492"/>
                </a:lnTo>
                <a:lnTo>
                  <a:pt x="291712" y="160492"/>
                </a:lnTo>
                <a:lnTo>
                  <a:pt x="292161" y="159901"/>
                </a:lnTo>
                <a:lnTo>
                  <a:pt x="295396" y="153016"/>
                </a:lnTo>
                <a:lnTo>
                  <a:pt x="297336" y="145206"/>
                </a:lnTo>
                <a:lnTo>
                  <a:pt x="297983" y="136469"/>
                </a:lnTo>
                <a:lnTo>
                  <a:pt x="297983" y="40634"/>
                </a:lnTo>
                <a:lnTo>
                  <a:pt x="297336" y="31889"/>
                </a:lnTo>
                <a:lnTo>
                  <a:pt x="295396" y="24054"/>
                </a:lnTo>
                <a:lnTo>
                  <a:pt x="292161" y="17130"/>
                </a:lnTo>
                <a:lnTo>
                  <a:pt x="291578" y="16355"/>
                </a:lnTo>
                <a:close/>
              </a:path>
              <a:path w="298450" h="177165">
                <a:moveTo>
                  <a:pt x="180425" y="142091"/>
                </a:moveTo>
                <a:lnTo>
                  <a:pt x="162792" y="142091"/>
                </a:lnTo>
                <a:lnTo>
                  <a:pt x="162792" y="174292"/>
                </a:lnTo>
                <a:lnTo>
                  <a:pt x="180425" y="174292"/>
                </a:lnTo>
                <a:lnTo>
                  <a:pt x="180425" y="142091"/>
                </a:lnTo>
                <a:close/>
              </a:path>
              <a:path w="298450" h="177165">
                <a:moveTo>
                  <a:pt x="180425" y="2555"/>
                </a:moveTo>
                <a:lnTo>
                  <a:pt x="152569" y="2555"/>
                </a:lnTo>
                <a:lnTo>
                  <a:pt x="98135" y="125735"/>
                </a:lnTo>
                <a:lnTo>
                  <a:pt x="98135" y="142091"/>
                </a:lnTo>
                <a:lnTo>
                  <a:pt x="197803" y="142091"/>
                </a:lnTo>
                <a:lnTo>
                  <a:pt x="197803" y="125991"/>
                </a:lnTo>
                <a:lnTo>
                  <a:pt x="115257" y="125991"/>
                </a:lnTo>
                <a:lnTo>
                  <a:pt x="163047" y="17633"/>
                </a:lnTo>
                <a:lnTo>
                  <a:pt x="180425" y="17633"/>
                </a:lnTo>
                <a:lnTo>
                  <a:pt x="180425" y="2555"/>
                </a:lnTo>
                <a:close/>
              </a:path>
              <a:path w="298450" h="177165">
                <a:moveTo>
                  <a:pt x="180425" y="17633"/>
                </a:moveTo>
                <a:lnTo>
                  <a:pt x="163047" y="17633"/>
                </a:lnTo>
                <a:lnTo>
                  <a:pt x="163047" y="125991"/>
                </a:lnTo>
                <a:lnTo>
                  <a:pt x="180425" y="125991"/>
                </a:lnTo>
                <a:lnTo>
                  <a:pt x="180425" y="17633"/>
                </a:lnTo>
                <a:close/>
              </a:path>
              <a:path w="298450" h="177165">
                <a:moveTo>
                  <a:pt x="43317" y="1277"/>
                </a:moveTo>
                <a:lnTo>
                  <a:pt x="6253" y="18392"/>
                </a:lnTo>
                <a:lnTo>
                  <a:pt x="0" y="41656"/>
                </a:lnTo>
                <a:lnTo>
                  <a:pt x="0" y="136469"/>
                </a:lnTo>
                <a:lnTo>
                  <a:pt x="23224" y="174100"/>
                </a:lnTo>
                <a:lnTo>
                  <a:pt x="41784" y="176847"/>
                </a:lnTo>
                <a:lnTo>
                  <a:pt x="51766" y="176161"/>
                </a:lnTo>
                <a:lnTo>
                  <a:pt x="60376" y="174100"/>
                </a:lnTo>
                <a:lnTo>
                  <a:pt x="67611" y="170666"/>
                </a:lnTo>
                <a:lnTo>
                  <a:pt x="73473" y="165858"/>
                </a:lnTo>
                <a:lnTo>
                  <a:pt x="77358" y="160747"/>
                </a:lnTo>
                <a:lnTo>
                  <a:pt x="41911" y="160747"/>
                </a:lnTo>
                <a:lnTo>
                  <a:pt x="31513" y="159214"/>
                </a:lnTo>
                <a:lnTo>
                  <a:pt x="24086" y="154614"/>
                </a:lnTo>
                <a:lnTo>
                  <a:pt x="19630" y="146947"/>
                </a:lnTo>
                <a:lnTo>
                  <a:pt x="18180" y="136469"/>
                </a:lnTo>
                <a:lnTo>
                  <a:pt x="18144" y="89446"/>
                </a:lnTo>
                <a:lnTo>
                  <a:pt x="23751" y="86762"/>
                </a:lnTo>
                <a:lnTo>
                  <a:pt x="29836" y="84846"/>
                </a:lnTo>
                <a:lnTo>
                  <a:pt x="36401" y="83696"/>
                </a:lnTo>
                <a:lnTo>
                  <a:pt x="43445" y="83312"/>
                </a:lnTo>
                <a:lnTo>
                  <a:pt x="78968" y="83312"/>
                </a:lnTo>
                <a:lnTo>
                  <a:pt x="78145" y="81667"/>
                </a:lnTo>
                <a:lnTo>
                  <a:pt x="73729" y="76412"/>
                </a:lnTo>
                <a:lnTo>
                  <a:pt x="68645" y="72579"/>
                </a:lnTo>
                <a:lnTo>
                  <a:pt x="18144" y="72579"/>
                </a:lnTo>
                <a:lnTo>
                  <a:pt x="18144" y="42678"/>
                </a:lnTo>
                <a:lnTo>
                  <a:pt x="19885" y="31945"/>
                </a:lnTo>
                <a:lnTo>
                  <a:pt x="25108" y="24278"/>
                </a:lnTo>
                <a:lnTo>
                  <a:pt x="33813" y="19678"/>
                </a:lnTo>
                <a:lnTo>
                  <a:pt x="46000" y="18144"/>
                </a:lnTo>
                <a:lnTo>
                  <a:pt x="77690" y="18144"/>
                </a:lnTo>
                <a:lnTo>
                  <a:pt x="77690" y="5877"/>
                </a:lnTo>
                <a:lnTo>
                  <a:pt x="70558" y="3865"/>
                </a:lnTo>
                <a:lnTo>
                  <a:pt x="62452" y="2427"/>
                </a:lnTo>
                <a:lnTo>
                  <a:pt x="53372" y="1565"/>
                </a:lnTo>
                <a:lnTo>
                  <a:pt x="43317" y="1277"/>
                </a:lnTo>
                <a:close/>
              </a:path>
              <a:path w="298450" h="177165">
                <a:moveTo>
                  <a:pt x="78968" y="83312"/>
                </a:moveTo>
                <a:lnTo>
                  <a:pt x="43445" y="83312"/>
                </a:lnTo>
                <a:lnTo>
                  <a:pt x="53172" y="84638"/>
                </a:lnTo>
                <a:lnTo>
                  <a:pt x="60120" y="88615"/>
                </a:lnTo>
                <a:lnTo>
                  <a:pt x="64289" y="95244"/>
                </a:lnTo>
                <a:lnTo>
                  <a:pt x="65564" y="103757"/>
                </a:lnTo>
                <a:lnTo>
                  <a:pt x="65643" y="136469"/>
                </a:lnTo>
                <a:lnTo>
                  <a:pt x="64193" y="146947"/>
                </a:lnTo>
                <a:lnTo>
                  <a:pt x="59737" y="154614"/>
                </a:lnTo>
                <a:lnTo>
                  <a:pt x="52310" y="159214"/>
                </a:lnTo>
                <a:lnTo>
                  <a:pt x="41911" y="160747"/>
                </a:lnTo>
                <a:lnTo>
                  <a:pt x="77358" y="160747"/>
                </a:lnTo>
                <a:lnTo>
                  <a:pt x="78001" y="159901"/>
                </a:lnTo>
                <a:lnTo>
                  <a:pt x="81236" y="153016"/>
                </a:lnTo>
                <a:lnTo>
                  <a:pt x="83176" y="145206"/>
                </a:lnTo>
                <a:lnTo>
                  <a:pt x="83823" y="136469"/>
                </a:lnTo>
                <a:lnTo>
                  <a:pt x="83823" y="103757"/>
                </a:lnTo>
                <a:lnTo>
                  <a:pt x="83192" y="95340"/>
                </a:lnTo>
                <a:lnTo>
                  <a:pt x="81300" y="87976"/>
                </a:lnTo>
                <a:lnTo>
                  <a:pt x="78968" y="83312"/>
                </a:lnTo>
                <a:close/>
              </a:path>
              <a:path w="298450" h="177165">
                <a:moveTo>
                  <a:pt x="46512" y="66956"/>
                </a:moveTo>
                <a:lnTo>
                  <a:pt x="38318" y="67308"/>
                </a:lnTo>
                <a:lnTo>
                  <a:pt x="30858" y="68362"/>
                </a:lnTo>
                <a:lnTo>
                  <a:pt x="24134" y="70119"/>
                </a:lnTo>
                <a:lnTo>
                  <a:pt x="18144" y="72579"/>
                </a:lnTo>
                <a:lnTo>
                  <a:pt x="68645" y="72579"/>
                </a:lnTo>
                <a:lnTo>
                  <a:pt x="68242" y="72275"/>
                </a:lnTo>
                <a:lnTo>
                  <a:pt x="61877" y="69320"/>
                </a:lnTo>
                <a:lnTo>
                  <a:pt x="54634" y="67547"/>
                </a:lnTo>
                <a:lnTo>
                  <a:pt x="46512" y="66956"/>
                </a:lnTo>
                <a:close/>
              </a:path>
              <a:path w="298450" h="177165">
                <a:moveTo>
                  <a:pt x="77690" y="18144"/>
                </a:moveTo>
                <a:lnTo>
                  <a:pt x="46000" y="18144"/>
                </a:lnTo>
                <a:lnTo>
                  <a:pt x="54881" y="18464"/>
                </a:lnTo>
                <a:lnTo>
                  <a:pt x="63123" y="19422"/>
                </a:lnTo>
                <a:lnTo>
                  <a:pt x="70726" y="21019"/>
                </a:lnTo>
                <a:lnTo>
                  <a:pt x="77690" y="23256"/>
                </a:lnTo>
                <a:lnTo>
                  <a:pt x="77690" y="18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3635542" y="6913767"/>
            <a:ext cx="290830" cy="175895"/>
          </a:xfrm>
          <a:custGeom>
            <a:avLst/>
            <a:gdLst/>
            <a:ahLst/>
            <a:cxnLst/>
            <a:rect l="l" t="t" r="r" b="b"/>
            <a:pathLst>
              <a:path w="290829" h="175895">
                <a:moveTo>
                  <a:pt x="211604" y="153080"/>
                </a:moveTo>
                <a:lnTo>
                  <a:pt x="244571" y="175570"/>
                </a:lnTo>
                <a:lnTo>
                  <a:pt x="255456" y="174907"/>
                </a:lnTo>
                <a:lnTo>
                  <a:pt x="284307" y="158958"/>
                </a:lnTo>
                <a:lnTo>
                  <a:pt x="244315" y="158958"/>
                </a:lnTo>
                <a:lnTo>
                  <a:pt x="235850" y="158591"/>
                </a:lnTo>
                <a:lnTo>
                  <a:pt x="227576" y="157489"/>
                </a:lnTo>
                <a:lnTo>
                  <a:pt x="219494" y="155652"/>
                </a:lnTo>
                <a:lnTo>
                  <a:pt x="211604" y="153080"/>
                </a:lnTo>
                <a:close/>
              </a:path>
              <a:path w="290829" h="175895">
                <a:moveTo>
                  <a:pt x="290572" y="106568"/>
                </a:moveTo>
                <a:lnTo>
                  <a:pt x="272427" y="106568"/>
                </a:lnTo>
                <a:lnTo>
                  <a:pt x="272427" y="135447"/>
                </a:lnTo>
                <a:lnTo>
                  <a:pt x="270670" y="145733"/>
                </a:lnTo>
                <a:lnTo>
                  <a:pt x="265399" y="153080"/>
                </a:lnTo>
                <a:lnTo>
                  <a:pt x="256614" y="157489"/>
                </a:lnTo>
                <a:lnTo>
                  <a:pt x="244315" y="158958"/>
                </a:lnTo>
                <a:lnTo>
                  <a:pt x="284307" y="158958"/>
                </a:lnTo>
                <a:lnTo>
                  <a:pt x="287729" y="152537"/>
                </a:lnTo>
                <a:lnTo>
                  <a:pt x="289861" y="144958"/>
                </a:lnTo>
                <a:lnTo>
                  <a:pt x="290572" y="136469"/>
                </a:lnTo>
                <a:lnTo>
                  <a:pt x="290572" y="106568"/>
                </a:lnTo>
                <a:close/>
              </a:path>
              <a:path w="290829" h="175895">
                <a:moveTo>
                  <a:pt x="248788" y="0"/>
                </a:moveTo>
                <a:lnTo>
                  <a:pt x="212570" y="17130"/>
                </a:lnTo>
                <a:lnTo>
                  <a:pt x="206748" y="40634"/>
                </a:lnTo>
                <a:lnTo>
                  <a:pt x="206748" y="74112"/>
                </a:lnTo>
                <a:lnTo>
                  <a:pt x="229046" y="109443"/>
                </a:lnTo>
                <a:lnTo>
                  <a:pt x="244827" y="111935"/>
                </a:lnTo>
                <a:lnTo>
                  <a:pt x="253164" y="111600"/>
                </a:lnTo>
                <a:lnTo>
                  <a:pt x="260544" y="110593"/>
                </a:lnTo>
                <a:lnTo>
                  <a:pt x="266964" y="108916"/>
                </a:lnTo>
                <a:lnTo>
                  <a:pt x="272427" y="106568"/>
                </a:lnTo>
                <a:lnTo>
                  <a:pt x="290572" y="106568"/>
                </a:lnTo>
                <a:lnTo>
                  <a:pt x="290572" y="95579"/>
                </a:lnTo>
                <a:lnTo>
                  <a:pt x="247638" y="95579"/>
                </a:lnTo>
                <a:lnTo>
                  <a:pt x="237687" y="94174"/>
                </a:lnTo>
                <a:lnTo>
                  <a:pt x="230579" y="89957"/>
                </a:lnTo>
                <a:lnTo>
                  <a:pt x="226314" y="82929"/>
                </a:lnTo>
                <a:lnTo>
                  <a:pt x="224893" y="73090"/>
                </a:lnTo>
                <a:lnTo>
                  <a:pt x="224893" y="40634"/>
                </a:lnTo>
                <a:lnTo>
                  <a:pt x="226378" y="30012"/>
                </a:lnTo>
                <a:lnTo>
                  <a:pt x="230835" y="22425"/>
                </a:lnTo>
                <a:lnTo>
                  <a:pt x="238262" y="17873"/>
                </a:lnTo>
                <a:lnTo>
                  <a:pt x="248660" y="16355"/>
                </a:lnTo>
                <a:lnTo>
                  <a:pt x="284246" y="16355"/>
                </a:lnTo>
                <a:lnTo>
                  <a:pt x="280349" y="11116"/>
                </a:lnTo>
                <a:lnTo>
                  <a:pt x="274543" y="6253"/>
                </a:lnTo>
                <a:lnTo>
                  <a:pt x="267348" y="2779"/>
                </a:lnTo>
                <a:lnTo>
                  <a:pt x="258763" y="694"/>
                </a:lnTo>
                <a:lnTo>
                  <a:pt x="248788" y="0"/>
                </a:lnTo>
                <a:close/>
              </a:path>
              <a:path w="290829" h="175895">
                <a:moveTo>
                  <a:pt x="284246" y="16355"/>
                </a:moveTo>
                <a:lnTo>
                  <a:pt x="248660" y="16355"/>
                </a:lnTo>
                <a:lnTo>
                  <a:pt x="259058" y="17873"/>
                </a:lnTo>
                <a:lnTo>
                  <a:pt x="266485" y="22425"/>
                </a:lnTo>
                <a:lnTo>
                  <a:pt x="270942" y="30012"/>
                </a:lnTo>
                <a:lnTo>
                  <a:pt x="272427" y="40634"/>
                </a:lnTo>
                <a:lnTo>
                  <a:pt x="272427" y="89701"/>
                </a:lnTo>
                <a:lnTo>
                  <a:pt x="267619" y="92273"/>
                </a:lnTo>
                <a:lnTo>
                  <a:pt x="261885" y="94110"/>
                </a:lnTo>
                <a:lnTo>
                  <a:pt x="255225" y="95212"/>
                </a:lnTo>
                <a:lnTo>
                  <a:pt x="247638" y="95579"/>
                </a:lnTo>
                <a:lnTo>
                  <a:pt x="290572" y="95579"/>
                </a:lnTo>
                <a:lnTo>
                  <a:pt x="290572" y="40634"/>
                </a:lnTo>
                <a:lnTo>
                  <a:pt x="289933" y="31889"/>
                </a:lnTo>
                <a:lnTo>
                  <a:pt x="288016" y="24054"/>
                </a:lnTo>
                <a:lnTo>
                  <a:pt x="284822" y="17130"/>
                </a:lnTo>
                <a:lnTo>
                  <a:pt x="284246" y="16355"/>
                </a:lnTo>
                <a:close/>
              </a:path>
              <a:path w="290829" h="175895">
                <a:moveTo>
                  <a:pt x="177502" y="18144"/>
                </a:moveTo>
                <a:lnTo>
                  <a:pt x="148012" y="18144"/>
                </a:lnTo>
                <a:lnTo>
                  <a:pt x="155466" y="19848"/>
                </a:lnTo>
                <a:lnTo>
                  <a:pt x="162962" y="26663"/>
                </a:lnTo>
                <a:lnTo>
                  <a:pt x="164836" y="31774"/>
                </a:lnTo>
                <a:lnTo>
                  <a:pt x="164836" y="57671"/>
                </a:lnTo>
                <a:lnTo>
                  <a:pt x="163899" y="63123"/>
                </a:lnTo>
                <a:lnTo>
                  <a:pt x="160151" y="71301"/>
                </a:lnTo>
                <a:lnTo>
                  <a:pt x="156573" y="75049"/>
                </a:lnTo>
                <a:lnTo>
                  <a:pt x="151291" y="78457"/>
                </a:lnTo>
                <a:lnTo>
                  <a:pt x="124282" y="97743"/>
                </a:lnTo>
                <a:lnTo>
                  <a:pt x="103502" y="137236"/>
                </a:lnTo>
                <a:lnTo>
                  <a:pt x="103502" y="174292"/>
                </a:lnTo>
                <a:lnTo>
                  <a:pt x="183492" y="174292"/>
                </a:lnTo>
                <a:lnTo>
                  <a:pt x="183492" y="157425"/>
                </a:lnTo>
                <a:lnTo>
                  <a:pt x="121902" y="157425"/>
                </a:lnTo>
                <a:lnTo>
                  <a:pt x="121902" y="130335"/>
                </a:lnTo>
                <a:lnTo>
                  <a:pt x="123350" y="124458"/>
                </a:lnTo>
                <a:lnTo>
                  <a:pt x="129143" y="116280"/>
                </a:lnTo>
                <a:lnTo>
                  <a:pt x="134850" y="111339"/>
                </a:lnTo>
                <a:lnTo>
                  <a:pt x="143369" y="105546"/>
                </a:lnTo>
                <a:lnTo>
                  <a:pt x="163047" y="91490"/>
                </a:lnTo>
                <a:lnTo>
                  <a:pt x="182887" y="57671"/>
                </a:lnTo>
                <a:lnTo>
                  <a:pt x="182981" y="37567"/>
                </a:lnTo>
                <a:lnTo>
                  <a:pt x="180154" y="21690"/>
                </a:lnTo>
                <a:lnTo>
                  <a:pt x="177502" y="18144"/>
                </a:lnTo>
                <a:close/>
              </a:path>
              <a:path w="290829" h="175895">
                <a:moveTo>
                  <a:pt x="137747" y="1277"/>
                </a:moveTo>
                <a:lnTo>
                  <a:pt x="128978" y="1565"/>
                </a:lnTo>
                <a:lnTo>
                  <a:pt x="120816" y="2427"/>
                </a:lnTo>
                <a:lnTo>
                  <a:pt x="113261" y="3865"/>
                </a:lnTo>
                <a:lnTo>
                  <a:pt x="106313" y="5877"/>
                </a:lnTo>
                <a:lnTo>
                  <a:pt x="106313" y="23511"/>
                </a:lnTo>
                <a:lnTo>
                  <a:pt x="113397" y="21163"/>
                </a:lnTo>
                <a:lnTo>
                  <a:pt x="120848" y="19486"/>
                </a:lnTo>
                <a:lnTo>
                  <a:pt x="128666" y="18480"/>
                </a:lnTo>
                <a:lnTo>
                  <a:pt x="136852" y="18144"/>
                </a:lnTo>
                <a:lnTo>
                  <a:pt x="177502" y="18144"/>
                </a:lnTo>
                <a:lnTo>
                  <a:pt x="171672" y="10350"/>
                </a:lnTo>
                <a:lnTo>
                  <a:pt x="157537" y="3545"/>
                </a:lnTo>
                <a:lnTo>
                  <a:pt x="137747" y="1277"/>
                </a:lnTo>
                <a:close/>
              </a:path>
              <a:path w="290829" h="175895">
                <a:moveTo>
                  <a:pt x="0" y="152569"/>
                </a:moveTo>
                <a:lnTo>
                  <a:pt x="0" y="170458"/>
                </a:lnTo>
                <a:lnTo>
                  <a:pt x="8174" y="172695"/>
                </a:lnTo>
                <a:lnTo>
                  <a:pt x="16352" y="174292"/>
                </a:lnTo>
                <a:lnTo>
                  <a:pt x="24532" y="175250"/>
                </a:lnTo>
                <a:lnTo>
                  <a:pt x="32711" y="175570"/>
                </a:lnTo>
                <a:lnTo>
                  <a:pt x="43601" y="174963"/>
                </a:lnTo>
                <a:lnTo>
                  <a:pt x="73393" y="158958"/>
                </a:lnTo>
                <a:lnTo>
                  <a:pt x="32583" y="158958"/>
                </a:lnTo>
                <a:lnTo>
                  <a:pt x="24744" y="158559"/>
                </a:lnTo>
                <a:lnTo>
                  <a:pt x="16700" y="157361"/>
                </a:lnTo>
                <a:lnTo>
                  <a:pt x="8452" y="155364"/>
                </a:lnTo>
                <a:lnTo>
                  <a:pt x="0" y="152569"/>
                </a:lnTo>
                <a:close/>
              </a:path>
              <a:path w="290829" h="175895">
                <a:moveTo>
                  <a:pt x="73718" y="89190"/>
                </a:moveTo>
                <a:lnTo>
                  <a:pt x="46418" y="89190"/>
                </a:lnTo>
                <a:lnTo>
                  <a:pt x="52517" y="91022"/>
                </a:lnTo>
                <a:lnTo>
                  <a:pt x="59162" y="98348"/>
                </a:lnTo>
                <a:lnTo>
                  <a:pt x="60823" y="104098"/>
                </a:lnTo>
                <a:lnTo>
                  <a:pt x="60823" y="144562"/>
                </a:lnTo>
                <a:lnTo>
                  <a:pt x="58685" y="149801"/>
                </a:lnTo>
                <a:lnTo>
                  <a:pt x="50175" y="157127"/>
                </a:lnTo>
                <a:lnTo>
                  <a:pt x="42891" y="158958"/>
                </a:lnTo>
                <a:lnTo>
                  <a:pt x="73393" y="158958"/>
                </a:lnTo>
                <a:lnTo>
                  <a:pt x="76093" y="154230"/>
                </a:lnTo>
                <a:lnTo>
                  <a:pt x="78249" y="146979"/>
                </a:lnTo>
                <a:lnTo>
                  <a:pt x="78968" y="138769"/>
                </a:lnTo>
                <a:lnTo>
                  <a:pt x="78968" y="110657"/>
                </a:lnTo>
                <a:lnTo>
                  <a:pt x="76555" y="93886"/>
                </a:lnTo>
                <a:lnTo>
                  <a:pt x="73718" y="89190"/>
                </a:lnTo>
                <a:close/>
              </a:path>
              <a:path w="290829" h="175895">
                <a:moveTo>
                  <a:pt x="74879" y="2555"/>
                </a:moveTo>
                <a:lnTo>
                  <a:pt x="1277" y="2555"/>
                </a:lnTo>
                <a:lnTo>
                  <a:pt x="1277" y="92001"/>
                </a:lnTo>
                <a:lnTo>
                  <a:pt x="25425" y="89893"/>
                </a:lnTo>
                <a:lnTo>
                  <a:pt x="32998" y="89366"/>
                </a:lnTo>
                <a:lnTo>
                  <a:pt x="37567" y="89190"/>
                </a:lnTo>
                <a:lnTo>
                  <a:pt x="73718" y="89190"/>
                </a:lnTo>
                <a:lnTo>
                  <a:pt x="69317" y="81907"/>
                </a:lnTo>
                <a:lnTo>
                  <a:pt x="57257" y="74719"/>
                </a:lnTo>
                <a:lnTo>
                  <a:pt x="49380" y="73601"/>
                </a:lnTo>
                <a:lnTo>
                  <a:pt x="19167" y="73601"/>
                </a:lnTo>
                <a:lnTo>
                  <a:pt x="19167" y="19422"/>
                </a:lnTo>
                <a:lnTo>
                  <a:pt x="74879" y="19422"/>
                </a:lnTo>
                <a:lnTo>
                  <a:pt x="74879" y="2555"/>
                </a:lnTo>
                <a:close/>
              </a:path>
              <a:path w="290829" h="175895">
                <a:moveTo>
                  <a:pt x="40378" y="72323"/>
                </a:moveTo>
                <a:lnTo>
                  <a:pt x="32711" y="72323"/>
                </a:lnTo>
                <a:lnTo>
                  <a:pt x="25641" y="72749"/>
                </a:lnTo>
                <a:lnTo>
                  <a:pt x="19167" y="73601"/>
                </a:lnTo>
                <a:lnTo>
                  <a:pt x="49380" y="73601"/>
                </a:lnTo>
                <a:lnTo>
                  <a:pt x="40378" y="723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066237" y="6819802"/>
            <a:ext cx="3752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442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4548913" y="6915045"/>
            <a:ext cx="280670" cy="174625"/>
          </a:xfrm>
          <a:custGeom>
            <a:avLst/>
            <a:gdLst/>
            <a:ahLst/>
            <a:cxnLst/>
            <a:rect l="l" t="t" r="r" b="b"/>
            <a:pathLst>
              <a:path w="280670" h="174625">
                <a:moveTo>
                  <a:pt x="262716" y="140813"/>
                </a:moveTo>
                <a:lnTo>
                  <a:pt x="245082" y="140813"/>
                </a:lnTo>
                <a:lnTo>
                  <a:pt x="245082" y="173014"/>
                </a:lnTo>
                <a:lnTo>
                  <a:pt x="262716" y="173014"/>
                </a:lnTo>
                <a:lnTo>
                  <a:pt x="262716" y="140813"/>
                </a:lnTo>
                <a:close/>
              </a:path>
              <a:path w="280670" h="174625">
                <a:moveTo>
                  <a:pt x="262716" y="1277"/>
                </a:moveTo>
                <a:lnTo>
                  <a:pt x="234860" y="1277"/>
                </a:lnTo>
                <a:lnTo>
                  <a:pt x="180425" y="124458"/>
                </a:lnTo>
                <a:lnTo>
                  <a:pt x="180425" y="140813"/>
                </a:lnTo>
                <a:lnTo>
                  <a:pt x="280094" y="140813"/>
                </a:lnTo>
                <a:lnTo>
                  <a:pt x="280094" y="124713"/>
                </a:lnTo>
                <a:lnTo>
                  <a:pt x="197548" y="124713"/>
                </a:lnTo>
                <a:lnTo>
                  <a:pt x="245338" y="16355"/>
                </a:lnTo>
                <a:lnTo>
                  <a:pt x="262716" y="16355"/>
                </a:lnTo>
                <a:lnTo>
                  <a:pt x="262716" y="1277"/>
                </a:lnTo>
                <a:close/>
              </a:path>
              <a:path w="280670" h="174625">
                <a:moveTo>
                  <a:pt x="262716" y="16355"/>
                </a:moveTo>
                <a:lnTo>
                  <a:pt x="245338" y="16355"/>
                </a:lnTo>
                <a:lnTo>
                  <a:pt x="245338" y="124713"/>
                </a:lnTo>
                <a:lnTo>
                  <a:pt x="262716" y="124713"/>
                </a:lnTo>
                <a:lnTo>
                  <a:pt x="262716" y="16355"/>
                </a:lnTo>
                <a:close/>
              </a:path>
              <a:path w="280670" h="174625">
                <a:moveTo>
                  <a:pt x="171736" y="1277"/>
                </a:moveTo>
                <a:lnTo>
                  <a:pt x="95068" y="1277"/>
                </a:lnTo>
                <a:lnTo>
                  <a:pt x="95068" y="17889"/>
                </a:lnTo>
                <a:lnTo>
                  <a:pt x="152569" y="17889"/>
                </a:lnTo>
                <a:lnTo>
                  <a:pt x="136724" y="67979"/>
                </a:lnTo>
                <a:lnTo>
                  <a:pt x="125608" y="109252"/>
                </a:lnTo>
                <a:lnTo>
                  <a:pt x="122157" y="147202"/>
                </a:lnTo>
                <a:lnTo>
                  <a:pt x="122157" y="173014"/>
                </a:lnTo>
                <a:lnTo>
                  <a:pt x="140558" y="173014"/>
                </a:lnTo>
                <a:lnTo>
                  <a:pt x="140574" y="147202"/>
                </a:lnTo>
                <a:lnTo>
                  <a:pt x="140765" y="137874"/>
                </a:lnTo>
                <a:lnTo>
                  <a:pt x="148289" y="92001"/>
                </a:lnTo>
                <a:lnTo>
                  <a:pt x="171736" y="15844"/>
                </a:lnTo>
                <a:lnTo>
                  <a:pt x="171736" y="1277"/>
                </a:lnTo>
                <a:close/>
              </a:path>
              <a:path w="280670" h="174625">
                <a:moveTo>
                  <a:pt x="0" y="151802"/>
                </a:moveTo>
                <a:lnTo>
                  <a:pt x="0" y="169692"/>
                </a:lnTo>
                <a:lnTo>
                  <a:pt x="7147" y="171704"/>
                </a:lnTo>
                <a:lnTo>
                  <a:pt x="15301" y="173142"/>
                </a:lnTo>
                <a:lnTo>
                  <a:pt x="24461" y="174004"/>
                </a:lnTo>
                <a:lnTo>
                  <a:pt x="34628" y="174292"/>
                </a:lnTo>
                <a:lnTo>
                  <a:pt x="44675" y="173685"/>
                </a:lnTo>
                <a:lnTo>
                  <a:pt x="73183" y="157680"/>
                </a:lnTo>
                <a:lnTo>
                  <a:pt x="31561" y="157680"/>
                </a:lnTo>
                <a:lnTo>
                  <a:pt x="23407" y="157313"/>
                </a:lnTo>
                <a:lnTo>
                  <a:pt x="15429" y="156211"/>
                </a:lnTo>
                <a:lnTo>
                  <a:pt x="7626" y="154374"/>
                </a:lnTo>
                <a:lnTo>
                  <a:pt x="0" y="151802"/>
                </a:lnTo>
                <a:close/>
              </a:path>
              <a:path w="280670" h="174625">
                <a:moveTo>
                  <a:pt x="71880" y="16611"/>
                </a:moveTo>
                <a:lnTo>
                  <a:pt x="42337" y="16611"/>
                </a:lnTo>
                <a:lnTo>
                  <a:pt x="49749" y="18442"/>
                </a:lnTo>
                <a:lnTo>
                  <a:pt x="57586" y="25769"/>
                </a:lnTo>
                <a:lnTo>
                  <a:pt x="59545" y="31008"/>
                </a:lnTo>
                <a:lnTo>
                  <a:pt x="59545" y="62186"/>
                </a:lnTo>
                <a:lnTo>
                  <a:pt x="57841" y="68277"/>
                </a:lnTo>
                <a:lnTo>
                  <a:pt x="51026" y="76625"/>
                </a:lnTo>
                <a:lnTo>
                  <a:pt x="45063" y="78712"/>
                </a:lnTo>
                <a:lnTo>
                  <a:pt x="18911" y="78712"/>
                </a:lnTo>
                <a:lnTo>
                  <a:pt x="18911" y="95324"/>
                </a:lnTo>
                <a:lnTo>
                  <a:pt x="36545" y="95324"/>
                </a:lnTo>
                <a:lnTo>
                  <a:pt x="47055" y="96825"/>
                </a:lnTo>
                <a:lnTo>
                  <a:pt x="54562" y="101329"/>
                </a:lnTo>
                <a:lnTo>
                  <a:pt x="59066" y="108836"/>
                </a:lnTo>
                <a:lnTo>
                  <a:pt x="60567" y="119346"/>
                </a:lnTo>
                <a:lnTo>
                  <a:pt x="60567" y="143454"/>
                </a:lnTo>
                <a:lnTo>
                  <a:pt x="58480" y="148736"/>
                </a:lnTo>
                <a:lnTo>
                  <a:pt x="50132" y="155891"/>
                </a:lnTo>
                <a:lnTo>
                  <a:pt x="42550" y="157680"/>
                </a:lnTo>
                <a:lnTo>
                  <a:pt x="73183" y="157680"/>
                </a:lnTo>
                <a:lnTo>
                  <a:pt x="75869" y="152889"/>
                </a:lnTo>
                <a:lnTo>
                  <a:pt x="78001" y="145557"/>
                </a:lnTo>
                <a:lnTo>
                  <a:pt x="78712" y="137236"/>
                </a:lnTo>
                <a:lnTo>
                  <a:pt x="78712" y="117557"/>
                </a:lnTo>
                <a:lnTo>
                  <a:pt x="77482" y="106520"/>
                </a:lnTo>
                <a:lnTo>
                  <a:pt x="73793" y="97688"/>
                </a:lnTo>
                <a:lnTo>
                  <a:pt x="67643" y="91059"/>
                </a:lnTo>
                <a:lnTo>
                  <a:pt x="59034" y="86635"/>
                </a:lnTo>
                <a:lnTo>
                  <a:pt x="67196" y="81843"/>
                </a:lnTo>
                <a:lnTo>
                  <a:pt x="73026" y="74879"/>
                </a:lnTo>
                <a:lnTo>
                  <a:pt x="76524" y="65742"/>
                </a:lnTo>
                <a:lnTo>
                  <a:pt x="77690" y="54434"/>
                </a:lnTo>
                <a:lnTo>
                  <a:pt x="77690" y="36800"/>
                </a:lnTo>
                <a:lnTo>
                  <a:pt x="74879" y="20700"/>
                </a:lnTo>
                <a:lnTo>
                  <a:pt x="71880" y="16611"/>
                </a:lnTo>
                <a:close/>
              </a:path>
              <a:path w="280670" h="174625">
                <a:moveTo>
                  <a:pt x="32711" y="0"/>
                </a:moveTo>
                <a:lnTo>
                  <a:pt x="24166" y="223"/>
                </a:lnTo>
                <a:lnTo>
                  <a:pt x="16419" y="894"/>
                </a:lnTo>
                <a:lnTo>
                  <a:pt x="9471" y="2012"/>
                </a:lnTo>
                <a:lnTo>
                  <a:pt x="3322" y="3577"/>
                </a:lnTo>
                <a:lnTo>
                  <a:pt x="3322" y="20955"/>
                </a:lnTo>
                <a:lnTo>
                  <a:pt x="9487" y="19055"/>
                </a:lnTo>
                <a:lnTo>
                  <a:pt x="16228" y="17697"/>
                </a:lnTo>
                <a:lnTo>
                  <a:pt x="23543" y="16882"/>
                </a:lnTo>
                <a:lnTo>
                  <a:pt x="31433" y="16611"/>
                </a:lnTo>
                <a:lnTo>
                  <a:pt x="71880" y="16611"/>
                </a:lnTo>
                <a:lnTo>
                  <a:pt x="66445" y="9200"/>
                </a:lnTo>
                <a:lnTo>
                  <a:pt x="52389" y="2300"/>
                </a:lnTo>
                <a:lnTo>
                  <a:pt x="327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982421" y="6819802"/>
            <a:ext cx="3752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318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5455899" y="6915045"/>
            <a:ext cx="276860" cy="174625"/>
          </a:xfrm>
          <a:custGeom>
            <a:avLst/>
            <a:gdLst/>
            <a:ahLst/>
            <a:cxnLst/>
            <a:rect l="l" t="t" r="r" b="b"/>
            <a:pathLst>
              <a:path w="276860" h="174625">
                <a:moveTo>
                  <a:pt x="276516" y="1277"/>
                </a:moveTo>
                <a:lnTo>
                  <a:pt x="199848" y="1277"/>
                </a:lnTo>
                <a:lnTo>
                  <a:pt x="199848" y="17889"/>
                </a:lnTo>
                <a:lnTo>
                  <a:pt x="257349" y="17889"/>
                </a:lnTo>
                <a:lnTo>
                  <a:pt x="241504" y="67979"/>
                </a:lnTo>
                <a:lnTo>
                  <a:pt x="230387" y="109252"/>
                </a:lnTo>
                <a:lnTo>
                  <a:pt x="226937" y="147202"/>
                </a:lnTo>
                <a:lnTo>
                  <a:pt x="226937" y="173014"/>
                </a:lnTo>
                <a:lnTo>
                  <a:pt x="245338" y="173014"/>
                </a:lnTo>
                <a:lnTo>
                  <a:pt x="245353" y="147202"/>
                </a:lnTo>
                <a:lnTo>
                  <a:pt x="245545" y="137874"/>
                </a:lnTo>
                <a:lnTo>
                  <a:pt x="253068" y="92001"/>
                </a:lnTo>
                <a:lnTo>
                  <a:pt x="276516" y="15844"/>
                </a:lnTo>
                <a:lnTo>
                  <a:pt x="276516" y="1277"/>
                </a:lnTo>
                <a:close/>
              </a:path>
              <a:path w="276860" h="174625">
                <a:moveTo>
                  <a:pt x="106057" y="151291"/>
                </a:moveTo>
                <a:lnTo>
                  <a:pt x="106057" y="169181"/>
                </a:lnTo>
                <a:lnTo>
                  <a:pt x="114231" y="171417"/>
                </a:lnTo>
                <a:lnTo>
                  <a:pt x="122410" y="173014"/>
                </a:lnTo>
                <a:lnTo>
                  <a:pt x="130590" y="173972"/>
                </a:lnTo>
                <a:lnTo>
                  <a:pt x="138769" y="174292"/>
                </a:lnTo>
                <a:lnTo>
                  <a:pt x="149659" y="173685"/>
                </a:lnTo>
                <a:lnTo>
                  <a:pt x="179450" y="157680"/>
                </a:lnTo>
                <a:lnTo>
                  <a:pt x="138641" y="157680"/>
                </a:lnTo>
                <a:lnTo>
                  <a:pt x="130802" y="157281"/>
                </a:lnTo>
                <a:lnTo>
                  <a:pt x="122758" y="156083"/>
                </a:lnTo>
                <a:lnTo>
                  <a:pt x="114510" y="154087"/>
                </a:lnTo>
                <a:lnTo>
                  <a:pt x="106057" y="151291"/>
                </a:lnTo>
                <a:close/>
              </a:path>
              <a:path w="276860" h="174625">
                <a:moveTo>
                  <a:pt x="179775" y="87912"/>
                </a:moveTo>
                <a:lnTo>
                  <a:pt x="152475" y="87912"/>
                </a:lnTo>
                <a:lnTo>
                  <a:pt x="158575" y="89744"/>
                </a:lnTo>
                <a:lnTo>
                  <a:pt x="165219" y="97070"/>
                </a:lnTo>
                <a:lnTo>
                  <a:pt x="166881" y="102820"/>
                </a:lnTo>
                <a:lnTo>
                  <a:pt x="166881" y="143284"/>
                </a:lnTo>
                <a:lnTo>
                  <a:pt x="164742" y="148523"/>
                </a:lnTo>
                <a:lnTo>
                  <a:pt x="156232" y="155849"/>
                </a:lnTo>
                <a:lnTo>
                  <a:pt x="148949" y="157680"/>
                </a:lnTo>
                <a:lnTo>
                  <a:pt x="179450" y="157680"/>
                </a:lnTo>
                <a:lnTo>
                  <a:pt x="182150" y="152953"/>
                </a:lnTo>
                <a:lnTo>
                  <a:pt x="184307" y="145701"/>
                </a:lnTo>
                <a:lnTo>
                  <a:pt x="185025" y="137491"/>
                </a:lnTo>
                <a:lnTo>
                  <a:pt x="185025" y="109379"/>
                </a:lnTo>
                <a:lnTo>
                  <a:pt x="182612" y="92608"/>
                </a:lnTo>
                <a:lnTo>
                  <a:pt x="179775" y="87912"/>
                </a:lnTo>
                <a:close/>
              </a:path>
              <a:path w="276860" h="174625">
                <a:moveTo>
                  <a:pt x="180936" y="1277"/>
                </a:moveTo>
                <a:lnTo>
                  <a:pt x="107335" y="1277"/>
                </a:lnTo>
                <a:lnTo>
                  <a:pt x="107335" y="90724"/>
                </a:lnTo>
                <a:lnTo>
                  <a:pt x="131482" y="88615"/>
                </a:lnTo>
                <a:lnTo>
                  <a:pt x="139055" y="88088"/>
                </a:lnTo>
                <a:lnTo>
                  <a:pt x="143625" y="87912"/>
                </a:lnTo>
                <a:lnTo>
                  <a:pt x="179775" y="87912"/>
                </a:lnTo>
                <a:lnTo>
                  <a:pt x="175375" y="80629"/>
                </a:lnTo>
                <a:lnTo>
                  <a:pt x="163315" y="73441"/>
                </a:lnTo>
                <a:lnTo>
                  <a:pt x="155438" y="72323"/>
                </a:lnTo>
                <a:lnTo>
                  <a:pt x="125224" y="72323"/>
                </a:lnTo>
                <a:lnTo>
                  <a:pt x="125224" y="18144"/>
                </a:lnTo>
                <a:lnTo>
                  <a:pt x="180936" y="18144"/>
                </a:lnTo>
                <a:lnTo>
                  <a:pt x="180936" y="1277"/>
                </a:lnTo>
                <a:close/>
              </a:path>
              <a:path w="276860" h="174625">
                <a:moveTo>
                  <a:pt x="146436" y="71045"/>
                </a:moveTo>
                <a:lnTo>
                  <a:pt x="138769" y="71045"/>
                </a:lnTo>
                <a:lnTo>
                  <a:pt x="131698" y="71471"/>
                </a:lnTo>
                <a:lnTo>
                  <a:pt x="125224" y="72323"/>
                </a:lnTo>
                <a:lnTo>
                  <a:pt x="155438" y="72323"/>
                </a:lnTo>
                <a:lnTo>
                  <a:pt x="146436" y="71045"/>
                </a:lnTo>
                <a:close/>
              </a:path>
              <a:path w="276860" h="174625">
                <a:moveTo>
                  <a:pt x="74000" y="16866"/>
                </a:moveTo>
                <a:lnTo>
                  <a:pt x="44501" y="16866"/>
                </a:lnTo>
                <a:lnTo>
                  <a:pt x="51963" y="18570"/>
                </a:lnTo>
                <a:lnTo>
                  <a:pt x="59451" y="25385"/>
                </a:lnTo>
                <a:lnTo>
                  <a:pt x="61334" y="30496"/>
                </a:lnTo>
                <a:lnTo>
                  <a:pt x="61334" y="56393"/>
                </a:lnTo>
                <a:lnTo>
                  <a:pt x="60397" y="61845"/>
                </a:lnTo>
                <a:lnTo>
                  <a:pt x="56640" y="70023"/>
                </a:lnTo>
                <a:lnTo>
                  <a:pt x="53062" y="73771"/>
                </a:lnTo>
                <a:lnTo>
                  <a:pt x="47789" y="77179"/>
                </a:lnTo>
                <a:lnTo>
                  <a:pt x="20780" y="96466"/>
                </a:lnTo>
                <a:lnTo>
                  <a:pt x="0" y="135958"/>
                </a:lnTo>
                <a:lnTo>
                  <a:pt x="0" y="173014"/>
                </a:lnTo>
                <a:lnTo>
                  <a:pt x="79990" y="173014"/>
                </a:lnTo>
                <a:lnTo>
                  <a:pt x="79990" y="156147"/>
                </a:lnTo>
                <a:lnTo>
                  <a:pt x="18400" y="156147"/>
                </a:lnTo>
                <a:lnTo>
                  <a:pt x="18400" y="129058"/>
                </a:lnTo>
                <a:lnTo>
                  <a:pt x="19840" y="123180"/>
                </a:lnTo>
                <a:lnTo>
                  <a:pt x="25641" y="115002"/>
                </a:lnTo>
                <a:lnTo>
                  <a:pt x="31340" y="110061"/>
                </a:lnTo>
                <a:lnTo>
                  <a:pt x="39867" y="104268"/>
                </a:lnTo>
                <a:lnTo>
                  <a:pt x="59545" y="90212"/>
                </a:lnTo>
                <a:lnTo>
                  <a:pt x="79385" y="56393"/>
                </a:lnTo>
                <a:lnTo>
                  <a:pt x="79479" y="36289"/>
                </a:lnTo>
                <a:lnTo>
                  <a:pt x="76652" y="20412"/>
                </a:lnTo>
                <a:lnTo>
                  <a:pt x="74000" y="16866"/>
                </a:lnTo>
                <a:close/>
              </a:path>
              <a:path w="276860" h="174625">
                <a:moveTo>
                  <a:pt x="34245" y="0"/>
                </a:moveTo>
                <a:lnTo>
                  <a:pt x="25471" y="287"/>
                </a:lnTo>
                <a:lnTo>
                  <a:pt x="17307" y="1150"/>
                </a:lnTo>
                <a:lnTo>
                  <a:pt x="9754" y="2587"/>
                </a:lnTo>
                <a:lnTo>
                  <a:pt x="2811" y="4600"/>
                </a:lnTo>
                <a:lnTo>
                  <a:pt x="2811" y="22233"/>
                </a:lnTo>
                <a:lnTo>
                  <a:pt x="9894" y="19885"/>
                </a:lnTo>
                <a:lnTo>
                  <a:pt x="17346" y="18208"/>
                </a:lnTo>
                <a:lnTo>
                  <a:pt x="25164" y="17202"/>
                </a:lnTo>
                <a:lnTo>
                  <a:pt x="33350" y="16866"/>
                </a:lnTo>
                <a:lnTo>
                  <a:pt x="74000" y="16866"/>
                </a:lnTo>
                <a:lnTo>
                  <a:pt x="68170" y="9072"/>
                </a:lnTo>
                <a:lnTo>
                  <a:pt x="54035" y="2268"/>
                </a:lnTo>
                <a:lnTo>
                  <a:pt x="342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6802957" y="6913767"/>
            <a:ext cx="281305" cy="177165"/>
          </a:xfrm>
          <a:custGeom>
            <a:avLst/>
            <a:gdLst/>
            <a:ahLst/>
            <a:cxnLst/>
            <a:rect l="l" t="t" r="r" b="b"/>
            <a:pathLst>
              <a:path w="281304" h="177165">
                <a:moveTo>
                  <a:pt x="239076" y="0"/>
                </a:moveTo>
                <a:lnTo>
                  <a:pt x="203042" y="17130"/>
                </a:lnTo>
                <a:lnTo>
                  <a:pt x="197292" y="40634"/>
                </a:lnTo>
                <a:lnTo>
                  <a:pt x="197292" y="136469"/>
                </a:lnTo>
                <a:lnTo>
                  <a:pt x="220516" y="174100"/>
                </a:lnTo>
                <a:lnTo>
                  <a:pt x="239076" y="176847"/>
                </a:lnTo>
                <a:lnTo>
                  <a:pt x="249059" y="176161"/>
                </a:lnTo>
                <a:lnTo>
                  <a:pt x="257668" y="174100"/>
                </a:lnTo>
                <a:lnTo>
                  <a:pt x="264904" y="170666"/>
                </a:lnTo>
                <a:lnTo>
                  <a:pt x="270766" y="165858"/>
                </a:lnTo>
                <a:lnTo>
                  <a:pt x="274845" y="160492"/>
                </a:lnTo>
                <a:lnTo>
                  <a:pt x="239204" y="160492"/>
                </a:lnTo>
                <a:lnTo>
                  <a:pt x="228806" y="158958"/>
                </a:lnTo>
                <a:lnTo>
                  <a:pt x="221379" y="154358"/>
                </a:lnTo>
                <a:lnTo>
                  <a:pt x="216923" y="146691"/>
                </a:lnTo>
                <a:lnTo>
                  <a:pt x="215508" y="136469"/>
                </a:lnTo>
                <a:lnTo>
                  <a:pt x="215472" y="40634"/>
                </a:lnTo>
                <a:lnTo>
                  <a:pt x="216923" y="30156"/>
                </a:lnTo>
                <a:lnTo>
                  <a:pt x="221379" y="22489"/>
                </a:lnTo>
                <a:lnTo>
                  <a:pt x="228806" y="17889"/>
                </a:lnTo>
                <a:lnTo>
                  <a:pt x="239204" y="16355"/>
                </a:lnTo>
                <a:lnTo>
                  <a:pt x="274711" y="16355"/>
                </a:lnTo>
                <a:lnTo>
                  <a:pt x="270766" y="11116"/>
                </a:lnTo>
                <a:lnTo>
                  <a:pt x="264904" y="6253"/>
                </a:lnTo>
                <a:lnTo>
                  <a:pt x="257668" y="2779"/>
                </a:lnTo>
                <a:lnTo>
                  <a:pt x="249059" y="694"/>
                </a:lnTo>
                <a:lnTo>
                  <a:pt x="239076" y="0"/>
                </a:lnTo>
                <a:close/>
              </a:path>
              <a:path w="281304" h="177165">
                <a:moveTo>
                  <a:pt x="274711" y="16355"/>
                </a:moveTo>
                <a:lnTo>
                  <a:pt x="239204" y="16355"/>
                </a:lnTo>
                <a:lnTo>
                  <a:pt x="249602" y="17889"/>
                </a:lnTo>
                <a:lnTo>
                  <a:pt x="257030" y="22489"/>
                </a:lnTo>
                <a:lnTo>
                  <a:pt x="261486" y="30156"/>
                </a:lnTo>
                <a:lnTo>
                  <a:pt x="262936" y="40634"/>
                </a:lnTo>
                <a:lnTo>
                  <a:pt x="262901" y="136469"/>
                </a:lnTo>
                <a:lnTo>
                  <a:pt x="261486" y="146691"/>
                </a:lnTo>
                <a:lnTo>
                  <a:pt x="257030" y="154358"/>
                </a:lnTo>
                <a:lnTo>
                  <a:pt x="249602" y="158958"/>
                </a:lnTo>
                <a:lnTo>
                  <a:pt x="239204" y="160492"/>
                </a:lnTo>
                <a:lnTo>
                  <a:pt x="274845" y="160492"/>
                </a:lnTo>
                <a:lnTo>
                  <a:pt x="275294" y="159901"/>
                </a:lnTo>
                <a:lnTo>
                  <a:pt x="278529" y="153016"/>
                </a:lnTo>
                <a:lnTo>
                  <a:pt x="280469" y="145206"/>
                </a:lnTo>
                <a:lnTo>
                  <a:pt x="281116" y="136469"/>
                </a:lnTo>
                <a:lnTo>
                  <a:pt x="281116" y="40634"/>
                </a:lnTo>
                <a:lnTo>
                  <a:pt x="280469" y="31889"/>
                </a:lnTo>
                <a:lnTo>
                  <a:pt x="278529" y="24054"/>
                </a:lnTo>
                <a:lnTo>
                  <a:pt x="275294" y="17130"/>
                </a:lnTo>
                <a:lnTo>
                  <a:pt x="274711" y="16355"/>
                </a:lnTo>
                <a:close/>
              </a:path>
              <a:path w="281304" h="177165">
                <a:moveTo>
                  <a:pt x="125096" y="0"/>
                </a:moveTo>
                <a:lnTo>
                  <a:pt x="89062" y="17130"/>
                </a:lnTo>
                <a:lnTo>
                  <a:pt x="83312" y="40634"/>
                </a:lnTo>
                <a:lnTo>
                  <a:pt x="83312" y="136469"/>
                </a:lnTo>
                <a:lnTo>
                  <a:pt x="106536" y="174100"/>
                </a:lnTo>
                <a:lnTo>
                  <a:pt x="125096" y="176847"/>
                </a:lnTo>
                <a:lnTo>
                  <a:pt x="135079" y="176161"/>
                </a:lnTo>
                <a:lnTo>
                  <a:pt x="143688" y="174100"/>
                </a:lnTo>
                <a:lnTo>
                  <a:pt x="150924" y="170666"/>
                </a:lnTo>
                <a:lnTo>
                  <a:pt x="156786" y="165858"/>
                </a:lnTo>
                <a:lnTo>
                  <a:pt x="160865" y="160492"/>
                </a:lnTo>
                <a:lnTo>
                  <a:pt x="125224" y="160492"/>
                </a:lnTo>
                <a:lnTo>
                  <a:pt x="114826" y="158958"/>
                </a:lnTo>
                <a:lnTo>
                  <a:pt x="107399" y="154358"/>
                </a:lnTo>
                <a:lnTo>
                  <a:pt x="102943" y="146691"/>
                </a:lnTo>
                <a:lnTo>
                  <a:pt x="101528" y="136469"/>
                </a:lnTo>
                <a:lnTo>
                  <a:pt x="101492" y="40634"/>
                </a:lnTo>
                <a:lnTo>
                  <a:pt x="102943" y="30156"/>
                </a:lnTo>
                <a:lnTo>
                  <a:pt x="107399" y="22489"/>
                </a:lnTo>
                <a:lnTo>
                  <a:pt x="114826" y="17889"/>
                </a:lnTo>
                <a:lnTo>
                  <a:pt x="125224" y="16355"/>
                </a:lnTo>
                <a:lnTo>
                  <a:pt x="160731" y="16355"/>
                </a:lnTo>
                <a:lnTo>
                  <a:pt x="156786" y="11116"/>
                </a:lnTo>
                <a:lnTo>
                  <a:pt x="150924" y="6253"/>
                </a:lnTo>
                <a:lnTo>
                  <a:pt x="143688" y="2779"/>
                </a:lnTo>
                <a:lnTo>
                  <a:pt x="135079" y="694"/>
                </a:lnTo>
                <a:lnTo>
                  <a:pt x="125096" y="0"/>
                </a:lnTo>
                <a:close/>
              </a:path>
              <a:path w="281304" h="177165">
                <a:moveTo>
                  <a:pt x="160731" y="16355"/>
                </a:moveTo>
                <a:lnTo>
                  <a:pt x="125224" y="16355"/>
                </a:lnTo>
                <a:lnTo>
                  <a:pt x="135622" y="17889"/>
                </a:lnTo>
                <a:lnTo>
                  <a:pt x="143050" y="22489"/>
                </a:lnTo>
                <a:lnTo>
                  <a:pt x="147506" y="30156"/>
                </a:lnTo>
                <a:lnTo>
                  <a:pt x="148956" y="40634"/>
                </a:lnTo>
                <a:lnTo>
                  <a:pt x="148921" y="136469"/>
                </a:lnTo>
                <a:lnTo>
                  <a:pt x="147506" y="146691"/>
                </a:lnTo>
                <a:lnTo>
                  <a:pt x="143050" y="154358"/>
                </a:lnTo>
                <a:lnTo>
                  <a:pt x="135622" y="158958"/>
                </a:lnTo>
                <a:lnTo>
                  <a:pt x="125224" y="160492"/>
                </a:lnTo>
                <a:lnTo>
                  <a:pt x="160865" y="160492"/>
                </a:lnTo>
                <a:lnTo>
                  <a:pt x="161314" y="159901"/>
                </a:lnTo>
                <a:lnTo>
                  <a:pt x="164549" y="153016"/>
                </a:lnTo>
                <a:lnTo>
                  <a:pt x="166489" y="145206"/>
                </a:lnTo>
                <a:lnTo>
                  <a:pt x="167136" y="136469"/>
                </a:lnTo>
                <a:lnTo>
                  <a:pt x="167136" y="40634"/>
                </a:lnTo>
                <a:lnTo>
                  <a:pt x="166489" y="31889"/>
                </a:lnTo>
                <a:lnTo>
                  <a:pt x="164549" y="24054"/>
                </a:lnTo>
                <a:lnTo>
                  <a:pt x="161314" y="17130"/>
                </a:lnTo>
                <a:lnTo>
                  <a:pt x="160731" y="16355"/>
                </a:lnTo>
                <a:close/>
              </a:path>
              <a:path w="281304" h="177165">
                <a:moveTo>
                  <a:pt x="50600" y="21211"/>
                </a:moveTo>
                <a:lnTo>
                  <a:pt x="32200" y="21211"/>
                </a:lnTo>
                <a:lnTo>
                  <a:pt x="32200" y="174292"/>
                </a:lnTo>
                <a:lnTo>
                  <a:pt x="50600" y="174292"/>
                </a:lnTo>
                <a:lnTo>
                  <a:pt x="50600" y="21211"/>
                </a:lnTo>
                <a:close/>
              </a:path>
              <a:path w="281304" h="177165">
                <a:moveTo>
                  <a:pt x="50600" y="2555"/>
                </a:moveTo>
                <a:lnTo>
                  <a:pt x="29900" y="2555"/>
                </a:lnTo>
                <a:lnTo>
                  <a:pt x="0" y="24278"/>
                </a:lnTo>
                <a:lnTo>
                  <a:pt x="0" y="44723"/>
                </a:lnTo>
                <a:lnTo>
                  <a:pt x="32200" y="21211"/>
                </a:lnTo>
                <a:lnTo>
                  <a:pt x="50600" y="21211"/>
                </a:lnTo>
                <a:lnTo>
                  <a:pt x="50600" y="2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7287579" y="6819802"/>
            <a:ext cx="111442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>
                <a:tab pos="511809" algn="l"/>
                <a:tab pos="984250" algn="l"/>
              </a:tabLst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43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9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72" name="object 7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718384" y="6913767"/>
            <a:ext cx="83823" cy="176847"/>
          </a:xfrm>
          <a:prstGeom prst="rect">
            <a:avLst/>
          </a:prstGeom>
        </p:spPr>
      </p:pic>
      <p:sp>
        <p:nvSpPr>
          <p:cNvPr id="73" name="object 73"/>
          <p:cNvSpPr txBox="1"/>
          <p:nvPr/>
        </p:nvSpPr>
        <p:spPr>
          <a:xfrm>
            <a:off x="2699498" y="7156374"/>
            <a:ext cx="3752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398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3190863" y="7251618"/>
            <a:ext cx="280670" cy="175895"/>
          </a:xfrm>
          <a:custGeom>
            <a:avLst/>
            <a:gdLst/>
            <a:ahLst/>
            <a:cxnLst/>
            <a:rect l="l" t="t" r="r" b="b"/>
            <a:pathLst>
              <a:path w="280670" h="175895">
                <a:moveTo>
                  <a:pt x="280094" y="1277"/>
                </a:moveTo>
                <a:lnTo>
                  <a:pt x="203426" y="1277"/>
                </a:lnTo>
                <a:lnTo>
                  <a:pt x="203426" y="17889"/>
                </a:lnTo>
                <a:lnTo>
                  <a:pt x="260927" y="17889"/>
                </a:lnTo>
                <a:lnTo>
                  <a:pt x="245082" y="67979"/>
                </a:lnTo>
                <a:lnTo>
                  <a:pt x="233965" y="109252"/>
                </a:lnTo>
                <a:lnTo>
                  <a:pt x="230515" y="147202"/>
                </a:lnTo>
                <a:lnTo>
                  <a:pt x="230515" y="173014"/>
                </a:lnTo>
                <a:lnTo>
                  <a:pt x="248916" y="173014"/>
                </a:lnTo>
                <a:lnTo>
                  <a:pt x="248931" y="147202"/>
                </a:lnTo>
                <a:lnTo>
                  <a:pt x="249123" y="137874"/>
                </a:lnTo>
                <a:lnTo>
                  <a:pt x="256646" y="92001"/>
                </a:lnTo>
                <a:lnTo>
                  <a:pt x="280094" y="15844"/>
                </a:lnTo>
                <a:lnTo>
                  <a:pt x="280094" y="1277"/>
                </a:lnTo>
                <a:close/>
              </a:path>
              <a:path w="280670" h="175895">
                <a:moveTo>
                  <a:pt x="149886" y="0"/>
                </a:moveTo>
                <a:lnTo>
                  <a:pt x="112822" y="17114"/>
                </a:lnTo>
                <a:lnTo>
                  <a:pt x="106568" y="40378"/>
                </a:lnTo>
                <a:lnTo>
                  <a:pt x="106568" y="135191"/>
                </a:lnTo>
                <a:lnTo>
                  <a:pt x="129792" y="172822"/>
                </a:lnTo>
                <a:lnTo>
                  <a:pt x="148352" y="175570"/>
                </a:lnTo>
                <a:lnTo>
                  <a:pt x="158335" y="174883"/>
                </a:lnTo>
                <a:lnTo>
                  <a:pt x="166944" y="172822"/>
                </a:lnTo>
                <a:lnTo>
                  <a:pt x="174180" y="169388"/>
                </a:lnTo>
                <a:lnTo>
                  <a:pt x="180042" y="164581"/>
                </a:lnTo>
                <a:lnTo>
                  <a:pt x="183927" y="159469"/>
                </a:lnTo>
                <a:lnTo>
                  <a:pt x="148480" y="159469"/>
                </a:lnTo>
                <a:lnTo>
                  <a:pt x="138082" y="157936"/>
                </a:lnTo>
                <a:lnTo>
                  <a:pt x="130655" y="153336"/>
                </a:lnTo>
                <a:lnTo>
                  <a:pt x="126199" y="145669"/>
                </a:lnTo>
                <a:lnTo>
                  <a:pt x="124748" y="135191"/>
                </a:lnTo>
                <a:lnTo>
                  <a:pt x="124713" y="88168"/>
                </a:lnTo>
                <a:lnTo>
                  <a:pt x="130319" y="85485"/>
                </a:lnTo>
                <a:lnTo>
                  <a:pt x="136405" y="83568"/>
                </a:lnTo>
                <a:lnTo>
                  <a:pt x="142970" y="82418"/>
                </a:lnTo>
                <a:lnTo>
                  <a:pt x="150014" y="82034"/>
                </a:lnTo>
                <a:lnTo>
                  <a:pt x="185536" y="82034"/>
                </a:lnTo>
                <a:lnTo>
                  <a:pt x="184714" y="80389"/>
                </a:lnTo>
                <a:lnTo>
                  <a:pt x="180298" y="75134"/>
                </a:lnTo>
                <a:lnTo>
                  <a:pt x="175213" y="71301"/>
                </a:lnTo>
                <a:lnTo>
                  <a:pt x="124713" y="71301"/>
                </a:lnTo>
                <a:lnTo>
                  <a:pt x="124713" y="41400"/>
                </a:lnTo>
                <a:lnTo>
                  <a:pt x="126454" y="30667"/>
                </a:lnTo>
                <a:lnTo>
                  <a:pt x="131677" y="23000"/>
                </a:lnTo>
                <a:lnTo>
                  <a:pt x="140382" y="18400"/>
                </a:lnTo>
                <a:lnTo>
                  <a:pt x="152569" y="16866"/>
                </a:lnTo>
                <a:lnTo>
                  <a:pt x="184259" y="16866"/>
                </a:lnTo>
                <a:lnTo>
                  <a:pt x="184259" y="4600"/>
                </a:lnTo>
                <a:lnTo>
                  <a:pt x="177127" y="2587"/>
                </a:lnTo>
                <a:lnTo>
                  <a:pt x="169021" y="1150"/>
                </a:lnTo>
                <a:lnTo>
                  <a:pt x="159941" y="287"/>
                </a:lnTo>
                <a:lnTo>
                  <a:pt x="149886" y="0"/>
                </a:lnTo>
                <a:close/>
              </a:path>
              <a:path w="280670" h="175895">
                <a:moveTo>
                  <a:pt x="185536" y="82034"/>
                </a:moveTo>
                <a:lnTo>
                  <a:pt x="150014" y="82034"/>
                </a:lnTo>
                <a:lnTo>
                  <a:pt x="159741" y="83360"/>
                </a:lnTo>
                <a:lnTo>
                  <a:pt x="166689" y="87337"/>
                </a:lnTo>
                <a:lnTo>
                  <a:pt x="170858" y="93966"/>
                </a:lnTo>
                <a:lnTo>
                  <a:pt x="172133" y="102479"/>
                </a:lnTo>
                <a:lnTo>
                  <a:pt x="172212" y="135191"/>
                </a:lnTo>
                <a:lnTo>
                  <a:pt x="170762" y="145669"/>
                </a:lnTo>
                <a:lnTo>
                  <a:pt x="166306" y="153336"/>
                </a:lnTo>
                <a:lnTo>
                  <a:pt x="158878" y="157936"/>
                </a:lnTo>
                <a:lnTo>
                  <a:pt x="148480" y="159469"/>
                </a:lnTo>
                <a:lnTo>
                  <a:pt x="183927" y="159469"/>
                </a:lnTo>
                <a:lnTo>
                  <a:pt x="184570" y="158623"/>
                </a:lnTo>
                <a:lnTo>
                  <a:pt x="187805" y="151739"/>
                </a:lnTo>
                <a:lnTo>
                  <a:pt x="189745" y="143928"/>
                </a:lnTo>
                <a:lnTo>
                  <a:pt x="190392" y="135191"/>
                </a:lnTo>
                <a:lnTo>
                  <a:pt x="190392" y="102479"/>
                </a:lnTo>
                <a:lnTo>
                  <a:pt x="189761" y="94062"/>
                </a:lnTo>
                <a:lnTo>
                  <a:pt x="187868" y="86698"/>
                </a:lnTo>
                <a:lnTo>
                  <a:pt x="185536" y="82034"/>
                </a:lnTo>
                <a:close/>
              </a:path>
              <a:path w="280670" h="175895">
                <a:moveTo>
                  <a:pt x="153080" y="65679"/>
                </a:moveTo>
                <a:lnTo>
                  <a:pt x="144886" y="66030"/>
                </a:lnTo>
                <a:lnTo>
                  <a:pt x="137427" y="67084"/>
                </a:lnTo>
                <a:lnTo>
                  <a:pt x="130703" y="68841"/>
                </a:lnTo>
                <a:lnTo>
                  <a:pt x="124713" y="71301"/>
                </a:lnTo>
                <a:lnTo>
                  <a:pt x="175213" y="71301"/>
                </a:lnTo>
                <a:lnTo>
                  <a:pt x="174811" y="70997"/>
                </a:lnTo>
                <a:lnTo>
                  <a:pt x="168446" y="68043"/>
                </a:lnTo>
                <a:lnTo>
                  <a:pt x="161202" y="66270"/>
                </a:lnTo>
                <a:lnTo>
                  <a:pt x="153080" y="65679"/>
                </a:lnTo>
                <a:close/>
              </a:path>
              <a:path w="280670" h="175895">
                <a:moveTo>
                  <a:pt x="184259" y="16866"/>
                </a:moveTo>
                <a:lnTo>
                  <a:pt x="152569" y="16866"/>
                </a:lnTo>
                <a:lnTo>
                  <a:pt x="161450" y="17186"/>
                </a:lnTo>
                <a:lnTo>
                  <a:pt x="169692" y="18144"/>
                </a:lnTo>
                <a:lnTo>
                  <a:pt x="177295" y="19742"/>
                </a:lnTo>
                <a:lnTo>
                  <a:pt x="184259" y="21978"/>
                </a:lnTo>
                <a:lnTo>
                  <a:pt x="184259" y="16866"/>
                </a:lnTo>
                <a:close/>
              </a:path>
              <a:path w="280670" h="175895">
                <a:moveTo>
                  <a:pt x="74000" y="16866"/>
                </a:moveTo>
                <a:lnTo>
                  <a:pt x="44510" y="16866"/>
                </a:lnTo>
                <a:lnTo>
                  <a:pt x="51963" y="18570"/>
                </a:lnTo>
                <a:lnTo>
                  <a:pt x="59460" y="25385"/>
                </a:lnTo>
                <a:lnTo>
                  <a:pt x="61334" y="30496"/>
                </a:lnTo>
                <a:lnTo>
                  <a:pt x="61334" y="56393"/>
                </a:lnTo>
                <a:lnTo>
                  <a:pt x="60397" y="61845"/>
                </a:lnTo>
                <a:lnTo>
                  <a:pt x="56649" y="70023"/>
                </a:lnTo>
                <a:lnTo>
                  <a:pt x="53071" y="73771"/>
                </a:lnTo>
                <a:lnTo>
                  <a:pt x="47789" y="77179"/>
                </a:lnTo>
                <a:lnTo>
                  <a:pt x="20780" y="96466"/>
                </a:lnTo>
                <a:lnTo>
                  <a:pt x="0" y="135958"/>
                </a:lnTo>
                <a:lnTo>
                  <a:pt x="0" y="173014"/>
                </a:lnTo>
                <a:lnTo>
                  <a:pt x="79990" y="173014"/>
                </a:lnTo>
                <a:lnTo>
                  <a:pt x="79990" y="156147"/>
                </a:lnTo>
                <a:lnTo>
                  <a:pt x="18400" y="156147"/>
                </a:lnTo>
                <a:lnTo>
                  <a:pt x="18400" y="129058"/>
                </a:lnTo>
                <a:lnTo>
                  <a:pt x="19848" y="123180"/>
                </a:lnTo>
                <a:lnTo>
                  <a:pt x="25641" y="115002"/>
                </a:lnTo>
                <a:lnTo>
                  <a:pt x="31348" y="110061"/>
                </a:lnTo>
                <a:lnTo>
                  <a:pt x="39867" y="104268"/>
                </a:lnTo>
                <a:lnTo>
                  <a:pt x="59545" y="90212"/>
                </a:lnTo>
                <a:lnTo>
                  <a:pt x="79385" y="56393"/>
                </a:lnTo>
                <a:lnTo>
                  <a:pt x="79479" y="36289"/>
                </a:lnTo>
                <a:lnTo>
                  <a:pt x="76652" y="20412"/>
                </a:lnTo>
                <a:lnTo>
                  <a:pt x="74000" y="16866"/>
                </a:lnTo>
                <a:close/>
              </a:path>
              <a:path w="280670" h="175895">
                <a:moveTo>
                  <a:pt x="34245" y="0"/>
                </a:moveTo>
                <a:lnTo>
                  <a:pt x="25476" y="287"/>
                </a:lnTo>
                <a:lnTo>
                  <a:pt x="17314" y="1150"/>
                </a:lnTo>
                <a:lnTo>
                  <a:pt x="9759" y="2587"/>
                </a:lnTo>
                <a:lnTo>
                  <a:pt x="2811" y="4600"/>
                </a:lnTo>
                <a:lnTo>
                  <a:pt x="2811" y="22233"/>
                </a:lnTo>
                <a:lnTo>
                  <a:pt x="9894" y="19885"/>
                </a:lnTo>
                <a:lnTo>
                  <a:pt x="17346" y="18208"/>
                </a:lnTo>
                <a:lnTo>
                  <a:pt x="25164" y="17202"/>
                </a:lnTo>
                <a:lnTo>
                  <a:pt x="33350" y="16866"/>
                </a:lnTo>
                <a:lnTo>
                  <a:pt x="74000" y="16866"/>
                </a:lnTo>
                <a:lnTo>
                  <a:pt x="68170" y="9072"/>
                </a:lnTo>
                <a:lnTo>
                  <a:pt x="54035" y="2268"/>
                </a:lnTo>
                <a:lnTo>
                  <a:pt x="342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75" name="object 7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655216" y="7251618"/>
            <a:ext cx="243293" cy="173014"/>
          </a:xfrm>
          <a:prstGeom prst="rect">
            <a:avLst/>
          </a:prstGeom>
        </p:spPr>
      </p:pic>
      <p:sp>
        <p:nvSpPr>
          <p:cNvPr id="76" name="object 76"/>
          <p:cNvSpPr/>
          <p:nvPr/>
        </p:nvSpPr>
        <p:spPr>
          <a:xfrm>
            <a:off x="4092992" y="7250341"/>
            <a:ext cx="273685" cy="177165"/>
          </a:xfrm>
          <a:custGeom>
            <a:avLst/>
            <a:gdLst/>
            <a:ahLst/>
            <a:cxnLst/>
            <a:rect l="l" t="t" r="r" b="b"/>
            <a:pathLst>
              <a:path w="273685" h="177165">
                <a:moveTo>
                  <a:pt x="267204" y="18144"/>
                </a:moveTo>
                <a:lnTo>
                  <a:pt x="237713" y="18144"/>
                </a:lnTo>
                <a:lnTo>
                  <a:pt x="245167" y="19848"/>
                </a:lnTo>
                <a:lnTo>
                  <a:pt x="252664" y="26663"/>
                </a:lnTo>
                <a:lnTo>
                  <a:pt x="254538" y="31774"/>
                </a:lnTo>
                <a:lnTo>
                  <a:pt x="254538" y="57671"/>
                </a:lnTo>
                <a:lnTo>
                  <a:pt x="253601" y="63123"/>
                </a:lnTo>
                <a:lnTo>
                  <a:pt x="249853" y="71301"/>
                </a:lnTo>
                <a:lnTo>
                  <a:pt x="246275" y="75049"/>
                </a:lnTo>
                <a:lnTo>
                  <a:pt x="240993" y="78457"/>
                </a:lnTo>
                <a:lnTo>
                  <a:pt x="213984" y="97743"/>
                </a:lnTo>
                <a:lnTo>
                  <a:pt x="193203" y="137236"/>
                </a:lnTo>
                <a:lnTo>
                  <a:pt x="193203" y="174292"/>
                </a:lnTo>
                <a:lnTo>
                  <a:pt x="273194" y="174292"/>
                </a:lnTo>
                <a:lnTo>
                  <a:pt x="273194" y="157425"/>
                </a:lnTo>
                <a:lnTo>
                  <a:pt x="211604" y="157425"/>
                </a:lnTo>
                <a:lnTo>
                  <a:pt x="211604" y="130335"/>
                </a:lnTo>
                <a:lnTo>
                  <a:pt x="213052" y="124458"/>
                </a:lnTo>
                <a:lnTo>
                  <a:pt x="218845" y="116280"/>
                </a:lnTo>
                <a:lnTo>
                  <a:pt x="224552" y="111339"/>
                </a:lnTo>
                <a:lnTo>
                  <a:pt x="233071" y="105546"/>
                </a:lnTo>
                <a:lnTo>
                  <a:pt x="252749" y="91490"/>
                </a:lnTo>
                <a:lnTo>
                  <a:pt x="272588" y="57671"/>
                </a:lnTo>
                <a:lnTo>
                  <a:pt x="272683" y="37567"/>
                </a:lnTo>
                <a:lnTo>
                  <a:pt x="269856" y="21690"/>
                </a:lnTo>
                <a:lnTo>
                  <a:pt x="267204" y="18144"/>
                </a:lnTo>
                <a:close/>
              </a:path>
              <a:path w="273685" h="177165">
                <a:moveTo>
                  <a:pt x="227448" y="1277"/>
                </a:moveTo>
                <a:lnTo>
                  <a:pt x="218680" y="1565"/>
                </a:lnTo>
                <a:lnTo>
                  <a:pt x="210518" y="2427"/>
                </a:lnTo>
                <a:lnTo>
                  <a:pt x="202963" y="3865"/>
                </a:lnTo>
                <a:lnTo>
                  <a:pt x="196014" y="5877"/>
                </a:lnTo>
                <a:lnTo>
                  <a:pt x="196014" y="23511"/>
                </a:lnTo>
                <a:lnTo>
                  <a:pt x="203098" y="21163"/>
                </a:lnTo>
                <a:lnTo>
                  <a:pt x="210549" y="19486"/>
                </a:lnTo>
                <a:lnTo>
                  <a:pt x="218368" y="18480"/>
                </a:lnTo>
                <a:lnTo>
                  <a:pt x="226554" y="18144"/>
                </a:lnTo>
                <a:lnTo>
                  <a:pt x="267204" y="18144"/>
                </a:lnTo>
                <a:lnTo>
                  <a:pt x="261374" y="10350"/>
                </a:lnTo>
                <a:lnTo>
                  <a:pt x="247238" y="3545"/>
                </a:lnTo>
                <a:lnTo>
                  <a:pt x="227448" y="1277"/>
                </a:lnTo>
                <a:close/>
              </a:path>
              <a:path w="273685" h="177165">
                <a:moveTo>
                  <a:pt x="125096" y="0"/>
                </a:moveTo>
                <a:lnTo>
                  <a:pt x="89062" y="17130"/>
                </a:lnTo>
                <a:lnTo>
                  <a:pt x="83312" y="40634"/>
                </a:lnTo>
                <a:lnTo>
                  <a:pt x="83312" y="136469"/>
                </a:lnTo>
                <a:lnTo>
                  <a:pt x="106536" y="174100"/>
                </a:lnTo>
                <a:lnTo>
                  <a:pt x="125096" y="176847"/>
                </a:lnTo>
                <a:lnTo>
                  <a:pt x="135079" y="176161"/>
                </a:lnTo>
                <a:lnTo>
                  <a:pt x="143688" y="174100"/>
                </a:lnTo>
                <a:lnTo>
                  <a:pt x="150924" y="170666"/>
                </a:lnTo>
                <a:lnTo>
                  <a:pt x="156786" y="165858"/>
                </a:lnTo>
                <a:lnTo>
                  <a:pt x="160865" y="160492"/>
                </a:lnTo>
                <a:lnTo>
                  <a:pt x="125224" y="160492"/>
                </a:lnTo>
                <a:lnTo>
                  <a:pt x="114826" y="158958"/>
                </a:lnTo>
                <a:lnTo>
                  <a:pt x="107399" y="154358"/>
                </a:lnTo>
                <a:lnTo>
                  <a:pt x="102943" y="146691"/>
                </a:lnTo>
                <a:lnTo>
                  <a:pt x="101528" y="136469"/>
                </a:lnTo>
                <a:lnTo>
                  <a:pt x="101492" y="40634"/>
                </a:lnTo>
                <a:lnTo>
                  <a:pt x="102943" y="30156"/>
                </a:lnTo>
                <a:lnTo>
                  <a:pt x="107399" y="22489"/>
                </a:lnTo>
                <a:lnTo>
                  <a:pt x="114826" y="17889"/>
                </a:lnTo>
                <a:lnTo>
                  <a:pt x="125224" y="16355"/>
                </a:lnTo>
                <a:lnTo>
                  <a:pt x="160731" y="16355"/>
                </a:lnTo>
                <a:lnTo>
                  <a:pt x="156786" y="11116"/>
                </a:lnTo>
                <a:lnTo>
                  <a:pt x="150924" y="6253"/>
                </a:lnTo>
                <a:lnTo>
                  <a:pt x="143688" y="2779"/>
                </a:lnTo>
                <a:lnTo>
                  <a:pt x="135079" y="694"/>
                </a:lnTo>
                <a:lnTo>
                  <a:pt x="125096" y="0"/>
                </a:lnTo>
                <a:close/>
              </a:path>
              <a:path w="273685" h="177165">
                <a:moveTo>
                  <a:pt x="160731" y="16355"/>
                </a:moveTo>
                <a:lnTo>
                  <a:pt x="125224" y="16355"/>
                </a:lnTo>
                <a:lnTo>
                  <a:pt x="135622" y="17889"/>
                </a:lnTo>
                <a:lnTo>
                  <a:pt x="143050" y="22489"/>
                </a:lnTo>
                <a:lnTo>
                  <a:pt x="147506" y="30156"/>
                </a:lnTo>
                <a:lnTo>
                  <a:pt x="148956" y="40634"/>
                </a:lnTo>
                <a:lnTo>
                  <a:pt x="148921" y="136469"/>
                </a:lnTo>
                <a:lnTo>
                  <a:pt x="147506" y="146691"/>
                </a:lnTo>
                <a:lnTo>
                  <a:pt x="143050" y="154358"/>
                </a:lnTo>
                <a:lnTo>
                  <a:pt x="135622" y="158958"/>
                </a:lnTo>
                <a:lnTo>
                  <a:pt x="125224" y="160492"/>
                </a:lnTo>
                <a:lnTo>
                  <a:pt x="160865" y="160492"/>
                </a:lnTo>
                <a:lnTo>
                  <a:pt x="161314" y="159901"/>
                </a:lnTo>
                <a:lnTo>
                  <a:pt x="164549" y="153016"/>
                </a:lnTo>
                <a:lnTo>
                  <a:pt x="166489" y="145206"/>
                </a:lnTo>
                <a:lnTo>
                  <a:pt x="167136" y="136469"/>
                </a:lnTo>
                <a:lnTo>
                  <a:pt x="167136" y="40634"/>
                </a:lnTo>
                <a:lnTo>
                  <a:pt x="166489" y="31889"/>
                </a:lnTo>
                <a:lnTo>
                  <a:pt x="164549" y="24054"/>
                </a:lnTo>
                <a:lnTo>
                  <a:pt x="161314" y="17130"/>
                </a:lnTo>
                <a:lnTo>
                  <a:pt x="160731" y="16355"/>
                </a:lnTo>
                <a:close/>
              </a:path>
              <a:path w="273685" h="177165">
                <a:moveTo>
                  <a:pt x="50600" y="21211"/>
                </a:moveTo>
                <a:lnTo>
                  <a:pt x="32200" y="21211"/>
                </a:lnTo>
                <a:lnTo>
                  <a:pt x="32200" y="174292"/>
                </a:lnTo>
                <a:lnTo>
                  <a:pt x="50600" y="174292"/>
                </a:lnTo>
                <a:lnTo>
                  <a:pt x="50600" y="21211"/>
                </a:lnTo>
                <a:close/>
              </a:path>
              <a:path w="273685" h="177165">
                <a:moveTo>
                  <a:pt x="50600" y="2555"/>
                </a:moveTo>
                <a:lnTo>
                  <a:pt x="29900" y="2555"/>
                </a:lnTo>
                <a:lnTo>
                  <a:pt x="0" y="24278"/>
                </a:lnTo>
                <a:lnTo>
                  <a:pt x="0" y="44723"/>
                </a:lnTo>
                <a:lnTo>
                  <a:pt x="32200" y="21211"/>
                </a:lnTo>
                <a:lnTo>
                  <a:pt x="50600" y="21211"/>
                </a:lnTo>
                <a:lnTo>
                  <a:pt x="50600" y="2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564068" y="7156374"/>
            <a:ext cx="259079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48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78" name="object 7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045467" y="7251618"/>
            <a:ext cx="185025" cy="174292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02797" y="7250341"/>
            <a:ext cx="83823" cy="176847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07993" y="7250341"/>
            <a:ext cx="83823" cy="176847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55395" y="7250341"/>
            <a:ext cx="83823" cy="176847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60590" y="7250341"/>
            <a:ext cx="83823" cy="176847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13188" y="7250341"/>
            <a:ext cx="83823" cy="176847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265786" y="7250341"/>
            <a:ext cx="83823" cy="176847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718384" y="7250341"/>
            <a:ext cx="83823" cy="176847"/>
          </a:xfrm>
          <a:prstGeom prst="rect">
            <a:avLst/>
          </a:prstGeom>
        </p:spPr>
      </p:pic>
      <p:sp>
        <p:nvSpPr>
          <p:cNvPr id="86" name="object 86"/>
          <p:cNvSpPr/>
          <p:nvPr/>
        </p:nvSpPr>
        <p:spPr>
          <a:xfrm>
            <a:off x="2725744" y="12196460"/>
            <a:ext cx="300990" cy="177165"/>
          </a:xfrm>
          <a:custGeom>
            <a:avLst/>
            <a:gdLst/>
            <a:ahLst/>
            <a:cxnLst/>
            <a:rect l="l" t="t" r="r" b="b"/>
            <a:pathLst>
              <a:path w="300989" h="177165">
                <a:moveTo>
                  <a:pt x="221826" y="153080"/>
                </a:moveTo>
                <a:lnTo>
                  <a:pt x="221826" y="170970"/>
                </a:lnTo>
                <a:lnTo>
                  <a:pt x="228974" y="172982"/>
                </a:lnTo>
                <a:lnTo>
                  <a:pt x="237128" y="174420"/>
                </a:lnTo>
                <a:lnTo>
                  <a:pt x="246288" y="175282"/>
                </a:lnTo>
                <a:lnTo>
                  <a:pt x="256455" y="175570"/>
                </a:lnTo>
                <a:lnTo>
                  <a:pt x="266501" y="174963"/>
                </a:lnTo>
                <a:lnTo>
                  <a:pt x="295010" y="158958"/>
                </a:lnTo>
                <a:lnTo>
                  <a:pt x="253388" y="158958"/>
                </a:lnTo>
                <a:lnTo>
                  <a:pt x="245234" y="158591"/>
                </a:lnTo>
                <a:lnTo>
                  <a:pt x="237256" y="157489"/>
                </a:lnTo>
                <a:lnTo>
                  <a:pt x="229453" y="155652"/>
                </a:lnTo>
                <a:lnTo>
                  <a:pt x="221826" y="153080"/>
                </a:lnTo>
                <a:close/>
              </a:path>
              <a:path w="300989" h="177165">
                <a:moveTo>
                  <a:pt x="293707" y="17889"/>
                </a:moveTo>
                <a:lnTo>
                  <a:pt x="264164" y="17889"/>
                </a:lnTo>
                <a:lnTo>
                  <a:pt x="271575" y="19720"/>
                </a:lnTo>
                <a:lnTo>
                  <a:pt x="279412" y="27046"/>
                </a:lnTo>
                <a:lnTo>
                  <a:pt x="281372" y="32285"/>
                </a:lnTo>
                <a:lnTo>
                  <a:pt x="281372" y="63464"/>
                </a:lnTo>
                <a:lnTo>
                  <a:pt x="279668" y="69555"/>
                </a:lnTo>
                <a:lnTo>
                  <a:pt x="272853" y="77903"/>
                </a:lnTo>
                <a:lnTo>
                  <a:pt x="266890" y="79990"/>
                </a:lnTo>
                <a:lnTo>
                  <a:pt x="240738" y="79990"/>
                </a:lnTo>
                <a:lnTo>
                  <a:pt x="240738" y="96601"/>
                </a:lnTo>
                <a:lnTo>
                  <a:pt x="258371" y="96601"/>
                </a:lnTo>
                <a:lnTo>
                  <a:pt x="268881" y="98103"/>
                </a:lnTo>
                <a:lnTo>
                  <a:pt x="276388" y="102607"/>
                </a:lnTo>
                <a:lnTo>
                  <a:pt x="280893" y="110114"/>
                </a:lnTo>
                <a:lnTo>
                  <a:pt x="282394" y="120624"/>
                </a:lnTo>
                <a:lnTo>
                  <a:pt x="282394" y="144732"/>
                </a:lnTo>
                <a:lnTo>
                  <a:pt x="280307" y="150014"/>
                </a:lnTo>
                <a:lnTo>
                  <a:pt x="271959" y="157169"/>
                </a:lnTo>
                <a:lnTo>
                  <a:pt x="264377" y="158958"/>
                </a:lnTo>
                <a:lnTo>
                  <a:pt x="295010" y="158958"/>
                </a:lnTo>
                <a:lnTo>
                  <a:pt x="297696" y="154166"/>
                </a:lnTo>
                <a:lnTo>
                  <a:pt x="299828" y="146835"/>
                </a:lnTo>
                <a:lnTo>
                  <a:pt x="300539" y="138513"/>
                </a:lnTo>
                <a:lnTo>
                  <a:pt x="300539" y="118835"/>
                </a:lnTo>
                <a:lnTo>
                  <a:pt x="299309" y="107798"/>
                </a:lnTo>
                <a:lnTo>
                  <a:pt x="295619" y="98965"/>
                </a:lnTo>
                <a:lnTo>
                  <a:pt x="289470" y="92337"/>
                </a:lnTo>
                <a:lnTo>
                  <a:pt x="280861" y="87912"/>
                </a:lnTo>
                <a:lnTo>
                  <a:pt x="289023" y="83121"/>
                </a:lnTo>
                <a:lnTo>
                  <a:pt x="294853" y="76157"/>
                </a:lnTo>
                <a:lnTo>
                  <a:pt x="298351" y="67020"/>
                </a:lnTo>
                <a:lnTo>
                  <a:pt x="299517" y="55712"/>
                </a:lnTo>
                <a:lnTo>
                  <a:pt x="299517" y="38078"/>
                </a:lnTo>
                <a:lnTo>
                  <a:pt x="296705" y="21978"/>
                </a:lnTo>
                <a:lnTo>
                  <a:pt x="293707" y="17889"/>
                </a:lnTo>
                <a:close/>
              </a:path>
              <a:path w="300989" h="177165">
                <a:moveTo>
                  <a:pt x="254538" y="1277"/>
                </a:moveTo>
                <a:lnTo>
                  <a:pt x="245993" y="1501"/>
                </a:lnTo>
                <a:lnTo>
                  <a:pt x="238246" y="2172"/>
                </a:lnTo>
                <a:lnTo>
                  <a:pt x="231298" y="3290"/>
                </a:lnTo>
                <a:lnTo>
                  <a:pt x="225148" y="4855"/>
                </a:lnTo>
                <a:lnTo>
                  <a:pt x="225148" y="22233"/>
                </a:lnTo>
                <a:lnTo>
                  <a:pt x="231314" y="20333"/>
                </a:lnTo>
                <a:lnTo>
                  <a:pt x="238054" y="18975"/>
                </a:lnTo>
                <a:lnTo>
                  <a:pt x="245370" y="18160"/>
                </a:lnTo>
                <a:lnTo>
                  <a:pt x="253260" y="17889"/>
                </a:lnTo>
                <a:lnTo>
                  <a:pt x="293707" y="17889"/>
                </a:lnTo>
                <a:lnTo>
                  <a:pt x="288272" y="10477"/>
                </a:lnTo>
                <a:lnTo>
                  <a:pt x="274216" y="3577"/>
                </a:lnTo>
                <a:lnTo>
                  <a:pt x="254538" y="1277"/>
                </a:lnTo>
                <a:close/>
              </a:path>
              <a:path w="300989" h="177165">
                <a:moveTo>
                  <a:pt x="158064" y="0"/>
                </a:moveTo>
                <a:lnTo>
                  <a:pt x="122030" y="17130"/>
                </a:lnTo>
                <a:lnTo>
                  <a:pt x="116280" y="40634"/>
                </a:lnTo>
                <a:lnTo>
                  <a:pt x="116280" y="136469"/>
                </a:lnTo>
                <a:lnTo>
                  <a:pt x="139504" y="174100"/>
                </a:lnTo>
                <a:lnTo>
                  <a:pt x="158064" y="176847"/>
                </a:lnTo>
                <a:lnTo>
                  <a:pt x="168047" y="176161"/>
                </a:lnTo>
                <a:lnTo>
                  <a:pt x="176656" y="174100"/>
                </a:lnTo>
                <a:lnTo>
                  <a:pt x="183891" y="170666"/>
                </a:lnTo>
                <a:lnTo>
                  <a:pt x="189753" y="165858"/>
                </a:lnTo>
                <a:lnTo>
                  <a:pt x="193832" y="160492"/>
                </a:lnTo>
                <a:lnTo>
                  <a:pt x="158192" y="160492"/>
                </a:lnTo>
                <a:lnTo>
                  <a:pt x="147793" y="158958"/>
                </a:lnTo>
                <a:lnTo>
                  <a:pt x="140366" y="154358"/>
                </a:lnTo>
                <a:lnTo>
                  <a:pt x="135910" y="146691"/>
                </a:lnTo>
                <a:lnTo>
                  <a:pt x="134495" y="136469"/>
                </a:lnTo>
                <a:lnTo>
                  <a:pt x="134460" y="40634"/>
                </a:lnTo>
                <a:lnTo>
                  <a:pt x="135910" y="30156"/>
                </a:lnTo>
                <a:lnTo>
                  <a:pt x="140366" y="22489"/>
                </a:lnTo>
                <a:lnTo>
                  <a:pt x="147793" y="17889"/>
                </a:lnTo>
                <a:lnTo>
                  <a:pt x="158192" y="16355"/>
                </a:lnTo>
                <a:lnTo>
                  <a:pt x="193698" y="16355"/>
                </a:lnTo>
                <a:lnTo>
                  <a:pt x="189753" y="11116"/>
                </a:lnTo>
                <a:lnTo>
                  <a:pt x="183891" y="6253"/>
                </a:lnTo>
                <a:lnTo>
                  <a:pt x="176656" y="2779"/>
                </a:lnTo>
                <a:lnTo>
                  <a:pt x="168047" y="694"/>
                </a:lnTo>
                <a:lnTo>
                  <a:pt x="158064" y="0"/>
                </a:lnTo>
                <a:close/>
              </a:path>
              <a:path w="300989" h="177165">
                <a:moveTo>
                  <a:pt x="193698" y="16355"/>
                </a:moveTo>
                <a:lnTo>
                  <a:pt x="158192" y="16355"/>
                </a:lnTo>
                <a:lnTo>
                  <a:pt x="168590" y="17889"/>
                </a:lnTo>
                <a:lnTo>
                  <a:pt x="176017" y="22489"/>
                </a:lnTo>
                <a:lnTo>
                  <a:pt x="180473" y="30156"/>
                </a:lnTo>
                <a:lnTo>
                  <a:pt x="181923" y="40634"/>
                </a:lnTo>
                <a:lnTo>
                  <a:pt x="181888" y="136469"/>
                </a:lnTo>
                <a:lnTo>
                  <a:pt x="180473" y="146691"/>
                </a:lnTo>
                <a:lnTo>
                  <a:pt x="176017" y="154358"/>
                </a:lnTo>
                <a:lnTo>
                  <a:pt x="168590" y="158958"/>
                </a:lnTo>
                <a:lnTo>
                  <a:pt x="158192" y="160492"/>
                </a:lnTo>
                <a:lnTo>
                  <a:pt x="193832" y="160492"/>
                </a:lnTo>
                <a:lnTo>
                  <a:pt x="194281" y="159901"/>
                </a:lnTo>
                <a:lnTo>
                  <a:pt x="197516" y="153016"/>
                </a:lnTo>
                <a:lnTo>
                  <a:pt x="199457" y="145206"/>
                </a:lnTo>
                <a:lnTo>
                  <a:pt x="200103" y="136469"/>
                </a:lnTo>
                <a:lnTo>
                  <a:pt x="200103" y="40634"/>
                </a:lnTo>
                <a:lnTo>
                  <a:pt x="199457" y="31889"/>
                </a:lnTo>
                <a:lnTo>
                  <a:pt x="197516" y="24054"/>
                </a:lnTo>
                <a:lnTo>
                  <a:pt x="194281" y="17130"/>
                </a:lnTo>
                <a:lnTo>
                  <a:pt x="193698" y="16355"/>
                </a:lnTo>
                <a:close/>
              </a:path>
              <a:path w="300989" h="177165">
                <a:moveTo>
                  <a:pt x="43189" y="0"/>
                </a:moveTo>
                <a:lnTo>
                  <a:pt x="6476" y="16563"/>
                </a:lnTo>
                <a:lnTo>
                  <a:pt x="511" y="39611"/>
                </a:lnTo>
                <a:lnTo>
                  <a:pt x="537" y="56734"/>
                </a:lnTo>
                <a:lnTo>
                  <a:pt x="1645" y="67499"/>
                </a:lnTo>
                <a:lnTo>
                  <a:pt x="5047" y="76540"/>
                </a:lnTo>
                <a:lnTo>
                  <a:pt x="10717" y="83600"/>
                </a:lnTo>
                <a:lnTo>
                  <a:pt x="18655" y="88679"/>
                </a:lnTo>
                <a:lnTo>
                  <a:pt x="10493" y="93966"/>
                </a:lnTo>
                <a:lnTo>
                  <a:pt x="4663" y="101138"/>
                </a:lnTo>
                <a:lnTo>
                  <a:pt x="1165" y="110194"/>
                </a:lnTo>
                <a:lnTo>
                  <a:pt x="27" y="120880"/>
                </a:lnTo>
                <a:lnTo>
                  <a:pt x="0" y="137491"/>
                </a:lnTo>
                <a:lnTo>
                  <a:pt x="670" y="146092"/>
                </a:lnTo>
                <a:lnTo>
                  <a:pt x="32943" y="176185"/>
                </a:lnTo>
                <a:lnTo>
                  <a:pt x="43061" y="176847"/>
                </a:lnTo>
                <a:lnTo>
                  <a:pt x="53188" y="176177"/>
                </a:lnTo>
                <a:lnTo>
                  <a:pt x="61973" y="174164"/>
                </a:lnTo>
                <a:lnTo>
                  <a:pt x="69416" y="170810"/>
                </a:lnTo>
                <a:lnTo>
                  <a:pt x="75518" y="166114"/>
                </a:lnTo>
                <a:lnTo>
                  <a:pt x="79904" y="160747"/>
                </a:lnTo>
                <a:lnTo>
                  <a:pt x="43061" y="160747"/>
                </a:lnTo>
                <a:lnTo>
                  <a:pt x="32048" y="159278"/>
                </a:lnTo>
                <a:lnTo>
                  <a:pt x="24182" y="154869"/>
                </a:lnTo>
                <a:lnTo>
                  <a:pt x="19462" y="147522"/>
                </a:lnTo>
                <a:lnTo>
                  <a:pt x="17928" y="137491"/>
                </a:lnTo>
                <a:lnTo>
                  <a:pt x="17889" y="120880"/>
                </a:lnTo>
                <a:lnTo>
                  <a:pt x="19462" y="110146"/>
                </a:lnTo>
                <a:lnTo>
                  <a:pt x="24182" y="102479"/>
                </a:lnTo>
                <a:lnTo>
                  <a:pt x="32048" y="97879"/>
                </a:lnTo>
                <a:lnTo>
                  <a:pt x="43061" y="96346"/>
                </a:lnTo>
                <a:lnTo>
                  <a:pt x="77702" y="96346"/>
                </a:lnTo>
                <a:lnTo>
                  <a:pt x="75741" y="93966"/>
                </a:lnTo>
                <a:lnTo>
                  <a:pt x="67467" y="88679"/>
                </a:lnTo>
                <a:lnTo>
                  <a:pt x="75406" y="83600"/>
                </a:lnTo>
                <a:lnTo>
                  <a:pt x="77279" y="81268"/>
                </a:lnTo>
                <a:lnTo>
                  <a:pt x="43189" y="81268"/>
                </a:lnTo>
                <a:lnTo>
                  <a:pt x="32456" y="79734"/>
                </a:lnTo>
                <a:lnTo>
                  <a:pt x="24789" y="75134"/>
                </a:lnTo>
                <a:lnTo>
                  <a:pt x="20189" y="67467"/>
                </a:lnTo>
                <a:lnTo>
                  <a:pt x="18655" y="56734"/>
                </a:lnTo>
                <a:lnTo>
                  <a:pt x="18655" y="39611"/>
                </a:lnTo>
                <a:lnTo>
                  <a:pt x="20189" y="29325"/>
                </a:lnTo>
                <a:lnTo>
                  <a:pt x="24789" y="21978"/>
                </a:lnTo>
                <a:lnTo>
                  <a:pt x="32456" y="17569"/>
                </a:lnTo>
                <a:lnTo>
                  <a:pt x="43189" y="16100"/>
                </a:lnTo>
                <a:lnTo>
                  <a:pt x="79354" y="16100"/>
                </a:lnTo>
                <a:lnTo>
                  <a:pt x="75134" y="10733"/>
                </a:lnTo>
                <a:lnTo>
                  <a:pt x="69209" y="6037"/>
                </a:lnTo>
                <a:lnTo>
                  <a:pt x="61909" y="2683"/>
                </a:lnTo>
                <a:lnTo>
                  <a:pt x="53236" y="670"/>
                </a:lnTo>
                <a:lnTo>
                  <a:pt x="43189" y="0"/>
                </a:lnTo>
                <a:close/>
              </a:path>
              <a:path w="300989" h="177165">
                <a:moveTo>
                  <a:pt x="77702" y="96346"/>
                </a:moveTo>
                <a:lnTo>
                  <a:pt x="43061" y="96346"/>
                </a:lnTo>
                <a:lnTo>
                  <a:pt x="54075" y="97879"/>
                </a:lnTo>
                <a:lnTo>
                  <a:pt x="61941" y="102479"/>
                </a:lnTo>
                <a:lnTo>
                  <a:pt x="66661" y="110146"/>
                </a:lnTo>
                <a:lnTo>
                  <a:pt x="68234" y="120880"/>
                </a:lnTo>
                <a:lnTo>
                  <a:pt x="68195" y="137491"/>
                </a:lnTo>
                <a:lnTo>
                  <a:pt x="66661" y="147522"/>
                </a:lnTo>
                <a:lnTo>
                  <a:pt x="61941" y="154869"/>
                </a:lnTo>
                <a:lnTo>
                  <a:pt x="54075" y="159278"/>
                </a:lnTo>
                <a:lnTo>
                  <a:pt x="43061" y="160747"/>
                </a:lnTo>
                <a:lnTo>
                  <a:pt x="79904" y="160747"/>
                </a:lnTo>
                <a:lnTo>
                  <a:pt x="80269" y="160300"/>
                </a:lnTo>
                <a:lnTo>
                  <a:pt x="83664" y="153591"/>
                </a:lnTo>
                <a:lnTo>
                  <a:pt x="85700" y="145988"/>
                </a:lnTo>
                <a:lnTo>
                  <a:pt x="86379" y="137491"/>
                </a:lnTo>
                <a:lnTo>
                  <a:pt x="86351" y="120880"/>
                </a:lnTo>
                <a:lnTo>
                  <a:pt x="85197" y="110194"/>
                </a:lnTo>
                <a:lnTo>
                  <a:pt x="81651" y="101138"/>
                </a:lnTo>
                <a:lnTo>
                  <a:pt x="77702" y="96346"/>
                </a:lnTo>
                <a:close/>
              </a:path>
              <a:path w="300989" h="177165">
                <a:moveTo>
                  <a:pt x="79354" y="16100"/>
                </a:moveTo>
                <a:lnTo>
                  <a:pt x="43189" y="16100"/>
                </a:lnTo>
                <a:lnTo>
                  <a:pt x="53923" y="17569"/>
                </a:lnTo>
                <a:lnTo>
                  <a:pt x="61590" y="21978"/>
                </a:lnTo>
                <a:lnTo>
                  <a:pt x="66190" y="29325"/>
                </a:lnTo>
                <a:lnTo>
                  <a:pt x="67723" y="39611"/>
                </a:lnTo>
                <a:lnTo>
                  <a:pt x="67723" y="56734"/>
                </a:lnTo>
                <a:lnTo>
                  <a:pt x="66190" y="67467"/>
                </a:lnTo>
                <a:lnTo>
                  <a:pt x="61590" y="75134"/>
                </a:lnTo>
                <a:lnTo>
                  <a:pt x="53923" y="79734"/>
                </a:lnTo>
                <a:lnTo>
                  <a:pt x="43189" y="81268"/>
                </a:lnTo>
                <a:lnTo>
                  <a:pt x="77279" y="81268"/>
                </a:lnTo>
                <a:lnTo>
                  <a:pt x="81076" y="76540"/>
                </a:lnTo>
                <a:lnTo>
                  <a:pt x="84482" y="67467"/>
                </a:lnTo>
                <a:lnTo>
                  <a:pt x="85586" y="56734"/>
                </a:lnTo>
                <a:lnTo>
                  <a:pt x="85612" y="39611"/>
                </a:lnTo>
                <a:lnTo>
                  <a:pt x="84957" y="31002"/>
                </a:lnTo>
                <a:lnTo>
                  <a:pt x="82993" y="23319"/>
                </a:lnTo>
                <a:lnTo>
                  <a:pt x="79718" y="16563"/>
                </a:lnTo>
                <a:lnTo>
                  <a:pt x="79354" y="16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3630683" y="12196460"/>
            <a:ext cx="303530" cy="177165"/>
          </a:xfrm>
          <a:custGeom>
            <a:avLst/>
            <a:gdLst/>
            <a:ahLst/>
            <a:cxnLst/>
            <a:rect l="l" t="t" r="r" b="b"/>
            <a:pathLst>
              <a:path w="303529" h="177165">
                <a:moveTo>
                  <a:pt x="224126" y="152569"/>
                </a:moveTo>
                <a:lnTo>
                  <a:pt x="224126" y="170458"/>
                </a:lnTo>
                <a:lnTo>
                  <a:pt x="232304" y="172695"/>
                </a:lnTo>
                <a:lnTo>
                  <a:pt x="240482" y="174292"/>
                </a:lnTo>
                <a:lnTo>
                  <a:pt x="248660" y="175250"/>
                </a:lnTo>
                <a:lnTo>
                  <a:pt x="256838" y="175570"/>
                </a:lnTo>
                <a:lnTo>
                  <a:pt x="267731" y="174963"/>
                </a:lnTo>
                <a:lnTo>
                  <a:pt x="297519" y="158958"/>
                </a:lnTo>
                <a:lnTo>
                  <a:pt x="256710" y="158958"/>
                </a:lnTo>
                <a:lnTo>
                  <a:pt x="248876" y="158559"/>
                </a:lnTo>
                <a:lnTo>
                  <a:pt x="240833" y="157361"/>
                </a:lnTo>
                <a:lnTo>
                  <a:pt x="232584" y="155364"/>
                </a:lnTo>
                <a:lnTo>
                  <a:pt x="224126" y="152569"/>
                </a:lnTo>
                <a:close/>
              </a:path>
              <a:path w="303529" h="177165">
                <a:moveTo>
                  <a:pt x="297846" y="89190"/>
                </a:moveTo>
                <a:lnTo>
                  <a:pt x="270553" y="89190"/>
                </a:lnTo>
                <a:lnTo>
                  <a:pt x="276644" y="91022"/>
                </a:lnTo>
                <a:lnTo>
                  <a:pt x="283288" y="98348"/>
                </a:lnTo>
                <a:lnTo>
                  <a:pt x="284950" y="104098"/>
                </a:lnTo>
                <a:lnTo>
                  <a:pt x="284950" y="144562"/>
                </a:lnTo>
                <a:lnTo>
                  <a:pt x="282820" y="149801"/>
                </a:lnTo>
                <a:lnTo>
                  <a:pt x="274301" y="157127"/>
                </a:lnTo>
                <a:lnTo>
                  <a:pt x="267018" y="158958"/>
                </a:lnTo>
                <a:lnTo>
                  <a:pt x="297519" y="158958"/>
                </a:lnTo>
                <a:lnTo>
                  <a:pt x="300219" y="154230"/>
                </a:lnTo>
                <a:lnTo>
                  <a:pt x="302376" y="146979"/>
                </a:lnTo>
                <a:lnTo>
                  <a:pt x="303094" y="138769"/>
                </a:lnTo>
                <a:lnTo>
                  <a:pt x="303094" y="110657"/>
                </a:lnTo>
                <a:lnTo>
                  <a:pt x="300683" y="93886"/>
                </a:lnTo>
                <a:lnTo>
                  <a:pt x="297846" y="89190"/>
                </a:lnTo>
                <a:close/>
              </a:path>
              <a:path w="303529" h="177165">
                <a:moveTo>
                  <a:pt x="299005" y="2555"/>
                </a:moveTo>
                <a:lnTo>
                  <a:pt x="225404" y="2555"/>
                </a:lnTo>
                <a:lnTo>
                  <a:pt x="225404" y="92001"/>
                </a:lnTo>
                <a:lnTo>
                  <a:pt x="249554" y="89893"/>
                </a:lnTo>
                <a:lnTo>
                  <a:pt x="257125" y="89366"/>
                </a:lnTo>
                <a:lnTo>
                  <a:pt x="261694" y="89190"/>
                </a:lnTo>
                <a:lnTo>
                  <a:pt x="297846" y="89190"/>
                </a:lnTo>
                <a:lnTo>
                  <a:pt x="293447" y="81907"/>
                </a:lnTo>
                <a:lnTo>
                  <a:pt x="281388" y="74719"/>
                </a:lnTo>
                <a:lnTo>
                  <a:pt x="273509" y="73601"/>
                </a:lnTo>
                <a:lnTo>
                  <a:pt x="243293" y="73601"/>
                </a:lnTo>
                <a:lnTo>
                  <a:pt x="243293" y="19422"/>
                </a:lnTo>
                <a:lnTo>
                  <a:pt x="299005" y="19422"/>
                </a:lnTo>
                <a:lnTo>
                  <a:pt x="299005" y="2555"/>
                </a:lnTo>
                <a:close/>
              </a:path>
              <a:path w="303529" h="177165">
                <a:moveTo>
                  <a:pt x="264505" y="72323"/>
                </a:moveTo>
                <a:lnTo>
                  <a:pt x="256838" y="72323"/>
                </a:lnTo>
                <a:lnTo>
                  <a:pt x="249767" y="72749"/>
                </a:lnTo>
                <a:lnTo>
                  <a:pt x="243293" y="73601"/>
                </a:lnTo>
                <a:lnTo>
                  <a:pt x="273509" y="73601"/>
                </a:lnTo>
                <a:lnTo>
                  <a:pt x="264505" y="72323"/>
                </a:lnTo>
                <a:close/>
              </a:path>
              <a:path w="303529" h="177165">
                <a:moveTo>
                  <a:pt x="152441" y="0"/>
                </a:moveTo>
                <a:lnTo>
                  <a:pt x="116407" y="17130"/>
                </a:lnTo>
                <a:lnTo>
                  <a:pt x="110657" y="40634"/>
                </a:lnTo>
                <a:lnTo>
                  <a:pt x="110657" y="136469"/>
                </a:lnTo>
                <a:lnTo>
                  <a:pt x="133881" y="174100"/>
                </a:lnTo>
                <a:lnTo>
                  <a:pt x="152441" y="176847"/>
                </a:lnTo>
                <a:lnTo>
                  <a:pt x="162424" y="176161"/>
                </a:lnTo>
                <a:lnTo>
                  <a:pt x="171033" y="174100"/>
                </a:lnTo>
                <a:lnTo>
                  <a:pt x="178269" y="170666"/>
                </a:lnTo>
                <a:lnTo>
                  <a:pt x="184131" y="165858"/>
                </a:lnTo>
                <a:lnTo>
                  <a:pt x="188210" y="160492"/>
                </a:lnTo>
                <a:lnTo>
                  <a:pt x="152569" y="160492"/>
                </a:lnTo>
                <a:lnTo>
                  <a:pt x="142171" y="158958"/>
                </a:lnTo>
                <a:lnTo>
                  <a:pt x="134744" y="154358"/>
                </a:lnTo>
                <a:lnTo>
                  <a:pt x="130287" y="146691"/>
                </a:lnTo>
                <a:lnTo>
                  <a:pt x="128873" y="136469"/>
                </a:lnTo>
                <a:lnTo>
                  <a:pt x="128837" y="40634"/>
                </a:lnTo>
                <a:lnTo>
                  <a:pt x="130287" y="30156"/>
                </a:lnTo>
                <a:lnTo>
                  <a:pt x="134744" y="22489"/>
                </a:lnTo>
                <a:lnTo>
                  <a:pt x="142171" y="17889"/>
                </a:lnTo>
                <a:lnTo>
                  <a:pt x="152569" y="16355"/>
                </a:lnTo>
                <a:lnTo>
                  <a:pt x="188076" y="16355"/>
                </a:lnTo>
                <a:lnTo>
                  <a:pt x="184131" y="11116"/>
                </a:lnTo>
                <a:lnTo>
                  <a:pt x="178269" y="6253"/>
                </a:lnTo>
                <a:lnTo>
                  <a:pt x="171033" y="2779"/>
                </a:lnTo>
                <a:lnTo>
                  <a:pt x="162424" y="694"/>
                </a:lnTo>
                <a:lnTo>
                  <a:pt x="152441" y="0"/>
                </a:lnTo>
                <a:close/>
              </a:path>
              <a:path w="303529" h="177165">
                <a:moveTo>
                  <a:pt x="188076" y="16355"/>
                </a:moveTo>
                <a:lnTo>
                  <a:pt x="152569" y="16355"/>
                </a:lnTo>
                <a:lnTo>
                  <a:pt x="162967" y="17889"/>
                </a:lnTo>
                <a:lnTo>
                  <a:pt x="170395" y="22489"/>
                </a:lnTo>
                <a:lnTo>
                  <a:pt x="174851" y="30156"/>
                </a:lnTo>
                <a:lnTo>
                  <a:pt x="176301" y="40634"/>
                </a:lnTo>
                <a:lnTo>
                  <a:pt x="176266" y="136469"/>
                </a:lnTo>
                <a:lnTo>
                  <a:pt x="174851" y="146691"/>
                </a:lnTo>
                <a:lnTo>
                  <a:pt x="170395" y="154358"/>
                </a:lnTo>
                <a:lnTo>
                  <a:pt x="162967" y="158958"/>
                </a:lnTo>
                <a:lnTo>
                  <a:pt x="152569" y="160492"/>
                </a:lnTo>
                <a:lnTo>
                  <a:pt x="188210" y="160492"/>
                </a:lnTo>
                <a:lnTo>
                  <a:pt x="188659" y="159901"/>
                </a:lnTo>
                <a:lnTo>
                  <a:pt x="191894" y="153016"/>
                </a:lnTo>
                <a:lnTo>
                  <a:pt x="193834" y="145206"/>
                </a:lnTo>
                <a:lnTo>
                  <a:pt x="194481" y="136469"/>
                </a:lnTo>
                <a:lnTo>
                  <a:pt x="194481" y="40634"/>
                </a:lnTo>
                <a:lnTo>
                  <a:pt x="193834" y="31889"/>
                </a:lnTo>
                <a:lnTo>
                  <a:pt x="191894" y="24054"/>
                </a:lnTo>
                <a:lnTo>
                  <a:pt x="188659" y="17130"/>
                </a:lnTo>
                <a:lnTo>
                  <a:pt x="188076" y="16355"/>
                </a:lnTo>
                <a:close/>
              </a:path>
              <a:path w="303529" h="177165">
                <a:moveTo>
                  <a:pt x="43317" y="1277"/>
                </a:moveTo>
                <a:lnTo>
                  <a:pt x="6253" y="18392"/>
                </a:lnTo>
                <a:lnTo>
                  <a:pt x="0" y="41656"/>
                </a:lnTo>
                <a:lnTo>
                  <a:pt x="0" y="136469"/>
                </a:lnTo>
                <a:lnTo>
                  <a:pt x="23224" y="174100"/>
                </a:lnTo>
                <a:lnTo>
                  <a:pt x="41784" y="176847"/>
                </a:lnTo>
                <a:lnTo>
                  <a:pt x="51766" y="176161"/>
                </a:lnTo>
                <a:lnTo>
                  <a:pt x="60376" y="174100"/>
                </a:lnTo>
                <a:lnTo>
                  <a:pt x="67611" y="170666"/>
                </a:lnTo>
                <a:lnTo>
                  <a:pt x="73473" y="165858"/>
                </a:lnTo>
                <a:lnTo>
                  <a:pt x="77358" y="160747"/>
                </a:lnTo>
                <a:lnTo>
                  <a:pt x="41911" y="160747"/>
                </a:lnTo>
                <a:lnTo>
                  <a:pt x="31513" y="159214"/>
                </a:lnTo>
                <a:lnTo>
                  <a:pt x="24086" y="154614"/>
                </a:lnTo>
                <a:lnTo>
                  <a:pt x="19630" y="146947"/>
                </a:lnTo>
                <a:lnTo>
                  <a:pt x="18180" y="136469"/>
                </a:lnTo>
                <a:lnTo>
                  <a:pt x="18144" y="89446"/>
                </a:lnTo>
                <a:lnTo>
                  <a:pt x="23751" y="86762"/>
                </a:lnTo>
                <a:lnTo>
                  <a:pt x="29836" y="84846"/>
                </a:lnTo>
                <a:lnTo>
                  <a:pt x="36401" y="83696"/>
                </a:lnTo>
                <a:lnTo>
                  <a:pt x="43445" y="83312"/>
                </a:lnTo>
                <a:lnTo>
                  <a:pt x="78968" y="83312"/>
                </a:lnTo>
                <a:lnTo>
                  <a:pt x="78145" y="81667"/>
                </a:lnTo>
                <a:lnTo>
                  <a:pt x="73729" y="76412"/>
                </a:lnTo>
                <a:lnTo>
                  <a:pt x="68645" y="72579"/>
                </a:lnTo>
                <a:lnTo>
                  <a:pt x="18144" y="72579"/>
                </a:lnTo>
                <a:lnTo>
                  <a:pt x="18144" y="42678"/>
                </a:lnTo>
                <a:lnTo>
                  <a:pt x="19885" y="31945"/>
                </a:lnTo>
                <a:lnTo>
                  <a:pt x="25108" y="24278"/>
                </a:lnTo>
                <a:lnTo>
                  <a:pt x="33813" y="19678"/>
                </a:lnTo>
                <a:lnTo>
                  <a:pt x="46000" y="18144"/>
                </a:lnTo>
                <a:lnTo>
                  <a:pt x="77690" y="18144"/>
                </a:lnTo>
                <a:lnTo>
                  <a:pt x="77690" y="5877"/>
                </a:lnTo>
                <a:lnTo>
                  <a:pt x="70558" y="3865"/>
                </a:lnTo>
                <a:lnTo>
                  <a:pt x="62452" y="2427"/>
                </a:lnTo>
                <a:lnTo>
                  <a:pt x="53372" y="1565"/>
                </a:lnTo>
                <a:lnTo>
                  <a:pt x="43317" y="1277"/>
                </a:lnTo>
                <a:close/>
              </a:path>
              <a:path w="303529" h="177165">
                <a:moveTo>
                  <a:pt x="78968" y="83312"/>
                </a:moveTo>
                <a:lnTo>
                  <a:pt x="43445" y="83312"/>
                </a:lnTo>
                <a:lnTo>
                  <a:pt x="53172" y="84638"/>
                </a:lnTo>
                <a:lnTo>
                  <a:pt x="60120" y="88615"/>
                </a:lnTo>
                <a:lnTo>
                  <a:pt x="64289" y="95244"/>
                </a:lnTo>
                <a:lnTo>
                  <a:pt x="65564" y="103757"/>
                </a:lnTo>
                <a:lnTo>
                  <a:pt x="65643" y="136469"/>
                </a:lnTo>
                <a:lnTo>
                  <a:pt x="64193" y="146947"/>
                </a:lnTo>
                <a:lnTo>
                  <a:pt x="59737" y="154614"/>
                </a:lnTo>
                <a:lnTo>
                  <a:pt x="52310" y="159214"/>
                </a:lnTo>
                <a:lnTo>
                  <a:pt x="41911" y="160747"/>
                </a:lnTo>
                <a:lnTo>
                  <a:pt x="77358" y="160747"/>
                </a:lnTo>
                <a:lnTo>
                  <a:pt x="78001" y="159901"/>
                </a:lnTo>
                <a:lnTo>
                  <a:pt x="81236" y="153016"/>
                </a:lnTo>
                <a:lnTo>
                  <a:pt x="83176" y="145206"/>
                </a:lnTo>
                <a:lnTo>
                  <a:pt x="83823" y="136469"/>
                </a:lnTo>
                <a:lnTo>
                  <a:pt x="83823" y="103757"/>
                </a:lnTo>
                <a:lnTo>
                  <a:pt x="83192" y="95340"/>
                </a:lnTo>
                <a:lnTo>
                  <a:pt x="81300" y="87976"/>
                </a:lnTo>
                <a:lnTo>
                  <a:pt x="78968" y="83312"/>
                </a:lnTo>
                <a:close/>
              </a:path>
              <a:path w="303529" h="177165">
                <a:moveTo>
                  <a:pt x="46512" y="66956"/>
                </a:moveTo>
                <a:lnTo>
                  <a:pt x="38318" y="67308"/>
                </a:lnTo>
                <a:lnTo>
                  <a:pt x="30858" y="68362"/>
                </a:lnTo>
                <a:lnTo>
                  <a:pt x="24134" y="70119"/>
                </a:lnTo>
                <a:lnTo>
                  <a:pt x="18144" y="72579"/>
                </a:lnTo>
                <a:lnTo>
                  <a:pt x="68645" y="72579"/>
                </a:lnTo>
                <a:lnTo>
                  <a:pt x="68242" y="72275"/>
                </a:lnTo>
                <a:lnTo>
                  <a:pt x="61877" y="69320"/>
                </a:lnTo>
                <a:lnTo>
                  <a:pt x="54634" y="67547"/>
                </a:lnTo>
                <a:lnTo>
                  <a:pt x="46512" y="66956"/>
                </a:lnTo>
                <a:close/>
              </a:path>
              <a:path w="303529" h="177165">
                <a:moveTo>
                  <a:pt x="77690" y="18144"/>
                </a:moveTo>
                <a:lnTo>
                  <a:pt x="46000" y="18144"/>
                </a:lnTo>
                <a:lnTo>
                  <a:pt x="54881" y="18464"/>
                </a:lnTo>
                <a:lnTo>
                  <a:pt x="63123" y="19422"/>
                </a:lnTo>
                <a:lnTo>
                  <a:pt x="70726" y="21019"/>
                </a:lnTo>
                <a:lnTo>
                  <a:pt x="77690" y="23256"/>
                </a:lnTo>
                <a:lnTo>
                  <a:pt x="77690" y="18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4102963" y="12197738"/>
            <a:ext cx="271145" cy="174625"/>
          </a:xfrm>
          <a:custGeom>
            <a:avLst/>
            <a:gdLst/>
            <a:ahLst/>
            <a:cxnLst/>
            <a:rect l="l" t="t" r="r" b="b"/>
            <a:pathLst>
              <a:path w="271145" h="174625">
                <a:moveTo>
                  <a:pt x="270894" y="1277"/>
                </a:moveTo>
                <a:lnTo>
                  <a:pt x="194226" y="1277"/>
                </a:lnTo>
                <a:lnTo>
                  <a:pt x="194226" y="17889"/>
                </a:lnTo>
                <a:lnTo>
                  <a:pt x="251727" y="17889"/>
                </a:lnTo>
                <a:lnTo>
                  <a:pt x="235882" y="67979"/>
                </a:lnTo>
                <a:lnTo>
                  <a:pt x="224765" y="109252"/>
                </a:lnTo>
                <a:lnTo>
                  <a:pt x="221315" y="147202"/>
                </a:lnTo>
                <a:lnTo>
                  <a:pt x="221315" y="173014"/>
                </a:lnTo>
                <a:lnTo>
                  <a:pt x="239715" y="173014"/>
                </a:lnTo>
                <a:lnTo>
                  <a:pt x="239731" y="147202"/>
                </a:lnTo>
                <a:lnTo>
                  <a:pt x="239923" y="137874"/>
                </a:lnTo>
                <a:lnTo>
                  <a:pt x="247446" y="92001"/>
                </a:lnTo>
                <a:lnTo>
                  <a:pt x="270894" y="15844"/>
                </a:lnTo>
                <a:lnTo>
                  <a:pt x="270894" y="1277"/>
                </a:lnTo>
                <a:close/>
              </a:path>
              <a:path w="271145" h="174625">
                <a:moveTo>
                  <a:pt x="99157" y="151802"/>
                </a:moveTo>
                <a:lnTo>
                  <a:pt x="99157" y="169692"/>
                </a:lnTo>
                <a:lnTo>
                  <a:pt x="106305" y="171704"/>
                </a:lnTo>
                <a:lnTo>
                  <a:pt x="114459" y="173142"/>
                </a:lnTo>
                <a:lnTo>
                  <a:pt x="123619" y="174004"/>
                </a:lnTo>
                <a:lnTo>
                  <a:pt x="133785" y="174292"/>
                </a:lnTo>
                <a:lnTo>
                  <a:pt x="143832" y="173685"/>
                </a:lnTo>
                <a:lnTo>
                  <a:pt x="172341" y="157680"/>
                </a:lnTo>
                <a:lnTo>
                  <a:pt x="130719" y="157680"/>
                </a:lnTo>
                <a:lnTo>
                  <a:pt x="122565" y="157313"/>
                </a:lnTo>
                <a:lnTo>
                  <a:pt x="114586" y="156211"/>
                </a:lnTo>
                <a:lnTo>
                  <a:pt x="106784" y="154374"/>
                </a:lnTo>
                <a:lnTo>
                  <a:pt x="99157" y="151802"/>
                </a:lnTo>
                <a:close/>
              </a:path>
              <a:path w="271145" h="174625">
                <a:moveTo>
                  <a:pt x="171038" y="16611"/>
                </a:moveTo>
                <a:lnTo>
                  <a:pt x="141495" y="16611"/>
                </a:lnTo>
                <a:lnTo>
                  <a:pt x="148906" y="18442"/>
                </a:lnTo>
                <a:lnTo>
                  <a:pt x="156743" y="25769"/>
                </a:lnTo>
                <a:lnTo>
                  <a:pt x="158703" y="31008"/>
                </a:lnTo>
                <a:lnTo>
                  <a:pt x="158703" y="62186"/>
                </a:lnTo>
                <a:lnTo>
                  <a:pt x="156999" y="68277"/>
                </a:lnTo>
                <a:lnTo>
                  <a:pt x="150184" y="76625"/>
                </a:lnTo>
                <a:lnTo>
                  <a:pt x="144221" y="78712"/>
                </a:lnTo>
                <a:lnTo>
                  <a:pt x="118068" y="78712"/>
                </a:lnTo>
                <a:lnTo>
                  <a:pt x="118068" y="95324"/>
                </a:lnTo>
                <a:lnTo>
                  <a:pt x="135702" y="95324"/>
                </a:lnTo>
                <a:lnTo>
                  <a:pt x="146212" y="96825"/>
                </a:lnTo>
                <a:lnTo>
                  <a:pt x="153719" y="101329"/>
                </a:lnTo>
                <a:lnTo>
                  <a:pt x="158223" y="108836"/>
                </a:lnTo>
                <a:lnTo>
                  <a:pt x="159725" y="119346"/>
                </a:lnTo>
                <a:lnTo>
                  <a:pt x="159725" y="143454"/>
                </a:lnTo>
                <a:lnTo>
                  <a:pt x="157638" y="148736"/>
                </a:lnTo>
                <a:lnTo>
                  <a:pt x="149289" y="155891"/>
                </a:lnTo>
                <a:lnTo>
                  <a:pt x="141708" y="157680"/>
                </a:lnTo>
                <a:lnTo>
                  <a:pt x="172341" y="157680"/>
                </a:lnTo>
                <a:lnTo>
                  <a:pt x="175027" y="152889"/>
                </a:lnTo>
                <a:lnTo>
                  <a:pt x="177159" y="145557"/>
                </a:lnTo>
                <a:lnTo>
                  <a:pt x="177870" y="137236"/>
                </a:lnTo>
                <a:lnTo>
                  <a:pt x="177870" y="117557"/>
                </a:lnTo>
                <a:lnTo>
                  <a:pt x="176640" y="106520"/>
                </a:lnTo>
                <a:lnTo>
                  <a:pt x="172950" y="97688"/>
                </a:lnTo>
                <a:lnTo>
                  <a:pt x="166801" y="91059"/>
                </a:lnTo>
                <a:lnTo>
                  <a:pt x="158192" y="86635"/>
                </a:lnTo>
                <a:lnTo>
                  <a:pt x="166353" y="81843"/>
                </a:lnTo>
                <a:lnTo>
                  <a:pt x="172183" y="74879"/>
                </a:lnTo>
                <a:lnTo>
                  <a:pt x="175681" y="65742"/>
                </a:lnTo>
                <a:lnTo>
                  <a:pt x="176847" y="54434"/>
                </a:lnTo>
                <a:lnTo>
                  <a:pt x="176847" y="36800"/>
                </a:lnTo>
                <a:lnTo>
                  <a:pt x="174036" y="20700"/>
                </a:lnTo>
                <a:lnTo>
                  <a:pt x="171038" y="16611"/>
                </a:lnTo>
                <a:close/>
              </a:path>
              <a:path w="271145" h="174625">
                <a:moveTo>
                  <a:pt x="131869" y="0"/>
                </a:moveTo>
                <a:lnTo>
                  <a:pt x="123323" y="223"/>
                </a:lnTo>
                <a:lnTo>
                  <a:pt x="115577" y="894"/>
                </a:lnTo>
                <a:lnTo>
                  <a:pt x="108629" y="2012"/>
                </a:lnTo>
                <a:lnTo>
                  <a:pt x="102479" y="3577"/>
                </a:lnTo>
                <a:lnTo>
                  <a:pt x="102479" y="20955"/>
                </a:lnTo>
                <a:lnTo>
                  <a:pt x="108645" y="19055"/>
                </a:lnTo>
                <a:lnTo>
                  <a:pt x="115385" y="17697"/>
                </a:lnTo>
                <a:lnTo>
                  <a:pt x="122701" y="16882"/>
                </a:lnTo>
                <a:lnTo>
                  <a:pt x="130591" y="16611"/>
                </a:lnTo>
                <a:lnTo>
                  <a:pt x="171038" y="16611"/>
                </a:lnTo>
                <a:lnTo>
                  <a:pt x="165603" y="9200"/>
                </a:lnTo>
                <a:lnTo>
                  <a:pt x="151547" y="2300"/>
                </a:lnTo>
                <a:lnTo>
                  <a:pt x="131869" y="0"/>
                </a:lnTo>
                <a:close/>
              </a:path>
              <a:path w="271145" h="174625">
                <a:moveTo>
                  <a:pt x="0" y="151291"/>
                </a:moveTo>
                <a:lnTo>
                  <a:pt x="0" y="169181"/>
                </a:lnTo>
                <a:lnTo>
                  <a:pt x="8173" y="171417"/>
                </a:lnTo>
                <a:lnTo>
                  <a:pt x="16349" y="173014"/>
                </a:lnTo>
                <a:lnTo>
                  <a:pt x="24529" y="173972"/>
                </a:lnTo>
                <a:lnTo>
                  <a:pt x="32711" y="174292"/>
                </a:lnTo>
                <a:lnTo>
                  <a:pt x="43601" y="173685"/>
                </a:lnTo>
                <a:lnTo>
                  <a:pt x="73393" y="157680"/>
                </a:lnTo>
                <a:lnTo>
                  <a:pt x="32583" y="157680"/>
                </a:lnTo>
                <a:lnTo>
                  <a:pt x="24744" y="157281"/>
                </a:lnTo>
                <a:lnTo>
                  <a:pt x="16700" y="156083"/>
                </a:lnTo>
                <a:lnTo>
                  <a:pt x="8452" y="154087"/>
                </a:lnTo>
                <a:lnTo>
                  <a:pt x="0" y="151291"/>
                </a:lnTo>
                <a:close/>
              </a:path>
              <a:path w="271145" h="174625">
                <a:moveTo>
                  <a:pt x="73718" y="87912"/>
                </a:moveTo>
                <a:lnTo>
                  <a:pt x="46418" y="87912"/>
                </a:lnTo>
                <a:lnTo>
                  <a:pt x="52517" y="89744"/>
                </a:lnTo>
                <a:lnTo>
                  <a:pt x="59162" y="97070"/>
                </a:lnTo>
                <a:lnTo>
                  <a:pt x="60823" y="102820"/>
                </a:lnTo>
                <a:lnTo>
                  <a:pt x="60823" y="143284"/>
                </a:lnTo>
                <a:lnTo>
                  <a:pt x="58685" y="148523"/>
                </a:lnTo>
                <a:lnTo>
                  <a:pt x="50175" y="155849"/>
                </a:lnTo>
                <a:lnTo>
                  <a:pt x="42883" y="157680"/>
                </a:lnTo>
                <a:lnTo>
                  <a:pt x="73393" y="157680"/>
                </a:lnTo>
                <a:lnTo>
                  <a:pt x="76093" y="152953"/>
                </a:lnTo>
                <a:lnTo>
                  <a:pt x="78249" y="145701"/>
                </a:lnTo>
                <a:lnTo>
                  <a:pt x="78968" y="137491"/>
                </a:lnTo>
                <a:lnTo>
                  <a:pt x="78968" y="109379"/>
                </a:lnTo>
                <a:lnTo>
                  <a:pt x="76555" y="92608"/>
                </a:lnTo>
                <a:lnTo>
                  <a:pt x="73718" y="87912"/>
                </a:lnTo>
                <a:close/>
              </a:path>
              <a:path w="271145" h="174625">
                <a:moveTo>
                  <a:pt x="74879" y="1277"/>
                </a:moveTo>
                <a:lnTo>
                  <a:pt x="1277" y="1277"/>
                </a:lnTo>
                <a:lnTo>
                  <a:pt x="1277" y="90724"/>
                </a:lnTo>
                <a:lnTo>
                  <a:pt x="25425" y="88615"/>
                </a:lnTo>
                <a:lnTo>
                  <a:pt x="32998" y="88088"/>
                </a:lnTo>
                <a:lnTo>
                  <a:pt x="37567" y="87912"/>
                </a:lnTo>
                <a:lnTo>
                  <a:pt x="73718" y="87912"/>
                </a:lnTo>
                <a:lnTo>
                  <a:pt x="69317" y="80629"/>
                </a:lnTo>
                <a:lnTo>
                  <a:pt x="57257" y="73441"/>
                </a:lnTo>
                <a:lnTo>
                  <a:pt x="49380" y="72323"/>
                </a:lnTo>
                <a:lnTo>
                  <a:pt x="19167" y="72323"/>
                </a:lnTo>
                <a:lnTo>
                  <a:pt x="19167" y="18144"/>
                </a:lnTo>
                <a:lnTo>
                  <a:pt x="74879" y="18144"/>
                </a:lnTo>
                <a:lnTo>
                  <a:pt x="74879" y="1277"/>
                </a:lnTo>
                <a:close/>
              </a:path>
              <a:path w="271145" h="174625">
                <a:moveTo>
                  <a:pt x="40378" y="71045"/>
                </a:moveTo>
                <a:lnTo>
                  <a:pt x="32711" y="71045"/>
                </a:lnTo>
                <a:lnTo>
                  <a:pt x="25641" y="71471"/>
                </a:lnTo>
                <a:lnTo>
                  <a:pt x="19167" y="72323"/>
                </a:lnTo>
                <a:lnTo>
                  <a:pt x="49380" y="72323"/>
                </a:lnTo>
                <a:lnTo>
                  <a:pt x="40378" y="710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5888818" y="12196460"/>
            <a:ext cx="303530" cy="177165"/>
          </a:xfrm>
          <a:custGeom>
            <a:avLst/>
            <a:gdLst/>
            <a:ahLst/>
            <a:cxnLst/>
            <a:rect l="l" t="t" r="r" b="b"/>
            <a:pathLst>
              <a:path w="303529" h="177165">
                <a:moveTo>
                  <a:pt x="224382" y="153080"/>
                </a:moveTo>
                <a:lnTo>
                  <a:pt x="257349" y="175570"/>
                </a:lnTo>
                <a:lnTo>
                  <a:pt x="268234" y="174907"/>
                </a:lnTo>
                <a:lnTo>
                  <a:pt x="297085" y="158958"/>
                </a:lnTo>
                <a:lnTo>
                  <a:pt x="257093" y="158958"/>
                </a:lnTo>
                <a:lnTo>
                  <a:pt x="248628" y="158591"/>
                </a:lnTo>
                <a:lnTo>
                  <a:pt x="240354" y="157489"/>
                </a:lnTo>
                <a:lnTo>
                  <a:pt x="232272" y="155652"/>
                </a:lnTo>
                <a:lnTo>
                  <a:pt x="224382" y="153080"/>
                </a:lnTo>
                <a:close/>
              </a:path>
              <a:path w="303529" h="177165">
                <a:moveTo>
                  <a:pt x="303350" y="106568"/>
                </a:moveTo>
                <a:lnTo>
                  <a:pt x="285205" y="106568"/>
                </a:lnTo>
                <a:lnTo>
                  <a:pt x="285205" y="135447"/>
                </a:lnTo>
                <a:lnTo>
                  <a:pt x="283448" y="145733"/>
                </a:lnTo>
                <a:lnTo>
                  <a:pt x="278177" y="153080"/>
                </a:lnTo>
                <a:lnTo>
                  <a:pt x="269392" y="157489"/>
                </a:lnTo>
                <a:lnTo>
                  <a:pt x="257093" y="158958"/>
                </a:lnTo>
                <a:lnTo>
                  <a:pt x="297085" y="158958"/>
                </a:lnTo>
                <a:lnTo>
                  <a:pt x="300507" y="152537"/>
                </a:lnTo>
                <a:lnTo>
                  <a:pt x="302639" y="144958"/>
                </a:lnTo>
                <a:lnTo>
                  <a:pt x="303350" y="136469"/>
                </a:lnTo>
                <a:lnTo>
                  <a:pt x="303350" y="106568"/>
                </a:lnTo>
                <a:close/>
              </a:path>
              <a:path w="303529" h="177165">
                <a:moveTo>
                  <a:pt x="261566" y="0"/>
                </a:moveTo>
                <a:lnTo>
                  <a:pt x="225348" y="17130"/>
                </a:lnTo>
                <a:lnTo>
                  <a:pt x="219526" y="40634"/>
                </a:lnTo>
                <a:lnTo>
                  <a:pt x="219526" y="74112"/>
                </a:lnTo>
                <a:lnTo>
                  <a:pt x="241824" y="109443"/>
                </a:lnTo>
                <a:lnTo>
                  <a:pt x="257605" y="111935"/>
                </a:lnTo>
                <a:lnTo>
                  <a:pt x="265942" y="111600"/>
                </a:lnTo>
                <a:lnTo>
                  <a:pt x="273322" y="110593"/>
                </a:lnTo>
                <a:lnTo>
                  <a:pt x="279743" y="108916"/>
                </a:lnTo>
                <a:lnTo>
                  <a:pt x="285205" y="106568"/>
                </a:lnTo>
                <a:lnTo>
                  <a:pt x="303350" y="106568"/>
                </a:lnTo>
                <a:lnTo>
                  <a:pt x="303350" y="95579"/>
                </a:lnTo>
                <a:lnTo>
                  <a:pt x="260416" y="95579"/>
                </a:lnTo>
                <a:lnTo>
                  <a:pt x="250465" y="94174"/>
                </a:lnTo>
                <a:lnTo>
                  <a:pt x="243357" y="89957"/>
                </a:lnTo>
                <a:lnTo>
                  <a:pt x="239092" y="82929"/>
                </a:lnTo>
                <a:lnTo>
                  <a:pt x="237671" y="73090"/>
                </a:lnTo>
                <a:lnTo>
                  <a:pt x="237671" y="40634"/>
                </a:lnTo>
                <a:lnTo>
                  <a:pt x="239156" y="30012"/>
                </a:lnTo>
                <a:lnTo>
                  <a:pt x="243613" y="22425"/>
                </a:lnTo>
                <a:lnTo>
                  <a:pt x="251040" y="17873"/>
                </a:lnTo>
                <a:lnTo>
                  <a:pt x="261438" y="16355"/>
                </a:lnTo>
                <a:lnTo>
                  <a:pt x="297024" y="16355"/>
                </a:lnTo>
                <a:lnTo>
                  <a:pt x="293128" y="11116"/>
                </a:lnTo>
                <a:lnTo>
                  <a:pt x="287321" y="6253"/>
                </a:lnTo>
                <a:lnTo>
                  <a:pt x="280126" y="2779"/>
                </a:lnTo>
                <a:lnTo>
                  <a:pt x="271541" y="694"/>
                </a:lnTo>
                <a:lnTo>
                  <a:pt x="261566" y="0"/>
                </a:lnTo>
                <a:close/>
              </a:path>
              <a:path w="303529" h="177165">
                <a:moveTo>
                  <a:pt x="297024" y="16355"/>
                </a:moveTo>
                <a:lnTo>
                  <a:pt x="261438" y="16355"/>
                </a:lnTo>
                <a:lnTo>
                  <a:pt x="271836" y="17873"/>
                </a:lnTo>
                <a:lnTo>
                  <a:pt x="279263" y="22425"/>
                </a:lnTo>
                <a:lnTo>
                  <a:pt x="283720" y="30012"/>
                </a:lnTo>
                <a:lnTo>
                  <a:pt x="285205" y="40634"/>
                </a:lnTo>
                <a:lnTo>
                  <a:pt x="285205" y="89701"/>
                </a:lnTo>
                <a:lnTo>
                  <a:pt x="280397" y="92273"/>
                </a:lnTo>
                <a:lnTo>
                  <a:pt x="274663" y="94110"/>
                </a:lnTo>
                <a:lnTo>
                  <a:pt x="268003" y="95212"/>
                </a:lnTo>
                <a:lnTo>
                  <a:pt x="260416" y="95579"/>
                </a:lnTo>
                <a:lnTo>
                  <a:pt x="303350" y="95579"/>
                </a:lnTo>
                <a:lnTo>
                  <a:pt x="303350" y="40634"/>
                </a:lnTo>
                <a:lnTo>
                  <a:pt x="302711" y="31889"/>
                </a:lnTo>
                <a:lnTo>
                  <a:pt x="300794" y="24054"/>
                </a:lnTo>
                <a:lnTo>
                  <a:pt x="297600" y="17130"/>
                </a:lnTo>
                <a:lnTo>
                  <a:pt x="297024" y="16355"/>
                </a:lnTo>
                <a:close/>
              </a:path>
              <a:path w="303529" h="177165">
                <a:moveTo>
                  <a:pt x="150652" y="0"/>
                </a:moveTo>
                <a:lnTo>
                  <a:pt x="114618" y="17130"/>
                </a:lnTo>
                <a:lnTo>
                  <a:pt x="108868" y="40634"/>
                </a:lnTo>
                <a:lnTo>
                  <a:pt x="108868" y="136469"/>
                </a:lnTo>
                <a:lnTo>
                  <a:pt x="132092" y="174100"/>
                </a:lnTo>
                <a:lnTo>
                  <a:pt x="150652" y="176847"/>
                </a:lnTo>
                <a:lnTo>
                  <a:pt x="160635" y="176161"/>
                </a:lnTo>
                <a:lnTo>
                  <a:pt x="169245" y="174100"/>
                </a:lnTo>
                <a:lnTo>
                  <a:pt x="176480" y="170666"/>
                </a:lnTo>
                <a:lnTo>
                  <a:pt x="182342" y="165858"/>
                </a:lnTo>
                <a:lnTo>
                  <a:pt x="186421" y="160492"/>
                </a:lnTo>
                <a:lnTo>
                  <a:pt x="150780" y="160492"/>
                </a:lnTo>
                <a:lnTo>
                  <a:pt x="140382" y="158958"/>
                </a:lnTo>
                <a:lnTo>
                  <a:pt x="132955" y="154358"/>
                </a:lnTo>
                <a:lnTo>
                  <a:pt x="128499" y="146691"/>
                </a:lnTo>
                <a:lnTo>
                  <a:pt x="127084" y="136469"/>
                </a:lnTo>
                <a:lnTo>
                  <a:pt x="127048" y="40634"/>
                </a:lnTo>
                <a:lnTo>
                  <a:pt x="128499" y="30156"/>
                </a:lnTo>
                <a:lnTo>
                  <a:pt x="132955" y="22489"/>
                </a:lnTo>
                <a:lnTo>
                  <a:pt x="140382" y="17889"/>
                </a:lnTo>
                <a:lnTo>
                  <a:pt x="150780" y="16355"/>
                </a:lnTo>
                <a:lnTo>
                  <a:pt x="186287" y="16355"/>
                </a:lnTo>
                <a:lnTo>
                  <a:pt x="182342" y="11116"/>
                </a:lnTo>
                <a:lnTo>
                  <a:pt x="176480" y="6253"/>
                </a:lnTo>
                <a:lnTo>
                  <a:pt x="169245" y="2779"/>
                </a:lnTo>
                <a:lnTo>
                  <a:pt x="160635" y="694"/>
                </a:lnTo>
                <a:lnTo>
                  <a:pt x="150652" y="0"/>
                </a:lnTo>
                <a:close/>
              </a:path>
              <a:path w="303529" h="177165">
                <a:moveTo>
                  <a:pt x="186287" y="16355"/>
                </a:moveTo>
                <a:lnTo>
                  <a:pt x="150780" y="16355"/>
                </a:lnTo>
                <a:lnTo>
                  <a:pt x="161178" y="17889"/>
                </a:lnTo>
                <a:lnTo>
                  <a:pt x="168606" y="22489"/>
                </a:lnTo>
                <a:lnTo>
                  <a:pt x="173062" y="30156"/>
                </a:lnTo>
                <a:lnTo>
                  <a:pt x="174512" y="40634"/>
                </a:lnTo>
                <a:lnTo>
                  <a:pt x="174477" y="136469"/>
                </a:lnTo>
                <a:lnTo>
                  <a:pt x="173062" y="146691"/>
                </a:lnTo>
                <a:lnTo>
                  <a:pt x="168606" y="154358"/>
                </a:lnTo>
                <a:lnTo>
                  <a:pt x="161178" y="158958"/>
                </a:lnTo>
                <a:lnTo>
                  <a:pt x="150780" y="160492"/>
                </a:lnTo>
                <a:lnTo>
                  <a:pt x="186421" y="160492"/>
                </a:lnTo>
                <a:lnTo>
                  <a:pt x="186870" y="159901"/>
                </a:lnTo>
                <a:lnTo>
                  <a:pt x="190105" y="153016"/>
                </a:lnTo>
                <a:lnTo>
                  <a:pt x="192045" y="145206"/>
                </a:lnTo>
                <a:lnTo>
                  <a:pt x="192692" y="136469"/>
                </a:lnTo>
                <a:lnTo>
                  <a:pt x="192692" y="40634"/>
                </a:lnTo>
                <a:lnTo>
                  <a:pt x="192045" y="31889"/>
                </a:lnTo>
                <a:lnTo>
                  <a:pt x="190105" y="24054"/>
                </a:lnTo>
                <a:lnTo>
                  <a:pt x="186870" y="17130"/>
                </a:lnTo>
                <a:lnTo>
                  <a:pt x="186287" y="16355"/>
                </a:lnTo>
                <a:close/>
              </a:path>
              <a:path w="303529" h="177165">
                <a:moveTo>
                  <a:pt x="0" y="153080"/>
                </a:moveTo>
                <a:lnTo>
                  <a:pt x="0" y="170970"/>
                </a:lnTo>
                <a:lnTo>
                  <a:pt x="7147" y="172982"/>
                </a:lnTo>
                <a:lnTo>
                  <a:pt x="15301" y="174420"/>
                </a:lnTo>
                <a:lnTo>
                  <a:pt x="24461" y="175282"/>
                </a:lnTo>
                <a:lnTo>
                  <a:pt x="34628" y="175570"/>
                </a:lnTo>
                <a:lnTo>
                  <a:pt x="44675" y="174963"/>
                </a:lnTo>
                <a:lnTo>
                  <a:pt x="73183" y="158958"/>
                </a:lnTo>
                <a:lnTo>
                  <a:pt x="31561" y="158958"/>
                </a:lnTo>
                <a:lnTo>
                  <a:pt x="23407" y="158591"/>
                </a:lnTo>
                <a:lnTo>
                  <a:pt x="15429" y="157489"/>
                </a:lnTo>
                <a:lnTo>
                  <a:pt x="7626" y="155652"/>
                </a:lnTo>
                <a:lnTo>
                  <a:pt x="0" y="153080"/>
                </a:lnTo>
                <a:close/>
              </a:path>
              <a:path w="303529" h="177165">
                <a:moveTo>
                  <a:pt x="71880" y="17889"/>
                </a:moveTo>
                <a:lnTo>
                  <a:pt x="42337" y="17889"/>
                </a:lnTo>
                <a:lnTo>
                  <a:pt x="49740" y="19720"/>
                </a:lnTo>
                <a:lnTo>
                  <a:pt x="57586" y="27046"/>
                </a:lnTo>
                <a:lnTo>
                  <a:pt x="59545" y="32285"/>
                </a:lnTo>
                <a:lnTo>
                  <a:pt x="59545" y="63464"/>
                </a:lnTo>
                <a:lnTo>
                  <a:pt x="57841" y="69555"/>
                </a:lnTo>
                <a:lnTo>
                  <a:pt x="51026" y="77903"/>
                </a:lnTo>
                <a:lnTo>
                  <a:pt x="45063" y="79990"/>
                </a:lnTo>
                <a:lnTo>
                  <a:pt x="18911" y="79990"/>
                </a:lnTo>
                <a:lnTo>
                  <a:pt x="18911" y="96601"/>
                </a:lnTo>
                <a:lnTo>
                  <a:pt x="36545" y="96601"/>
                </a:lnTo>
                <a:lnTo>
                  <a:pt x="47055" y="98103"/>
                </a:lnTo>
                <a:lnTo>
                  <a:pt x="54562" y="102607"/>
                </a:lnTo>
                <a:lnTo>
                  <a:pt x="59066" y="110114"/>
                </a:lnTo>
                <a:lnTo>
                  <a:pt x="60567" y="120624"/>
                </a:lnTo>
                <a:lnTo>
                  <a:pt x="60567" y="144732"/>
                </a:lnTo>
                <a:lnTo>
                  <a:pt x="58480" y="150014"/>
                </a:lnTo>
                <a:lnTo>
                  <a:pt x="50123" y="157169"/>
                </a:lnTo>
                <a:lnTo>
                  <a:pt x="42550" y="158958"/>
                </a:lnTo>
                <a:lnTo>
                  <a:pt x="73183" y="158958"/>
                </a:lnTo>
                <a:lnTo>
                  <a:pt x="75869" y="154166"/>
                </a:lnTo>
                <a:lnTo>
                  <a:pt x="78001" y="146835"/>
                </a:lnTo>
                <a:lnTo>
                  <a:pt x="78712" y="138513"/>
                </a:lnTo>
                <a:lnTo>
                  <a:pt x="78712" y="118835"/>
                </a:lnTo>
                <a:lnTo>
                  <a:pt x="77482" y="107798"/>
                </a:lnTo>
                <a:lnTo>
                  <a:pt x="73793" y="98965"/>
                </a:lnTo>
                <a:lnTo>
                  <a:pt x="67643" y="92337"/>
                </a:lnTo>
                <a:lnTo>
                  <a:pt x="59034" y="87912"/>
                </a:lnTo>
                <a:lnTo>
                  <a:pt x="67192" y="83121"/>
                </a:lnTo>
                <a:lnTo>
                  <a:pt x="73023" y="76157"/>
                </a:lnTo>
                <a:lnTo>
                  <a:pt x="76523" y="67020"/>
                </a:lnTo>
                <a:lnTo>
                  <a:pt x="77690" y="55712"/>
                </a:lnTo>
                <a:lnTo>
                  <a:pt x="77690" y="38078"/>
                </a:lnTo>
                <a:lnTo>
                  <a:pt x="74879" y="21978"/>
                </a:lnTo>
                <a:lnTo>
                  <a:pt x="71880" y="17889"/>
                </a:lnTo>
                <a:close/>
              </a:path>
              <a:path w="303529" h="177165">
                <a:moveTo>
                  <a:pt x="32711" y="1277"/>
                </a:moveTo>
                <a:lnTo>
                  <a:pt x="24166" y="1501"/>
                </a:lnTo>
                <a:lnTo>
                  <a:pt x="16419" y="2172"/>
                </a:lnTo>
                <a:lnTo>
                  <a:pt x="9471" y="3290"/>
                </a:lnTo>
                <a:lnTo>
                  <a:pt x="3322" y="4855"/>
                </a:lnTo>
                <a:lnTo>
                  <a:pt x="3322" y="22233"/>
                </a:lnTo>
                <a:lnTo>
                  <a:pt x="9484" y="20333"/>
                </a:lnTo>
                <a:lnTo>
                  <a:pt x="16224" y="18975"/>
                </a:lnTo>
                <a:lnTo>
                  <a:pt x="23542" y="18160"/>
                </a:lnTo>
                <a:lnTo>
                  <a:pt x="31433" y="17889"/>
                </a:lnTo>
                <a:lnTo>
                  <a:pt x="71880" y="17889"/>
                </a:lnTo>
                <a:lnTo>
                  <a:pt x="66445" y="10477"/>
                </a:lnTo>
                <a:lnTo>
                  <a:pt x="52389" y="3577"/>
                </a:lnTo>
                <a:lnTo>
                  <a:pt x="32711" y="12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332036" y="12102493"/>
            <a:ext cx="3752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232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91" name="object 9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828259" y="12199016"/>
            <a:ext cx="228726" cy="173014"/>
          </a:xfrm>
          <a:prstGeom prst="rect">
            <a:avLst/>
          </a:prstGeom>
        </p:spPr>
      </p:pic>
      <p:pic>
        <p:nvPicPr>
          <p:cNvPr id="92" name="object 9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311776" y="12197738"/>
            <a:ext cx="168158" cy="174292"/>
          </a:xfrm>
          <a:prstGeom prst="rect">
            <a:avLst/>
          </a:prstGeom>
        </p:spPr>
      </p:pic>
      <p:pic>
        <p:nvPicPr>
          <p:cNvPr id="93" name="object 9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780732" y="12199016"/>
            <a:ext cx="146180" cy="171736"/>
          </a:xfrm>
          <a:prstGeom prst="rect">
            <a:avLst/>
          </a:prstGeom>
        </p:spPr>
      </p:pic>
      <p:sp>
        <p:nvSpPr>
          <p:cNvPr id="94" name="object 94"/>
          <p:cNvSpPr txBox="1"/>
          <p:nvPr/>
        </p:nvSpPr>
        <p:spPr>
          <a:xfrm>
            <a:off x="8243628" y="12102493"/>
            <a:ext cx="14224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4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95" name="object 9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718894" y="12196460"/>
            <a:ext cx="83823" cy="176847"/>
          </a:xfrm>
          <a:prstGeom prst="rect">
            <a:avLst/>
          </a:prstGeom>
        </p:spPr>
      </p:pic>
      <p:sp>
        <p:nvSpPr>
          <p:cNvPr id="96" name="object 96"/>
          <p:cNvSpPr txBox="1"/>
          <p:nvPr/>
        </p:nvSpPr>
        <p:spPr>
          <a:xfrm>
            <a:off x="2700010" y="12072594"/>
            <a:ext cx="835025" cy="6991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0" marR="12700" lvl="0" indent="0" algn="r" defTabSz="914400" eaLnBrk="1" fontAlgn="auto" latinLnBrk="0" hangingPunct="1">
              <a:lnSpc>
                <a:spcPct val="100000"/>
              </a:lnSpc>
              <a:spcBef>
                <a:spcPts val="3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682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398</a:t>
            </a:r>
            <a:r>
              <a:rPr kumimoji="0" sz="2000" b="0" i="0" u="none" strike="noStrike" kern="0" cap="none" spc="3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293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3629150" y="12533034"/>
            <a:ext cx="301625" cy="177165"/>
          </a:xfrm>
          <a:custGeom>
            <a:avLst/>
            <a:gdLst/>
            <a:ahLst/>
            <a:cxnLst/>
            <a:rect l="l" t="t" r="r" b="b"/>
            <a:pathLst>
              <a:path w="301625" h="177165">
                <a:moveTo>
                  <a:pt x="222082" y="153080"/>
                </a:moveTo>
                <a:lnTo>
                  <a:pt x="255049" y="175570"/>
                </a:lnTo>
                <a:lnTo>
                  <a:pt x="265934" y="174907"/>
                </a:lnTo>
                <a:lnTo>
                  <a:pt x="294785" y="158958"/>
                </a:lnTo>
                <a:lnTo>
                  <a:pt x="254793" y="158958"/>
                </a:lnTo>
                <a:lnTo>
                  <a:pt x="246328" y="158591"/>
                </a:lnTo>
                <a:lnTo>
                  <a:pt x="238054" y="157489"/>
                </a:lnTo>
                <a:lnTo>
                  <a:pt x="229972" y="155652"/>
                </a:lnTo>
                <a:lnTo>
                  <a:pt x="222082" y="153080"/>
                </a:lnTo>
                <a:close/>
              </a:path>
              <a:path w="301625" h="177165">
                <a:moveTo>
                  <a:pt x="301050" y="106568"/>
                </a:moveTo>
                <a:lnTo>
                  <a:pt x="282905" y="106568"/>
                </a:lnTo>
                <a:lnTo>
                  <a:pt x="282905" y="135447"/>
                </a:lnTo>
                <a:lnTo>
                  <a:pt x="281148" y="145733"/>
                </a:lnTo>
                <a:lnTo>
                  <a:pt x="275877" y="153080"/>
                </a:lnTo>
                <a:lnTo>
                  <a:pt x="267092" y="157489"/>
                </a:lnTo>
                <a:lnTo>
                  <a:pt x="254793" y="158958"/>
                </a:lnTo>
                <a:lnTo>
                  <a:pt x="294785" y="158958"/>
                </a:lnTo>
                <a:lnTo>
                  <a:pt x="298207" y="152537"/>
                </a:lnTo>
                <a:lnTo>
                  <a:pt x="300339" y="144958"/>
                </a:lnTo>
                <a:lnTo>
                  <a:pt x="301050" y="136469"/>
                </a:lnTo>
                <a:lnTo>
                  <a:pt x="301050" y="106568"/>
                </a:lnTo>
                <a:close/>
              </a:path>
              <a:path w="301625" h="177165">
                <a:moveTo>
                  <a:pt x="259266" y="0"/>
                </a:moveTo>
                <a:lnTo>
                  <a:pt x="223048" y="17130"/>
                </a:lnTo>
                <a:lnTo>
                  <a:pt x="217226" y="40634"/>
                </a:lnTo>
                <a:lnTo>
                  <a:pt x="217226" y="74112"/>
                </a:lnTo>
                <a:lnTo>
                  <a:pt x="239524" y="109443"/>
                </a:lnTo>
                <a:lnTo>
                  <a:pt x="255305" y="111935"/>
                </a:lnTo>
                <a:lnTo>
                  <a:pt x="263642" y="111600"/>
                </a:lnTo>
                <a:lnTo>
                  <a:pt x="271022" y="110593"/>
                </a:lnTo>
                <a:lnTo>
                  <a:pt x="277442" y="108916"/>
                </a:lnTo>
                <a:lnTo>
                  <a:pt x="282905" y="106568"/>
                </a:lnTo>
                <a:lnTo>
                  <a:pt x="301050" y="106568"/>
                </a:lnTo>
                <a:lnTo>
                  <a:pt x="301050" y="95579"/>
                </a:lnTo>
                <a:lnTo>
                  <a:pt x="258116" y="95579"/>
                </a:lnTo>
                <a:lnTo>
                  <a:pt x="248165" y="94174"/>
                </a:lnTo>
                <a:lnTo>
                  <a:pt x="241057" y="89957"/>
                </a:lnTo>
                <a:lnTo>
                  <a:pt x="236792" y="82929"/>
                </a:lnTo>
                <a:lnTo>
                  <a:pt x="235371" y="73090"/>
                </a:lnTo>
                <a:lnTo>
                  <a:pt x="235371" y="40634"/>
                </a:lnTo>
                <a:lnTo>
                  <a:pt x="236856" y="30012"/>
                </a:lnTo>
                <a:lnTo>
                  <a:pt x="241313" y="22425"/>
                </a:lnTo>
                <a:lnTo>
                  <a:pt x="248740" y="17873"/>
                </a:lnTo>
                <a:lnTo>
                  <a:pt x="259138" y="16355"/>
                </a:lnTo>
                <a:lnTo>
                  <a:pt x="294724" y="16355"/>
                </a:lnTo>
                <a:lnTo>
                  <a:pt x="290827" y="11116"/>
                </a:lnTo>
                <a:lnTo>
                  <a:pt x="285021" y="6253"/>
                </a:lnTo>
                <a:lnTo>
                  <a:pt x="277826" y="2779"/>
                </a:lnTo>
                <a:lnTo>
                  <a:pt x="269241" y="694"/>
                </a:lnTo>
                <a:lnTo>
                  <a:pt x="259266" y="0"/>
                </a:lnTo>
                <a:close/>
              </a:path>
              <a:path w="301625" h="177165">
                <a:moveTo>
                  <a:pt x="294724" y="16355"/>
                </a:moveTo>
                <a:lnTo>
                  <a:pt x="259138" y="16355"/>
                </a:lnTo>
                <a:lnTo>
                  <a:pt x="269536" y="17873"/>
                </a:lnTo>
                <a:lnTo>
                  <a:pt x="276963" y="22425"/>
                </a:lnTo>
                <a:lnTo>
                  <a:pt x="281420" y="30012"/>
                </a:lnTo>
                <a:lnTo>
                  <a:pt x="282905" y="40634"/>
                </a:lnTo>
                <a:lnTo>
                  <a:pt x="282905" y="89701"/>
                </a:lnTo>
                <a:lnTo>
                  <a:pt x="278097" y="92273"/>
                </a:lnTo>
                <a:lnTo>
                  <a:pt x="272363" y="94110"/>
                </a:lnTo>
                <a:lnTo>
                  <a:pt x="265703" y="95212"/>
                </a:lnTo>
                <a:lnTo>
                  <a:pt x="258116" y="95579"/>
                </a:lnTo>
                <a:lnTo>
                  <a:pt x="301050" y="95579"/>
                </a:lnTo>
                <a:lnTo>
                  <a:pt x="301050" y="40634"/>
                </a:lnTo>
                <a:lnTo>
                  <a:pt x="300411" y="31889"/>
                </a:lnTo>
                <a:lnTo>
                  <a:pt x="298494" y="24054"/>
                </a:lnTo>
                <a:lnTo>
                  <a:pt x="295300" y="17130"/>
                </a:lnTo>
                <a:lnTo>
                  <a:pt x="294724" y="16355"/>
                </a:lnTo>
                <a:close/>
              </a:path>
              <a:path w="301625" h="177165">
                <a:moveTo>
                  <a:pt x="148352" y="0"/>
                </a:moveTo>
                <a:lnTo>
                  <a:pt x="112318" y="17130"/>
                </a:lnTo>
                <a:lnTo>
                  <a:pt x="106568" y="40634"/>
                </a:lnTo>
                <a:lnTo>
                  <a:pt x="106568" y="136469"/>
                </a:lnTo>
                <a:lnTo>
                  <a:pt x="129792" y="174100"/>
                </a:lnTo>
                <a:lnTo>
                  <a:pt x="148352" y="176847"/>
                </a:lnTo>
                <a:lnTo>
                  <a:pt x="158335" y="176161"/>
                </a:lnTo>
                <a:lnTo>
                  <a:pt x="166944" y="174100"/>
                </a:lnTo>
                <a:lnTo>
                  <a:pt x="174180" y="170666"/>
                </a:lnTo>
                <a:lnTo>
                  <a:pt x="180042" y="165858"/>
                </a:lnTo>
                <a:lnTo>
                  <a:pt x="184121" y="160492"/>
                </a:lnTo>
                <a:lnTo>
                  <a:pt x="148480" y="160492"/>
                </a:lnTo>
                <a:lnTo>
                  <a:pt x="138082" y="158958"/>
                </a:lnTo>
                <a:lnTo>
                  <a:pt x="130655" y="154358"/>
                </a:lnTo>
                <a:lnTo>
                  <a:pt x="126199" y="146691"/>
                </a:lnTo>
                <a:lnTo>
                  <a:pt x="124784" y="136469"/>
                </a:lnTo>
                <a:lnTo>
                  <a:pt x="124748" y="40634"/>
                </a:lnTo>
                <a:lnTo>
                  <a:pt x="126199" y="30156"/>
                </a:lnTo>
                <a:lnTo>
                  <a:pt x="130655" y="22489"/>
                </a:lnTo>
                <a:lnTo>
                  <a:pt x="138082" y="17889"/>
                </a:lnTo>
                <a:lnTo>
                  <a:pt x="148480" y="16355"/>
                </a:lnTo>
                <a:lnTo>
                  <a:pt x="183987" y="16355"/>
                </a:lnTo>
                <a:lnTo>
                  <a:pt x="180042" y="11116"/>
                </a:lnTo>
                <a:lnTo>
                  <a:pt x="174180" y="6253"/>
                </a:lnTo>
                <a:lnTo>
                  <a:pt x="166944" y="2779"/>
                </a:lnTo>
                <a:lnTo>
                  <a:pt x="158335" y="694"/>
                </a:lnTo>
                <a:lnTo>
                  <a:pt x="148352" y="0"/>
                </a:lnTo>
                <a:close/>
              </a:path>
              <a:path w="301625" h="177165">
                <a:moveTo>
                  <a:pt x="183987" y="16355"/>
                </a:moveTo>
                <a:lnTo>
                  <a:pt x="148480" y="16355"/>
                </a:lnTo>
                <a:lnTo>
                  <a:pt x="158878" y="17889"/>
                </a:lnTo>
                <a:lnTo>
                  <a:pt x="166306" y="22489"/>
                </a:lnTo>
                <a:lnTo>
                  <a:pt x="170762" y="30156"/>
                </a:lnTo>
                <a:lnTo>
                  <a:pt x="172212" y="40634"/>
                </a:lnTo>
                <a:lnTo>
                  <a:pt x="172177" y="136469"/>
                </a:lnTo>
                <a:lnTo>
                  <a:pt x="170762" y="146691"/>
                </a:lnTo>
                <a:lnTo>
                  <a:pt x="166306" y="154358"/>
                </a:lnTo>
                <a:lnTo>
                  <a:pt x="158878" y="158958"/>
                </a:lnTo>
                <a:lnTo>
                  <a:pt x="148480" y="160492"/>
                </a:lnTo>
                <a:lnTo>
                  <a:pt x="184121" y="160492"/>
                </a:lnTo>
                <a:lnTo>
                  <a:pt x="184570" y="159901"/>
                </a:lnTo>
                <a:lnTo>
                  <a:pt x="187805" y="153016"/>
                </a:lnTo>
                <a:lnTo>
                  <a:pt x="189745" y="145206"/>
                </a:lnTo>
                <a:lnTo>
                  <a:pt x="190392" y="136469"/>
                </a:lnTo>
                <a:lnTo>
                  <a:pt x="190392" y="40634"/>
                </a:lnTo>
                <a:lnTo>
                  <a:pt x="189745" y="31889"/>
                </a:lnTo>
                <a:lnTo>
                  <a:pt x="187805" y="24054"/>
                </a:lnTo>
                <a:lnTo>
                  <a:pt x="184570" y="17130"/>
                </a:lnTo>
                <a:lnTo>
                  <a:pt x="183987" y="16355"/>
                </a:lnTo>
                <a:close/>
              </a:path>
              <a:path w="301625" h="177165">
                <a:moveTo>
                  <a:pt x="74000" y="18144"/>
                </a:moveTo>
                <a:lnTo>
                  <a:pt x="44510" y="18144"/>
                </a:lnTo>
                <a:lnTo>
                  <a:pt x="51963" y="19848"/>
                </a:lnTo>
                <a:lnTo>
                  <a:pt x="59460" y="26663"/>
                </a:lnTo>
                <a:lnTo>
                  <a:pt x="61334" y="31774"/>
                </a:lnTo>
                <a:lnTo>
                  <a:pt x="61334" y="57671"/>
                </a:lnTo>
                <a:lnTo>
                  <a:pt x="60397" y="63123"/>
                </a:lnTo>
                <a:lnTo>
                  <a:pt x="56649" y="71301"/>
                </a:lnTo>
                <a:lnTo>
                  <a:pt x="53071" y="75049"/>
                </a:lnTo>
                <a:lnTo>
                  <a:pt x="47789" y="78457"/>
                </a:lnTo>
                <a:lnTo>
                  <a:pt x="20780" y="97743"/>
                </a:lnTo>
                <a:lnTo>
                  <a:pt x="0" y="137236"/>
                </a:lnTo>
                <a:lnTo>
                  <a:pt x="0" y="174292"/>
                </a:lnTo>
                <a:lnTo>
                  <a:pt x="79990" y="174292"/>
                </a:lnTo>
                <a:lnTo>
                  <a:pt x="79990" y="157425"/>
                </a:lnTo>
                <a:lnTo>
                  <a:pt x="18400" y="157425"/>
                </a:lnTo>
                <a:lnTo>
                  <a:pt x="18400" y="130335"/>
                </a:lnTo>
                <a:lnTo>
                  <a:pt x="19848" y="124458"/>
                </a:lnTo>
                <a:lnTo>
                  <a:pt x="25641" y="116280"/>
                </a:lnTo>
                <a:lnTo>
                  <a:pt x="31348" y="111339"/>
                </a:lnTo>
                <a:lnTo>
                  <a:pt x="39867" y="105546"/>
                </a:lnTo>
                <a:lnTo>
                  <a:pt x="59545" y="91490"/>
                </a:lnTo>
                <a:lnTo>
                  <a:pt x="79385" y="57671"/>
                </a:lnTo>
                <a:lnTo>
                  <a:pt x="79479" y="37567"/>
                </a:lnTo>
                <a:lnTo>
                  <a:pt x="76652" y="21690"/>
                </a:lnTo>
                <a:lnTo>
                  <a:pt x="74000" y="18144"/>
                </a:lnTo>
                <a:close/>
              </a:path>
              <a:path w="301625" h="177165">
                <a:moveTo>
                  <a:pt x="34245" y="1277"/>
                </a:moveTo>
                <a:lnTo>
                  <a:pt x="25476" y="1565"/>
                </a:lnTo>
                <a:lnTo>
                  <a:pt x="17314" y="2427"/>
                </a:lnTo>
                <a:lnTo>
                  <a:pt x="9759" y="3865"/>
                </a:lnTo>
                <a:lnTo>
                  <a:pt x="2811" y="5877"/>
                </a:lnTo>
                <a:lnTo>
                  <a:pt x="2811" y="23511"/>
                </a:lnTo>
                <a:lnTo>
                  <a:pt x="9894" y="21163"/>
                </a:lnTo>
                <a:lnTo>
                  <a:pt x="17346" y="19486"/>
                </a:lnTo>
                <a:lnTo>
                  <a:pt x="25164" y="18480"/>
                </a:lnTo>
                <a:lnTo>
                  <a:pt x="33350" y="18144"/>
                </a:lnTo>
                <a:lnTo>
                  <a:pt x="74000" y="18144"/>
                </a:lnTo>
                <a:lnTo>
                  <a:pt x="68170" y="10350"/>
                </a:lnTo>
                <a:lnTo>
                  <a:pt x="54035" y="3545"/>
                </a:lnTo>
                <a:lnTo>
                  <a:pt x="34245" y="12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4079526" y="12439065"/>
            <a:ext cx="3752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126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99" name="object 9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4605904" y="12535589"/>
            <a:ext cx="170458" cy="173014"/>
          </a:xfrm>
          <a:prstGeom prst="rect">
            <a:avLst/>
          </a:prstGeom>
        </p:spPr>
      </p:pic>
      <p:pic>
        <p:nvPicPr>
          <p:cNvPr id="100" name="object 10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553266" y="12535589"/>
            <a:ext cx="78968" cy="173014"/>
          </a:xfrm>
          <a:prstGeom prst="rect">
            <a:avLst/>
          </a:prstGeom>
        </p:spPr>
      </p:pic>
      <p:pic>
        <p:nvPicPr>
          <p:cNvPr id="101" name="object 10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03052" y="12533034"/>
            <a:ext cx="83823" cy="176847"/>
          </a:xfrm>
          <a:prstGeom prst="rect">
            <a:avLst/>
          </a:prstGeom>
        </p:spPr>
      </p:pic>
      <p:pic>
        <p:nvPicPr>
          <p:cNvPr id="102" name="object 10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455650" y="12533034"/>
            <a:ext cx="83823" cy="176847"/>
          </a:xfrm>
          <a:prstGeom prst="rect">
            <a:avLst/>
          </a:prstGeom>
        </p:spPr>
      </p:pic>
      <p:pic>
        <p:nvPicPr>
          <p:cNvPr id="103" name="object 10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908248" y="12533034"/>
            <a:ext cx="83823" cy="176847"/>
          </a:xfrm>
          <a:prstGeom prst="rect">
            <a:avLst/>
          </a:prstGeom>
        </p:spPr>
      </p:pic>
      <p:pic>
        <p:nvPicPr>
          <p:cNvPr id="104" name="object 10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360846" y="12533034"/>
            <a:ext cx="83823" cy="176847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13444" y="12533034"/>
            <a:ext cx="83823" cy="176847"/>
          </a:xfrm>
          <a:prstGeom prst="rect">
            <a:avLst/>
          </a:prstGeom>
        </p:spPr>
      </p:pic>
      <p:pic>
        <p:nvPicPr>
          <p:cNvPr id="106" name="object 10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266041" y="12533034"/>
            <a:ext cx="83823" cy="176847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718640" y="12533034"/>
            <a:ext cx="83823" cy="176847"/>
          </a:xfrm>
          <a:prstGeom prst="rect">
            <a:avLst/>
          </a:prstGeom>
        </p:spPr>
      </p:pic>
      <p:sp>
        <p:nvSpPr>
          <p:cNvPr id="108" name="object 108"/>
          <p:cNvSpPr/>
          <p:nvPr/>
        </p:nvSpPr>
        <p:spPr>
          <a:xfrm>
            <a:off x="11975248" y="6913767"/>
            <a:ext cx="300990" cy="177165"/>
          </a:xfrm>
          <a:custGeom>
            <a:avLst/>
            <a:gdLst/>
            <a:ahLst/>
            <a:cxnLst/>
            <a:rect l="l" t="t" r="r" b="b"/>
            <a:pathLst>
              <a:path w="300990" h="177165">
                <a:moveTo>
                  <a:pt x="221826" y="153080"/>
                </a:moveTo>
                <a:lnTo>
                  <a:pt x="221826" y="170970"/>
                </a:lnTo>
                <a:lnTo>
                  <a:pt x="228974" y="172982"/>
                </a:lnTo>
                <a:lnTo>
                  <a:pt x="237128" y="174420"/>
                </a:lnTo>
                <a:lnTo>
                  <a:pt x="246288" y="175282"/>
                </a:lnTo>
                <a:lnTo>
                  <a:pt x="256455" y="175570"/>
                </a:lnTo>
                <a:lnTo>
                  <a:pt x="266501" y="174963"/>
                </a:lnTo>
                <a:lnTo>
                  <a:pt x="295010" y="158958"/>
                </a:lnTo>
                <a:lnTo>
                  <a:pt x="253388" y="158958"/>
                </a:lnTo>
                <a:lnTo>
                  <a:pt x="245234" y="158591"/>
                </a:lnTo>
                <a:lnTo>
                  <a:pt x="237256" y="157489"/>
                </a:lnTo>
                <a:lnTo>
                  <a:pt x="229453" y="155652"/>
                </a:lnTo>
                <a:lnTo>
                  <a:pt x="221826" y="153080"/>
                </a:lnTo>
                <a:close/>
              </a:path>
              <a:path w="300990" h="177165">
                <a:moveTo>
                  <a:pt x="293707" y="17889"/>
                </a:moveTo>
                <a:lnTo>
                  <a:pt x="264164" y="17889"/>
                </a:lnTo>
                <a:lnTo>
                  <a:pt x="271575" y="19720"/>
                </a:lnTo>
                <a:lnTo>
                  <a:pt x="279412" y="27046"/>
                </a:lnTo>
                <a:lnTo>
                  <a:pt x="281372" y="32285"/>
                </a:lnTo>
                <a:lnTo>
                  <a:pt x="281372" y="63464"/>
                </a:lnTo>
                <a:lnTo>
                  <a:pt x="279668" y="69555"/>
                </a:lnTo>
                <a:lnTo>
                  <a:pt x="272853" y="77903"/>
                </a:lnTo>
                <a:lnTo>
                  <a:pt x="266890" y="79990"/>
                </a:lnTo>
                <a:lnTo>
                  <a:pt x="240738" y="79990"/>
                </a:lnTo>
                <a:lnTo>
                  <a:pt x="240738" y="96601"/>
                </a:lnTo>
                <a:lnTo>
                  <a:pt x="258371" y="96601"/>
                </a:lnTo>
                <a:lnTo>
                  <a:pt x="268881" y="98103"/>
                </a:lnTo>
                <a:lnTo>
                  <a:pt x="276388" y="102607"/>
                </a:lnTo>
                <a:lnTo>
                  <a:pt x="280893" y="110114"/>
                </a:lnTo>
                <a:lnTo>
                  <a:pt x="282394" y="120624"/>
                </a:lnTo>
                <a:lnTo>
                  <a:pt x="282394" y="144732"/>
                </a:lnTo>
                <a:lnTo>
                  <a:pt x="280307" y="150014"/>
                </a:lnTo>
                <a:lnTo>
                  <a:pt x="271959" y="157169"/>
                </a:lnTo>
                <a:lnTo>
                  <a:pt x="264377" y="158958"/>
                </a:lnTo>
                <a:lnTo>
                  <a:pt x="295010" y="158958"/>
                </a:lnTo>
                <a:lnTo>
                  <a:pt x="297696" y="154166"/>
                </a:lnTo>
                <a:lnTo>
                  <a:pt x="299828" y="146835"/>
                </a:lnTo>
                <a:lnTo>
                  <a:pt x="300539" y="138513"/>
                </a:lnTo>
                <a:lnTo>
                  <a:pt x="300539" y="118835"/>
                </a:lnTo>
                <a:lnTo>
                  <a:pt x="299309" y="107798"/>
                </a:lnTo>
                <a:lnTo>
                  <a:pt x="295619" y="98965"/>
                </a:lnTo>
                <a:lnTo>
                  <a:pt x="289470" y="92337"/>
                </a:lnTo>
                <a:lnTo>
                  <a:pt x="280861" y="87912"/>
                </a:lnTo>
                <a:lnTo>
                  <a:pt x="289023" y="83121"/>
                </a:lnTo>
                <a:lnTo>
                  <a:pt x="294853" y="76157"/>
                </a:lnTo>
                <a:lnTo>
                  <a:pt x="298351" y="67020"/>
                </a:lnTo>
                <a:lnTo>
                  <a:pt x="299517" y="55712"/>
                </a:lnTo>
                <a:lnTo>
                  <a:pt x="299517" y="38078"/>
                </a:lnTo>
                <a:lnTo>
                  <a:pt x="296705" y="21978"/>
                </a:lnTo>
                <a:lnTo>
                  <a:pt x="293707" y="17889"/>
                </a:lnTo>
                <a:close/>
              </a:path>
              <a:path w="300990" h="177165">
                <a:moveTo>
                  <a:pt x="254538" y="1277"/>
                </a:moveTo>
                <a:lnTo>
                  <a:pt x="245993" y="1501"/>
                </a:lnTo>
                <a:lnTo>
                  <a:pt x="238246" y="2172"/>
                </a:lnTo>
                <a:lnTo>
                  <a:pt x="231298" y="3290"/>
                </a:lnTo>
                <a:lnTo>
                  <a:pt x="225148" y="4855"/>
                </a:lnTo>
                <a:lnTo>
                  <a:pt x="225148" y="22233"/>
                </a:lnTo>
                <a:lnTo>
                  <a:pt x="231314" y="20333"/>
                </a:lnTo>
                <a:lnTo>
                  <a:pt x="238054" y="18975"/>
                </a:lnTo>
                <a:lnTo>
                  <a:pt x="245370" y="18160"/>
                </a:lnTo>
                <a:lnTo>
                  <a:pt x="253260" y="17889"/>
                </a:lnTo>
                <a:lnTo>
                  <a:pt x="293707" y="17889"/>
                </a:lnTo>
                <a:lnTo>
                  <a:pt x="288272" y="10477"/>
                </a:lnTo>
                <a:lnTo>
                  <a:pt x="274216" y="3577"/>
                </a:lnTo>
                <a:lnTo>
                  <a:pt x="254538" y="1277"/>
                </a:lnTo>
                <a:close/>
              </a:path>
              <a:path w="300990" h="177165">
                <a:moveTo>
                  <a:pt x="158064" y="0"/>
                </a:moveTo>
                <a:lnTo>
                  <a:pt x="122030" y="17130"/>
                </a:lnTo>
                <a:lnTo>
                  <a:pt x="116280" y="40634"/>
                </a:lnTo>
                <a:lnTo>
                  <a:pt x="116280" y="136469"/>
                </a:lnTo>
                <a:lnTo>
                  <a:pt x="139504" y="174100"/>
                </a:lnTo>
                <a:lnTo>
                  <a:pt x="158064" y="176847"/>
                </a:lnTo>
                <a:lnTo>
                  <a:pt x="168047" y="176161"/>
                </a:lnTo>
                <a:lnTo>
                  <a:pt x="176656" y="174100"/>
                </a:lnTo>
                <a:lnTo>
                  <a:pt x="183891" y="170666"/>
                </a:lnTo>
                <a:lnTo>
                  <a:pt x="189753" y="165858"/>
                </a:lnTo>
                <a:lnTo>
                  <a:pt x="193832" y="160492"/>
                </a:lnTo>
                <a:lnTo>
                  <a:pt x="158192" y="160492"/>
                </a:lnTo>
                <a:lnTo>
                  <a:pt x="147793" y="158958"/>
                </a:lnTo>
                <a:lnTo>
                  <a:pt x="140366" y="154358"/>
                </a:lnTo>
                <a:lnTo>
                  <a:pt x="135910" y="146691"/>
                </a:lnTo>
                <a:lnTo>
                  <a:pt x="134495" y="136469"/>
                </a:lnTo>
                <a:lnTo>
                  <a:pt x="134460" y="40634"/>
                </a:lnTo>
                <a:lnTo>
                  <a:pt x="135910" y="30156"/>
                </a:lnTo>
                <a:lnTo>
                  <a:pt x="140366" y="22489"/>
                </a:lnTo>
                <a:lnTo>
                  <a:pt x="147793" y="17889"/>
                </a:lnTo>
                <a:lnTo>
                  <a:pt x="158192" y="16355"/>
                </a:lnTo>
                <a:lnTo>
                  <a:pt x="193698" y="16355"/>
                </a:lnTo>
                <a:lnTo>
                  <a:pt x="189753" y="11116"/>
                </a:lnTo>
                <a:lnTo>
                  <a:pt x="183891" y="6253"/>
                </a:lnTo>
                <a:lnTo>
                  <a:pt x="176656" y="2779"/>
                </a:lnTo>
                <a:lnTo>
                  <a:pt x="168047" y="694"/>
                </a:lnTo>
                <a:lnTo>
                  <a:pt x="158064" y="0"/>
                </a:lnTo>
                <a:close/>
              </a:path>
              <a:path w="300990" h="177165">
                <a:moveTo>
                  <a:pt x="193698" y="16355"/>
                </a:moveTo>
                <a:lnTo>
                  <a:pt x="158192" y="16355"/>
                </a:lnTo>
                <a:lnTo>
                  <a:pt x="168590" y="17889"/>
                </a:lnTo>
                <a:lnTo>
                  <a:pt x="176017" y="22489"/>
                </a:lnTo>
                <a:lnTo>
                  <a:pt x="180473" y="30156"/>
                </a:lnTo>
                <a:lnTo>
                  <a:pt x="181923" y="40634"/>
                </a:lnTo>
                <a:lnTo>
                  <a:pt x="181888" y="136469"/>
                </a:lnTo>
                <a:lnTo>
                  <a:pt x="180473" y="146691"/>
                </a:lnTo>
                <a:lnTo>
                  <a:pt x="176017" y="154358"/>
                </a:lnTo>
                <a:lnTo>
                  <a:pt x="168590" y="158958"/>
                </a:lnTo>
                <a:lnTo>
                  <a:pt x="158192" y="160492"/>
                </a:lnTo>
                <a:lnTo>
                  <a:pt x="193832" y="160492"/>
                </a:lnTo>
                <a:lnTo>
                  <a:pt x="194281" y="159901"/>
                </a:lnTo>
                <a:lnTo>
                  <a:pt x="197516" y="153016"/>
                </a:lnTo>
                <a:lnTo>
                  <a:pt x="199457" y="145206"/>
                </a:lnTo>
                <a:lnTo>
                  <a:pt x="200103" y="136469"/>
                </a:lnTo>
                <a:lnTo>
                  <a:pt x="200103" y="40634"/>
                </a:lnTo>
                <a:lnTo>
                  <a:pt x="199457" y="31889"/>
                </a:lnTo>
                <a:lnTo>
                  <a:pt x="197516" y="24054"/>
                </a:lnTo>
                <a:lnTo>
                  <a:pt x="194281" y="17130"/>
                </a:lnTo>
                <a:lnTo>
                  <a:pt x="193698" y="16355"/>
                </a:lnTo>
                <a:close/>
              </a:path>
              <a:path w="300990" h="177165">
                <a:moveTo>
                  <a:pt x="43189" y="0"/>
                </a:moveTo>
                <a:lnTo>
                  <a:pt x="6476" y="16563"/>
                </a:lnTo>
                <a:lnTo>
                  <a:pt x="511" y="39611"/>
                </a:lnTo>
                <a:lnTo>
                  <a:pt x="537" y="56734"/>
                </a:lnTo>
                <a:lnTo>
                  <a:pt x="1645" y="67499"/>
                </a:lnTo>
                <a:lnTo>
                  <a:pt x="5047" y="76540"/>
                </a:lnTo>
                <a:lnTo>
                  <a:pt x="10717" y="83600"/>
                </a:lnTo>
                <a:lnTo>
                  <a:pt x="18655" y="88679"/>
                </a:lnTo>
                <a:lnTo>
                  <a:pt x="10493" y="93966"/>
                </a:lnTo>
                <a:lnTo>
                  <a:pt x="4663" y="101138"/>
                </a:lnTo>
                <a:lnTo>
                  <a:pt x="1165" y="110194"/>
                </a:lnTo>
                <a:lnTo>
                  <a:pt x="27" y="120880"/>
                </a:lnTo>
                <a:lnTo>
                  <a:pt x="0" y="137491"/>
                </a:lnTo>
                <a:lnTo>
                  <a:pt x="670" y="146092"/>
                </a:lnTo>
                <a:lnTo>
                  <a:pt x="32943" y="176185"/>
                </a:lnTo>
                <a:lnTo>
                  <a:pt x="43061" y="176847"/>
                </a:lnTo>
                <a:lnTo>
                  <a:pt x="53188" y="176177"/>
                </a:lnTo>
                <a:lnTo>
                  <a:pt x="61973" y="174164"/>
                </a:lnTo>
                <a:lnTo>
                  <a:pt x="69416" y="170810"/>
                </a:lnTo>
                <a:lnTo>
                  <a:pt x="75518" y="166114"/>
                </a:lnTo>
                <a:lnTo>
                  <a:pt x="79904" y="160747"/>
                </a:lnTo>
                <a:lnTo>
                  <a:pt x="43061" y="160747"/>
                </a:lnTo>
                <a:lnTo>
                  <a:pt x="32048" y="159278"/>
                </a:lnTo>
                <a:lnTo>
                  <a:pt x="24182" y="154869"/>
                </a:lnTo>
                <a:lnTo>
                  <a:pt x="19462" y="147522"/>
                </a:lnTo>
                <a:lnTo>
                  <a:pt x="17928" y="137491"/>
                </a:lnTo>
                <a:lnTo>
                  <a:pt x="17889" y="120880"/>
                </a:lnTo>
                <a:lnTo>
                  <a:pt x="19462" y="110146"/>
                </a:lnTo>
                <a:lnTo>
                  <a:pt x="24182" y="102479"/>
                </a:lnTo>
                <a:lnTo>
                  <a:pt x="32048" y="97879"/>
                </a:lnTo>
                <a:lnTo>
                  <a:pt x="43061" y="96346"/>
                </a:lnTo>
                <a:lnTo>
                  <a:pt x="77702" y="96346"/>
                </a:lnTo>
                <a:lnTo>
                  <a:pt x="75741" y="93966"/>
                </a:lnTo>
                <a:lnTo>
                  <a:pt x="67467" y="88679"/>
                </a:lnTo>
                <a:lnTo>
                  <a:pt x="75406" y="83600"/>
                </a:lnTo>
                <a:lnTo>
                  <a:pt x="77279" y="81268"/>
                </a:lnTo>
                <a:lnTo>
                  <a:pt x="43189" y="81268"/>
                </a:lnTo>
                <a:lnTo>
                  <a:pt x="32456" y="79734"/>
                </a:lnTo>
                <a:lnTo>
                  <a:pt x="24789" y="75134"/>
                </a:lnTo>
                <a:lnTo>
                  <a:pt x="20189" y="67467"/>
                </a:lnTo>
                <a:lnTo>
                  <a:pt x="18655" y="56734"/>
                </a:lnTo>
                <a:lnTo>
                  <a:pt x="18655" y="39611"/>
                </a:lnTo>
                <a:lnTo>
                  <a:pt x="20189" y="29325"/>
                </a:lnTo>
                <a:lnTo>
                  <a:pt x="24789" y="21978"/>
                </a:lnTo>
                <a:lnTo>
                  <a:pt x="32456" y="17569"/>
                </a:lnTo>
                <a:lnTo>
                  <a:pt x="43189" y="16100"/>
                </a:lnTo>
                <a:lnTo>
                  <a:pt x="79354" y="16100"/>
                </a:lnTo>
                <a:lnTo>
                  <a:pt x="75134" y="10733"/>
                </a:lnTo>
                <a:lnTo>
                  <a:pt x="69209" y="6037"/>
                </a:lnTo>
                <a:lnTo>
                  <a:pt x="61909" y="2683"/>
                </a:lnTo>
                <a:lnTo>
                  <a:pt x="53236" y="670"/>
                </a:lnTo>
                <a:lnTo>
                  <a:pt x="43189" y="0"/>
                </a:lnTo>
                <a:close/>
              </a:path>
              <a:path w="300990" h="177165">
                <a:moveTo>
                  <a:pt x="77702" y="96346"/>
                </a:moveTo>
                <a:lnTo>
                  <a:pt x="43061" y="96346"/>
                </a:lnTo>
                <a:lnTo>
                  <a:pt x="54075" y="97879"/>
                </a:lnTo>
                <a:lnTo>
                  <a:pt x="61941" y="102479"/>
                </a:lnTo>
                <a:lnTo>
                  <a:pt x="66661" y="110146"/>
                </a:lnTo>
                <a:lnTo>
                  <a:pt x="68234" y="120880"/>
                </a:lnTo>
                <a:lnTo>
                  <a:pt x="68195" y="137491"/>
                </a:lnTo>
                <a:lnTo>
                  <a:pt x="66661" y="147522"/>
                </a:lnTo>
                <a:lnTo>
                  <a:pt x="61941" y="154869"/>
                </a:lnTo>
                <a:lnTo>
                  <a:pt x="54075" y="159278"/>
                </a:lnTo>
                <a:lnTo>
                  <a:pt x="43061" y="160747"/>
                </a:lnTo>
                <a:lnTo>
                  <a:pt x="79904" y="160747"/>
                </a:lnTo>
                <a:lnTo>
                  <a:pt x="80269" y="160300"/>
                </a:lnTo>
                <a:lnTo>
                  <a:pt x="83664" y="153591"/>
                </a:lnTo>
                <a:lnTo>
                  <a:pt x="85700" y="145988"/>
                </a:lnTo>
                <a:lnTo>
                  <a:pt x="86379" y="137491"/>
                </a:lnTo>
                <a:lnTo>
                  <a:pt x="86351" y="120880"/>
                </a:lnTo>
                <a:lnTo>
                  <a:pt x="85197" y="110194"/>
                </a:lnTo>
                <a:lnTo>
                  <a:pt x="81651" y="101138"/>
                </a:lnTo>
                <a:lnTo>
                  <a:pt x="77702" y="96346"/>
                </a:lnTo>
                <a:close/>
              </a:path>
              <a:path w="300990" h="177165">
                <a:moveTo>
                  <a:pt x="79354" y="16100"/>
                </a:moveTo>
                <a:lnTo>
                  <a:pt x="43189" y="16100"/>
                </a:lnTo>
                <a:lnTo>
                  <a:pt x="53923" y="17569"/>
                </a:lnTo>
                <a:lnTo>
                  <a:pt x="61590" y="21978"/>
                </a:lnTo>
                <a:lnTo>
                  <a:pt x="66190" y="29325"/>
                </a:lnTo>
                <a:lnTo>
                  <a:pt x="67723" y="39611"/>
                </a:lnTo>
                <a:lnTo>
                  <a:pt x="67723" y="56734"/>
                </a:lnTo>
                <a:lnTo>
                  <a:pt x="66190" y="67467"/>
                </a:lnTo>
                <a:lnTo>
                  <a:pt x="61590" y="75134"/>
                </a:lnTo>
                <a:lnTo>
                  <a:pt x="53923" y="79734"/>
                </a:lnTo>
                <a:lnTo>
                  <a:pt x="43189" y="81268"/>
                </a:lnTo>
                <a:lnTo>
                  <a:pt x="77279" y="81268"/>
                </a:lnTo>
                <a:lnTo>
                  <a:pt x="81076" y="76540"/>
                </a:lnTo>
                <a:lnTo>
                  <a:pt x="84482" y="67467"/>
                </a:lnTo>
                <a:lnTo>
                  <a:pt x="85586" y="56734"/>
                </a:lnTo>
                <a:lnTo>
                  <a:pt x="85612" y="39611"/>
                </a:lnTo>
                <a:lnTo>
                  <a:pt x="84957" y="31002"/>
                </a:lnTo>
                <a:lnTo>
                  <a:pt x="82993" y="23319"/>
                </a:lnTo>
                <a:lnTo>
                  <a:pt x="79718" y="16563"/>
                </a:lnTo>
                <a:lnTo>
                  <a:pt x="79354" y="16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12880188" y="6913767"/>
            <a:ext cx="303530" cy="177165"/>
          </a:xfrm>
          <a:custGeom>
            <a:avLst/>
            <a:gdLst/>
            <a:ahLst/>
            <a:cxnLst/>
            <a:rect l="l" t="t" r="r" b="b"/>
            <a:pathLst>
              <a:path w="303530" h="177165">
                <a:moveTo>
                  <a:pt x="224126" y="152569"/>
                </a:moveTo>
                <a:lnTo>
                  <a:pt x="224126" y="170458"/>
                </a:lnTo>
                <a:lnTo>
                  <a:pt x="232304" y="172695"/>
                </a:lnTo>
                <a:lnTo>
                  <a:pt x="240482" y="174292"/>
                </a:lnTo>
                <a:lnTo>
                  <a:pt x="248660" y="175250"/>
                </a:lnTo>
                <a:lnTo>
                  <a:pt x="256838" y="175570"/>
                </a:lnTo>
                <a:lnTo>
                  <a:pt x="267731" y="174963"/>
                </a:lnTo>
                <a:lnTo>
                  <a:pt x="297519" y="158958"/>
                </a:lnTo>
                <a:lnTo>
                  <a:pt x="256710" y="158958"/>
                </a:lnTo>
                <a:lnTo>
                  <a:pt x="248876" y="158559"/>
                </a:lnTo>
                <a:lnTo>
                  <a:pt x="240833" y="157361"/>
                </a:lnTo>
                <a:lnTo>
                  <a:pt x="232584" y="155364"/>
                </a:lnTo>
                <a:lnTo>
                  <a:pt x="224126" y="152569"/>
                </a:lnTo>
                <a:close/>
              </a:path>
              <a:path w="303530" h="177165">
                <a:moveTo>
                  <a:pt x="297846" y="89190"/>
                </a:moveTo>
                <a:lnTo>
                  <a:pt x="270553" y="89190"/>
                </a:lnTo>
                <a:lnTo>
                  <a:pt x="276644" y="91022"/>
                </a:lnTo>
                <a:lnTo>
                  <a:pt x="283288" y="98348"/>
                </a:lnTo>
                <a:lnTo>
                  <a:pt x="284950" y="104098"/>
                </a:lnTo>
                <a:lnTo>
                  <a:pt x="284950" y="144562"/>
                </a:lnTo>
                <a:lnTo>
                  <a:pt x="282820" y="149801"/>
                </a:lnTo>
                <a:lnTo>
                  <a:pt x="274301" y="157127"/>
                </a:lnTo>
                <a:lnTo>
                  <a:pt x="267018" y="158958"/>
                </a:lnTo>
                <a:lnTo>
                  <a:pt x="297519" y="158958"/>
                </a:lnTo>
                <a:lnTo>
                  <a:pt x="300219" y="154230"/>
                </a:lnTo>
                <a:lnTo>
                  <a:pt x="302376" y="146979"/>
                </a:lnTo>
                <a:lnTo>
                  <a:pt x="303094" y="138769"/>
                </a:lnTo>
                <a:lnTo>
                  <a:pt x="303094" y="110657"/>
                </a:lnTo>
                <a:lnTo>
                  <a:pt x="300683" y="93886"/>
                </a:lnTo>
                <a:lnTo>
                  <a:pt x="297846" y="89190"/>
                </a:lnTo>
                <a:close/>
              </a:path>
              <a:path w="303530" h="177165">
                <a:moveTo>
                  <a:pt x="299005" y="2555"/>
                </a:moveTo>
                <a:lnTo>
                  <a:pt x="225404" y="2555"/>
                </a:lnTo>
                <a:lnTo>
                  <a:pt x="225404" y="92001"/>
                </a:lnTo>
                <a:lnTo>
                  <a:pt x="249554" y="89893"/>
                </a:lnTo>
                <a:lnTo>
                  <a:pt x="257125" y="89366"/>
                </a:lnTo>
                <a:lnTo>
                  <a:pt x="261694" y="89190"/>
                </a:lnTo>
                <a:lnTo>
                  <a:pt x="297846" y="89190"/>
                </a:lnTo>
                <a:lnTo>
                  <a:pt x="293447" y="81907"/>
                </a:lnTo>
                <a:lnTo>
                  <a:pt x="281388" y="74719"/>
                </a:lnTo>
                <a:lnTo>
                  <a:pt x="273509" y="73601"/>
                </a:lnTo>
                <a:lnTo>
                  <a:pt x="243293" y="73601"/>
                </a:lnTo>
                <a:lnTo>
                  <a:pt x="243293" y="19422"/>
                </a:lnTo>
                <a:lnTo>
                  <a:pt x="299005" y="19422"/>
                </a:lnTo>
                <a:lnTo>
                  <a:pt x="299005" y="2555"/>
                </a:lnTo>
                <a:close/>
              </a:path>
              <a:path w="303530" h="177165">
                <a:moveTo>
                  <a:pt x="264505" y="72323"/>
                </a:moveTo>
                <a:lnTo>
                  <a:pt x="256838" y="72323"/>
                </a:lnTo>
                <a:lnTo>
                  <a:pt x="249767" y="72749"/>
                </a:lnTo>
                <a:lnTo>
                  <a:pt x="243293" y="73601"/>
                </a:lnTo>
                <a:lnTo>
                  <a:pt x="273509" y="73601"/>
                </a:lnTo>
                <a:lnTo>
                  <a:pt x="264505" y="72323"/>
                </a:lnTo>
                <a:close/>
              </a:path>
              <a:path w="303530" h="177165">
                <a:moveTo>
                  <a:pt x="152441" y="0"/>
                </a:moveTo>
                <a:lnTo>
                  <a:pt x="116407" y="17130"/>
                </a:lnTo>
                <a:lnTo>
                  <a:pt x="110657" y="40634"/>
                </a:lnTo>
                <a:lnTo>
                  <a:pt x="110657" y="136469"/>
                </a:lnTo>
                <a:lnTo>
                  <a:pt x="133881" y="174100"/>
                </a:lnTo>
                <a:lnTo>
                  <a:pt x="152441" y="176847"/>
                </a:lnTo>
                <a:lnTo>
                  <a:pt x="162424" y="176161"/>
                </a:lnTo>
                <a:lnTo>
                  <a:pt x="171033" y="174100"/>
                </a:lnTo>
                <a:lnTo>
                  <a:pt x="178269" y="170666"/>
                </a:lnTo>
                <a:lnTo>
                  <a:pt x="184131" y="165858"/>
                </a:lnTo>
                <a:lnTo>
                  <a:pt x="188210" y="160492"/>
                </a:lnTo>
                <a:lnTo>
                  <a:pt x="152569" y="160492"/>
                </a:lnTo>
                <a:lnTo>
                  <a:pt x="142171" y="158958"/>
                </a:lnTo>
                <a:lnTo>
                  <a:pt x="134744" y="154358"/>
                </a:lnTo>
                <a:lnTo>
                  <a:pt x="130287" y="146691"/>
                </a:lnTo>
                <a:lnTo>
                  <a:pt x="128873" y="136469"/>
                </a:lnTo>
                <a:lnTo>
                  <a:pt x="128837" y="40634"/>
                </a:lnTo>
                <a:lnTo>
                  <a:pt x="130287" y="30156"/>
                </a:lnTo>
                <a:lnTo>
                  <a:pt x="134744" y="22489"/>
                </a:lnTo>
                <a:lnTo>
                  <a:pt x="142171" y="17889"/>
                </a:lnTo>
                <a:lnTo>
                  <a:pt x="152569" y="16355"/>
                </a:lnTo>
                <a:lnTo>
                  <a:pt x="188076" y="16355"/>
                </a:lnTo>
                <a:lnTo>
                  <a:pt x="184131" y="11116"/>
                </a:lnTo>
                <a:lnTo>
                  <a:pt x="178269" y="6253"/>
                </a:lnTo>
                <a:lnTo>
                  <a:pt x="171033" y="2779"/>
                </a:lnTo>
                <a:lnTo>
                  <a:pt x="162424" y="694"/>
                </a:lnTo>
                <a:lnTo>
                  <a:pt x="152441" y="0"/>
                </a:lnTo>
                <a:close/>
              </a:path>
              <a:path w="303530" h="177165">
                <a:moveTo>
                  <a:pt x="188076" y="16355"/>
                </a:moveTo>
                <a:lnTo>
                  <a:pt x="152569" y="16355"/>
                </a:lnTo>
                <a:lnTo>
                  <a:pt x="162967" y="17889"/>
                </a:lnTo>
                <a:lnTo>
                  <a:pt x="170395" y="22489"/>
                </a:lnTo>
                <a:lnTo>
                  <a:pt x="174851" y="30156"/>
                </a:lnTo>
                <a:lnTo>
                  <a:pt x="176301" y="40634"/>
                </a:lnTo>
                <a:lnTo>
                  <a:pt x="176266" y="136469"/>
                </a:lnTo>
                <a:lnTo>
                  <a:pt x="174851" y="146691"/>
                </a:lnTo>
                <a:lnTo>
                  <a:pt x="170395" y="154358"/>
                </a:lnTo>
                <a:lnTo>
                  <a:pt x="162967" y="158958"/>
                </a:lnTo>
                <a:lnTo>
                  <a:pt x="152569" y="160492"/>
                </a:lnTo>
                <a:lnTo>
                  <a:pt x="188210" y="160492"/>
                </a:lnTo>
                <a:lnTo>
                  <a:pt x="188659" y="159901"/>
                </a:lnTo>
                <a:lnTo>
                  <a:pt x="191894" y="153016"/>
                </a:lnTo>
                <a:lnTo>
                  <a:pt x="193834" y="145206"/>
                </a:lnTo>
                <a:lnTo>
                  <a:pt x="194481" y="136469"/>
                </a:lnTo>
                <a:lnTo>
                  <a:pt x="194481" y="40634"/>
                </a:lnTo>
                <a:lnTo>
                  <a:pt x="193834" y="31889"/>
                </a:lnTo>
                <a:lnTo>
                  <a:pt x="191894" y="24054"/>
                </a:lnTo>
                <a:lnTo>
                  <a:pt x="188659" y="17130"/>
                </a:lnTo>
                <a:lnTo>
                  <a:pt x="188076" y="16355"/>
                </a:lnTo>
                <a:close/>
              </a:path>
              <a:path w="303530" h="177165">
                <a:moveTo>
                  <a:pt x="43317" y="1277"/>
                </a:moveTo>
                <a:lnTo>
                  <a:pt x="6253" y="18392"/>
                </a:lnTo>
                <a:lnTo>
                  <a:pt x="0" y="41656"/>
                </a:lnTo>
                <a:lnTo>
                  <a:pt x="0" y="136469"/>
                </a:lnTo>
                <a:lnTo>
                  <a:pt x="23224" y="174100"/>
                </a:lnTo>
                <a:lnTo>
                  <a:pt x="41784" y="176847"/>
                </a:lnTo>
                <a:lnTo>
                  <a:pt x="51766" y="176161"/>
                </a:lnTo>
                <a:lnTo>
                  <a:pt x="60376" y="174100"/>
                </a:lnTo>
                <a:lnTo>
                  <a:pt x="67611" y="170666"/>
                </a:lnTo>
                <a:lnTo>
                  <a:pt x="73473" y="165858"/>
                </a:lnTo>
                <a:lnTo>
                  <a:pt x="77358" y="160747"/>
                </a:lnTo>
                <a:lnTo>
                  <a:pt x="41911" y="160747"/>
                </a:lnTo>
                <a:lnTo>
                  <a:pt x="31513" y="159214"/>
                </a:lnTo>
                <a:lnTo>
                  <a:pt x="24086" y="154614"/>
                </a:lnTo>
                <a:lnTo>
                  <a:pt x="19630" y="146947"/>
                </a:lnTo>
                <a:lnTo>
                  <a:pt x="18180" y="136469"/>
                </a:lnTo>
                <a:lnTo>
                  <a:pt x="18144" y="89446"/>
                </a:lnTo>
                <a:lnTo>
                  <a:pt x="23751" y="86762"/>
                </a:lnTo>
                <a:lnTo>
                  <a:pt x="29836" y="84846"/>
                </a:lnTo>
                <a:lnTo>
                  <a:pt x="36401" y="83696"/>
                </a:lnTo>
                <a:lnTo>
                  <a:pt x="43445" y="83312"/>
                </a:lnTo>
                <a:lnTo>
                  <a:pt x="78968" y="83312"/>
                </a:lnTo>
                <a:lnTo>
                  <a:pt x="78145" y="81667"/>
                </a:lnTo>
                <a:lnTo>
                  <a:pt x="73729" y="76412"/>
                </a:lnTo>
                <a:lnTo>
                  <a:pt x="68645" y="72579"/>
                </a:lnTo>
                <a:lnTo>
                  <a:pt x="18144" y="72579"/>
                </a:lnTo>
                <a:lnTo>
                  <a:pt x="18144" y="42678"/>
                </a:lnTo>
                <a:lnTo>
                  <a:pt x="19885" y="31945"/>
                </a:lnTo>
                <a:lnTo>
                  <a:pt x="25108" y="24278"/>
                </a:lnTo>
                <a:lnTo>
                  <a:pt x="33813" y="19678"/>
                </a:lnTo>
                <a:lnTo>
                  <a:pt x="46000" y="18144"/>
                </a:lnTo>
                <a:lnTo>
                  <a:pt x="77690" y="18144"/>
                </a:lnTo>
                <a:lnTo>
                  <a:pt x="77690" y="5877"/>
                </a:lnTo>
                <a:lnTo>
                  <a:pt x="70558" y="3865"/>
                </a:lnTo>
                <a:lnTo>
                  <a:pt x="62452" y="2427"/>
                </a:lnTo>
                <a:lnTo>
                  <a:pt x="53372" y="1565"/>
                </a:lnTo>
                <a:lnTo>
                  <a:pt x="43317" y="1277"/>
                </a:lnTo>
                <a:close/>
              </a:path>
              <a:path w="303530" h="177165">
                <a:moveTo>
                  <a:pt x="78968" y="83312"/>
                </a:moveTo>
                <a:lnTo>
                  <a:pt x="43445" y="83312"/>
                </a:lnTo>
                <a:lnTo>
                  <a:pt x="53172" y="84638"/>
                </a:lnTo>
                <a:lnTo>
                  <a:pt x="60120" y="88615"/>
                </a:lnTo>
                <a:lnTo>
                  <a:pt x="64289" y="95244"/>
                </a:lnTo>
                <a:lnTo>
                  <a:pt x="65564" y="103757"/>
                </a:lnTo>
                <a:lnTo>
                  <a:pt x="65643" y="136469"/>
                </a:lnTo>
                <a:lnTo>
                  <a:pt x="64193" y="146947"/>
                </a:lnTo>
                <a:lnTo>
                  <a:pt x="59737" y="154614"/>
                </a:lnTo>
                <a:lnTo>
                  <a:pt x="52310" y="159214"/>
                </a:lnTo>
                <a:lnTo>
                  <a:pt x="41911" y="160747"/>
                </a:lnTo>
                <a:lnTo>
                  <a:pt x="77358" y="160747"/>
                </a:lnTo>
                <a:lnTo>
                  <a:pt x="78001" y="159901"/>
                </a:lnTo>
                <a:lnTo>
                  <a:pt x="81236" y="153016"/>
                </a:lnTo>
                <a:lnTo>
                  <a:pt x="83176" y="145206"/>
                </a:lnTo>
                <a:lnTo>
                  <a:pt x="83823" y="136469"/>
                </a:lnTo>
                <a:lnTo>
                  <a:pt x="83823" y="103757"/>
                </a:lnTo>
                <a:lnTo>
                  <a:pt x="83192" y="95340"/>
                </a:lnTo>
                <a:lnTo>
                  <a:pt x="81300" y="87976"/>
                </a:lnTo>
                <a:lnTo>
                  <a:pt x="78968" y="83312"/>
                </a:lnTo>
                <a:close/>
              </a:path>
              <a:path w="303530" h="177165">
                <a:moveTo>
                  <a:pt x="46512" y="66956"/>
                </a:moveTo>
                <a:lnTo>
                  <a:pt x="38318" y="67308"/>
                </a:lnTo>
                <a:lnTo>
                  <a:pt x="30858" y="68362"/>
                </a:lnTo>
                <a:lnTo>
                  <a:pt x="24134" y="70119"/>
                </a:lnTo>
                <a:lnTo>
                  <a:pt x="18144" y="72579"/>
                </a:lnTo>
                <a:lnTo>
                  <a:pt x="68645" y="72579"/>
                </a:lnTo>
                <a:lnTo>
                  <a:pt x="68242" y="72275"/>
                </a:lnTo>
                <a:lnTo>
                  <a:pt x="61877" y="69320"/>
                </a:lnTo>
                <a:lnTo>
                  <a:pt x="54634" y="67547"/>
                </a:lnTo>
                <a:lnTo>
                  <a:pt x="46512" y="66956"/>
                </a:lnTo>
                <a:close/>
              </a:path>
              <a:path w="303530" h="177165">
                <a:moveTo>
                  <a:pt x="77690" y="18144"/>
                </a:moveTo>
                <a:lnTo>
                  <a:pt x="46000" y="18144"/>
                </a:lnTo>
                <a:lnTo>
                  <a:pt x="54881" y="18464"/>
                </a:lnTo>
                <a:lnTo>
                  <a:pt x="63123" y="19422"/>
                </a:lnTo>
                <a:lnTo>
                  <a:pt x="70726" y="21019"/>
                </a:lnTo>
                <a:lnTo>
                  <a:pt x="77690" y="23256"/>
                </a:lnTo>
                <a:lnTo>
                  <a:pt x="77690" y="18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13344289" y="6915045"/>
            <a:ext cx="278765" cy="174625"/>
          </a:xfrm>
          <a:custGeom>
            <a:avLst/>
            <a:gdLst/>
            <a:ahLst/>
            <a:cxnLst/>
            <a:rect l="l" t="t" r="r" b="b"/>
            <a:pathLst>
              <a:path w="278765" h="174625">
                <a:moveTo>
                  <a:pt x="199592" y="151802"/>
                </a:moveTo>
                <a:lnTo>
                  <a:pt x="199592" y="169692"/>
                </a:lnTo>
                <a:lnTo>
                  <a:pt x="206740" y="171704"/>
                </a:lnTo>
                <a:lnTo>
                  <a:pt x="214894" y="173142"/>
                </a:lnTo>
                <a:lnTo>
                  <a:pt x="224054" y="174004"/>
                </a:lnTo>
                <a:lnTo>
                  <a:pt x="234221" y="174292"/>
                </a:lnTo>
                <a:lnTo>
                  <a:pt x="244268" y="173685"/>
                </a:lnTo>
                <a:lnTo>
                  <a:pt x="272776" y="157680"/>
                </a:lnTo>
                <a:lnTo>
                  <a:pt x="231154" y="157680"/>
                </a:lnTo>
                <a:lnTo>
                  <a:pt x="223000" y="157313"/>
                </a:lnTo>
                <a:lnTo>
                  <a:pt x="215022" y="156211"/>
                </a:lnTo>
                <a:lnTo>
                  <a:pt x="207219" y="154374"/>
                </a:lnTo>
                <a:lnTo>
                  <a:pt x="199592" y="151802"/>
                </a:lnTo>
                <a:close/>
              </a:path>
              <a:path w="278765" h="174625">
                <a:moveTo>
                  <a:pt x="271473" y="16611"/>
                </a:moveTo>
                <a:lnTo>
                  <a:pt x="241930" y="16611"/>
                </a:lnTo>
                <a:lnTo>
                  <a:pt x="249341" y="18442"/>
                </a:lnTo>
                <a:lnTo>
                  <a:pt x="257179" y="25769"/>
                </a:lnTo>
                <a:lnTo>
                  <a:pt x="259138" y="31008"/>
                </a:lnTo>
                <a:lnTo>
                  <a:pt x="259138" y="62186"/>
                </a:lnTo>
                <a:lnTo>
                  <a:pt x="257434" y="68277"/>
                </a:lnTo>
                <a:lnTo>
                  <a:pt x="250619" y="76625"/>
                </a:lnTo>
                <a:lnTo>
                  <a:pt x="244656" y="78712"/>
                </a:lnTo>
                <a:lnTo>
                  <a:pt x="218504" y="78712"/>
                </a:lnTo>
                <a:lnTo>
                  <a:pt x="218504" y="95324"/>
                </a:lnTo>
                <a:lnTo>
                  <a:pt x="236137" y="95324"/>
                </a:lnTo>
                <a:lnTo>
                  <a:pt x="246647" y="96825"/>
                </a:lnTo>
                <a:lnTo>
                  <a:pt x="254155" y="101329"/>
                </a:lnTo>
                <a:lnTo>
                  <a:pt x="258659" y="108836"/>
                </a:lnTo>
                <a:lnTo>
                  <a:pt x="260160" y="119346"/>
                </a:lnTo>
                <a:lnTo>
                  <a:pt x="260160" y="143454"/>
                </a:lnTo>
                <a:lnTo>
                  <a:pt x="258073" y="148736"/>
                </a:lnTo>
                <a:lnTo>
                  <a:pt x="249725" y="155891"/>
                </a:lnTo>
                <a:lnTo>
                  <a:pt x="242143" y="157680"/>
                </a:lnTo>
                <a:lnTo>
                  <a:pt x="272776" y="157680"/>
                </a:lnTo>
                <a:lnTo>
                  <a:pt x="275462" y="152889"/>
                </a:lnTo>
                <a:lnTo>
                  <a:pt x="277594" y="145557"/>
                </a:lnTo>
                <a:lnTo>
                  <a:pt x="278305" y="137236"/>
                </a:lnTo>
                <a:lnTo>
                  <a:pt x="278305" y="117557"/>
                </a:lnTo>
                <a:lnTo>
                  <a:pt x="277075" y="106520"/>
                </a:lnTo>
                <a:lnTo>
                  <a:pt x="273385" y="97688"/>
                </a:lnTo>
                <a:lnTo>
                  <a:pt x="267236" y="91059"/>
                </a:lnTo>
                <a:lnTo>
                  <a:pt x="258627" y="86635"/>
                </a:lnTo>
                <a:lnTo>
                  <a:pt x="266789" y="81843"/>
                </a:lnTo>
                <a:lnTo>
                  <a:pt x="272619" y="74879"/>
                </a:lnTo>
                <a:lnTo>
                  <a:pt x="276117" y="65742"/>
                </a:lnTo>
                <a:lnTo>
                  <a:pt x="277283" y="54434"/>
                </a:lnTo>
                <a:lnTo>
                  <a:pt x="277283" y="36800"/>
                </a:lnTo>
                <a:lnTo>
                  <a:pt x="274472" y="20700"/>
                </a:lnTo>
                <a:lnTo>
                  <a:pt x="271473" y="16611"/>
                </a:lnTo>
                <a:close/>
              </a:path>
              <a:path w="278765" h="174625">
                <a:moveTo>
                  <a:pt x="232304" y="0"/>
                </a:moveTo>
                <a:lnTo>
                  <a:pt x="223759" y="223"/>
                </a:lnTo>
                <a:lnTo>
                  <a:pt x="216012" y="894"/>
                </a:lnTo>
                <a:lnTo>
                  <a:pt x="209064" y="2012"/>
                </a:lnTo>
                <a:lnTo>
                  <a:pt x="202915" y="3577"/>
                </a:lnTo>
                <a:lnTo>
                  <a:pt x="202915" y="20955"/>
                </a:lnTo>
                <a:lnTo>
                  <a:pt x="209080" y="19055"/>
                </a:lnTo>
                <a:lnTo>
                  <a:pt x="215820" y="17697"/>
                </a:lnTo>
                <a:lnTo>
                  <a:pt x="223136" y="16882"/>
                </a:lnTo>
                <a:lnTo>
                  <a:pt x="231026" y="16611"/>
                </a:lnTo>
                <a:lnTo>
                  <a:pt x="271473" y="16611"/>
                </a:lnTo>
                <a:lnTo>
                  <a:pt x="266038" y="9200"/>
                </a:lnTo>
                <a:lnTo>
                  <a:pt x="251982" y="2300"/>
                </a:lnTo>
                <a:lnTo>
                  <a:pt x="232304" y="0"/>
                </a:lnTo>
                <a:close/>
              </a:path>
              <a:path w="278765" h="174625">
                <a:moveTo>
                  <a:pt x="99157" y="151802"/>
                </a:moveTo>
                <a:lnTo>
                  <a:pt x="99157" y="169692"/>
                </a:lnTo>
                <a:lnTo>
                  <a:pt x="106301" y="171704"/>
                </a:lnTo>
                <a:lnTo>
                  <a:pt x="114456" y="173142"/>
                </a:lnTo>
                <a:lnTo>
                  <a:pt x="123618" y="174004"/>
                </a:lnTo>
                <a:lnTo>
                  <a:pt x="133785" y="174292"/>
                </a:lnTo>
                <a:lnTo>
                  <a:pt x="143829" y="173685"/>
                </a:lnTo>
                <a:lnTo>
                  <a:pt x="172341" y="157680"/>
                </a:lnTo>
                <a:lnTo>
                  <a:pt x="130719" y="157680"/>
                </a:lnTo>
                <a:lnTo>
                  <a:pt x="122565" y="157313"/>
                </a:lnTo>
                <a:lnTo>
                  <a:pt x="114586" y="156211"/>
                </a:lnTo>
                <a:lnTo>
                  <a:pt x="106784" y="154374"/>
                </a:lnTo>
                <a:lnTo>
                  <a:pt x="99157" y="151802"/>
                </a:lnTo>
                <a:close/>
              </a:path>
              <a:path w="278765" h="174625">
                <a:moveTo>
                  <a:pt x="171038" y="16611"/>
                </a:moveTo>
                <a:lnTo>
                  <a:pt x="141486" y="16611"/>
                </a:lnTo>
                <a:lnTo>
                  <a:pt x="148898" y="18442"/>
                </a:lnTo>
                <a:lnTo>
                  <a:pt x="156743" y="25769"/>
                </a:lnTo>
                <a:lnTo>
                  <a:pt x="158703" y="31008"/>
                </a:lnTo>
                <a:lnTo>
                  <a:pt x="158703" y="62186"/>
                </a:lnTo>
                <a:lnTo>
                  <a:pt x="156999" y="68277"/>
                </a:lnTo>
                <a:lnTo>
                  <a:pt x="150175" y="76625"/>
                </a:lnTo>
                <a:lnTo>
                  <a:pt x="144221" y="78712"/>
                </a:lnTo>
                <a:lnTo>
                  <a:pt x="118068" y="78712"/>
                </a:lnTo>
                <a:lnTo>
                  <a:pt x="118068" y="95324"/>
                </a:lnTo>
                <a:lnTo>
                  <a:pt x="135702" y="95324"/>
                </a:lnTo>
                <a:lnTo>
                  <a:pt x="146212" y="96825"/>
                </a:lnTo>
                <a:lnTo>
                  <a:pt x="153719" y="101329"/>
                </a:lnTo>
                <a:lnTo>
                  <a:pt x="158223" y="108836"/>
                </a:lnTo>
                <a:lnTo>
                  <a:pt x="159725" y="119346"/>
                </a:lnTo>
                <a:lnTo>
                  <a:pt x="159725" y="143454"/>
                </a:lnTo>
                <a:lnTo>
                  <a:pt x="157638" y="148736"/>
                </a:lnTo>
                <a:lnTo>
                  <a:pt x="149281" y="155891"/>
                </a:lnTo>
                <a:lnTo>
                  <a:pt x="141708" y="157680"/>
                </a:lnTo>
                <a:lnTo>
                  <a:pt x="172341" y="157680"/>
                </a:lnTo>
                <a:lnTo>
                  <a:pt x="175027" y="152889"/>
                </a:lnTo>
                <a:lnTo>
                  <a:pt x="177159" y="145557"/>
                </a:lnTo>
                <a:lnTo>
                  <a:pt x="177870" y="137236"/>
                </a:lnTo>
                <a:lnTo>
                  <a:pt x="177870" y="117557"/>
                </a:lnTo>
                <a:lnTo>
                  <a:pt x="176640" y="106520"/>
                </a:lnTo>
                <a:lnTo>
                  <a:pt x="172950" y="97688"/>
                </a:lnTo>
                <a:lnTo>
                  <a:pt x="166801" y="91059"/>
                </a:lnTo>
                <a:lnTo>
                  <a:pt x="158192" y="86635"/>
                </a:lnTo>
                <a:lnTo>
                  <a:pt x="166350" y="81843"/>
                </a:lnTo>
                <a:lnTo>
                  <a:pt x="172180" y="74879"/>
                </a:lnTo>
                <a:lnTo>
                  <a:pt x="175680" y="65742"/>
                </a:lnTo>
                <a:lnTo>
                  <a:pt x="176847" y="54434"/>
                </a:lnTo>
                <a:lnTo>
                  <a:pt x="176847" y="36800"/>
                </a:lnTo>
                <a:lnTo>
                  <a:pt x="174036" y="20700"/>
                </a:lnTo>
                <a:lnTo>
                  <a:pt x="171038" y="16611"/>
                </a:lnTo>
                <a:close/>
              </a:path>
              <a:path w="278765" h="174625">
                <a:moveTo>
                  <a:pt x="131869" y="0"/>
                </a:moveTo>
                <a:lnTo>
                  <a:pt x="123323" y="223"/>
                </a:lnTo>
                <a:lnTo>
                  <a:pt x="115577" y="894"/>
                </a:lnTo>
                <a:lnTo>
                  <a:pt x="108629" y="2012"/>
                </a:lnTo>
                <a:lnTo>
                  <a:pt x="102479" y="3577"/>
                </a:lnTo>
                <a:lnTo>
                  <a:pt x="102479" y="20955"/>
                </a:lnTo>
                <a:lnTo>
                  <a:pt x="108645" y="19055"/>
                </a:lnTo>
                <a:lnTo>
                  <a:pt x="115385" y="17697"/>
                </a:lnTo>
                <a:lnTo>
                  <a:pt x="122701" y="16882"/>
                </a:lnTo>
                <a:lnTo>
                  <a:pt x="130591" y="16611"/>
                </a:lnTo>
                <a:lnTo>
                  <a:pt x="171038" y="16611"/>
                </a:lnTo>
                <a:lnTo>
                  <a:pt x="165603" y="9200"/>
                </a:lnTo>
                <a:lnTo>
                  <a:pt x="151547" y="2300"/>
                </a:lnTo>
                <a:lnTo>
                  <a:pt x="131869" y="0"/>
                </a:lnTo>
                <a:close/>
              </a:path>
              <a:path w="278765" h="174625">
                <a:moveTo>
                  <a:pt x="0" y="151291"/>
                </a:moveTo>
                <a:lnTo>
                  <a:pt x="0" y="169181"/>
                </a:lnTo>
                <a:lnTo>
                  <a:pt x="8174" y="171417"/>
                </a:lnTo>
                <a:lnTo>
                  <a:pt x="16352" y="173014"/>
                </a:lnTo>
                <a:lnTo>
                  <a:pt x="24532" y="173972"/>
                </a:lnTo>
                <a:lnTo>
                  <a:pt x="32711" y="174292"/>
                </a:lnTo>
                <a:lnTo>
                  <a:pt x="43601" y="173685"/>
                </a:lnTo>
                <a:lnTo>
                  <a:pt x="73393" y="157680"/>
                </a:lnTo>
                <a:lnTo>
                  <a:pt x="32583" y="157680"/>
                </a:lnTo>
                <a:lnTo>
                  <a:pt x="24744" y="157281"/>
                </a:lnTo>
                <a:lnTo>
                  <a:pt x="16700" y="156083"/>
                </a:lnTo>
                <a:lnTo>
                  <a:pt x="8452" y="154087"/>
                </a:lnTo>
                <a:lnTo>
                  <a:pt x="0" y="151291"/>
                </a:lnTo>
                <a:close/>
              </a:path>
              <a:path w="278765" h="174625">
                <a:moveTo>
                  <a:pt x="73718" y="87912"/>
                </a:moveTo>
                <a:lnTo>
                  <a:pt x="46418" y="87912"/>
                </a:lnTo>
                <a:lnTo>
                  <a:pt x="52517" y="89744"/>
                </a:lnTo>
                <a:lnTo>
                  <a:pt x="59162" y="97070"/>
                </a:lnTo>
                <a:lnTo>
                  <a:pt x="60823" y="102820"/>
                </a:lnTo>
                <a:lnTo>
                  <a:pt x="60823" y="143284"/>
                </a:lnTo>
                <a:lnTo>
                  <a:pt x="58685" y="148523"/>
                </a:lnTo>
                <a:lnTo>
                  <a:pt x="50166" y="155849"/>
                </a:lnTo>
                <a:lnTo>
                  <a:pt x="42883" y="157680"/>
                </a:lnTo>
                <a:lnTo>
                  <a:pt x="73393" y="157680"/>
                </a:lnTo>
                <a:lnTo>
                  <a:pt x="76093" y="152953"/>
                </a:lnTo>
                <a:lnTo>
                  <a:pt x="78249" y="145701"/>
                </a:lnTo>
                <a:lnTo>
                  <a:pt x="78968" y="137491"/>
                </a:lnTo>
                <a:lnTo>
                  <a:pt x="78968" y="109379"/>
                </a:lnTo>
                <a:lnTo>
                  <a:pt x="76555" y="92608"/>
                </a:lnTo>
                <a:lnTo>
                  <a:pt x="73718" y="87912"/>
                </a:lnTo>
                <a:close/>
              </a:path>
              <a:path w="278765" h="174625">
                <a:moveTo>
                  <a:pt x="74879" y="1277"/>
                </a:moveTo>
                <a:lnTo>
                  <a:pt x="1277" y="1277"/>
                </a:lnTo>
                <a:lnTo>
                  <a:pt x="1277" y="90724"/>
                </a:lnTo>
                <a:lnTo>
                  <a:pt x="25425" y="88615"/>
                </a:lnTo>
                <a:lnTo>
                  <a:pt x="32998" y="88088"/>
                </a:lnTo>
                <a:lnTo>
                  <a:pt x="37567" y="87912"/>
                </a:lnTo>
                <a:lnTo>
                  <a:pt x="73718" y="87912"/>
                </a:lnTo>
                <a:lnTo>
                  <a:pt x="69317" y="80629"/>
                </a:lnTo>
                <a:lnTo>
                  <a:pt x="57257" y="73441"/>
                </a:lnTo>
                <a:lnTo>
                  <a:pt x="49380" y="72323"/>
                </a:lnTo>
                <a:lnTo>
                  <a:pt x="19167" y="72323"/>
                </a:lnTo>
                <a:lnTo>
                  <a:pt x="19167" y="18144"/>
                </a:lnTo>
                <a:lnTo>
                  <a:pt x="74879" y="18144"/>
                </a:lnTo>
                <a:lnTo>
                  <a:pt x="74879" y="1277"/>
                </a:lnTo>
                <a:close/>
              </a:path>
              <a:path w="278765" h="174625">
                <a:moveTo>
                  <a:pt x="40378" y="71045"/>
                </a:moveTo>
                <a:lnTo>
                  <a:pt x="32711" y="71045"/>
                </a:lnTo>
                <a:lnTo>
                  <a:pt x="25632" y="71471"/>
                </a:lnTo>
                <a:lnTo>
                  <a:pt x="19167" y="72323"/>
                </a:lnTo>
                <a:lnTo>
                  <a:pt x="49380" y="72323"/>
                </a:lnTo>
                <a:lnTo>
                  <a:pt x="40378" y="710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13764761" y="6819802"/>
            <a:ext cx="3752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464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112" name="object 11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4262259" y="6916323"/>
            <a:ext cx="249938" cy="171736"/>
          </a:xfrm>
          <a:prstGeom prst="rect">
            <a:avLst/>
          </a:prstGeom>
        </p:spPr>
      </p:pic>
      <p:sp>
        <p:nvSpPr>
          <p:cNvPr id="113" name="object 113"/>
          <p:cNvSpPr/>
          <p:nvPr/>
        </p:nvSpPr>
        <p:spPr>
          <a:xfrm>
            <a:off x="14708982" y="6915045"/>
            <a:ext cx="254635" cy="174625"/>
          </a:xfrm>
          <a:custGeom>
            <a:avLst/>
            <a:gdLst/>
            <a:ahLst/>
            <a:cxnLst/>
            <a:rect l="l" t="t" r="r" b="b"/>
            <a:pathLst>
              <a:path w="254634" h="174625">
                <a:moveTo>
                  <a:pt x="254282" y="19933"/>
                </a:moveTo>
                <a:lnTo>
                  <a:pt x="235882" y="19933"/>
                </a:lnTo>
                <a:lnTo>
                  <a:pt x="235882" y="173014"/>
                </a:lnTo>
                <a:lnTo>
                  <a:pt x="254282" y="173014"/>
                </a:lnTo>
                <a:lnTo>
                  <a:pt x="254282" y="19933"/>
                </a:lnTo>
                <a:close/>
              </a:path>
              <a:path w="254634" h="174625">
                <a:moveTo>
                  <a:pt x="254282" y="1277"/>
                </a:moveTo>
                <a:lnTo>
                  <a:pt x="233582" y="1277"/>
                </a:lnTo>
                <a:lnTo>
                  <a:pt x="203681" y="23000"/>
                </a:lnTo>
                <a:lnTo>
                  <a:pt x="203681" y="43445"/>
                </a:lnTo>
                <a:lnTo>
                  <a:pt x="235882" y="19933"/>
                </a:lnTo>
                <a:lnTo>
                  <a:pt x="254282" y="19933"/>
                </a:lnTo>
                <a:lnTo>
                  <a:pt x="254282" y="1277"/>
                </a:lnTo>
                <a:close/>
              </a:path>
              <a:path w="254634" h="174625">
                <a:moveTo>
                  <a:pt x="108357" y="151291"/>
                </a:moveTo>
                <a:lnTo>
                  <a:pt x="108357" y="169181"/>
                </a:lnTo>
                <a:lnTo>
                  <a:pt x="116535" y="171417"/>
                </a:lnTo>
                <a:lnTo>
                  <a:pt x="124713" y="173014"/>
                </a:lnTo>
                <a:lnTo>
                  <a:pt x="132891" y="173972"/>
                </a:lnTo>
                <a:lnTo>
                  <a:pt x="141069" y="174292"/>
                </a:lnTo>
                <a:lnTo>
                  <a:pt x="151959" y="173685"/>
                </a:lnTo>
                <a:lnTo>
                  <a:pt x="181750" y="157680"/>
                </a:lnTo>
                <a:lnTo>
                  <a:pt x="140941" y="157680"/>
                </a:lnTo>
                <a:lnTo>
                  <a:pt x="133102" y="157281"/>
                </a:lnTo>
                <a:lnTo>
                  <a:pt x="125058" y="156083"/>
                </a:lnTo>
                <a:lnTo>
                  <a:pt x="116810" y="154087"/>
                </a:lnTo>
                <a:lnTo>
                  <a:pt x="108357" y="151291"/>
                </a:lnTo>
                <a:close/>
              </a:path>
              <a:path w="254634" h="174625">
                <a:moveTo>
                  <a:pt x="182077" y="87912"/>
                </a:moveTo>
                <a:lnTo>
                  <a:pt x="154776" y="87912"/>
                </a:lnTo>
                <a:lnTo>
                  <a:pt x="160875" y="89744"/>
                </a:lnTo>
                <a:lnTo>
                  <a:pt x="167519" y="97070"/>
                </a:lnTo>
                <a:lnTo>
                  <a:pt x="169181" y="102820"/>
                </a:lnTo>
                <a:lnTo>
                  <a:pt x="169181" y="143284"/>
                </a:lnTo>
                <a:lnTo>
                  <a:pt x="167051" y="148523"/>
                </a:lnTo>
                <a:lnTo>
                  <a:pt x="158532" y="155849"/>
                </a:lnTo>
                <a:lnTo>
                  <a:pt x="151249" y="157680"/>
                </a:lnTo>
                <a:lnTo>
                  <a:pt x="181750" y="157680"/>
                </a:lnTo>
                <a:lnTo>
                  <a:pt x="184450" y="152953"/>
                </a:lnTo>
                <a:lnTo>
                  <a:pt x="186607" y="145701"/>
                </a:lnTo>
                <a:lnTo>
                  <a:pt x="187325" y="137491"/>
                </a:lnTo>
                <a:lnTo>
                  <a:pt x="187325" y="109379"/>
                </a:lnTo>
                <a:lnTo>
                  <a:pt x="184914" y="92608"/>
                </a:lnTo>
                <a:lnTo>
                  <a:pt x="182077" y="87912"/>
                </a:lnTo>
                <a:close/>
              </a:path>
              <a:path w="254634" h="174625">
                <a:moveTo>
                  <a:pt x="183236" y="1277"/>
                </a:moveTo>
                <a:lnTo>
                  <a:pt x="109635" y="1277"/>
                </a:lnTo>
                <a:lnTo>
                  <a:pt x="109635" y="90724"/>
                </a:lnTo>
                <a:lnTo>
                  <a:pt x="133785" y="88615"/>
                </a:lnTo>
                <a:lnTo>
                  <a:pt x="141356" y="88088"/>
                </a:lnTo>
                <a:lnTo>
                  <a:pt x="145925" y="87912"/>
                </a:lnTo>
                <a:lnTo>
                  <a:pt x="182077" y="87912"/>
                </a:lnTo>
                <a:lnTo>
                  <a:pt x="177678" y="80629"/>
                </a:lnTo>
                <a:lnTo>
                  <a:pt x="165619" y="73441"/>
                </a:lnTo>
                <a:lnTo>
                  <a:pt x="157740" y="72323"/>
                </a:lnTo>
                <a:lnTo>
                  <a:pt x="127524" y="72323"/>
                </a:lnTo>
                <a:lnTo>
                  <a:pt x="127524" y="18144"/>
                </a:lnTo>
                <a:lnTo>
                  <a:pt x="183236" y="18144"/>
                </a:lnTo>
                <a:lnTo>
                  <a:pt x="183236" y="1277"/>
                </a:lnTo>
                <a:close/>
              </a:path>
              <a:path w="254634" h="174625">
                <a:moveTo>
                  <a:pt x="148736" y="71045"/>
                </a:moveTo>
                <a:lnTo>
                  <a:pt x="141069" y="71045"/>
                </a:lnTo>
                <a:lnTo>
                  <a:pt x="133998" y="71471"/>
                </a:lnTo>
                <a:lnTo>
                  <a:pt x="127524" y="72323"/>
                </a:lnTo>
                <a:lnTo>
                  <a:pt x="157740" y="72323"/>
                </a:lnTo>
                <a:lnTo>
                  <a:pt x="148736" y="71045"/>
                </a:lnTo>
                <a:close/>
              </a:path>
              <a:path w="254634" h="174625">
                <a:moveTo>
                  <a:pt x="0" y="151802"/>
                </a:moveTo>
                <a:lnTo>
                  <a:pt x="0" y="169692"/>
                </a:lnTo>
                <a:lnTo>
                  <a:pt x="7142" y="171704"/>
                </a:lnTo>
                <a:lnTo>
                  <a:pt x="15295" y="173142"/>
                </a:lnTo>
                <a:lnTo>
                  <a:pt x="24457" y="174004"/>
                </a:lnTo>
                <a:lnTo>
                  <a:pt x="34628" y="174292"/>
                </a:lnTo>
                <a:lnTo>
                  <a:pt x="44670" y="173685"/>
                </a:lnTo>
                <a:lnTo>
                  <a:pt x="73180" y="157680"/>
                </a:lnTo>
                <a:lnTo>
                  <a:pt x="31561" y="157680"/>
                </a:lnTo>
                <a:lnTo>
                  <a:pt x="23406" y="157313"/>
                </a:lnTo>
                <a:lnTo>
                  <a:pt x="15426" y="156211"/>
                </a:lnTo>
                <a:lnTo>
                  <a:pt x="7623" y="154374"/>
                </a:lnTo>
                <a:lnTo>
                  <a:pt x="0" y="151802"/>
                </a:lnTo>
                <a:close/>
              </a:path>
              <a:path w="254634" h="174625">
                <a:moveTo>
                  <a:pt x="71880" y="16611"/>
                </a:moveTo>
                <a:lnTo>
                  <a:pt x="42329" y="16611"/>
                </a:lnTo>
                <a:lnTo>
                  <a:pt x="49740" y="18442"/>
                </a:lnTo>
                <a:lnTo>
                  <a:pt x="57577" y="25769"/>
                </a:lnTo>
                <a:lnTo>
                  <a:pt x="59545" y="31008"/>
                </a:lnTo>
                <a:lnTo>
                  <a:pt x="59545" y="62186"/>
                </a:lnTo>
                <a:lnTo>
                  <a:pt x="57833" y="68277"/>
                </a:lnTo>
                <a:lnTo>
                  <a:pt x="51018" y="76625"/>
                </a:lnTo>
                <a:lnTo>
                  <a:pt x="45055" y="78712"/>
                </a:lnTo>
                <a:lnTo>
                  <a:pt x="18911" y="78712"/>
                </a:lnTo>
                <a:lnTo>
                  <a:pt x="18911" y="95324"/>
                </a:lnTo>
                <a:lnTo>
                  <a:pt x="36545" y="95324"/>
                </a:lnTo>
                <a:lnTo>
                  <a:pt x="47051" y="96825"/>
                </a:lnTo>
                <a:lnTo>
                  <a:pt x="54558" y="101329"/>
                </a:lnTo>
                <a:lnTo>
                  <a:pt x="59065" y="108836"/>
                </a:lnTo>
                <a:lnTo>
                  <a:pt x="60567" y="119346"/>
                </a:lnTo>
                <a:lnTo>
                  <a:pt x="60567" y="143454"/>
                </a:lnTo>
                <a:lnTo>
                  <a:pt x="58480" y="148736"/>
                </a:lnTo>
                <a:lnTo>
                  <a:pt x="50123" y="155891"/>
                </a:lnTo>
                <a:lnTo>
                  <a:pt x="42550" y="157680"/>
                </a:lnTo>
                <a:lnTo>
                  <a:pt x="73180" y="157680"/>
                </a:lnTo>
                <a:lnTo>
                  <a:pt x="75866" y="152889"/>
                </a:lnTo>
                <a:lnTo>
                  <a:pt x="78000" y="145557"/>
                </a:lnTo>
                <a:lnTo>
                  <a:pt x="78712" y="137236"/>
                </a:lnTo>
                <a:lnTo>
                  <a:pt x="78712" y="117557"/>
                </a:lnTo>
                <a:lnTo>
                  <a:pt x="77482" y="106520"/>
                </a:lnTo>
                <a:lnTo>
                  <a:pt x="73793" y="97688"/>
                </a:lnTo>
                <a:lnTo>
                  <a:pt x="67643" y="91059"/>
                </a:lnTo>
                <a:lnTo>
                  <a:pt x="59034" y="86635"/>
                </a:lnTo>
                <a:lnTo>
                  <a:pt x="67192" y="81843"/>
                </a:lnTo>
                <a:lnTo>
                  <a:pt x="73023" y="74879"/>
                </a:lnTo>
                <a:lnTo>
                  <a:pt x="76523" y="65742"/>
                </a:lnTo>
                <a:lnTo>
                  <a:pt x="77690" y="54434"/>
                </a:lnTo>
                <a:lnTo>
                  <a:pt x="77690" y="36800"/>
                </a:lnTo>
                <a:lnTo>
                  <a:pt x="74879" y="20700"/>
                </a:lnTo>
                <a:lnTo>
                  <a:pt x="71880" y="16611"/>
                </a:lnTo>
                <a:close/>
              </a:path>
              <a:path w="254634" h="174625">
                <a:moveTo>
                  <a:pt x="32711" y="0"/>
                </a:moveTo>
                <a:lnTo>
                  <a:pt x="24162" y="223"/>
                </a:lnTo>
                <a:lnTo>
                  <a:pt x="16416" y="894"/>
                </a:lnTo>
                <a:lnTo>
                  <a:pt x="9470" y="2012"/>
                </a:lnTo>
                <a:lnTo>
                  <a:pt x="3322" y="3577"/>
                </a:lnTo>
                <a:lnTo>
                  <a:pt x="3322" y="20955"/>
                </a:lnTo>
                <a:lnTo>
                  <a:pt x="9482" y="19055"/>
                </a:lnTo>
                <a:lnTo>
                  <a:pt x="16221" y="17697"/>
                </a:lnTo>
                <a:lnTo>
                  <a:pt x="23538" y="16882"/>
                </a:lnTo>
                <a:lnTo>
                  <a:pt x="31433" y="16611"/>
                </a:lnTo>
                <a:lnTo>
                  <a:pt x="71880" y="16611"/>
                </a:lnTo>
                <a:lnTo>
                  <a:pt x="66445" y="9200"/>
                </a:lnTo>
                <a:lnTo>
                  <a:pt x="52389" y="2300"/>
                </a:lnTo>
                <a:lnTo>
                  <a:pt x="327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14" name="object 11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6554636" y="6913767"/>
            <a:ext cx="181703" cy="176847"/>
          </a:xfrm>
          <a:prstGeom prst="rect">
            <a:avLst/>
          </a:prstGeom>
        </p:spPr>
      </p:pic>
      <p:sp>
        <p:nvSpPr>
          <p:cNvPr id="115" name="object 115"/>
          <p:cNvSpPr txBox="1"/>
          <p:nvPr/>
        </p:nvSpPr>
        <p:spPr>
          <a:xfrm>
            <a:off x="17001438" y="6819802"/>
            <a:ext cx="63563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5459" algn="l"/>
              </a:tabLst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16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3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116" name="object 11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968399" y="6913767"/>
            <a:ext cx="83823" cy="176847"/>
          </a:xfrm>
          <a:prstGeom prst="rect">
            <a:avLst/>
          </a:prstGeom>
        </p:spPr>
      </p:pic>
      <p:sp>
        <p:nvSpPr>
          <p:cNvPr id="117" name="object 117"/>
          <p:cNvSpPr txBox="1"/>
          <p:nvPr/>
        </p:nvSpPr>
        <p:spPr>
          <a:xfrm>
            <a:off x="11949514" y="6789903"/>
            <a:ext cx="835025" cy="6991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0" marR="12065" lvl="0" indent="0" algn="r" defTabSz="914400" eaLnBrk="1" fontAlgn="auto" latinLnBrk="0" hangingPunct="1">
              <a:lnSpc>
                <a:spcPct val="100000"/>
              </a:lnSpc>
              <a:spcBef>
                <a:spcPts val="3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683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  <a:p>
            <a:pPr marL="0" marR="5080" lvl="0" indent="0" algn="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398</a:t>
            </a:r>
            <a:r>
              <a:rPr kumimoji="0" sz="2000" b="0" i="0" u="none" strike="noStrike" kern="0" cap="none" spc="3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293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12878653" y="7250341"/>
            <a:ext cx="301625" cy="177165"/>
          </a:xfrm>
          <a:custGeom>
            <a:avLst/>
            <a:gdLst/>
            <a:ahLst/>
            <a:cxnLst/>
            <a:rect l="l" t="t" r="r" b="b"/>
            <a:pathLst>
              <a:path w="301625" h="177165">
                <a:moveTo>
                  <a:pt x="222082" y="153080"/>
                </a:moveTo>
                <a:lnTo>
                  <a:pt x="255049" y="175570"/>
                </a:lnTo>
                <a:lnTo>
                  <a:pt x="265934" y="174907"/>
                </a:lnTo>
                <a:lnTo>
                  <a:pt x="294785" y="158958"/>
                </a:lnTo>
                <a:lnTo>
                  <a:pt x="254793" y="158958"/>
                </a:lnTo>
                <a:lnTo>
                  <a:pt x="246328" y="158591"/>
                </a:lnTo>
                <a:lnTo>
                  <a:pt x="238054" y="157489"/>
                </a:lnTo>
                <a:lnTo>
                  <a:pt x="229972" y="155652"/>
                </a:lnTo>
                <a:lnTo>
                  <a:pt x="222082" y="153080"/>
                </a:lnTo>
                <a:close/>
              </a:path>
              <a:path w="301625" h="177165">
                <a:moveTo>
                  <a:pt x="301050" y="106568"/>
                </a:moveTo>
                <a:lnTo>
                  <a:pt x="282905" y="106568"/>
                </a:lnTo>
                <a:lnTo>
                  <a:pt x="282905" y="135447"/>
                </a:lnTo>
                <a:lnTo>
                  <a:pt x="281148" y="145733"/>
                </a:lnTo>
                <a:lnTo>
                  <a:pt x="275877" y="153080"/>
                </a:lnTo>
                <a:lnTo>
                  <a:pt x="267092" y="157489"/>
                </a:lnTo>
                <a:lnTo>
                  <a:pt x="254793" y="158958"/>
                </a:lnTo>
                <a:lnTo>
                  <a:pt x="294785" y="158958"/>
                </a:lnTo>
                <a:lnTo>
                  <a:pt x="298207" y="152537"/>
                </a:lnTo>
                <a:lnTo>
                  <a:pt x="300339" y="144958"/>
                </a:lnTo>
                <a:lnTo>
                  <a:pt x="301050" y="136469"/>
                </a:lnTo>
                <a:lnTo>
                  <a:pt x="301050" y="106568"/>
                </a:lnTo>
                <a:close/>
              </a:path>
              <a:path w="301625" h="177165">
                <a:moveTo>
                  <a:pt x="259266" y="0"/>
                </a:moveTo>
                <a:lnTo>
                  <a:pt x="223048" y="17130"/>
                </a:lnTo>
                <a:lnTo>
                  <a:pt x="217226" y="40634"/>
                </a:lnTo>
                <a:lnTo>
                  <a:pt x="217226" y="74112"/>
                </a:lnTo>
                <a:lnTo>
                  <a:pt x="239524" y="109443"/>
                </a:lnTo>
                <a:lnTo>
                  <a:pt x="255305" y="111935"/>
                </a:lnTo>
                <a:lnTo>
                  <a:pt x="263642" y="111600"/>
                </a:lnTo>
                <a:lnTo>
                  <a:pt x="271022" y="110593"/>
                </a:lnTo>
                <a:lnTo>
                  <a:pt x="277442" y="108916"/>
                </a:lnTo>
                <a:lnTo>
                  <a:pt x="282905" y="106568"/>
                </a:lnTo>
                <a:lnTo>
                  <a:pt x="301050" y="106568"/>
                </a:lnTo>
                <a:lnTo>
                  <a:pt x="301050" y="95579"/>
                </a:lnTo>
                <a:lnTo>
                  <a:pt x="258116" y="95579"/>
                </a:lnTo>
                <a:lnTo>
                  <a:pt x="248165" y="94174"/>
                </a:lnTo>
                <a:lnTo>
                  <a:pt x="241057" y="89957"/>
                </a:lnTo>
                <a:lnTo>
                  <a:pt x="236792" y="82929"/>
                </a:lnTo>
                <a:lnTo>
                  <a:pt x="235371" y="73090"/>
                </a:lnTo>
                <a:lnTo>
                  <a:pt x="235371" y="40634"/>
                </a:lnTo>
                <a:lnTo>
                  <a:pt x="236856" y="30012"/>
                </a:lnTo>
                <a:lnTo>
                  <a:pt x="241313" y="22425"/>
                </a:lnTo>
                <a:lnTo>
                  <a:pt x="248740" y="17873"/>
                </a:lnTo>
                <a:lnTo>
                  <a:pt x="259138" y="16355"/>
                </a:lnTo>
                <a:lnTo>
                  <a:pt x="294724" y="16355"/>
                </a:lnTo>
                <a:lnTo>
                  <a:pt x="290827" y="11116"/>
                </a:lnTo>
                <a:lnTo>
                  <a:pt x="285021" y="6253"/>
                </a:lnTo>
                <a:lnTo>
                  <a:pt x="277826" y="2779"/>
                </a:lnTo>
                <a:lnTo>
                  <a:pt x="269241" y="694"/>
                </a:lnTo>
                <a:lnTo>
                  <a:pt x="259266" y="0"/>
                </a:lnTo>
                <a:close/>
              </a:path>
              <a:path w="301625" h="177165">
                <a:moveTo>
                  <a:pt x="294724" y="16355"/>
                </a:moveTo>
                <a:lnTo>
                  <a:pt x="259138" y="16355"/>
                </a:lnTo>
                <a:lnTo>
                  <a:pt x="269536" y="17873"/>
                </a:lnTo>
                <a:lnTo>
                  <a:pt x="276963" y="22425"/>
                </a:lnTo>
                <a:lnTo>
                  <a:pt x="281420" y="30012"/>
                </a:lnTo>
                <a:lnTo>
                  <a:pt x="282905" y="40634"/>
                </a:lnTo>
                <a:lnTo>
                  <a:pt x="282905" y="89701"/>
                </a:lnTo>
                <a:lnTo>
                  <a:pt x="278097" y="92273"/>
                </a:lnTo>
                <a:lnTo>
                  <a:pt x="272363" y="94110"/>
                </a:lnTo>
                <a:lnTo>
                  <a:pt x="265703" y="95212"/>
                </a:lnTo>
                <a:lnTo>
                  <a:pt x="258116" y="95579"/>
                </a:lnTo>
                <a:lnTo>
                  <a:pt x="301050" y="95579"/>
                </a:lnTo>
                <a:lnTo>
                  <a:pt x="301050" y="40634"/>
                </a:lnTo>
                <a:lnTo>
                  <a:pt x="300411" y="31889"/>
                </a:lnTo>
                <a:lnTo>
                  <a:pt x="298494" y="24054"/>
                </a:lnTo>
                <a:lnTo>
                  <a:pt x="295300" y="17130"/>
                </a:lnTo>
                <a:lnTo>
                  <a:pt x="294724" y="16355"/>
                </a:lnTo>
                <a:close/>
              </a:path>
              <a:path w="301625" h="177165">
                <a:moveTo>
                  <a:pt x="148352" y="0"/>
                </a:moveTo>
                <a:lnTo>
                  <a:pt x="112318" y="17130"/>
                </a:lnTo>
                <a:lnTo>
                  <a:pt x="106568" y="40634"/>
                </a:lnTo>
                <a:lnTo>
                  <a:pt x="106568" y="136469"/>
                </a:lnTo>
                <a:lnTo>
                  <a:pt x="129792" y="174100"/>
                </a:lnTo>
                <a:lnTo>
                  <a:pt x="148352" y="176847"/>
                </a:lnTo>
                <a:lnTo>
                  <a:pt x="158335" y="176161"/>
                </a:lnTo>
                <a:lnTo>
                  <a:pt x="166944" y="174100"/>
                </a:lnTo>
                <a:lnTo>
                  <a:pt x="174180" y="170666"/>
                </a:lnTo>
                <a:lnTo>
                  <a:pt x="180042" y="165858"/>
                </a:lnTo>
                <a:lnTo>
                  <a:pt x="184121" y="160492"/>
                </a:lnTo>
                <a:lnTo>
                  <a:pt x="148480" y="160492"/>
                </a:lnTo>
                <a:lnTo>
                  <a:pt x="138082" y="158958"/>
                </a:lnTo>
                <a:lnTo>
                  <a:pt x="130655" y="154358"/>
                </a:lnTo>
                <a:lnTo>
                  <a:pt x="126199" y="146691"/>
                </a:lnTo>
                <a:lnTo>
                  <a:pt x="124784" y="136469"/>
                </a:lnTo>
                <a:lnTo>
                  <a:pt x="124748" y="40634"/>
                </a:lnTo>
                <a:lnTo>
                  <a:pt x="126199" y="30156"/>
                </a:lnTo>
                <a:lnTo>
                  <a:pt x="130655" y="22489"/>
                </a:lnTo>
                <a:lnTo>
                  <a:pt x="138082" y="17889"/>
                </a:lnTo>
                <a:lnTo>
                  <a:pt x="148480" y="16355"/>
                </a:lnTo>
                <a:lnTo>
                  <a:pt x="183987" y="16355"/>
                </a:lnTo>
                <a:lnTo>
                  <a:pt x="180042" y="11116"/>
                </a:lnTo>
                <a:lnTo>
                  <a:pt x="174180" y="6253"/>
                </a:lnTo>
                <a:lnTo>
                  <a:pt x="166944" y="2779"/>
                </a:lnTo>
                <a:lnTo>
                  <a:pt x="158335" y="694"/>
                </a:lnTo>
                <a:lnTo>
                  <a:pt x="148352" y="0"/>
                </a:lnTo>
                <a:close/>
              </a:path>
              <a:path w="301625" h="177165">
                <a:moveTo>
                  <a:pt x="183987" y="16355"/>
                </a:moveTo>
                <a:lnTo>
                  <a:pt x="148480" y="16355"/>
                </a:lnTo>
                <a:lnTo>
                  <a:pt x="158878" y="17889"/>
                </a:lnTo>
                <a:lnTo>
                  <a:pt x="166306" y="22489"/>
                </a:lnTo>
                <a:lnTo>
                  <a:pt x="170762" y="30156"/>
                </a:lnTo>
                <a:lnTo>
                  <a:pt x="172212" y="40634"/>
                </a:lnTo>
                <a:lnTo>
                  <a:pt x="172177" y="136469"/>
                </a:lnTo>
                <a:lnTo>
                  <a:pt x="170762" y="146691"/>
                </a:lnTo>
                <a:lnTo>
                  <a:pt x="166306" y="154358"/>
                </a:lnTo>
                <a:lnTo>
                  <a:pt x="158878" y="158958"/>
                </a:lnTo>
                <a:lnTo>
                  <a:pt x="148480" y="160492"/>
                </a:lnTo>
                <a:lnTo>
                  <a:pt x="184121" y="160492"/>
                </a:lnTo>
                <a:lnTo>
                  <a:pt x="184570" y="159901"/>
                </a:lnTo>
                <a:lnTo>
                  <a:pt x="187805" y="153016"/>
                </a:lnTo>
                <a:lnTo>
                  <a:pt x="189745" y="145206"/>
                </a:lnTo>
                <a:lnTo>
                  <a:pt x="190392" y="136469"/>
                </a:lnTo>
                <a:lnTo>
                  <a:pt x="190392" y="40634"/>
                </a:lnTo>
                <a:lnTo>
                  <a:pt x="189745" y="31889"/>
                </a:lnTo>
                <a:lnTo>
                  <a:pt x="187805" y="24054"/>
                </a:lnTo>
                <a:lnTo>
                  <a:pt x="184570" y="17130"/>
                </a:lnTo>
                <a:lnTo>
                  <a:pt x="183987" y="16355"/>
                </a:lnTo>
                <a:close/>
              </a:path>
              <a:path w="301625" h="177165">
                <a:moveTo>
                  <a:pt x="74000" y="18144"/>
                </a:moveTo>
                <a:lnTo>
                  <a:pt x="44510" y="18144"/>
                </a:lnTo>
                <a:lnTo>
                  <a:pt x="51963" y="19848"/>
                </a:lnTo>
                <a:lnTo>
                  <a:pt x="59460" y="26663"/>
                </a:lnTo>
                <a:lnTo>
                  <a:pt x="61334" y="31774"/>
                </a:lnTo>
                <a:lnTo>
                  <a:pt x="61334" y="57671"/>
                </a:lnTo>
                <a:lnTo>
                  <a:pt x="60397" y="63123"/>
                </a:lnTo>
                <a:lnTo>
                  <a:pt x="56649" y="71301"/>
                </a:lnTo>
                <a:lnTo>
                  <a:pt x="53071" y="75049"/>
                </a:lnTo>
                <a:lnTo>
                  <a:pt x="47789" y="78457"/>
                </a:lnTo>
                <a:lnTo>
                  <a:pt x="20780" y="97743"/>
                </a:lnTo>
                <a:lnTo>
                  <a:pt x="0" y="137236"/>
                </a:lnTo>
                <a:lnTo>
                  <a:pt x="0" y="174292"/>
                </a:lnTo>
                <a:lnTo>
                  <a:pt x="79990" y="174292"/>
                </a:lnTo>
                <a:lnTo>
                  <a:pt x="79990" y="157425"/>
                </a:lnTo>
                <a:lnTo>
                  <a:pt x="18400" y="157425"/>
                </a:lnTo>
                <a:lnTo>
                  <a:pt x="18400" y="130335"/>
                </a:lnTo>
                <a:lnTo>
                  <a:pt x="19848" y="124458"/>
                </a:lnTo>
                <a:lnTo>
                  <a:pt x="25641" y="116280"/>
                </a:lnTo>
                <a:lnTo>
                  <a:pt x="31348" y="111339"/>
                </a:lnTo>
                <a:lnTo>
                  <a:pt x="39867" y="105546"/>
                </a:lnTo>
                <a:lnTo>
                  <a:pt x="59545" y="91490"/>
                </a:lnTo>
                <a:lnTo>
                  <a:pt x="79385" y="57671"/>
                </a:lnTo>
                <a:lnTo>
                  <a:pt x="79479" y="37567"/>
                </a:lnTo>
                <a:lnTo>
                  <a:pt x="76652" y="21690"/>
                </a:lnTo>
                <a:lnTo>
                  <a:pt x="74000" y="18144"/>
                </a:lnTo>
                <a:close/>
              </a:path>
              <a:path w="301625" h="177165">
                <a:moveTo>
                  <a:pt x="34245" y="1277"/>
                </a:moveTo>
                <a:lnTo>
                  <a:pt x="25476" y="1565"/>
                </a:lnTo>
                <a:lnTo>
                  <a:pt x="17314" y="2427"/>
                </a:lnTo>
                <a:lnTo>
                  <a:pt x="9759" y="3865"/>
                </a:lnTo>
                <a:lnTo>
                  <a:pt x="2811" y="5877"/>
                </a:lnTo>
                <a:lnTo>
                  <a:pt x="2811" y="23511"/>
                </a:lnTo>
                <a:lnTo>
                  <a:pt x="9894" y="21163"/>
                </a:lnTo>
                <a:lnTo>
                  <a:pt x="17346" y="19486"/>
                </a:lnTo>
                <a:lnTo>
                  <a:pt x="25164" y="18480"/>
                </a:lnTo>
                <a:lnTo>
                  <a:pt x="33350" y="18144"/>
                </a:lnTo>
                <a:lnTo>
                  <a:pt x="74000" y="18144"/>
                </a:lnTo>
                <a:lnTo>
                  <a:pt x="68170" y="10350"/>
                </a:lnTo>
                <a:lnTo>
                  <a:pt x="54035" y="3545"/>
                </a:lnTo>
                <a:lnTo>
                  <a:pt x="34245" y="12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13346329" y="7251618"/>
            <a:ext cx="264795" cy="174625"/>
          </a:xfrm>
          <a:custGeom>
            <a:avLst/>
            <a:gdLst/>
            <a:ahLst/>
            <a:cxnLst/>
            <a:rect l="l" t="t" r="r" b="b"/>
            <a:pathLst>
              <a:path w="264794" h="174625">
                <a:moveTo>
                  <a:pt x="185281" y="151291"/>
                </a:moveTo>
                <a:lnTo>
                  <a:pt x="185281" y="169181"/>
                </a:lnTo>
                <a:lnTo>
                  <a:pt x="193459" y="171417"/>
                </a:lnTo>
                <a:lnTo>
                  <a:pt x="201637" y="173014"/>
                </a:lnTo>
                <a:lnTo>
                  <a:pt x="209815" y="173972"/>
                </a:lnTo>
                <a:lnTo>
                  <a:pt x="217993" y="174292"/>
                </a:lnTo>
                <a:lnTo>
                  <a:pt x="228886" y="173685"/>
                </a:lnTo>
                <a:lnTo>
                  <a:pt x="258674" y="157680"/>
                </a:lnTo>
                <a:lnTo>
                  <a:pt x="217865" y="157680"/>
                </a:lnTo>
                <a:lnTo>
                  <a:pt x="210030" y="157281"/>
                </a:lnTo>
                <a:lnTo>
                  <a:pt x="201988" y="156083"/>
                </a:lnTo>
                <a:lnTo>
                  <a:pt x="193738" y="154087"/>
                </a:lnTo>
                <a:lnTo>
                  <a:pt x="185281" y="151291"/>
                </a:lnTo>
                <a:close/>
              </a:path>
              <a:path w="264794" h="174625">
                <a:moveTo>
                  <a:pt x="259001" y="87912"/>
                </a:moveTo>
                <a:lnTo>
                  <a:pt x="231708" y="87912"/>
                </a:lnTo>
                <a:lnTo>
                  <a:pt x="237799" y="89744"/>
                </a:lnTo>
                <a:lnTo>
                  <a:pt x="244443" y="97070"/>
                </a:lnTo>
                <a:lnTo>
                  <a:pt x="246104" y="102820"/>
                </a:lnTo>
                <a:lnTo>
                  <a:pt x="246104" y="143284"/>
                </a:lnTo>
                <a:lnTo>
                  <a:pt x="243975" y="148523"/>
                </a:lnTo>
                <a:lnTo>
                  <a:pt x="235456" y="155849"/>
                </a:lnTo>
                <a:lnTo>
                  <a:pt x="228173" y="157680"/>
                </a:lnTo>
                <a:lnTo>
                  <a:pt x="258674" y="157680"/>
                </a:lnTo>
                <a:lnTo>
                  <a:pt x="261374" y="152953"/>
                </a:lnTo>
                <a:lnTo>
                  <a:pt x="263530" y="145701"/>
                </a:lnTo>
                <a:lnTo>
                  <a:pt x="264249" y="137491"/>
                </a:lnTo>
                <a:lnTo>
                  <a:pt x="264249" y="109379"/>
                </a:lnTo>
                <a:lnTo>
                  <a:pt x="261837" y="92608"/>
                </a:lnTo>
                <a:lnTo>
                  <a:pt x="259001" y="87912"/>
                </a:lnTo>
                <a:close/>
              </a:path>
              <a:path w="264794" h="174625">
                <a:moveTo>
                  <a:pt x="260160" y="1277"/>
                </a:moveTo>
                <a:lnTo>
                  <a:pt x="186559" y="1277"/>
                </a:lnTo>
                <a:lnTo>
                  <a:pt x="186559" y="90724"/>
                </a:lnTo>
                <a:lnTo>
                  <a:pt x="210709" y="88615"/>
                </a:lnTo>
                <a:lnTo>
                  <a:pt x="218280" y="88088"/>
                </a:lnTo>
                <a:lnTo>
                  <a:pt x="222848" y="87912"/>
                </a:lnTo>
                <a:lnTo>
                  <a:pt x="259001" y="87912"/>
                </a:lnTo>
                <a:lnTo>
                  <a:pt x="254602" y="80629"/>
                </a:lnTo>
                <a:lnTo>
                  <a:pt x="242542" y="73441"/>
                </a:lnTo>
                <a:lnTo>
                  <a:pt x="234664" y="72323"/>
                </a:lnTo>
                <a:lnTo>
                  <a:pt x="204448" y="72323"/>
                </a:lnTo>
                <a:lnTo>
                  <a:pt x="204448" y="18144"/>
                </a:lnTo>
                <a:lnTo>
                  <a:pt x="260160" y="18144"/>
                </a:lnTo>
                <a:lnTo>
                  <a:pt x="260160" y="1277"/>
                </a:lnTo>
                <a:close/>
              </a:path>
              <a:path w="264794" h="174625">
                <a:moveTo>
                  <a:pt x="225660" y="71045"/>
                </a:moveTo>
                <a:lnTo>
                  <a:pt x="217993" y="71045"/>
                </a:lnTo>
                <a:lnTo>
                  <a:pt x="210922" y="71471"/>
                </a:lnTo>
                <a:lnTo>
                  <a:pt x="204448" y="72323"/>
                </a:lnTo>
                <a:lnTo>
                  <a:pt x="234664" y="72323"/>
                </a:lnTo>
                <a:lnTo>
                  <a:pt x="225660" y="71045"/>
                </a:lnTo>
                <a:close/>
              </a:path>
              <a:path w="264794" h="174625">
                <a:moveTo>
                  <a:pt x="153224" y="16866"/>
                </a:moveTo>
                <a:lnTo>
                  <a:pt x="123733" y="16866"/>
                </a:lnTo>
                <a:lnTo>
                  <a:pt x="131187" y="18570"/>
                </a:lnTo>
                <a:lnTo>
                  <a:pt x="138684" y="25385"/>
                </a:lnTo>
                <a:lnTo>
                  <a:pt x="140558" y="30496"/>
                </a:lnTo>
                <a:lnTo>
                  <a:pt x="140558" y="56393"/>
                </a:lnTo>
                <a:lnTo>
                  <a:pt x="139621" y="61845"/>
                </a:lnTo>
                <a:lnTo>
                  <a:pt x="135873" y="70023"/>
                </a:lnTo>
                <a:lnTo>
                  <a:pt x="132295" y="73771"/>
                </a:lnTo>
                <a:lnTo>
                  <a:pt x="127013" y="77179"/>
                </a:lnTo>
                <a:lnTo>
                  <a:pt x="100004" y="96466"/>
                </a:lnTo>
                <a:lnTo>
                  <a:pt x="79223" y="135958"/>
                </a:lnTo>
                <a:lnTo>
                  <a:pt x="79223" y="173014"/>
                </a:lnTo>
                <a:lnTo>
                  <a:pt x="159214" y="173014"/>
                </a:lnTo>
                <a:lnTo>
                  <a:pt x="159214" y="156147"/>
                </a:lnTo>
                <a:lnTo>
                  <a:pt x="97624" y="156147"/>
                </a:lnTo>
                <a:lnTo>
                  <a:pt x="97624" y="129058"/>
                </a:lnTo>
                <a:lnTo>
                  <a:pt x="99072" y="123180"/>
                </a:lnTo>
                <a:lnTo>
                  <a:pt x="104865" y="115002"/>
                </a:lnTo>
                <a:lnTo>
                  <a:pt x="110572" y="110061"/>
                </a:lnTo>
                <a:lnTo>
                  <a:pt x="119091" y="104268"/>
                </a:lnTo>
                <a:lnTo>
                  <a:pt x="138769" y="90212"/>
                </a:lnTo>
                <a:lnTo>
                  <a:pt x="158608" y="56393"/>
                </a:lnTo>
                <a:lnTo>
                  <a:pt x="158703" y="36289"/>
                </a:lnTo>
                <a:lnTo>
                  <a:pt x="155875" y="20412"/>
                </a:lnTo>
                <a:lnTo>
                  <a:pt x="153224" y="16866"/>
                </a:lnTo>
                <a:close/>
              </a:path>
              <a:path w="264794" h="174625">
                <a:moveTo>
                  <a:pt x="113468" y="0"/>
                </a:moveTo>
                <a:lnTo>
                  <a:pt x="104699" y="287"/>
                </a:lnTo>
                <a:lnTo>
                  <a:pt x="96538" y="1150"/>
                </a:lnTo>
                <a:lnTo>
                  <a:pt x="88983" y="2587"/>
                </a:lnTo>
                <a:lnTo>
                  <a:pt x="82034" y="4600"/>
                </a:lnTo>
                <a:lnTo>
                  <a:pt x="82034" y="22233"/>
                </a:lnTo>
                <a:lnTo>
                  <a:pt x="89118" y="19885"/>
                </a:lnTo>
                <a:lnTo>
                  <a:pt x="96569" y="18208"/>
                </a:lnTo>
                <a:lnTo>
                  <a:pt x="104388" y="17202"/>
                </a:lnTo>
                <a:lnTo>
                  <a:pt x="112574" y="16866"/>
                </a:lnTo>
                <a:lnTo>
                  <a:pt x="153224" y="16866"/>
                </a:lnTo>
                <a:lnTo>
                  <a:pt x="147394" y="9072"/>
                </a:lnTo>
                <a:lnTo>
                  <a:pt x="133258" y="2268"/>
                </a:lnTo>
                <a:lnTo>
                  <a:pt x="113468" y="0"/>
                </a:lnTo>
                <a:close/>
              </a:path>
              <a:path w="264794" h="174625">
                <a:moveTo>
                  <a:pt x="50600" y="19933"/>
                </a:moveTo>
                <a:lnTo>
                  <a:pt x="32200" y="19933"/>
                </a:lnTo>
                <a:lnTo>
                  <a:pt x="32200" y="173014"/>
                </a:lnTo>
                <a:lnTo>
                  <a:pt x="50600" y="173014"/>
                </a:lnTo>
                <a:lnTo>
                  <a:pt x="50600" y="19933"/>
                </a:lnTo>
                <a:close/>
              </a:path>
              <a:path w="264794" h="174625">
                <a:moveTo>
                  <a:pt x="50600" y="1277"/>
                </a:moveTo>
                <a:lnTo>
                  <a:pt x="29900" y="1277"/>
                </a:lnTo>
                <a:lnTo>
                  <a:pt x="0" y="23000"/>
                </a:lnTo>
                <a:lnTo>
                  <a:pt x="0" y="43445"/>
                </a:lnTo>
                <a:lnTo>
                  <a:pt x="32200" y="19933"/>
                </a:lnTo>
                <a:lnTo>
                  <a:pt x="50600" y="19933"/>
                </a:lnTo>
                <a:lnTo>
                  <a:pt x="50600" y="12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20" name="object 120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3855406" y="7252896"/>
            <a:ext cx="170458" cy="173014"/>
          </a:xfrm>
          <a:prstGeom prst="rect">
            <a:avLst/>
          </a:prstGeom>
        </p:spPr>
      </p:pic>
      <p:sp>
        <p:nvSpPr>
          <p:cNvPr id="121" name="object 121"/>
          <p:cNvSpPr txBox="1"/>
          <p:nvPr/>
        </p:nvSpPr>
        <p:spPr>
          <a:xfrm>
            <a:off x="14269747" y="7156374"/>
            <a:ext cx="259079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29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122" name="object 122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4802767" y="7252896"/>
            <a:ext cx="78968" cy="173014"/>
          </a:xfrm>
          <a:prstGeom prst="rect">
            <a:avLst/>
          </a:prstGeom>
        </p:spPr>
      </p:pic>
      <p:pic>
        <p:nvPicPr>
          <p:cNvPr id="123" name="object 12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252554" y="7250341"/>
            <a:ext cx="83823" cy="176847"/>
          </a:xfrm>
          <a:prstGeom prst="rect">
            <a:avLst/>
          </a:prstGeom>
        </p:spPr>
      </p:pic>
      <p:pic>
        <p:nvPicPr>
          <p:cNvPr id="124" name="object 12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705153" y="7250341"/>
            <a:ext cx="83823" cy="176847"/>
          </a:xfrm>
          <a:prstGeom prst="rect">
            <a:avLst/>
          </a:prstGeom>
        </p:spPr>
      </p:pic>
      <p:pic>
        <p:nvPicPr>
          <p:cNvPr id="125" name="object 12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157750" y="7250341"/>
            <a:ext cx="83823" cy="176847"/>
          </a:xfrm>
          <a:prstGeom prst="rect">
            <a:avLst/>
          </a:prstGeom>
        </p:spPr>
      </p:pic>
      <p:pic>
        <p:nvPicPr>
          <p:cNvPr id="126" name="object 12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610348" y="7250341"/>
            <a:ext cx="83823" cy="176847"/>
          </a:xfrm>
          <a:prstGeom prst="rect">
            <a:avLst/>
          </a:prstGeom>
        </p:spPr>
      </p:pic>
      <p:pic>
        <p:nvPicPr>
          <p:cNvPr id="127" name="object 127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7062946" y="7250341"/>
            <a:ext cx="83823" cy="176847"/>
          </a:xfrm>
          <a:prstGeom prst="rect">
            <a:avLst/>
          </a:prstGeom>
        </p:spPr>
      </p:pic>
      <p:pic>
        <p:nvPicPr>
          <p:cNvPr id="128" name="object 12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515543" y="7250341"/>
            <a:ext cx="83823" cy="176847"/>
          </a:xfrm>
          <a:prstGeom prst="rect">
            <a:avLst/>
          </a:prstGeom>
        </p:spPr>
      </p:pic>
      <p:pic>
        <p:nvPicPr>
          <p:cNvPr id="129" name="object 12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7968140" y="7250341"/>
            <a:ext cx="83823" cy="176847"/>
          </a:xfrm>
          <a:prstGeom prst="rect">
            <a:avLst/>
          </a:prstGeom>
        </p:spPr>
      </p:pic>
      <p:sp>
        <p:nvSpPr>
          <p:cNvPr id="130" name="object 130"/>
          <p:cNvSpPr/>
          <p:nvPr/>
        </p:nvSpPr>
        <p:spPr>
          <a:xfrm>
            <a:off x="11975501" y="12196460"/>
            <a:ext cx="300990" cy="177165"/>
          </a:xfrm>
          <a:custGeom>
            <a:avLst/>
            <a:gdLst/>
            <a:ahLst/>
            <a:cxnLst/>
            <a:rect l="l" t="t" r="r" b="b"/>
            <a:pathLst>
              <a:path w="300990" h="177165">
                <a:moveTo>
                  <a:pt x="221826" y="153080"/>
                </a:moveTo>
                <a:lnTo>
                  <a:pt x="221826" y="170970"/>
                </a:lnTo>
                <a:lnTo>
                  <a:pt x="228974" y="172982"/>
                </a:lnTo>
                <a:lnTo>
                  <a:pt x="237128" y="174420"/>
                </a:lnTo>
                <a:lnTo>
                  <a:pt x="246288" y="175282"/>
                </a:lnTo>
                <a:lnTo>
                  <a:pt x="256455" y="175570"/>
                </a:lnTo>
                <a:lnTo>
                  <a:pt x="266501" y="174963"/>
                </a:lnTo>
                <a:lnTo>
                  <a:pt x="295010" y="158958"/>
                </a:lnTo>
                <a:lnTo>
                  <a:pt x="253388" y="158958"/>
                </a:lnTo>
                <a:lnTo>
                  <a:pt x="245234" y="158591"/>
                </a:lnTo>
                <a:lnTo>
                  <a:pt x="237256" y="157489"/>
                </a:lnTo>
                <a:lnTo>
                  <a:pt x="229453" y="155652"/>
                </a:lnTo>
                <a:lnTo>
                  <a:pt x="221826" y="153080"/>
                </a:lnTo>
                <a:close/>
              </a:path>
              <a:path w="300990" h="177165">
                <a:moveTo>
                  <a:pt x="293707" y="17889"/>
                </a:moveTo>
                <a:lnTo>
                  <a:pt x="264164" y="17889"/>
                </a:lnTo>
                <a:lnTo>
                  <a:pt x="271575" y="19720"/>
                </a:lnTo>
                <a:lnTo>
                  <a:pt x="279412" y="27046"/>
                </a:lnTo>
                <a:lnTo>
                  <a:pt x="281372" y="32285"/>
                </a:lnTo>
                <a:lnTo>
                  <a:pt x="281372" y="63464"/>
                </a:lnTo>
                <a:lnTo>
                  <a:pt x="279668" y="69555"/>
                </a:lnTo>
                <a:lnTo>
                  <a:pt x="272853" y="77903"/>
                </a:lnTo>
                <a:lnTo>
                  <a:pt x="266890" y="79990"/>
                </a:lnTo>
                <a:lnTo>
                  <a:pt x="240738" y="79990"/>
                </a:lnTo>
                <a:lnTo>
                  <a:pt x="240738" y="96601"/>
                </a:lnTo>
                <a:lnTo>
                  <a:pt x="258371" y="96601"/>
                </a:lnTo>
                <a:lnTo>
                  <a:pt x="268881" y="98103"/>
                </a:lnTo>
                <a:lnTo>
                  <a:pt x="276388" y="102607"/>
                </a:lnTo>
                <a:lnTo>
                  <a:pt x="280893" y="110114"/>
                </a:lnTo>
                <a:lnTo>
                  <a:pt x="282394" y="120624"/>
                </a:lnTo>
                <a:lnTo>
                  <a:pt x="282394" y="144732"/>
                </a:lnTo>
                <a:lnTo>
                  <a:pt x="280307" y="150014"/>
                </a:lnTo>
                <a:lnTo>
                  <a:pt x="271959" y="157169"/>
                </a:lnTo>
                <a:lnTo>
                  <a:pt x="264377" y="158958"/>
                </a:lnTo>
                <a:lnTo>
                  <a:pt x="295010" y="158958"/>
                </a:lnTo>
                <a:lnTo>
                  <a:pt x="297696" y="154166"/>
                </a:lnTo>
                <a:lnTo>
                  <a:pt x="299828" y="146835"/>
                </a:lnTo>
                <a:lnTo>
                  <a:pt x="300539" y="138513"/>
                </a:lnTo>
                <a:lnTo>
                  <a:pt x="300539" y="118835"/>
                </a:lnTo>
                <a:lnTo>
                  <a:pt x="299309" y="107798"/>
                </a:lnTo>
                <a:lnTo>
                  <a:pt x="295619" y="98965"/>
                </a:lnTo>
                <a:lnTo>
                  <a:pt x="289470" y="92337"/>
                </a:lnTo>
                <a:lnTo>
                  <a:pt x="280861" y="87912"/>
                </a:lnTo>
                <a:lnTo>
                  <a:pt x="289023" y="83121"/>
                </a:lnTo>
                <a:lnTo>
                  <a:pt x="294853" y="76157"/>
                </a:lnTo>
                <a:lnTo>
                  <a:pt x="298351" y="67020"/>
                </a:lnTo>
                <a:lnTo>
                  <a:pt x="299517" y="55712"/>
                </a:lnTo>
                <a:lnTo>
                  <a:pt x="299517" y="38078"/>
                </a:lnTo>
                <a:lnTo>
                  <a:pt x="296705" y="21978"/>
                </a:lnTo>
                <a:lnTo>
                  <a:pt x="293707" y="17889"/>
                </a:lnTo>
                <a:close/>
              </a:path>
              <a:path w="300990" h="177165">
                <a:moveTo>
                  <a:pt x="254538" y="1277"/>
                </a:moveTo>
                <a:lnTo>
                  <a:pt x="245993" y="1501"/>
                </a:lnTo>
                <a:lnTo>
                  <a:pt x="238246" y="2172"/>
                </a:lnTo>
                <a:lnTo>
                  <a:pt x="231298" y="3290"/>
                </a:lnTo>
                <a:lnTo>
                  <a:pt x="225148" y="4855"/>
                </a:lnTo>
                <a:lnTo>
                  <a:pt x="225148" y="22233"/>
                </a:lnTo>
                <a:lnTo>
                  <a:pt x="231314" y="20333"/>
                </a:lnTo>
                <a:lnTo>
                  <a:pt x="238054" y="18975"/>
                </a:lnTo>
                <a:lnTo>
                  <a:pt x="245370" y="18160"/>
                </a:lnTo>
                <a:lnTo>
                  <a:pt x="253260" y="17889"/>
                </a:lnTo>
                <a:lnTo>
                  <a:pt x="293707" y="17889"/>
                </a:lnTo>
                <a:lnTo>
                  <a:pt x="288272" y="10477"/>
                </a:lnTo>
                <a:lnTo>
                  <a:pt x="274216" y="3577"/>
                </a:lnTo>
                <a:lnTo>
                  <a:pt x="254538" y="1277"/>
                </a:lnTo>
                <a:close/>
              </a:path>
              <a:path w="300990" h="177165">
                <a:moveTo>
                  <a:pt x="158064" y="0"/>
                </a:moveTo>
                <a:lnTo>
                  <a:pt x="122030" y="17130"/>
                </a:lnTo>
                <a:lnTo>
                  <a:pt x="116280" y="40634"/>
                </a:lnTo>
                <a:lnTo>
                  <a:pt x="116280" y="136469"/>
                </a:lnTo>
                <a:lnTo>
                  <a:pt x="139504" y="174100"/>
                </a:lnTo>
                <a:lnTo>
                  <a:pt x="158064" y="176847"/>
                </a:lnTo>
                <a:lnTo>
                  <a:pt x="168047" y="176161"/>
                </a:lnTo>
                <a:lnTo>
                  <a:pt x="176656" y="174100"/>
                </a:lnTo>
                <a:lnTo>
                  <a:pt x="183891" y="170666"/>
                </a:lnTo>
                <a:lnTo>
                  <a:pt x="189753" y="165858"/>
                </a:lnTo>
                <a:lnTo>
                  <a:pt x="193832" y="160492"/>
                </a:lnTo>
                <a:lnTo>
                  <a:pt x="158192" y="160492"/>
                </a:lnTo>
                <a:lnTo>
                  <a:pt x="147793" y="158958"/>
                </a:lnTo>
                <a:lnTo>
                  <a:pt x="140366" y="154358"/>
                </a:lnTo>
                <a:lnTo>
                  <a:pt x="135910" y="146691"/>
                </a:lnTo>
                <a:lnTo>
                  <a:pt x="134495" y="136469"/>
                </a:lnTo>
                <a:lnTo>
                  <a:pt x="134460" y="40634"/>
                </a:lnTo>
                <a:lnTo>
                  <a:pt x="135910" y="30156"/>
                </a:lnTo>
                <a:lnTo>
                  <a:pt x="140366" y="22489"/>
                </a:lnTo>
                <a:lnTo>
                  <a:pt x="147793" y="17889"/>
                </a:lnTo>
                <a:lnTo>
                  <a:pt x="158192" y="16355"/>
                </a:lnTo>
                <a:lnTo>
                  <a:pt x="193698" y="16355"/>
                </a:lnTo>
                <a:lnTo>
                  <a:pt x="189753" y="11116"/>
                </a:lnTo>
                <a:lnTo>
                  <a:pt x="183891" y="6253"/>
                </a:lnTo>
                <a:lnTo>
                  <a:pt x="176656" y="2779"/>
                </a:lnTo>
                <a:lnTo>
                  <a:pt x="168047" y="694"/>
                </a:lnTo>
                <a:lnTo>
                  <a:pt x="158064" y="0"/>
                </a:lnTo>
                <a:close/>
              </a:path>
              <a:path w="300990" h="177165">
                <a:moveTo>
                  <a:pt x="193698" y="16355"/>
                </a:moveTo>
                <a:lnTo>
                  <a:pt x="158192" y="16355"/>
                </a:lnTo>
                <a:lnTo>
                  <a:pt x="168590" y="17889"/>
                </a:lnTo>
                <a:lnTo>
                  <a:pt x="176017" y="22489"/>
                </a:lnTo>
                <a:lnTo>
                  <a:pt x="180473" y="30156"/>
                </a:lnTo>
                <a:lnTo>
                  <a:pt x="181923" y="40634"/>
                </a:lnTo>
                <a:lnTo>
                  <a:pt x="181888" y="136469"/>
                </a:lnTo>
                <a:lnTo>
                  <a:pt x="180473" y="146691"/>
                </a:lnTo>
                <a:lnTo>
                  <a:pt x="176017" y="154358"/>
                </a:lnTo>
                <a:lnTo>
                  <a:pt x="168590" y="158958"/>
                </a:lnTo>
                <a:lnTo>
                  <a:pt x="158192" y="160492"/>
                </a:lnTo>
                <a:lnTo>
                  <a:pt x="193832" y="160492"/>
                </a:lnTo>
                <a:lnTo>
                  <a:pt x="194281" y="159901"/>
                </a:lnTo>
                <a:lnTo>
                  <a:pt x="197516" y="153016"/>
                </a:lnTo>
                <a:lnTo>
                  <a:pt x="199457" y="145206"/>
                </a:lnTo>
                <a:lnTo>
                  <a:pt x="200103" y="136469"/>
                </a:lnTo>
                <a:lnTo>
                  <a:pt x="200103" y="40634"/>
                </a:lnTo>
                <a:lnTo>
                  <a:pt x="199457" y="31889"/>
                </a:lnTo>
                <a:lnTo>
                  <a:pt x="197516" y="24054"/>
                </a:lnTo>
                <a:lnTo>
                  <a:pt x="194281" y="17130"/>
                </a:lnTo>
                <a:lnTo>
                  <a:pt x="193698" y="16355"/>
                </a:lnTo>
                <a:close/>
              </a:path>
              <a:path w="300990" h="177165">
                <a:moveTo>
                  <a:pt x="43189" y="0"/>
                </a:moveTo>
                <a:lnTo>
                  <a:pt x="6476" y="16563"/>
                </a:lnTo>
                <a:lnTo>
                  <a:pt x="511" y="39611"/>
                </a:lnTo>
                <a:lnTo>
                  <a:pt x="537" y="56734"/>
                </a:lnTo>
                <a:lnTo>
                  <a:pt x="1645" y="67499"/>
                </a:lnTo>
                <a:lnTo>
                  <a:pt x="5047" y="76540"/>
                </a:lnTo>
                <a:lnTo>
                  <a:pt x="10717" y="83600"/>
                </a:lnTo>
                <a:lnTo>
                  <a:pt x="18655" y="88679"/>
                </a:lnTo>
                <a:lnTo>
                  <a:pt x="10493" y="93966"/>
                </a:lnTo>
                <a:lnTo>
                  <a:pt x="4663" y="101138"/>
                </a:lnTo>
                <a:lnTo>
                  <a:pt x="1165" y="110194"/>
                </a:lnTo>
                <a:lnTo>
                  <a:pt x="27" y="120880"/>
                </a:lnTo>
                <a:lnTo>
                  <a:pt x="0" y="137491"/>
                </a:lnTo>
                <a:lnTo>
                  <a:pt x="670" y="146092"/>
                </a:lnTo>
                <a:lnTo>
                  <a:pt x="32943" y="176185"/>
                </a:lnTo>
                <a:lnTo>
                  <a:pt x="43061" y="176847"/>
                </a:lnTo>
                <a:lnTo>
                  <a:pt x="53188" y="176177"/>
                </a:lnTo>
                <a:lnTo>
                  <a:pt x="61973" y="174164"/>
                </a:lnTo>
                <a:lnTo>
                  <a:pt x="69416" y="170810"/>
                </a:lnTo>
                <a:lnTo>
                  <a:pt x="75518" y="166114"/>
                </a:lnTo>
                <a:lnTo>
                  <a:pt x="79904" y="160747"/>
                </a:lnTo>
                <a:lnTo>
                  <a:pt x="43061" y="160747"/>
                </a:lnTo>
                <a:lnTo>
                  <a:pt x="32048" y="159278"/>
                </a:lnTo>
                <a:lnTo>
                  <a:pt x="24182" y="154869"/>
                </a:lnTo>
                <a:lnTo>
                  <a:pt x="19462" y="147522"/>
                </a:lnTo>
                <a:lnTo>
                  <a:pt x="17928" y="137491"/>
                </a:lnTo>
                <a:lnTo>
                  <a:pt x="17889" y="120880"/>
                </a:lnTo>
                <a:lnTo>
                  <a:pt x="19462" y="110146"/>
                </a:lnTo>
                <a:lnTo>
                  <a:pt x="24182" y="102479"/>
                </a:lnTo>
                <a:lnTo>
                  <a:pt x="32048" y="97879"/>
                </a:lnTo>
                <a:lnTo>
                  <a:pt x="43061" y="96346"/>
                </a:lnTo>
                <a:lnTo>
                  <a:pt x="77702" y="96346"/>
                </a:lnTo>
                <a:lnTo>
                  <a:pt x="75741" y="93966"/>
                </a:lnTo>
                <a:lnTo>
                  <a:pt x="67467" y="88679"/>
                </a:lnTo>
                <a:lnTo>
                  <a:pt x="75406" y="83600"/>
                </a:lnTo>
                <a:lnTo>
                  <a:pt x="77279" y="81268"/>
                </a:lnTo>
                <a:lnTo>
                  <a:pt x="43189" y="81268"/>
                </a:lnTo>
                <a:lnTo>
                  <a:pt x="32456" y="79734"/>
                </a:lnTo>
                <a:lnTo>
                  <a:pt x="24789" y="75134"/>
                </a:lnTo>
                <a:lnTo>
                  <a:pt x="20189" y="67467"/>
                </a:lnTo>
                <a:lnTo>
                  <a:pt x="18655" y="56734"/>
                </a:lnTo>
                <a:lnTo>
                  <a:pt x="18655" y="39611"/>
                </a:lnTo>
                <a:lnTo>
                  <a:pt x="20189" y="29325"/>
                </a:lnTo>
                <a:lnTo>
                  <a:pt x="24789" y="21978"/>
                </a:lnTo>
                <a:lnTo>
                  <a:pt x="32456" y="17569"/>
                </a:lnTo>
                <a:lnTo>
                  <a:pt x="43189" y="16100"/>
                </a:lnTo>
                <a:lnTo>
                  <a:pt x="79354" y="16100"/>
                </a:lnTo>
                <a:lnTo>
                  <a:pt x="75134" y="10733"/>
                </a:lnTo>
                <a:lnTo>
                  <a:pt x="69209" y="6037"/>
                </a:lnTo>
                <a:lnTo>
                  <a:pt x="61909" y="2683"/>
                </a:lnTo>
                <a:lnTo>
                  <a:pt x="53236" y="670"/>
                </a:lnTo>
                <a:lnTo>
                  <a:pt x="43189" y="0"/>
                </a:lnTo>
                <a:close/>
              </a:path>
              <a:path w="300990" h="177165">
                <a:moveTo>
                  <a:pt x="77702" y="96346"/>
                </a:moveTo>
                <a:lnTo>
                  <a:pt x="43061" y="96346"/>
                </a:lnTo>
                <a:lnTo>
                  <a:pt x="54075" y="97879"/>
                </a:lnTo>
                <a:lnTo>
                  <a:pt x="61941" y="102479"/>
                </a:lnTo>
                <a:lnTo>
                  <a:pt x="66661" y="110146"/>
                </a:lnTo>
                <a:lnTo>
                  <a:pt x="68234" y="120880"/>
                </a:lnTo>
                <a:lnTo>
                  <a:pt x="68195" y="137491"/>
                </a:lnTo>
                <a:lnTo>
                  <a:pt x="66661" y="147522"/>
                </a:lnTo>
                <a:lnTo>
                  <a:pt x="61941" y="154869"/>
                </a:lnTo>
                <a:lnTo>
                  <a:pt x="54075" y="159278"/>
                </a:lnTo>
                <a:lnTo>
                  <a:pt x="43061" y="160747"/>
                </a:lnTo>
                <a:lnTo>
                  <a:pt x="79904" y="160747"/>
                </a:lnTo>
                <a:lnTo>
                  <a:pt x="80269" y="160300"/>
                </a:lnTo>
                <a:lnTo>
                  <a:pt x="83664" y="153591"/>
                </a:lnTo>
                <a:lnTo>
                  <a:pt x="85700" y="145988"/>
                </a:lnTo>
                <a:lnTo>
                  <a:pt x="86379" y="137491"/>
                </a:lnTo>
                <a:lnTo>
                  <a:pt x="86351" y="120880"/>
                </a:lnTo>
                <a:lnTo>
                  <a:pt x="85197" y="110194"/>
                </a:lnTo>
                <a:lnTo>
                  <a:pt x="81651" y="101138"/>
                </a:lnTo>
                <a:lnTo>
                  <a:pt x="77702" y="96346"/>
                </a:lnTo>
                <a:close/>
              </a:path>
              <a:path w="300990" h="177165">
                <a:moveTo>
                  <a:pt x="79354" y="16100"/>
                </a:moveTo>
                <a:lnTo>
                  <a:pt x="43189" y="16100"/>
                </a:lnTo>
                <a:lnTo>
                  <a:pt x="53923" y="17569"/>
                </a:lnTo>
                <a:lnTo>
                  <a:pt x="61590" y="21978"/>
                </a:lnTo>
                <a:lnTo>
                  <a:pt x="66190" y="29325"/>
                </a:lnTo>
                <a:lnTo>
                  <a:pt x="67723" y="39611"/>
                </a:lnTo>
                <a:lnTo>
                  <a:pt x="67723" y="56734"/>
                </a:lnTo>
                <a:lnTo>
                  <a:pt x="66190" y="67467"/>
                </a:lnTo>
                <a:lnTo>
                  <a:pt x="61590" y="75134"/>
                </a:lnTo>
                <a:lnTo>
                  <a:pt x="53923" y="79734"/>
                </a:lnTo>
                <a:lnTo>
                  <a:pt x="43189" y="81268"/>
                </a:lnTo>
                <a:lnTo>
                  <a:pt x="77279" y="81268"/>
                </a:lnTo>
                <a:lnTo>
                  <a:pt x="81076" y="76540"/>
                </a:lnTo>
                <a:lnTo>
                  <a:pt x="84482" y="67467"/>
                </a:lnTo>
                <a:lnTo>
                  <a:pt x="85586" y="56734"/>
                </a:lnTo>
                <a:lnTo>
                  <a:pt x="85612" y="39611"/>
                </a:lnTo>
                <a:lnTo>
                  <a:pt x="84957" y="31002"/>
                </a:lnTo>
                <a:lnTo>
                  <a:pt x="82993" y="23319"/>
                </a:lnTo>
                <a:lnTo>
                  <a:pt x="79718" y="16563"/>
                </a:lnTo>
                <a:lnTo>
                  <a:pt x="79354" y="16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12439085" y="12196460"/>
            <a:ext cx="278765" cy="177165"/>
          </a:xfrm>
          <a:custGeom>
            <a:avLst/>
            <a:gdLst/>
            <a:ahLst/>
            <a:cxnLst/>
            <a:rect l="l" t="t" r="r" b="b"/>
            <a:pathLst>
              <a:path w="278765" h="177165">
                <a:moveTo>
                  <a:pt x="236521" y="0"/>
                </a:moveTo>
                <a:lnTo>
                  <a:pt x="200487" y="17130"/>
                </a:lnTo>
                <a:lnTo>
                  <a:pt x="194737" y="40634"/>
                </a:lnTo>
                <a:lnTo>
                  <a:pt x="194737" y="136469"/>
                </a:lnTo>
                <a:lnTo>
                  <a:pt x="217961" y="174100"/>
                </a:lnTo>
                <a:lnTo>
                  <a:pt x="236521" y="176847"/>
                </a:lnTo>
                <a:lnTo>
                  <a:pt x="246504" y="176161"/>
                </a:lnTo>
                <a:lnTo>
                  <a:pt x="255113" y="174100"/>
                </a:lnTo>
                <a:lnTo>
                  <a:pt x="262348" y="170666"/>
                </a:lnTo>
                <a:lnTo>
                  <a:pt x="268210" y="165858"/>
                </a:lnTo>
                <a:lnTo>
                  <a:pt x="272289" y="160492"/>
                </a:lnTo>
                <a:lnTo>
                  <a:pt x="236649" y="160492"/>
                </a:lnTo>
                <a:lnTo>
                  <a:pt x="226250" y="158958"/>
                </a:lnTo>
                <a:lnTo>
                  <a:pt x="218823" y="154358"/>
                </a:lnTo>
                <a:lnTo>
                  <a:pt x="214367" y="146691"/>
                </a:lnTo>
                <a:lnTo>
                  <a:pt x="212952" y="136469"/>
                </a:lnTo>
                <a:lnTo>
                  <a:pt x="212917" y="40634"/>
                </a:lnTo>
                <a:lnTo>
                  <a:pt x="214367" y="30156"/>
                </a:lnTo>
                <a:lnTo>
                  <a:pt x="218823" y="22489"/>
                </a:lnTo>
                <a:lnTo>
                  <a:pt x="226250" y="17889"/>
                </a:lnTo>
                <a:lnTo>
                  <a:pt x="236649" y="16355"/>
                </a:lnTo>
                <a:lnTo>
                  <a:pt x="272155" y="16355"/>
                </a:lnTo>
                <a:lnTo>
                  <a:pt x="268210" y="11116"/>
                </a:lnTo>
                <a:lnTo>
                  <a:pt x="262348" y="6253"/>
                </a:lnTo>
                <a:lnTo>
                  <a:pt x="255113" y="2779"/>
                </a:lnTo>
                <a:lnTo>
                  <a:pt x="246504" y="694"/>
                </a:lnTo>
                <a:lnTo>
                  <a:pt x="236521" y="0"/>
                </a:lnTo>
                <a:close/>
              </a:path>
              <a:path w="278765" h="177165">
                <a:moveTo>
                  <a:pt x="272155" y="16355"/>
                </a:moveTo>
                <a:lnTo>
                  <a:pt x="236649" y="16355"/>
                </a:lnTo>
                <a:lnTo>
                  <a:pt x="247047" y="17889"/>
                </a:lnTo>
                <a:lnTo>
                  <a:pt x="254474" y="22489"/>
                </a:lnTo>
                <a:lnTo>
                  <a:pt x="258930" y="30156"/>
                </a:lnTo>
                <a:lnTo>
                  <a:pt x="260380" y="40634"/>
                </a:lnTo>
                <a:lnTo>
                  <a:pt x="260345" y="136469"/>
                </a:lnTo>
                <a:lnTo>
                  <a:pt x="258930" y="146691"/>
                </a:lnTo>
                <a:lnTo>
                  <a:pt x="254474" y="154358"/>
                </a:lnTo>
                <a:lnTo>
                  <a:pt x="247047" y="158958"/>
                </a:lnTo>
                <a:lnTo>
                  <a:pt x="236649" y="160492"/>
                </a:lnTo>
                <a:lnTo>
                  <a:pt x="272289" y="160492"/>
                </a:lnTo>
                <a:lnTo>
                  <a:pt x="272739" y="159901"/>
                </a:lnTo>
                <a:lnTo>
                  <a:pt x="275973" y="153016"/>
                </a:lnTo>
                <a:lnTo>
                  <a:pt x="277914" y="145206"/>
                </a:lnTo>
                <a:lnTo>
                  <a:pt x="278561" y="136469"/>
                </a:lnTo>
                <a:lnTo>
                  <a:pt x="278561" y="40634"/>
                </a:lnTo>
                <a:lnTo>
                  <a:pt x="277914" y="31889"/>
                </a:lnTo>
                <a:lnTo>
                  <a:pt x="275973" y="24054"/>
                </a:lnTo>
                <a:lnTo>
                  <a:pt x="272739" y="17130"/>
                </a:lnTo>
                <a:lnTo>
                  <a:pt x="272155" y="16355"/>
                </a:lnTo>
                <a:close/>
              </a:path>
              <a:path w="278765" h="177165">
                <a:moveTo>
                  <a:pt x="173525" y="2555"/>
                </a:moveTo>
                <a:lnTo>
                  <a:pt x="96857" y="2555"/>
                </a:lnTo>
                <a:lnTo>
                  <a:pt x="96857" y="19167"/>
                </a:lnTo>
                <a:lnTo>
                  <a:pt x="154358" y="19167"/>
                </a:lnTo>
                <a:lnTo>
                  <a:pt x="138513" y="69256"/>
                </a:lnTo>
                <a:lnTo>
                  <a:pt x="127396" y="110529"/>
                </a:lnTo>
                <a:lnTo>
                  <a:pt x="123946" y="148480"/>
                </a:lnTo>
                <a:lnTo>
                  <a:pt x="123946" y="174292"/>
                </a:lnTo>
                <a:lnTo>
                  <a:pt x="142347" y="174292"/>
                </a:lnTo>
                <a:lnTo>
                  <a:pt x="142363" y="148480"/>
                </a:lnTo>
                <a:lnTo>
                  <a:pt x="142554" y="139152"/>
                </a:lnTo>
                <a:lnTo>
                  <a:pt x="150077" y="93279"/>
                </a:lnTo>
                <a:lnTo>
                  <a:pt x="173525" y="17122"/>
                </a:lnTo>
                <a:lnTo>
                  <a:pt x="173525" y="2555"/>
                </a:lnTo>
                <a:close/>
              </a:path>
              <a:path w="278765" h="177165">
                <a:moveTo>
                  <a:pt x="43317" y="1277"/>
                </a:moveTo>
                <a:lnTo>
                  <a:pt x="6253" y="18392"/>
                </a:lnTo>
                <a:lnTo>
                  <a:pt x="0" y="41656"/>
                </a:lnTo>
                <a:lnTo>
                  <a:pt x="0" y="136469"/>
                </a:lnTo>
                <a:lnTo>
                  <a:pt x="23224" y="174100"/>
                </a:lnTo>
                <a:lnTo>
                  <a:pt x="41784" y="176847"/>
                </a:lnTo>
                <a:lnTo>
                  <a:pt x="51766" y="176161"/>
                </a:lnTo>
                <a:lnTo>
                  <a:pt x="60376" y="174100"/>
                </a:lnTo>
                <a:lnTo>
                  <a:pt x="67611" y="170666"/>
                </a:lnTo>
                <a:lnTo>
                  <a:pt x="73473" y="165858"/>
                </a:lnTo>
                <a:lnTo>
                  <a:pt x="77358" y="160747"/>
                </a:lnTo>
                <a:lnTo>
                  <a:pt x="41911" y="160747"/>
                </a:lnTo>
                <a:lnTo>
                  <a:pt x="31513" y="159214"/>
                </a:lnTo>
                <a:lnTo>
                  <a:pt x="24086" y="154614"/>
                </a:lnTo>
                <a:lnTo>
                  <a:pt x="19630" y="146947"/>
                </a:lnTo>
                <a:lnTo>
                  <a:pt x="18180" y="136469"/>
                </a:lnTo>
                <a:lnTo>
                  <a:pt x="18144" y="89446"/>
                </a:lnTo>
                <a:lnTo>
                  <a:pt x="23751" y="86762"/>
                </a:lnTo>
                <a:lnTo>
                  <a:pt x="29836" y="84846"/>
                </a:lnTo>
                <a:lnTo>
                  <a:pt x="36401" y="83696"/>
                </a:lnTo>
                <a:lnTo>
                  <a:pt x="43445" y="83312"/>
                </a:lnTo>
                <a:lnTo>
                  <a:pt x="78968" y="83312"/>
                </a:lnTo>
                <a:lnTo>
                  <a:pt x="78145" y="81667"/>
                </a:lnTo>
                <a:lnTo>
                  <a:pt x="73729" y="76412"/>
                </a:lnTo>
                <a:lnTo>
                  <a:pt x="68645" y="72579"/>
                </a:lnTo>
                <a:lnTo>
                  <a:pt x="18144" y="72579"/>
                </a:lnTo>
                <a:lnTo>
                  <a:pt x="18144" y="42678"/>
                </a:lnTo>
                <a:lnTo>
                  <a:pt x="19885" y="31945"/>
                </a:lnTo>
                <a:lnTo>
                  <a:pt x="25108" y="24278"/>
                </a:lnTo>
                <a:lnTo>
                  <a:pt x="33813" y="19678"/>
                </a:lnTo>
                <a:lnTo>
                  <a:pt x="46000" y="18144"/>
                </a:lnTo>
                <a:lnTo>
                  <a:pt x="77690" y="18144"/>
                </a:lnTo>
                <a:lnTo>
                  <a:pt x="77690" y="5877"/>
                </a:lnTo>
                <a:lnTo>
                  <a:pt x="70558" y="3865"/>
                </a:lnTo>
                <a:lnTo>
                  <a:pt x="62452" y="2427"/>
                </a:lnTo>
                <a:lnTo>
                  <a:pt x="53372" y="1565"/>
                </a:lnTo>
                <a:lnTo>
                  <a:pt x="43317" y="1277"/>
                </a:lnTo>
                <a:close/>
              </a:path>
              <a:path w="278765" h="177165">
                <a:moveTo>
                  <a:pt x="78968" y="83312"/>
                </a:moveTo>
                <a:lnTo>
                  <a:pt x="43445" y="83312"/>
                </a:lnTo>
                <a:lnTo>
                  <a:pt x="53172" y="84638"/>
                </a:lnTo>
                <a:lnTo>
                  <a:pt x="60120" y="88615"/>
                </a:lnTo>
                <a:lnTo>
                  <a:pt x="64289" y="95244"/>
                </a:lnTo>
                <a:lnTo>
                  <a:pt x="65564" y="103757"/>
                </a:lnTo>
                <a:lnTo>
                  <a:pt x="65643" y="136469"/>
                </a:lnTo>
                <a:lnTo>
                  <a:pt x="64193" y="146947"/>
                </a:lnTo>
                <a:lnTo>
                  <a:pt x="59737" y="154614"/>
                </a:lnTo>
                <a:lnTo>
                  <a:pt x="52310" y="159214"/>
                </a:lnTo>
                <a:lnTo>
                  <a:pt x="41911" y="160747"/>
                </a:lnTo>
                <a:lnTo>
                  <a:pt x="77358" y="160747"/>
                </a:lnTo>
                <a:lnTo>
                  <a:pt x="78001" y="159901"/>
                </a:lnTo>
                <a:lnTo>
                  <a:pt x="81236" y="153016"/>
                </a:lnTo>
                <a:lnTo>
                  <a:pt x="83176" y="145206"/>
                </a:lnTo>
                <a:lnTo>
                  <a:pt x="83823" y="136469"/>
                </a:lnTo>
                <a:lnTo>
                  <a:pt x="83823" y="103757"/>
                </a:lnTo>
                <a:lnTo>
                  <a:pt x="83192" y="95340"/>
                </a:lnTo>
                <a:lnTo>
                  <a:pt x="81300" y="87976"/>
                </a:lnTo>
                <a:lnTo>
                  <a:pt x="78968" y="83312"/>
                </a:lnTo>
                <a:close/>
              </a:path>
              <a:path w="278765" h="177165">
                <a:moveTo>
                  <a:pt x="46512" y="66956"/>
                </a:moveTo>
                <a:lnTo>
                  <a:pt x="38318" y="67308"/>
                </a:lnTo>
                <a:lnTo>
                  <a:pt x="30858" y="68362"/>
                </a:lnTo>
                <a:lnTo>
                  <a:pt x="24134" y="70119"/>
                </a:lnTo>
                <a:lnTo>
                  <a:pt x="18144" y="72579"/>
                </a:lnTo>
                <a:lnTo>
                  <a:pt x="68645" y="72579"/>
                </a:lnTo>
                <a:lnTo>
                  <a:pt x="68242" y="72275"/>
                </a:lnTo>
                <a:lnTo>
                  <a:pt x="61877" y="69320"/>
                </a:lnTo>
                <a:lnTo>
                  <a:pt x="54634" y="67547"/>
                </a:lnTo>
                <a:lnTo>
                  <a:pt x="46512" y="66956"/>
                </a:lnTo>
                <a:close/>
              </a:path>
              <a:path w="278765" h="177165">
                <a:moveTo>
                  <a:pt x="77690" y="18144"/>
                </a:moveTo>
                <a:lnTo>
                  <a:pt x="46000" y="18144"/>
                </a:lnTo>
                <a:lnTo>
                  <a:pt x="54881" y="18464"/>
                </a:lnTo>
                <a:lnTo>
                  <a:pt x="63123" y="19422"/>
                </a:lnTo>
                <a:lnTo>
                  <a:pt x="70726" y="21019"/>
                </a:lnTo>
                <a:lnTo>
                  <a:pt x="77690" y="23256"/>
                </a:lnTo>
                <a:lnTo>
                  <a:pt x="77690" y="18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2" name="object 132"/>
          <p:cNvSpPr/>
          <p:nvPr/>
        </p:nvSpPr>
        <p:spPr>
          <a:xfrm>
            <a:off x="12894755" y="12196460"/>
            <a:ext cx="281305" cy="175895"/>
          </a:xfrm>
          <a:custGeom>
            <a:avLst/>
            <a:gdLst/>
            <a:ahLst/>
            <a:cxnLst/>
            <a:rect l="l" t="t" r="r" b="b"/>
            <a:pathLst>
              <a:path w="281305" h="175895">
                <a:moveTo>
                  <a:pt x="281116" y="2555"/>
                </a:moveTo>
                <a:lnTo>
                  <a:pt x="204448" y="2555"/>
                </a:lnTo>
                <a:lnTo>
                  <a:pt x="204448" y="19167"/>
                </a:lnTo>
                <a:lnTo>
                  <a:pt x="261949" y="19167"/>
                </a:lnTo>
                <a:lnTo>
                  <a:pt x="246104" y="69256"/>
                </a:lnTo>
                <a:lnTo>
                  <a:pt x="234987" y="110529"/>
                </a:lnTo>
                <a:lnTo>
                  <a:pt x="231537" y="148480"/>
                </a:lnTo>
                <a:lnTo>
                  <a:pt x="231537" y="174292"/>
                </a:lnTo>
                <a:lnTo>
                  <a:pt x="249938" y="174292"/>
                </a:lnTo>
                <a:lnTo>
                  <a:pt x="249954" y="148480"/>
                </a:lnTo>
                <a:lnTo>
                  <a:pt x="250145" y="139152"/>
                </a:lnTo>
                <a:lnTo>
                  <a:pt x="257668" y="93279"/>
                </a:lnTo>
                <a:lnTo>
                  <a:pt x="281116" y="17122"/>
                </a:lnTo>
                <a:lnTo>
                  <a:pt x="281116" y="2555"/>
                </a:lnTo>
                <a:close/>
              </a:path>
              <a:path w="281305" h="175895">
                <a:moveTo>
                  <a:pt x="109124" y="153080"/>
                </a:moveTo>
                <a:lnTo>
                  <a:pt x="109124" y="170714"/>
                </a:lnTo>
                <a:lnTo>
                  <a:pt x="117126" y="172838"/>
                </a:lnTo>
                <a:lnTo>
                  <a:pt x="125288" y="174356"/>
                </a:lnTo>
                <a:lnTo>
                  <a:pt x="133610" y="175266"/>
                </a:lnTo>
                <a:lnTo>
                  <a:pt x="142091" y="175570"/>
                </a:lnTo>
                <a:lnTo>
                  <a:pt x="152976" y="174907"/>
                </a:lnTo>
                <a:lnTo>
                  <a:pt x="181827" y="158958"/>
                </a:lnTo>
                <a:lnTo>
                  <a:pt x="141836" y="158958"/>
                </a:lnTo>
                <a:lnTo>
                  <a:pt x="133370" y="158591"/>
                </a:lnTo>
                <a:lnTo>
                  <a:pt x="125096" y="157489"/>
                </a:lnTo>
                <a:lnTo>
                  <a:pt x="117014" y="155652"/>
                </a:lnTo>
                <a:lnTo>
                  <a:pt x="109124" y="153080"/>
                </a:lnTo>
                <a:close/>
              </a:path>
              <a:path w="281305" h="175895">
                <a:moveTo>
                  <a:pt x="188092" y="106568"/>
                </a:moveTo>
                <a:lnTo>
                  <a:pt x="169947" y="106568"/>
                </a:lnTo>
                <a:lnTo>
                  <a:pt x="169947" y="135447"/>
                </a:lnTo>
                <a:lnTo>
                  <a:pt x="168190" y="145733"/>
                </a:lnTo>
                <a:lnTo>
                  <a:pt x="162919" y="153080"/>
                </a:lnTo>
                <a:lnTo>
                  <a:pt x="154134" y="157489"/>
                </a:lnTo>
                <a:lnTo>
                  <a:pt x="141836" y="158958"/>
                </a:lnTo>
                <a:lnTo>
                  <a:pt x="181827" y="158958"/>
                </a:lnTo>
                <a:lnTo>
                  <a:pt x="185249" y="152537"/>
                </a:lnTo>
                <a:lnTo>
                  <a:pt x="187381" y="144958"/>
                </a:lnTo>
                <a:lnTo>
                  <a:pt x="188092" y="136469"/>
                </a:lnTo>
                <a:lnTo>
                  <a:pt x="188092" y="106568"/>
                </a:lnTo>
                <a:close/>
              </a:path>
              <a:path w="281305" h="175895">
                <a:moveTo>
                  <a:pt x="146308" y="0"/>
                </a:moveTo>
                <a:lnTo>
                  <a:pt x="110090" y="17130"/>
                </a:lnTo>
                <a:lnTo>
                  <a:pt x="104268" y="40634"/>
                </a:lnTo>
                <a:lnTo>
                  <a:pt x="104268" y="74112"/>
                </a:lnTo>
                <a:lnTo>
                  <a:pt x="126566" y="109443"/>
                </a:lnTo>
                <a:lnTo>
                  <a:pt x="142347" y="111935"/>
                </a:lnTo>
                <a:lnTo>
                  <a:pt x="150684" y="111600"/>
                </a:lnTo>
                <a:lnTo>
                  <a:pt x="158064" y="110593"/>
                </a:lnTo>
                <a:lnTo>
                  <a:pt x="164485" y="108916"/>
                </a:lnTo>
                <a:lnTo>
                  <a:pt x="169947" y="106568"/>
                </a:lnTo>
                <a:lnTo>
                  <a:pt x="188092" y="106568"/>
                </a:lnTo>
                <a:lnTo>
                  <a:pt x="188092" y="95579"/>
                </a:lnTo>
                <a:lnTo>
                  <a:pt x="145158" y="95579"/>
                </a:lnTo>
                <a:lnTo>
                  <a:pt x="135207" y="94174"/>
                </a:lnTo>
                <a:lnTo>
                  <a:pt x="128099" y="89957"/>
                </a:lnTo>
                <a:lnTo>
                  <a:pt x="123835" y="82929"/>
                </a:lnTo>
                <a:lnTo>
                  <a:pt x="122413" y="73090"/>
                </a:lnTo>
                <a:lnTo>
                  <a:pt x="122413" y="40634"/>
                </a:lnTo>
                <a:lnTo>
                  <a:pt x="123898" y="30012"/>
                </a:lnTo>
                <a:lnTo>
                  <a:pt x="128355" y="22425"/>
                </a:lnTo>
                <a:lnTo>
                  <a:pt x="135782" y="17873"/>
                </a:lnTo>
                <a:lnTo>
                  <a:pt x="146180" y="16355"/>
                </a:lnTo>
                <a:lnTo>
                  <a:pt x="181766" y="16355"/>
                </a:lnTo>
                <a:lnTo>
                  <a:pt x="177870" y="11116"/>
                </a:lnTo>
                <a:lnTo>
                  <a:pt x="172064" y="6253"/>
                </a:lnTo>
                <a:lnTo>
                  <a:pt x="164868" y="2779"/>
                </a:lnTo>
                <a:lnTo>
                  <a:pt x="156283" y="694"/>
                </a:lnTo>
                <a:lnTo>
                  <a:pt x="146308" y="0"/>
                </a:lnTo>
                <a:close/>
              </a:path>
              <a:path w="281305" h="175895">
                <a:moveTo>
                  <a:pt x="181766" y="16355"/>
                </a:moveTo>
                <a:lnTo>
                  <a:pt x="146180" y="16355"/>
                </a:lnTo>
                <a:lnTo>
                  <a:pt x="156578" y="17873"/>
                </a:lnTo>
                <a:lnTo>
                  <a:pt x="164006" y="22425"/>
                </a:lnTo>
                <a:lnTo>
                  <a:pt x="168462" y="30012"/>
                </a:lnTo>
                <a:lnTo>
                  <a:pt x="169947" y="40634"/>
                </a:lnTo>
                <a:lnTo>
                  <a:pt x="169947" y="89701"/>
                </a:lnTo>
                <a:lnTo>
                  <a:pt x="165140" y="92273"/>
                </a:lnTo>
                <a:lnTo>
                  <a:pt x="159405" y="94110"/>
                </a:lnTo>
                <a:lnTo>
                  <a:pt x="152745" y="95212"/>
                </a:lnTo>
                <a:lnTo>
                  <a:pt x="145158" y="95579"/>
                </a:lnTo>
                <a:lnTo>
                  <a:pt x="188092" y="95579"/>
                </a:lnTo>
                <a:lnTo>
                  <a:pt x="188092" y="40634"/>
                </a:lnTo>
                <a:lnTo>
                  <a:pt x="187453" y="31889"/>
                </a:lnTo>
                <a:lnTo>
                  <a:pt x="185536" y="24054"/>
                </a:lnTo>
                <a:lnTo>
                  <a:pt x="182342" y="17130"/>
                </a:lnTo>
                <a:lnTo>
                  <a:pt x="181766" y="16355"/>
                </a:lnTo>
                <a:close/>
              </a:path>
              <a:path w="281305" h="175895">
                <a:moveTo>
                  <a:pt x="0" y="152569"/>
                </a:moveTo>
                <a:lnTo>
                  <a:pt x="0" y="170458"/>
                </a:lnTo>
                <a:lnTo>
                  <a:pt x="8177" y="172695"/>
                </a:lnTo>
                <a:lnTo>
                  <a:pt x="16355" y="174292"/>
                </a:lnTo>
                <a:lnTo>
                  <a:pt x="24533" y="175250"/>
                </a:lnTo>
                <a:lnTo>
                  <a:pt x="32711" y="175570"/>
                </a:lnTo>
                <a:lnTo>
                  <a:pt x="43601" y="174963"/>
                </a:lnTo>
                <a:lnTo>
                  <a:pt x="73393" y="158958"/>
                </a:lnTo>
                <a:lnTo>
                  <a:pt x="32583" y="158958"/>
                </a:lnTo>
                <a:lnTo>
                  <a:pt x="24748" y="158559"/>
                </a:lnTo>
                <a:lnTo>
                  <a:pt x="16704" y="157361"/>
                </a:lnTo>
                <a:lnTo>
                  <a:pt x="8453" y="155364"/>
                </a:lnTo>
                <a:lnTo>
                  <a:pt x="0" y="152569"/>
                </a:lnTo>
                <a:close/>
              </a:path>
              <a:path w="281305" h="175895">
                <a:moveTo>
                  <a:pt x="73720" y="89190"/>
                </a:moveTo>
                <a:lnTo>
                  <a:pt x="46418" y="89190"/>
                </a:lnTo>
                <a:lnTo>
                  <a:pt x="52517" y="91022"/>
                </a:lnTo>
                <a:lnTo>
                  <a:pt x="59162" y="98348"/>
                </a:lnTo>
                <a:lnTo>
                  <a:pt x="60823" y="104098"/>
                </a:lnTo>
                <a:lnTo>
                  <a:pt x="60823" y="144562"/>
                </a:lnTo>
                <a:lnTo>
                  <a:pt x="58693" y="149801"/>
                </a:lnTo>
                <a:lnTo>
                  <a:pt x="50175" y="157127"/>
                </a:lnTo>
                <a:lnTo>
                  <a:pt x="42891" y="158958"/>
                </a:lnTo>
                <a:lnTo>
                  <a:pt x="73393" y="158958"/>
                </a:lnTo>
                <a:lnTo>
                  <a:pt x="76093" y="154230"/>
                </a:lnTo>
                <a:lnTo>
                  <a:pt x="78249" y="146979"/>
                </a:lnTo>
                <a:lnTo>
                  <a:pt x="78968" y="138769"/>
                </a:lnTo>
                <a:lnTo>
                  <a:pt x="78968" y="110657"/>
                </a:lnTo>
                <a:lnTo>
                  <a:pt x="76556" y="93886"/>
                </a:lnTo>
                <a:lnTo>
                  <a:pt x="73720" y="89190"/>
                </a:lnTo>
                <a:close/>
              </a:path>
              <a:path w="281305" h="175895">
                <a:moveTo>
                  <a:pt x="74879" y="2555"/>
                </a:moveTo>
                <a:lnTo>
                  <a:pt x="1277" y="2555"/>
                </a:lnTo>
                <a:lnTo>
                  <a:pt x="1277" y="92001"/>
                </a:lnTo>
                <a:lnTo>
                  <a:pt x="25428" y="89893"/>
                </a:lnTo>
                <a:lnTo>
                  <a:pt x="32999" y="89366"/>
                </a:lnTo>
                <a:lnTo>
                  <a:pt x="37567" y="89190"/>
                </a:lnTo>
                <a:lnTo>
                  <a:pt x="73720" y="89190"/>
                </a:lnTo>
                <a:lnTo>
                  <a:pt x="69320" y="81907"/>
                </a:lnTo>
                <a:lnTo>
                  <a:pt x="57261" y="74719"/>
                </a:lnTo>
                <a:lnTo>
                  <a:pt x="49382" y="73601"/>
                </a:lnTo>
                <a:lnTo>
                  <a:pt x="19167" y="73601"/>
                </a:lnTo>
                <a:lnTo>
                  <a:pt x="19167" y="19422"/>
                </a:lnTo>
                <a:lnTo>
                  <a:pt x="74879" y="19422"/>
                </a:lnTo>
                <a:lnTo>
                  <a:pt x="74879" y="2555"/>
                </a:lnTo>
                <a:close/>
              </a:path>
              <a:path w="281305" h="175895">
                <a:moveTo>
                  <a:pt x="40378" y="72323"/>
                </a:moveTo>
                <a:lnTo>
                  <a:pt x="32711" y="72323"/>
                </a:lnTo>
                <a:lnTo>
                  <a:pt x="25641" y="72749"/>
                </a:lnTo>
                <a:lnTo>
                  <a:pt x="19167" y="73601"/>
                </a:lnTo>
                <a:lnTo>
                  <a:pt x="49382" y="73601"/>
                </a:lnTo>
                <a:lnTo>
                  <a:pt x="40378" y="723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3" name="object 133"/>
          <p:cNvSpPr/>
          <p:nvPr/>
        </p:nvSpPr>
        <p:spPr>
          <a:xfrm>
            <a:off x="13335341" y="12196460"/>
            <a:ext cx="296545" cy="177165"/>
          </a:xfrm>
          <a:custGeom>
            <a:avLst/>
            <a:gdLst/>
            <a:ahLst/>
            <a:cxnLst/>
            <a:rect l="l" t="t" r="r" b="b"/>
            <a:pathLst>
              <a:path w="296544" h="177165">
                <a:moveTo>
                  <a:pt x="253260" y="0"/>
                </a:moveTo>
                <a:lnTo>
                  <a:pt x="216547" y="16563"/>
                </a:lnTo>
                <a:lnTo>
                  <a:pt x="210581" y="39611"/>
                </a:lnTo>
                <a:lnTo>
                  <a:pt x="210608" y="56734"/>
                </a:lnTo>
                <a:lnTo>
                  <a:pt x="211715" y="67499"/>
                </a:lnTo>
                <a:lnTo>
                  <a:pt x="215118" y="76540"/>
                </a:lnTo>
                <a:lnTo>
                  <a:pt x="220788" y="83600"/>
                </a:lnTo>
                <a:lnTo>
                  <a:pt x="228726" y="88679"/>
                </a:lnTo>
                <a:lnTo>
                  <a:pt x="220564" y="93966"/>
                </a:lnTo>
                <a:lnTo>
                  <a:pt x="214734" y="101138"/>
                </a:lnTo>
                <a:lnTo>
                  <a:pt x="211236" y="110194"/>
                </a:lnTo>
                <a:lnTo>
                  <a:pt x="210098" y="120880"/>
                </a:lnTo>
                <a:lnTo>
                  <a:pt x="210070" y="137491"/>
                </a:lnTo>
                <a:lnTo>
                  <a:pt x="210741" y="146092"/>
                </a:lnTo>
                <a:lnTo>
                  <a:pt x="243014" y="176185"/>
                </a:lnTo>
                <a:lnTo>
                  <a:pt x="253132" y="176847"/>
                </a:lnTo>
                <a:lnTo>
                  <a:pt x="263259" y="176177"/>
                </a:lnTo>
                <a:lnTo>
                  <a:pt x="272044" y="174164"/>
                </a:lnTo>
                <a:lnTo>
                  <a:pt x="279487" y="170810"/>
                </a:lnTo>
                <a:lnTo>
                  <a:pt x="285588" y="166114"/>
                </a:lnTo>
                <a:lnTo>
                  <a:pt x="289975" y="160747"/>
                </a:lnTo>
                <a:lnTo>
                  <a:pt x="253132" y="160747"/>
                </a:lnTo>
                <a:lnTo>
                  <a:pt x="242119" y="159278"/>
                </a:lnTo>
                <a:lnTo>
                  <a:pt x="234253" y="154869"/>
                </a:lnTo>
                <a:lnTo>
                  <a:pt x="229533" y="147522"/>
                </a:lnTo>
                <a:lnTo>
                  <a:pt x="227999" y="137491"/>
                </a:lnTo>
                <a:lnTo>
                  <a:pt x="227960" y="120880"/>
                </a:lnTo>
                <a:lnTo>
                  <a:pt x="229533" y="110146"/>
                </a:lnTo>
                <a:lnTo>
                  <a:pt x="234253" y="102479"/>
                </a:lnTo>
                <a:lnTo>
                  <a:pt x="242119" y="97879"/>
                </a:lnTo>
                <a:lnTo>
                  <a:pt x="253132" y="96346"/>
                </a:lnTo>
                <a:lnTo>
                  <a:pt x="287773" y="96346"/>
                </a:lnTo>
                <a:lnTo>
                  <a:pt x="285812" y="93966"/>
                </a:lnTo>
                <a:lnTo>
                  <a:pt x="277538" y="88679"/>
                </a:lnTo>
                <a:lnTo>
                  <a:pt x="285477" y="83600"/>
                </a:lnTo>
                <a:lnTo>
                  <a:pt x="287350" y="81268"/>
                </a:lnTo>
                <a:lnTo>
                  <a:pt x="253260" y="81268"/>
                </a:lnTo>
                <a:lnTo>
                  <a:pt x="242527" y="79734"/>
                </a:lnTo>
                <a:lnTo>
                  <a:pt x="234860" y="75134"/>
                </a:lnTo>
                <a:lnTo>
                  <a:pt x="230260" y="67467"/>
                </a:lnTo>
                <a:lnTo>
                  <a:pt x="228726" y="56734"/>
                </a:lnTo>
                <a:lnTo>
                  <a:pt x="228726" y="39611"/>
                </a:lnTo>
                <a:lnTo>
                  <a:pt x="230260" y="29325"/>
                </a:lnTo>
                <a:lnTo>
                  <a:pt x="234860" y="21978"/>
                </a:lnTo>
                <a:lnTo>
                  <a:pt x="242527" y="17569"/>
                </a:lnTo>
                <a:lnTo>
                  <a:pt x="253260" y="16100"/>
                </a:lnTo>
                <a:lnTo>
                  <a:pt x="289425" y="16100"/>
                </a:lnTo>
                <a:lnTo>
                  <a:pt x="285205" y="10733"/>
                </a:lnTo>
                <a:lnTo>
                  <a:pt x="279279" y="6037"/>
                </a:lnTo>
                <a:lnTo>
                  <a:pt x="271980" y="2683"/>
                </a:lnTo>
                <a:lnTo>
                  <a:pt x="263307" y="670"/>
                </a:lnTo>
                <a:lnTo>
                  <a:pt x="253260" y="0"/>
                </a:lnTo>
                <a:close/>
              </a:path>
              <a:path w="296544" h="177165">
                <a:moveTo>
                  <a:pt x="287773" y="96346"/>
                </a:moveTo>
                <a:lnTo>
                  <a:pt x="253132" y="96346"/>
                </a:lnTo>
                <a:lnTo>
                  <a:pt x="264145" y="97879"/>
                </a:lnTo>
                <a:lnTo>
                  <a:pt x="272012" y="102479"/>
                </a:lnTo>
                <a:lnTo>
                  <a:pt x="276732" y="110146"/>
                </a:lnTo>
                <a:lnTo>
                  <a:pt x="278305" y="120880"/>
                </a:lnTo>
                <a:lnTo>
                  <a:pt x="278266" y="137491"/>
                </a:lnTo>
                <a:lnTo>
                  <a:pt x="276732" y="147522"/>
                </a:lnTo>
                <a:lnTo>
                  <a:pt x="272012" y="154869"/>
                </a:lnTo>
                <a:lnTo>
                  <a:pt x="264145" y="159278"/>
                </a:lnTo>
                <a:lnTo>
                  <a:pt x="253132" y="160747"/>
                </a:lnTo>
                <a:lnTo>
                  <a:pt x="289975" y="160747"/>
                </a:lnTo>
                <a:lnTo>
                  <a:pt x="290340" y="160300"/>
                </a:lnTo>
                <a:lnTo>
                  <a:pt x="293734" y="153591"/>
                </a:lnTo>
                <a:lnTo>
                  <a:pt x="295771" y="145988"/>
                </a:lnTo>
                <a:lnTo>
                  <a:pt x="296450" y="137491"/>
                </a:lnTo>
                <a:lnTo>
                  <a:pt x="296422" y="120880"/>
                </a:lnTo>
                <a:lnTo>
                  <a:pt x="295268" y="110194"/>
                </a:lnTo>
                <a:lnTo>
                  <a:pt x="291722" y="101138"/>
                </a:lnTo>
                <a:lnTo>
                  <a:pt x="287773" y="96346"/>
                </a:lnTo>
                <a:close/>
              </a:path>
              <a:path w="296544" h="177165">
                <a:moveTo>
                  <a:pt x="289425" y="16100"/>
                </a:moveTo>
                <a:lnTo>
                  <a:pt x="253260" y="16100"/>
                </a:lnTo>
                <a:lnTo>
                  <a:pt x="263994" y="17569"/>
                </a:lnTo>
                <a:lnTo>
                  <a:pt x="271660" y="21978"/>
                </a:lnTo>
                <a:lnTo>
                  <a:pt x="276261" y="29325"/>
                </a:lnTo>
                <a:lnTo>
                  <a:pt x="277794" y="39611"/>
                </a:lnTo>
                <a:lnTo>
                  <a:pt x="277794" y="56734"/>
                </a:lnTo>
                <a:lnTo>
                  <a:pt x="276261" y="67467"/>
                </a:lnTo>
                <a:lnTo>
                  <a:pt x="271660" y="75134"/>
                </a:lnTo>
                <a:lnTo>
                  <a:pt x="263994" y="79734"/>
                </a:lnTo>
                <a:lnTo>
                  <a:pt x="253260" y="81268"/>
                </a:lnTo>
                <a:lnTo>
                  <a:pt x="287350" y="81268"/>
                </a:lnTo>
                <a:lnTo>
                  <a:pt x="291147" y="76540"/>
                </a:lnTo>
                <a:lnTo>
                  <a:pt x="294552" y="67467"/>
                </a:lnTo>
                <a:lnTo>
                  <a:pt x="295657" y="56734"/>
                </a:lnTo>
                <a:lnTo>
                  <a:pt x="295683" y="39611"/>
                </a:lnTo>
                <a:lnTo>
                  <a:pt x="295028" y="31002"/>
                </a:lnTo>
                <a:lnTo>
                  <a:pt x="293064" y="23319"/>
                </a:lnTo>
                <a:lnTo>
                  <a:pt x="289789" y="16563"/>
                </a:lnTo>
                <a:lnTo>
                  <a:pt x="289425" y="16100"/>
                </a:lnTo>
                <a:close/>
              </a:path>
              <a:path w="296544" h="177165">
                <a:moveTo>
                  <a:pt x="177502" y="18144"/>
                </a:moveTo>
                <a:lnTo>
                  <a:pt x="148012" y="18144"/>
                </a:lnTo>
                <a:lnTo>
                  <a:pt x="155466" y="19848"/>
                </a:lnTo>
                <a:lnTo>
                  <a:pt x="162962" y="26663"/>
                </a:lnTo>
                <a:lnTo>
                  <a:pt x="164836" y="31774"/>
                </a:lnTo>
                <a:lnTo>
                  <a:pt x="164836" y="57671"/>
                </a:lnTo>
                <a:lnTo>
                  <a:pt x="163899" y="63123"/>
                </a:lnTo>
                <a:lnTo>
                  <a:pt x="160151" y="71301"/>
                </a:lnTo>
                <a:lnTo>
                  <a:pt x="156573" y="75049"/>
                </a:lnTo>
                <a:lnTo>
                  <a:pt x="151291" y="78457"/>
                </a:lnTo>
                <a:lnTo>
                  <a:pt x="124282" y="97743"/>
                </a:lnTo>
                <a:lnTo>
                  <a:pt x="103502" y="137236"/>
                </a:lnTo>
                <a:lnTo>
                  <a:pt x="103502" y="174292"/>
                </a:lnTo>
                <a:lnTo>
                  <a:pt x="183492" y="174292"/>
                </a:lnTo>
                <a:lnTo>
                  <a:pt x="183492" y="157425"/>
                </a:lnTo>
                <a:lnTo>
                  <a:pt x="121902" y="157425"/>
                </a:lnTo>
                <a:lnTo>
                  <a:pt x="121902" y="130335"/>
                </a:lnTo>
                <a:lnTo>
                  <a:pt x="123350" y="124458"/>
                </a:lnTo>
                <a:lnTo>
                  <a:pt x="129143" y="116280"/>
                </a:lnTo>
                <a:lnTo>
                  <a:pt x="134850" y="111339"/>
                </a:lnTo>
                <a:lnTo>
                  <a:pt x="143369" y="105546"/>
                </a:lnTo>
                <a:lnTo>
                  <a:pt x="163047" y="91490"/>
                </a:lnTo>
                <a:lnTo>
                  <a:pt x="182887" y="57671"/>
                </a:lnTo>
                <a:lnTo>
                  <a:pt x="182981" y="37567"/>
                </a:lnTo>
                <a:lnTo>
                  <a:pt x="180154" y="21690"/>
                </a:lnTo>
                <a:lnTo>
                  <a:pt x="177502" y="18144"/>
                </a:lnTo>
                <a:close/>
              </a:path>
              <a:path w="296544" h="177165">
                <a:moveTo>
                  <a:pt x="137747" y="1277"/>
                </a:moveTo>
                <a:lnTo>
                  <a:pt x="128978" y="1565"/>
                </a:lnTo>
                <a:lnTo>
                  <a:pt x="120816" y="2427"/>
                </a:lnTo>
                <a:lnTo>
                  <a:pt x="113261" y="3865"/>
                </a:lnTo>
                <a:lnTo>
                  <a:pt x="106313" y="5877"/>
                </a:lnTo>
                <a:lnTo>
                  <a:pt x="106313" y="23511"/>
                </a:lnTo>
                <a:lnTo>
                  <a:pt x="113397" y="21163"/>
                </a:lnTo>
                <a:lnTo>
                  <a:pt x="120848" y="19486"/>
                </a:lnTo>
                <a:lnTo>
                  <a:pt x="128666" y="18480"/>
                </a:lnTo>
                <a:lnTo>
                  <a:pt x="136852" y="18144"/>
                </a:lnTo>
                <a:lnTo>
                  <a:pt x="177502" y="18144"/>
                </a:lnTo>
                <a:lnTo>
                  <a:pt x="171672" y="10350"/>
                </a:lnTo>
                <a:lnTo>
                  <a:pt x="157537" y="3545"/>
                </a:lnTo>
                <a:lnTo>
                  <a:pt x="137747" y="1277"/>
                </a:lnTo>
                <a:close/>
              </a:path>
              <a:path w="296544" h="177165">
                <a:moveTo>
                  <a:pt x="0" y="152569"/>
                </a:moveTo>
                <a:lnTo>
                  <a:pt x="0" y="170458"/>
                </a:lnTo>
                <a:lnTo>
                  <a:pt x="8177" y="172695"/>
                </a:lnTo>
                <a:lnTo>
                  <a:pt x="16355" y="174292"/>
                </a:lnTo>
                <a:lnTo>
                  <a:pt x="24533" y="175250"/>
                </a:lnTo>
                <a:lnTo>
                  <a:pt x="32711" y="175570"/>
                </a:lnTo>
                <a:lnTo>
                  <a:pt x="43601" y="174963"/>
                </a:lnTo>
                <a:lnTo>
                  <a:pt x="73393" y="158958"/>
                </a:lnTo>
                <a:lnTo>
                  <a:pt x="32583" y="158958"/>
                </a:lnTo>
                <a:lnTo>
                  <a:pt x="24749" y="158559"/>
                </a:lnTo>
                <a:lnTo>
                  <a:pt x="16707" y="157361"/>
                </a:lnTo>
                <a:lnTo>
                  <a:pt x="8457" y="155364"/>
                </a:lnTo>
                <a:lnTo>
                  <a:pt x="0" y="152569"/>
                </a:lnTo>
                <a:close/>
              </a:path>
              <a:path w="296544" h="177165">
                <a:moveTo>
                  <a:pt x="73720" y="89190"/>
                </a:moveTo>
                <a:lnTo>
                  <a:pt x="46418" y="89190"/>
                </a:lnTo>
                <a:lnTo>
                  <a:pt x="52517" y="91022"/>
                </a:lnTo>
                <a:lnTo>
                  <a:pt x="59162" y="98348"/>
                </a:lnTo>
                <a:lnTo>
                  <a:pt x="60823" y="104098"/>
                </a:lnTo>
                <a:lnTo>
                  <a:pt x="60823" y="144562"/>
                </a:lnTo>
                <a:lnTo>
                  <a:pt x="58693" y="149801"/>
                </a:lnTo>
                <a:lnTo>
                  <a:pt x="50175" y="157127"/>
                </a:lnTo>
                <a:lnTo>
                  <a:pt x="42891" y="158958"/>
                </a:lnTo>
                <a:lnTo>
                  <a:pt x="73393" y="158958"/>
                </a:lnTo>
                <a:lnTo>
                  <a:pt x="76093" y="154230"/>
                </a:lnTo>
                <a:lnTo>
                  <a:pt x="78249" y="146979"/>
                </a:lnTo>
                <a:lnTo>
                  <a:pt x="78968" y="138769"/>
                </a:lnTo>
                <a:lnTo>
                  <a:pt x="78968" y="110657"/>
                </a:lnTo>
                <a:lnTo>
                  <a:pt x="76556" y="93886"/>
                </a:lnTo>
                <a:lnTo>
                  <a:pt x="73720" y="89190"/>
                </a:lnTo>
                <a:close/>
              </a:path>
              <a:path w="296544" h="177165">
                <a:moveTo>
                  <a:pt x="74879" y="2555"/>
                </a:moveTo>
                <a:lnTo>
                  <a:pt x="1277" y="2555"/>
                </a:lnTo>
                <a:lnTo>
                  <a:pt x="1277" y="92001"/>
                </a:lnTo>
                <a:lnTo>
                  <a:pt x="25428" y="89893"/>
                </a:lnTo>
                <a:lnTo>
                  <a:pt x="32999" y="89366"/>
                </a:lnTo>
                <a:lnTo>
                  <a:pt x="37567" y="89190"/>
                </a:lnTo>
                <a:lnTo>
                  <a:pt x="73720" y="89190"/>
                </a:lnTo>
                <a:lnTo>
                  <a:pt x="69320" y="81907"/>
                </a:lnTo>
                <a:lnTo>
                  <a:pt x="57261" y="74719"/>
                </a:lnTo>
                <a:lnTo>
                  <a:pt x="49382" y="73601"/>
                </a:lnTo>
                <a:lnTo>
                  <a:pt x="19167" y="73601"/>
                </a:lnTo>
                <a:lnTo>
                  <a:pt x="19167" y="19422"/>
                </a:lnTo>
                <a:lnTo>
                  <a:pt x="74879" y="19422"/>
                </a:lnTo>
                <a:lnTo>
                  <a:pt x="74879" y="2555"/>
                </a:lnTo>
                <a:close/>
              </a:path>
              <a:path w="296544" h="177165">
                <a:moveTo>
                  <a:pt x="40378" y="72323"/>
                </a:moveTo>
                <a:lnTo>
                  <a:pt x="32711" y="72323"/>
                </a:lnTo>
                <a:lnTo>
                  <a:pt x="25641" y="72749"/>
                </a:lnTo>
                <a:lnTo>
                  <a:pt x="19167" y="73601"/>
                </a:lnTo>
                <a:lnTo>
                  <a:pt x="49382" y="73601"/>
                </a:lnTo>
                <a:lnTo>
                  <a:pt x="40378" y="723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13781116" y="12102493"/>
            <a:ext cx="3752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461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135" name="object 135"/>
          <p:cNvSpPr/>
          <p:nvPr/>
        </p:nvSpPr>
        <p:spPr>
          <a:xfrm>
            <a:off x="14242577" y="12196460"/>
            <a:ext cx="280670" cy="175895"/>
          </a:xfrm>
          <a:custGeom>
            <a:avLst/>
            <a:gdLst/>
            <a:ahLst/>
            <a:cxnLst/>
            <a:rect l="l" t="t" r="r" b="b"/>
            <a:pathLst>
              <a:path w="280669" h="175895">
                <a:moveTo>
                  <a:pt x="201637" y="153080"/>
                </a:moveTo>
                <a:lnTo>
                  <a:pt x="234604" y="175570"/>
                </a:lnTo>
                <a:lnTo>
                  <a:pt x="245489" y="174907"/>
                </a:lnTo>
                <a:lnTo>
                  <a:pt x="274340" y="158958"/>
                </a:lnTo>
                <a:lnTo>
                  <a:pt x="234349" y="158958"/>
                </a:lnTo>
                <a:lnTo>
                  <a:pt x="225883" y="158591"/>
                </a:lnTo>
                <a:lnTo>
                  <a:pt x="217609" y="157489"/>
                </a:lnTo>
                <a:lnTo>
                  <a:pt x="209527" y="155652"/>
                </a:lnTo>
                <a:lnTo>
                  <a:pt x="201637" y="153080"/>
                </a:lnTo>
                <a:close/>
              </a:path>
              <a:path w="280669" h="175895">
                <a:moveTo>
                  <a:pt x="280605" y="106568"/>
                </a:moveTo>
                <a:lnTo>
                  <a:pt x="262460" y="106568"/>
                </a:lnTo>
                <a:lnTo>
                  <a:pt x="262460" y="135447"/>
                </a:lnTo>
                <a:lnTo>
                  <a:pt x="260703" y="145733"/>
                </a:lnTo>
                <a:lnTo>
                  <a:pt x="255432" y="153080"/>
                </a:lnTo>
                <a:lnTo>
                  <a:pt x="246647" y="157489"/>
                </a:lnTo>
                <a:lnTo>
                  <a:pt x="234349" y="158958"/>
                </a:lnTo>
                <a:lnTo>
                  <a:pt x="274340" y="158958"/>
                </a:lnTo>
                <a:lnTo>
                  <a:pt x="277762" y="152537"/>
                </a:lnTo>
                <a:lnTo>
                  <a:pt x="279894" y="144958"/>
                </a:lnTo>
                <a:lnTo>
                  <a:pt x="280605" y="136469"/>
                </a:lnTo>
                <a:lnTo>
                  <a:pt x="280605" y="106568"/>
                </a:lnTo>
                <a:close/>
              </a:path>
              <a:path w="280669" h="175895">
                <a:moveTo>
                  <a:pt x="238821" y="0"/>
                </a:moveTo>
                <a:lnTo>
                  <a:pt x="202603" y="17130"/>
                </a:lnTo>
                <a:lnTo>
                  <a:pt x="196781" y="40634"/>
                </a:lnTo>
                <a:lnTo>
                  <a:pt x="196781" y="74112"/>
                </a:lnTo>
                <a:lnTo>
                  <a:pt x="219079" y="109443"/>
                </a:lnTo>
                <a:lnTo>
                  <a:pt x="234860" y="111935"/>
                </a:lnTo>
                <a:lnTo>
                  <a:pt x="243197" y="111600"/>
                </a:lnTo>
                <a:lnTo>
                  <a:pt x="250577" y="110593"/>
                </a:lnTo>
                <a:lnTo>
                  <a:pt x="256998" y="108916"/>
                </a:lnTo>
                <a:lnTo>
                  <a:pt x="262460" y="106568"/>
                </a:lnTo>
                <a:lnTo>
                  <a:pt x="280605" y="106568"/>
                </a:lnTo>
                <a:lnTo>
                  <a:pt x="280605" y="95579"/>
                </a:lnTo>
                <a:lnTo>
                  <a:pt x="237671" y="95579"/>
                </a:lnTo>
                <a:lnTo>
                  <a:pt x="227720" y="94174"/>
                </a:lnTo>
                <a:lnTo>
                  <a:pt x="220612" y="89957"/>
                </a:lnTo>
                <a:lnTo>
                  <a:pt x="216348" y="82929"/>
                </a:lnTo>
                <a:lnTo>
                  <a:pt x="214926" y="73090"/>
                </a:lnTo>
                <a:lnTo>
                  <a:pt x="214926" y="40634"/>
                </a:lnTo>
                <a:lnTo>
                  <a:pt x="216411" y="30012"/>
                </a:lnTo>
                <a:lnTo>
                  <a:pt x="220868" y="22425"/>
                </a:lnTo>
                <a:lnTo>
                  <a:pt x="228295" y="17873"/>
                </a:lnTo>
                <a:lnTo>
                  <a:pt x="238693" y="16355"/>
                </a:lnTo>
                <a:lnTo>
                  <a:pt x="274279" y="16355"/>
                </a:lnTo>
                <a:lnTo>
                  <a:pt x="270383" y="11116"/>
                </a:lnTo>
                <a:lnTo>
                  <a:pt x="264577" y="6253"/>
                </a:lnTo>
                <a:lnTo>
                  <a:pt x="257381" y="2779"/>
                </a:lnTo>
                <a:lnTo>
                  <a:pt x="248796" y="694"/>
                </a:lnTo>
                <a:lnTo>
                  <a:pt x="238821" y="0"/>
                </a:lnTo>
                <a:close/>
              </a:path>
              <a:path w="280669" h="175895">
                <a:moveTo>
                  <a:pt x="274279" y="16355"/>
                </a:moveTo>
                <a:lnTo>
                  <a:pt x="238693" y="16355"/>
                </a:lnTo>
                <a:lnTo>
                  <a:pt x="249091" y="17873"/>
                </a:lnTo>
                <a:lnTo>
                  <a:pt x="256518" y="22425"/>
                </a:lnTo>
                <a:lnTo>
                  <a:pt x="260975" y="30012"/>
                </a:lnTo>
                <a:lnTo>
                  <a:pt x="262460" y="40634"/>
                </a:lnTo>
                <a:lnTo>
                  <a:pt x="262460" y="89701"/>
                </a:lnTo>
                <a:lnTo>
                  <a:pt x="257653" y="92273"/>
                </a:lnTo>
                <a:lnTo>
                  <a:pt x="251918" y="94110"/>
                </a:lnTo>
                <a:lnTo>
                  <a:pt x="245258" y="95212"/>
                </a:lnTo>
                <a:lnTo>
                  <a:pt x="237671" y="95579"/>
                </a:lnTo>
                <a:lnTo>
                  <a:pt x="280605" y="95579"/>
                </a:lnTo>
                <a:lnTo>
                  <a:pt x="280605" y="40634"/>
                </a:lnTo>
                <a:lnTo>
                  <a:pt x="279966" y="31889"/>
                </a:lnTo>
                <a:lnTo>
                  <a:pt x="278049" y="24054"/>
                </a:lnTo>
                <a:lnTo>
                  <a:pt x="274855" y="17130"/>
                </a:lnTo>
                <a:lnTo>
                  <a:pt x="274279" y="16355"/>
                </a:lnTo>
                <a:close/>
              </a:path>
              <a:path w="280669" h="175895">
                <a:moveTo>
                  <a:pt x="178892" y="2555"/>
                </a:moveTo>
                <a:lnTo>
                  <a:pt x="102224" y="2555"/>
                </a:lnTo>
                <a:lnTo>
                  <a:pt x="102224" y="19167"/>
                </a:lnTo>
                <a:lnTo>
                  <a:pt x="159725" y="19167"/>
                </a:lnTo>
                <a:lnTo>
                  <a:pt x="143880" y="69256"/>
                </a:lnTo>
                <a:lnTo>
                  <a:pt x="132763" y="110529"/>
                </a:lnTo>
                <a:lnTo>
                  <a:pt x="129313" y="148480"/>
                </a:lnTo>
                <a:lnTo>
                  <a:pt x="129313" y="174292"/>
                </a:lnTo>
                <a:lnTo>
                  <a:pt x="147714" y="174292"/>
                </a:lnTo>
                <a:lnTo>
                  <a:pt x="147729" y="148480"/>
                </a:lnTo>
                <a:lnTo>
                  <a:pt x="147921" y="139152"/>
                </a:lnTo>
                <a:lnTo>
                  <a:pt x="155444" y="93279"/>
                </a:lnTo>
                <a:lnTo>
                  <a:pt x="178892" y="17122"/>
                </a:lnTo>
                <a:lnTo>
                  <a:pt x="178892" y="2555"/>
                </a:lnTo>
                <a:close/>
              </a:path>
              <a:path w="280669" h="175895">
                <a:moveTo>
                  <a:pt x="82290" y="142091"/>
                </a:moveTo>
                <a:lnTo>
                  <a:pt x="64656" y="142091"/>
                </a:lnTo>
                <a:lnTo>
                  <a:pt x="64656" y="174292"/>
                </a:lnTo>
                <a:lnTo>
                  <a:pt x="82290" y="174292"/>
                </a:lnTo>
                <a:lnTo>
                  <a:pt x="82290" y="142091"/>
                </a:lnTo>
                <a:close/>
              </a:path>
              <a:path w="280669" h="175895">
                <a:moveTo>
                  <a:pt x="82290" y="2555"/>
                </a:moveTo>
                <a:lnTo>
                  <a:pt x="54434" y="2555"/>
                </a:lnTo>
                <a:lnTo>
                  <a:pt x="0" y="125735"/>
                </a:lnTo>
                <a:lnTo>
                  <a:pt x="0" y="142091"/>
                </a:lnTo>
                <a:lnTo>
                  <a:pt x="99668" y="142091"/>
                </a:lnTo>
                <a:lnTo>
                  <a:pt x="99668" y="125991"/>
                </a:lnTo>
                <a:lnTo>
                  <a:pt x="17122" y="125991"/>
                </a:lnTo>
                <a:lnTo>
                  <a:pt x="64912" y="17633"/>
                </a:lnTo>
                <a:lnTo>
                  <a:pt x="82290" y="17633"/>
                </a:lnTo>
                <a:lnTo>
                  <a:pt x="82290" y="2555"/>
                </a:lnTo>
                <a:close/>
              </a:path>
              <a:path w="280669" h="175895">
                <a:moveTo>
                  <a:pt x="82290" y="17633"/>
                </a:moveTo>
                <a:lnTo>
                  <a:pt x="64912" y="17633"/>
                </a:lnTo>
                <a:lnTo>
                  <a:pt x="64912" y="125991"/>
                </a:lnTo>
                <a:lnTo>
                  <a:pt x="82290" y="125991"/>
                </a:lnTo>
                <a:lnTo>
                  <a:pt x="82290" y="176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6" name="object 136"/>
          <p:cNvSpPr/>
          <p:nvPr/>
        </p:nvSpPr>
        <p:spPr>
          <a:xfrm>
            <a:off x="14691092" y="12197738"/>
            <a:ext cx="294640" cy="174625"/>
          </a:xfrm>
          <a:custGeom>
            <a:avLst/>
            <a:gdLst/>
            <a:ahLst/>
            <a:cxnLst/>
            <a:rect l="l" t="t" r="r" b="b"/>
            <a:pathLst>
              <a:path w="294640" h="174625">
                <a:moveTo>
                  <a:pt x="215437" y="151291"/>
                </a:moveTo>
                <a:lnTo>
                  <a:pt x="215437" y="169181"/>
                </a:lnTo>
                <a:lnTo>
                  <a:pt x="223615" y="171417"/>
                </a:lnTo>
                <a:lnTo>
                  <a:pt x="231793" y="173014"/>
                </a:lnTo>
                <a:lnTo>
                  <a:pt x="239971" y="173972"/>
                </a:lnTo>
                <a:lnTo>
                  <a:pt x="248149" y="174292"/>
                </a:lnTo>
                <a:lnTo>
                  <a:pt x="259042" y="173685"/>
                </a:lnTo>
                <a:lnTo>
                  <a:pt x="288830" y="157680"/>
                </a:lnTo>
                <a:lnTo>
                  <a:pt x="248021" y="157680"/>
                </a:lnTo>
                <a:lnTo>
                  <a:pt x="240187" y="157281"/>
                </a:lnTo>
                <a:lnTo>
                  <a:pt x="232144" y="156083"/>
                </a:lnTo>
                <a:lnTo>
                  <a:pt x="223895" y="154087"/>
                </a:lnTo>
                <a:lnTo>
                  <a:pt x="215437" y="151291"/>
                </a:lnTo>
                <a:close/>
              </a:path>
              <a:path w="294640" h="174625">
                <a:moveTo>
                  <a:pt x="289157" y="87912"/>
                </a:moveTo>
                <a:lnTo>
                  <a:pt x="261864" y="87912"/>
                </a:lnTo>
                <a:lnTo>
                  <a:pt x="267955" y="89744"/>
                </a:lnTo>
                <a:lnTo>
                  <a:pt x="274599" y="97070"/>
                </a:lnTo>
                <a:lnTo>
                  <a:pt x="276261" y="102820"/>
                </a:lnTo>
                <a:lnTo>
                  <a:pt x="276261" y="143284"/>
                </a:lnTo>
                <a:lnTo>
                  <a:pt x="274131" y="148523"/>
                </a:lnTo>
                <a:lnTo>
                  <a:pt x="265612" y="155849"/>
                </a:lnTo>
                <a:lnTo>
                  <a:pt x="258329" y="157680"/>
                </a:lnTo>
                <a:lnTo>
                  <a:pt x="288830" y="157680"/>
                </a:lnTo>
                <a:lnTo>
                  <a:pt x="291530" y="152953"/>
                </a:lnTo>
                <a:lnTo>
                  <a:pt x="293687" y="145701"/>
                </a:lnTo>
                <a:lnTo>
                  <a:pt x="294405" y="137491"/>
                </a:lnTo>
                <a:lnTo>
                  <a:pt x="294405" y="109379"/>
                </a:lnTo>
                <a:lnTo>
                  <a:pt x="291993" y="92608"/>
                </a:lnTo>
                <a:lnTo>
                  <a:pt x="289157" y="87912"/>
                </a:lnTo>
                <a:close/>
              </a:path>
              <a:path w="294640" h="174625">
                <a:moveTo>
                  <a:pt x="290316" y="1277"/>
                </a:moveTo>
                <a:lnTo>
                  <a:pt x="216715" y="1277"/>
                </a:lnTo>
                <a:lnTo>
                  <a:pt x="216715" y="90724"/>
                </a:lnTo>
                <a:lnTo>
                  <a:pt x="240865" y="88615"/>
                </a:lnTo>
                <a:lnTo>
                  <a:pt x="248436" y="88088"/>
                </a:lnTo>
                <a:lnTo>
                  <a:pt x="253004" y="87912"/>
                </a:lnTo>
                <a:lnTo>
                  <a:pt x="289157" y="87912"/>
                </a:lnTo>
                <a:lnTo>
                  <a:pt x="284758" y="80629"/>
                </a:lnTo>
                <a:lnTo>
                  <a:pt x="272699" y="73441"/>
                </a:lnTo>
                <a:lnTo>
                  <a:pt x="264820" y="72323"/>
                </a:lnTo>
                <a:lnTo>
                  <a:pt x="234604" y="72323"/>
                </a:lnTo>
                <a:lnTo>
                  <a:pt x="234604" y="18144"/>
                </a:lnTo>
                <a:lnTo>
                  <a:pt x="290316" y="18144"/>
                </a:lnTo>
                <a:lnTo>
                  <a:pt x="290316" y="1277"/>
                </a:lnTo>
                <a:close/>
              </a:path>
              <a:path w="294640" h="174625">
                <a:moveTo>
                  <a:pt x="255816" y="71045"/>
                </a:moveTo>
                <a:lnTo>
                  <a:pt x="248149" y="71045"/>
                </a:lnTo>
                <a:lnTo>
                  <a:pt x="241078" y="71471"/>
                </a:lnTo>
                <a:lnTo>
                  <a:pt x="234604" y="72323"/>
                </a:lnTo>
                <a:lnTo>
                  <a:pt x="264820" y="72323"/>
                </a:lnTo>
                <a:lnTo>
                  <a:pt x="255816" y="71045"/>
                </a:lnTo>
                <a:close/>
              </a:path>
              <a:path w="294640" h="174625">
                <a:moveTo>
                  <a:pt x="108357" y="151291"/>
                </a:moveTo>
                <a:lnTo>
                  <a:pt x="108357" y="169181"/>
                </a:lnTo>
                <a:lnTo>
                  <a:pt x="116535" y="171417"/>
                </a:lnTo>
                <a:lnTo>
                  <a:pt x="124713" y="173014"/>
                </a:lnTo>
                <a:lnTo>
                  <a:pt x="132891" y="173972"/>
                </a:lnTo>
                <a:lnTo>
                  <a:pt x="141069" y="174292"/>
                </a:lnTo>
                <a:lnTo>
                  <a:pt x="151959" y="173685"/>
                </a:lnTo>
                <a:lnTo>
                  <a:pt x="181750" y="157680"/>
                </a:lnTo>
                <a:lnTo>
                  <a:pt x="140941" y="157680"/>
                </a:lnTo>
                <a:lnTo>
                  <a:pt x="133107" y="157281"/>
                </a:lnTo>
                <a:lnTo>
                  <a:pt x="125064" y="156083"/>
                </a:lnTo>
                <a:lnTo>
                  <a:pt x="116815" y="154087"/>
                </a:lnTo>
                <a:lnTo>
                  <a:pt x="108357" y="151291"/>
                </a:lnTo>
                <a:close/>
              </a:path>
              <a:path w="294640" h="174625">
                <a:moveTo>
                  <a:pt x="182077" y="87912"/>
                </a:moveTo>
                <a:lnTo>
                  <a:pt x="154776" y="87912"/>
                </a:lnTo>
                <a:lnTo>
                  <a:pt x="160875" y="89744"/>
                </a:lnTo>
                <a:lnTo>
                  <a:pt x="167519" y="97070"/>
                </a:lnTo>
                <a:lnTo>
                  <a:pt x="169181" y="102820"/>
                </a:lnTo>
                <a:lnTo>
                  <a:pt x="169181" y="143284"/>
                </a:lnTo>
                <a:lnTo>
                  <a:pt x="167051" y="148523"/>
                </a:lnTo>
                <a:lnTo>
                  <a:pt x="158532" y="155849"/>
                </a:lnTo>
                <a:lnTo>
                  <a:pt x="151249" y="157680"/>
                </a:lnTo>
                <a:lnTo>
                  <a:pt x="181750" y="157680"/>
                </a:lnTo>
                <a:lnTo>
                  <a:pt x="184450" y="152953"/>
                </a:lnTo>
                <a:lnTo>
                  <a:pt x="186607" y="145701"/>
                </a:lnTo>
                <a:lnTo>
                  <a:pt x="187325" y="137491"/>
                </a:lnTo>
                <a:lnTo>
                  <a:pt x="187325" y="109379"/>
                </a:lnTo>
                <a:lnTo>
                  <a:pt x="184914" y="92608"/>
                </a:lnTo>
                <a:lnTo>
                  <a:pt x="182077" y="87912"/>
                </a:lnTo>
                <a:close/>
              </a:path>
              <a:path w="294640" h="174625">
                <a:moveTo>
                  <a:pt x="183236" y="1277"/>
                </a:moveTo>
                <a:lnTo>
                  <a:pt x="109635" y="1277"/>
                </a:lnTo>
                <a:lnTo>
                  <a:pt x="109635" y="90724"/>
                </a:lnTo>
                <a:lnTo>
                  <a:pt x="133785" y="88615"/>
                </a:lnTo>
                <a:lnTo>
                  <a:pt x="141356" y="88088"/>
                </a:lnTo>
                <a:lnTo>
                  <a:pt x="145925" y="87912"/>
                </a:lnTo>
                <a:lnTo>
                  <a:pt x="182077" y="87912"/>
                </a:lnTo>
                <a:lnTo>
                  <a:pt x="177678" y="80629"/>
                </a:lnTo>
                <a:lnTo>
                  <a:pt x="165619" y="73441"/>
                </a:lnTo>
                <a:lnTo>
                  <a:pt x="157740" y="72323"/>
                </a:lnTo>
                <a:lnTo>
                  <a:pt x="127524" y="72323"/>
                </a:lnTo>
                <a:lnTo>
                  <a:pt x="127524" y="18144"/>
                </a:lnTo>
                <a:lnTo>
                  <a:pt x="183236" y="18144"/>
                </a:lnTo>
                <a:lnTo>
                  <a:pt x="183236" y="1277"/>
                </a:lnTo>
                <a:close/>
              </a:path>
              <a:path w="294640" h="174625">
                <a:moveTo>
                  <a:pt x="148736" y="71045"/>
                </a:moveTo>
                <a:lnTo>
                  <a:pt x="141069" y="71045"/>
                </a:lnTo>
                <a:lnTo>
                  <a:pt x="133998" y="71471"/>
                </a:lnTo>
                <a:lnTo>
                  <a:pt x="127524" y="72323"/>
                </a:lnTo>
                <a:lnTo>
                  <a:pt x="157740" y="72323"/>
                </a:lnTo>
                <a:lnTo>
                  <a:pt x="148736" y="71045"/>
                </a:lnTo>
                <a:close/>
              </a:path>
              <a:path w="294640" h="174625">
                <a:moveTo>
                  <a:pt x="0" y="151802"/>
                </a:moveTo>
                <a:lnTo>
                  <a:pt x="0" y="169692"/>
                </a:lnTo>
                <a:lnTo>
                  <a:pt x="7142" y="171704"/>
                </a:lnTo>
                <a:lnTo>
                  <a:pt x="15295" y="173142"/>
                </a:lnTo>
                <a:lnTo>
                  <a:pt x="24457" y="174004"/>
                </a:lnTo>
                <a:lnTo>
                  <a:pt x="34628" y="174292"/>
                </a:lnTo>
                <a:lnTo>
                  <a:pt x="44670" y="173685"/>
                </a:lnTo>
                <a:lnTo>
                  <a:pt x="73180" y="157680"/>
                </a:lnTo>
                <a:lnTo>
                  <a:pt x="31561" y="157680"/>
                </a:lnTo>
                <a:lnTo>
                  <a:pt x="23407" y="157313"/>
                </a:lnTo>
                <a:lnTo>
                  <a:pt x="15429" y="156211"/>
                </a:lnTo>
                <a:lnTo>
                  <a:pt x="7626" y="154374"/>
                </a:lnTo>
                <a:lnTo>
                  <a:pt x="0" y="151802"/>
                </a:lnTo>
                <a:close/>
              </a:path>
              <a:path w="294640" h="174625">
                <a:moveTo>
                  <a:pt x="71880" y="16611"/>
                </a:moveTo>
                <a:lnTo>
                  <a:pt x="42329" y="16611"/>
                </a:lnTo>
                <a:lnTo>
                  <a:pt x="49740" y="18442"/>
                </a:lnTo>
                <a:lnTo>
                  <a:pt x="57577" y="25769"/>
                </a:lnTo>
                <a:lnTo>
                  <a:pt x="59545" y="31008"/>
                </a:lnTo>
                <a:lnTo>
                  <a:pt x="59545" y="62186"/>
                </a:lnTo>
                <a:lnTo>
                  <a:pt x="57833" y="68277"/>
                </a:lnTo>
                <a:lnTo>
                  <a:pt x="51018" y="76625"/>
                </a:lnTo>
                <a:lnTo>
                  <a:pt x="45055" y="78712"/>
                </a:lnTo>
                <a:lnTo>
                  <a:pt x="18911" y="78712"/>
                </a:lnTo>
                <a:lnTo>
                  <a:pt x="18911" y="95324"/>
                </a:lnTo>
                <a:lnTo>
                  <a:pt x="36545" y="95324"/>
                </a:lnTo>
                <a:lnTo>
                  <a:pt x="47051" y="96825"/>
                </a:lnTo>
                <a:lnTo>
                  <a:pt x="54558" y="101329"/>
                </a:lnTo>
                <a:lnTo>
                  <a:pt x="59065" y="108836"/>
                </a:lnTo>
                <a:lnTo>
                  <a:pt x="60567" y="119346"/>
                </a:lnTo>
                <a:lnTo>
                  <a:pt x="60567" y="143454"/>
                </a:lnTo>
                <a:lnTo>
                  <a:pt x="58480" y="148736"/>
                </a:lnTo>
                <a:lnTo>
                  <a:pt x="50123" y="155891"/>
                </a:lnTo>
                <a:lnTo>
                  <a:pt x="42550" y="157680"/>
                </a:lnTo>
                <a:lnTo>
                  <a:pt x="73180" y="157680"/>
                </a:lnTo>
                <a:lnTo>
                  <a:pt x="75866" y="152889"/>
                </a:lnTo>
                <a:lnTo>
                  <a:pt x="78000" y="145557"/>
                </a:lnTo>
                <a:lnTo>
                  <a:pt x="78712" y="137236"/>
                </a:lnTo>
                <a:lnTo>
                  <a:pt x="78712" y="117557"/>
                </a:lnTo>
                <a:lnTo>
                  <a:pt x="77482" y="106520"/>
                </a:lnTo>
                <a:lnTo>
                  <a:pt x="73793" y="97688"/>
                </a:lnTo>
                <a:lnTo>
                  <a:pt x="67643" y="91059"/>
                </a:lnTo>
                <a:lnTo>
                  <a:pt x="59034" y="86635"/>
                </a:lnTo>
                <a:lnTo>
                  <a:pt x="67192" y="81843"/>
                </a:lnTo>
                <a:lnTo>
                  <a:pt x="73023" y="74879"/>
                </a:lnTo>
                <a:lnTo>
                  <a:pt x="76523" y="65742"/>
                </a:lnTo>
                <a:lnTo>
                  <a:pt x="77690" y="54434"/>
                </a:lnTo>
                <a:lnTo>
                  <a:pt x="77690" y="36800"/>
                </a:lnTo>
                <a:lnTo>
                  <a:pt x="74879" y="20700"/>
                </a:lnTo>
                <a:lnTo>
                  <a:pt x="71880" y="16611"/>
                </a:lnTo>
                <a:close/>
              </a:path>
              <a:path w="294640" h="174625">
                <a:moveTo>
                  <a:pt x="32711" y="0"/>
                </a:moveTo>
                <a:lnTo>
                  <a:pt x="24166" y="223"/>
                </a:lnTo>
                <a:lnTo>
                  <a:pt x="16419" y="894"/>
                </a:lnTo>
                <a:lnTo>
                  <a:pt x="9471" y="2012"/>
                </a:lnTo>
                <a:lnTo>
                  <a:pt x="3322" y="3577"/>
                </a:lnTo>
                <a:lnTo>
                  <a:pt x="3322" y="20955"/>
                </a:lnTo>
                <a:lnTo>
                  <a:pt x="9482" y="19055"/>
                </a:lnTo>
                <a:lnTo>
                  <a:pt x="16221" y="17697"/>
                </a:lnTo>
                <a:lnTo>
                  <a:pt x="23538" y="16882"/>
                </a:lnTo>
                <a:lnTo>
                  <a:pt x="31433" y="16611"/>
                </a:lnTo>
                <a:lnTo>
                  <a:pt x="71880" y="16611"/>
                </a:lnTo>
                <a:lnTo>
                  <a:pt x="66445" y="9200"/>
                </a:lnTo>
                <a:lnTo>
                  <a:pt x="52389" y="2300"/>
                </a:lnTo>
                <a:lnTo>
                  <a:pt x="327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7" name="object 137"/>
          <p:cNvSpPr/>
          <p:nvPr/>
        </p:nvSpPr>
        <p:spPr>
          <a:xfrm>
            <a:off x="15151865" y="12196460"/>
            <a:ext cx="285750" cy="177165"/>
          </a:xfrm>
          <a:custGeom>
            <a:avLst/>
            <a:gdLst/>
            <a:ahLst/>
            <a:cxnLst/>
            <a:rect l="l" t="t" r="r" b="b"/>
            <a:pathLst>
              <a:path w="285750" h="177165">
                <a:moveTo>
                  <a:pt x="285716" y="2555"/>
                </a:moveTo>
                <a:lnTo>
                  <a:pt x="209048" y="2555"/>
                </a:lnTo>
                <a:lnTo>
                  <a:pt x="209048" y="19167"/>
                </a:lnTo>
                <a:lnTo>
                  <a:pt x="266549" y="19167"/>
                </a:lnTo>
                <a:lnTo>
                  <a:pt x="250704" y="69256"/>
                </a:lnTo>
                <a:lnTo>
                  <a:pt x="239588" y="110529"/>
                </a:lnTo>
                <a:lnTo>
                  <a:pt x="236137" y="148480"/>
                </a:lnTo>
                <a:lnTo>
                  <a:pt x="236137" y="174292"/>
                </a:lnTo>
                <a:lnTo>
                  <a:pt x="254538" y="174292"/>
                </a:lnTo>
                <a:lnTo>
                  <a:pt x="254554" y="148480"/>
                </a:lnTo>
                <a:lnTo>
                  <a:pt x="254746" y="139152"/>
                </a:lnTo>
                <a:lnTo>
                  <a:pt x="262269" y="93279"/>
                </a:lnTo>
                <a:lnTo>
                  <a:pt x="285716" y="17122"/>
                </a:lnTo>
                <a:lnTo>
                  <a:pt x="285716" y="2555"/>
                </a:lnTo>
                <a:close/>
              </a:path>
              <a:path w="285750" h="177165">
                <a:moveTo>
                  <a:pt x="150652" y="0"/>
                </a:moveTo>
                <a:lnTo>
                  <a:pt x="114618" y="17130"/>
                </a:lnTo>
                <a:lnTo>
                  <a:pt x="108868" y="40634"/>
                </a:lnTo>
                <a:lnTo>
                  <a:pt x="108868" y="136469"/>
                </a:lnTo>
                <a:lnTo>
                  <a:pt x="132092" y="174100"/>
                </a:lnTo>
                <a:lnTo>
                  <a:pt x="150652" y="176847"/>
                </a:lnTo>
                <a:lnTo>
                  <a:pt x="160635" y="176161"/>
                </a:lnTo>
                <a:lnTo>
                  <a:pt x="169245" y="174100"/>
                </a:lnTo>
                <a:lnTo>
                  <a:pt x="176480" y="170666"/>
                </a:lnTo>
                <a:lnTo>
                  <a:pt x="182342" y="165858"/>
                </a:lnTo>
                <a:lnTo>
                  <a:pt x="186421" y="160492"/>
                </a:lnTo>
                <a:lnTo>
                  <a:pt x="150780" y="160492"/>
                </a:lnTo>
                <a:lnTo>
                  <a:pt x="140382" y="158958"/>
                </a:lnTo>
                <a:lnTo>
                  <a:pt x="132955" y="154358"/>
                </a:lnTo>
                <a:lnTo>
                  <a:pt x="128499" y="146691"/>
                </a:lnTo>
                <a:lnTo>
                  <a:pt x="127084" y="136469"/>
                </a:lnTo>
                <a:lnTo>
                  <a:pt x="127048" y="40634"/>
                </a:lnTo>
                <a:lnTo>
                  <a:pt x="128499" y="30156"/>
                </a:lnTo>
                <a:lnTo>
                  <a:pt x="132955" y="22489"/>
                </a:lnTo>
                <a:lnTo>
                  <a:pt x="140382" y="17889"/>
                </a:lnTo>
                <a:lnTo>
                  <a:pt x="150780" y="16355"/>
                </a:lnTo>
                <a:lnTo>
                  <a:pt x="186287" y="16355"/>
                </a:lnTo>
                <a:lnTo>
                  <a:pt x="182342" y="11116"/>
                </a:lnTo>
                <a:lnTo>
                  <a:pt x="176480" y="6253"/>
                </a:lnTo>
                <a:lnTo>
                  <a:pt x="169245" y="2779"/>
                </a:lnTo>
                <a:lnTo>
                  <a:pt x="160635" y="694"/>
                </a:lnTo>
                <a:lnTo>
                  <a:pt x="150652" y="0"/>
                </a:lnTo>
                <a:close/>
              </a:path>
              <a:path w="285750" h="177165">
                <a:moveTo>
                  <a:pt x="186287" y="16355"/>
                </a:moveTo>
                <a:lnTo>
                  <a:pt x="150780" y="16355"/>
                </a:lnTo>
                <a:lnTo>
                  <a:pt x="161178" y="17889"/>
                </a:lnTo>
                <a:lnTo>
                  <a:pt x="168606" y="22489"/>
                </a:lnTo>
                <a:lnTo>
                  <a:pt x="173062" y="30156"/>
                </a:lnTo>
                <a:lnTo>
                  <a:pt x="174512" y="40634"/>
                </a:lnTo>
                <a:lnTo>
                  <a:pt x="174477" y="136469"/>
                </a:lnTo>
                <a:lnTo>
                  <a:pt x="173062" y="146691"/>
                </a:lnTo>
                <a:lnTo>
                  <a:pt x="168606" y="154358"/>
                </a:lnTo>
                <a:lnTo>
                  <a:pt x="161178" y="158958"/>
                </a:lnTo>
                <a:lnTo>
                  <a:pt x="150780" y="160492"/>
                </a:lnTo>
                <a:lnTo>
                  <a:pt x="186421" y="160492"/>
                </a:lnTo>
                <a:lnTo>
                  <a:pt x="186870" y="159901"/>
                </a:lnTo>
                <a:lnTo>
                  <a:pt x="190105" y="153016"/>
                </a:lnTo>
                <a:lnTo>
                  <a:pt x="192045" y="145206"/>
                </a:lnTo>
                <a:lnTo>
                  <a:pt x="192692" y="136469"/>
                </a:lnTo>
                <a:lnTo>
                  <a:pt x="192692" y="40634"/>
                </a:lnTo>
                <a:lnTo>
                  <a:pt x="192045" y="31889"/>
                </a:lnTo>
                <a:lnTo>
                  <a:pt x="190105" y="24054"/>
                </a:lnTo>
                <a:lnTo>
                  <a:pt x="186870" y="17130"/>
                </a:lnTo>
                <a:lnTo>
                  <a:pt x="186287" y="16355"/>
                </a:lnTo>
                <a:close/>
              </a:path>
              <a:path w="285750" h="177165">
                <a:moveTo>
                  <a:pt x="0" y="153080"/>
                </a:moveTo>
                <a:lnTo>
                  <a:pt x="0" y="170970"/>
                </a:lnTo>
                <a:lnTo>
                  <a:pt x="7147" y="172982"/>
                </a:lnTo>
                <a:lnTo>
                  <a:pt x="15301" y="174420"/>
                </a:lnTo>
                <a:lnTo>
                  <a:pt x="24461" y="175282"/>
                </a:lnTo>
                <a:lnTo>
                  <a:pt x="34628" y="175570"/>
                </a:lnTo>
                <a:lnTo>
                  <a:pt x="44671" y="174963"/>
                </a:lnTo>
                <a:lnTo>
                  <a:pt x="73183" y="158958"/>
                </a:lnTo>
                <a:lnTo>
                  <a:pt x="31561" y="158958"/>
                </a:lnTo>
                <a:lnTo>
                  <a:pt x="23407" y="158591"/>
                </a:lnTo>
                <a:lnTo>
                  <a:pt x="15429" y="157489"/>
                </a:lnTo>
                <a:lnTo>
                  <a:pt x="7626" y="155652"/>
                </a:lnTo>
                <a:lnTo>
                  <a:pt x="0" y="153080"/>
                </a:lnTo>
                <a:close/>
              </a:path>
              <a:path w="285750" h="177165">
                <a:moveTo>
                  <a:pt x="71880" y="17889"/>
                </a:moveTo>
                <a:lnTo>
                  <a:pt x="42329" y="17889"/>
                </a:lnTo>
                <a:lnTo>
                  <a:pt x="49740" y="19720"/>
                </a:lnTo>
                <a:lnTo>
                  <a:pt x="57586" y="27046"/>
                </a:lnTo>
                <a:lnTo>
                  <a:pt x="59545" y="32285"/>
                </a:lnTo>
                <a:lnTo>
                  <a:pt x="59545" y="63464"/>
                </a:lnTo>
                <a:lnTo>
                  <a:pt x="57841" y="69555"/>
                </a:lnTo>
                <a:lnTo>
                  <a:pt x="51018" y="77903"/>
                </a:lnTo>
                <a:lnTo>
                  <a:pt x="45063" y="79990"/>
                </a:lnTo>
                <a:lnTo>
                  <a:pt x="18911" y="79990"/>
                </a:lnTo>
                <a:lnTo>
                  <a:pt x="18911" y="96601"/>
                </a:lnTo>
                <a:lnTo>
                  <a:pt x="36545" y="96601"/>
                </a:lnTo>
                <a:lnTo>
                  <a:pt x="47055" y="98103"/>
                </a:lnTo>
                <a:lnTo>
                  <a:pt x="54562" y="102607"/>
                </a:lnTo>
                <a:lnTo>
                  <a:pt x="59066" y="110114"/>
                </a:lnTo>
                <a:lnTo>
                  <a:pt x="60567" y="120624"/>
                </a:lnTo>
                <a:lnTo>
                  <a:pt x="60567" y="144732"/>
                </a:lnTo>
                <a:lnTo>
                  <a:pt x="58480" y="150014"/>
                </a:lnTo>
                <a:lnTo>
                  <a:pt x="50123" y="157169"/>
                </a:lnTo>
                <a:lnTo>
                  <a:pt x="42550" y="158958"/>
                </a:lnTo>
                <a:lnTo>
                  <a:pt x="73183" y="158958"/>
                </a:lnTo>
                <a:lnTo>
                  <a:pt x="75869" y="154166"/>
                </a:lnTo>
                <a:lnTo>
                  <a:pt x="78001" y="146835"/>
                </a:lnTo>
                <a:lnTo>
                  <a:pt x="78712" y="138513"/>
                </a:lnTo>
                <a:lnTo>
                  <a:pt x="78712" y="118835"/>
                </a:lnTo>
                <a:lnTo>
                  <a:pt x="77482" y="107798"/>
                </a:lnTo>
                <a:lnTo>
                  <a:pt x="73793" y="98965"/>
                </a:lnTo>
                <a:lnTo>
                  <a:pt x="67643" y="92337"/>
                </a:lnTo>
                <a:lnTo>
                  <a:pt x="59034" y="87912"/>
                </a:lnTo>
                <a:lnTo>
                  <a:pt x="67192" y="83121"/>
                </a:lnTo>
                <a:lnTo>
                  <a:pt x="73023" y="76157"/>
                </a:lnTo>
                <a:lnTo>
                  <a:pt x="76523" y="67020"/>
                </a:lnTo>
                <a:lnTo>
                  <a:pt x="77690" y="55712"/>
                </a:lnTo>
                <a:lnTo>
                  <a:pt x="77690" y="38078"/>
                </a:lnTo>
                <a:lnTo>
                  <a:pt x="74879" y="21978"/>
                </a:lnTo>
                <a:lnTo>
                  <a:pt x="71880" y="17889"/>
                </a:lnTo>
                <a:close/>
              </a:path>
              <a:path w="285750" h="177165">
                <a:moveTo>
                  <a:pt x="32711" y="1277"/>
                </a:moveTo>
                <a:lnTo>
                  <a:pt x="24166" y="1501"/>
                </a:lnTo>
                <a:lnTo>
                  <a:pt x="16419" y="2172"/>
                </a:lnTo>
                <a:lnTo>
                  <a:pt x="9471" y="3290"/>
                </a:lnTo>
                <a:lnTo>
                  <a:pt x="3322" y="4855"/>
                </a:lnTo>
                <a:lnTo>
                  <a:pt x="3322" y="22233"/>
                </a:lnTo>
                <a:lnTo>
                  <a:pt x="9487" y="20333"/>
                </a:lnTo>
                <a:lnTo>
                  <a:pt x="16228" y="18975"/>
                </a:lnTo>
                <a:lnTo>
                  <a:pt x="23543" y="18160"/>
                </a:lnTo>
                <a:lnTo>
                  <a:pt x="31433" y="17889"/>
                </a:lnTo>
                <a:lnTo>
                  <a:pt x="71880" y="17889"/>
                </a:lnTo>
                <a:lnTo>
                  <a:pt x="66445" y="10477"/>
                </a:lnTo>
                <a:lnTo>
                  <a:pt x="52389" y="3577"/>
                </a:lnTo>
                <a:lnTo>
                  <a:pt x="32711" y="12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8" name="object 138"/>
          <p:cNvSpPr/>
          <p:nvPr/>
        </p:nvSpPr>
        <p:spPr>
          <a:xfrm>
            <a:off x="15614685" y="12197738"/>
            <a:ext cx="269875" cy="174625"/>
          </a:xfrm>
          <a:custGeom>
            <a:avLst/>
            <a:gdLst/>
            <a:ahLst/>
            <a:cxnLst/>
            <a:rect l="l" t="t" r="r" b="b"/>
            <a:pathLst>
              <a:path w="269875" h="174625">
                <a:moveTo>
                  <a:pt x="269871" y="1277"/>
                </a:moveTo>
                <a:lnTo>
                  <a:pt x="193203" y="1277"/>
                </a:lnTo>
                <a:lnTo>
                  <a:pt x="193203" y="17889"/>
                </a:lnTo>
                <a:lnTo>
                  <a:pt x="250704" y="17889"/>
                </a:lnTo>
                <a:lnTo>
                  <a:pt x="234860" y="67979"/>
                </a:lnTo>
                <a:lnTo>
                  <a:pt x="223743" y="109252"/>
                </a:lnTo>
                <a:lnTo>
                  <a:pt x="220293" y="147202"/>
                </a:lnTo>
                <a:lnTo>
                  <a:pt x="220293" y="173014"/>
                </a:lnTo>
                <a:lnTo>
                  <a:pt x="238693" y="173014"/>
                </a:lnTo>
                <a:lnTo>
                  <a:pt x="238709" y="147202"/>
                </a:lnTo>
                <a:lnTo>
                  <a:pt x="238901" y="137874"/>
                </a:lnTo>
                <a:lnTo>
                  <a:pt x="246424" y="92001"/>
                </a:lnTo>
                <a:lnTo>
                  <a:pt x="269871" y="15844"/>
                </a:lnTo>
                <a:lnTo>
                  <a:pt x="269871" y="1277"/>
                </a:lnTo>
                <a:close/>
              </a:path>
              <a:path w="269875" h="174625">
                <a:moveTo>
                  <a:pt x="98135" y="151802"/>
                </a:moveTo>
                <a:lnTo>
                  <a:pt x="98135" y="169692"/>
                </a:lnTo>
                <a:lnTo>
                  <a:pt x="105282" y="171704"/>
                </a:lnTo>
                <a:lnTo>
                  <a:pt x="113436" y="173142"/>
                </a:lnTo>
                <a:lnTo>
                  <a:pt x="122597" y="174004"/>
                </a:lnTo>
                <a:lnTo>
                  <a:pt x="132763" y="174292"/>
                </a:lnTo>
                <a:lnTo>
                  <a:pt x="142806" y="173685"/>
                </a:lnTo>
                <a:lnTo>
                  <a:pt x="171319" y="157680"/>
                </a:lnTo>
                <a:lnTo>
                  <a:pt x="129697" y="157680"/>
                </a:lnTo>
                <a:lnTo>
                  <a:pt x="121543" y="157313"/>
                </a:lnTo>
                <a:lnTo>
                  <a:pt x="113564" y="156211"/>
                </a:lnTo>
                <a:lnTo>
                  <a:pt x="105762" y="154374"/>
                </a:lnTo>
                <a:lnTo>
                  <a:pt x="98135" y="151802"/>
                </a:lnTo>
                <a:close/>
              </a:path>
              <a:path w="269875" h="174625">
                <a:moveTo>
                  <a:pt x="170015" y="16611"/>
                </a:moveTo>
                <a:lnTo>
                  <a:pt x="140464" y="16611"/>
                </a:lnTo>
                <a:lnTo>
                  <a:pt x="147875" y="18442"/>
                </a:lnTo>
                <a:lnTo>
                  <a:pt x="155721" y="25769"/>
                </a:lnTo>
                <a:lnTo>
                  <a:pt x="157680" y="31008"/>
                </a:lnTo>
                <a:lnTo>
                  <a:pt x="157680" y="62186"/>
                </a:lnTo>
                <a:lnTo>
                  <a:pt x="155977" y="68277"/>
                </a:lnTo>
                <a:lnTo>
                  <a:pt x="149153" y="76625"/>
                </a:lnTo>
                <a:lnTo>
                  <a:pt x="143199" y="78712"/>
                </a:lnTo>
                <a:lnTo>
                  <a:pt x="117046" y="78712"/>
                </a:lnTo>
                <a:lnTo>
                  <a:pt x="117046" y="95324"/>
                </a:lnTo>
                <a:lnTo>
                  <a:pt x="134680" y="95324"/>
                </a:lnTo>
                <a:lnTo>
                  <a:pt x="145190" y="96825"/>
                </a:lnTo>
                <a:lnTo>
                  <a:pt x="152697" y="101329"/>
                </a:lnTo>
                <a:lnTo>
                  <a:pt x="157201" y="108836"/>
                </a:lnTo>
                <a:lnTo>
                  <a:pt x="158703" y="119346"/>
                </a:lnTo>
                <a:lnTo>
                  <a:pt x="158703" y="143454"/>
                </a:lnTo>
                <a:lnTo>
                  <a:pt x="156616" y="148736"/>
                </a:lnTo>
                <a:lnTo>
                  <a:pt x="148259" y="155891"/>
                </a:lnTo>
                <a:lnTo>
                  <a:pt x="140686" y="157680"/>
                </a:lnTo>
                <a:lnTo>
                  <a:pt x="171319" y="157680"/>
                </a:lnTo>
                <a:lnTo>
                  <a:pt x="174004" y="152889"/>
                </a:lnTo>
                <a:lnTo>
                  <a:pt x="176137" y="145557"/>
                </a:lnTo>
                <a:lnTo>
                  <a:pt x="176847" y="137236"/>
                </a:lnTo>
                <a:lnTo>
                  <a:pt x="176847" y="117557"/>
                </a:lnTo>
                <a:lnTo>
                  <a:pt x="175618" y="106520"/>
                </a:lnTo>
                <a:lnTo>
                  <a:pt x="171928" y="97688"/>
                </a:lnTo>
                <a:lnTo>
                  <a:pt x="165778" y="91059"/>
                </a:lnTo>
                <a:lnTo>
                  <a:pt x="157169" y="86635"/>
                </a:lnTo>
                <a:lnTo>
                  <a:pt x="165328" y="81843"/>
                </a:lnTo>
                <a:lnTo>
                  <a:pt x="171158" y="74879"/>
                </a:lnTo>
                <a:lnTo>
                  <a:pt x="174658" y="65742"/>
                </a:lnTo>
                <a:lnTo>
                  <a:pt x="175825" y="54434"/>
                </a:lnTo>
                <a:lnTo>
                  <a:pt x="175825" y="36800"/>
                </a:lnTo>
                <a:lnTo>
                  <a:pt x="173014" y="20700"/>
                </a:lnTo>
                <a:lnTo>
                  <a:pt x="170015" y="16611"/>
                </a:lnTo>
                <a:close/>
              </a:path>
              <a:path w="269875" h="174625">
                <a:moveTo>
                  <a:pt x="130847" y="0"/>
                </a:moveTo>
                <a:lnTo>
                  <a:pt x="122301" y="223"/>
                </a:lnTo>
                <a:lnTo>
                  <a:pt x="114555" y="894"/>
                </a:lnTo>
                <a:lnTo>
                  <a:pt x="107606" y="2012"/>
                </a:lnTo>
                <a:lnTo>
                  <a:pt x="101457" y="3577"/>
                </a:lnTo>
                <a:lnTo>
                  <a:pt x="101457" y="20955"/>
                </a:lnTo>
                <a:lnTo>
                  <a:pt x="107622" y="19055"/>
                </a:lnTo>
                <a:lnTo>
                  <a:pt x="114363" y="17697"/>
                </a:lnTo>
                <a:lnTo>
                  <a:pt x="121678" y="16882"/>
                </a:lnTo>
                <a:lnTo>
                  <a:pt x="129569" y="16611"/>
                </a:lnTo>
                <a:lnTo>
                  <a:pt x="170015" y="16611"/>
                </a:lnTo>
                <a:lnTo>
                  <a:pt x="164581" y="9200"/>
                </a:lnTo>
                <a:lnTo>
                  <a:pt x="150525" y="2300"/>
                </a:lnTo>
                <a:lnTo>
                  <a:pt x="130847" y="0"/>
                </a:lnTo>
                <a:close/>
              </a:path>
              <a:path w="269875" h="174625">
                <a:moveTo>
                  <a:pt x="74000" y="16866"/>
                </a:moveTo>
                <a:lnTo>
                  <a:pt x="44501" y="16866"/>
                </a:lnTo>
                <a:lnTo>
                  <a:pt x="51963" y="18570"/>
                </a:lnTo>
                <a:lnTo>
                  <a:pt x="59451" y="25385"/>
                </a:lnTo>
                <a:lnTo>
                  <a:pt x="61334" y="30496"/>
                </a:lnTo>
                <a:lnTo>
                  <a:pt x="61334" y="56393"/>
                </a:lnTo>
                <a:lnTo>
                  <a:pt x="60397" y="61845"/>
                </a:lnTo>
                <a:lnTo>
                  <a:pt x="56640" y="70023"/>
                </a:lnTo>
                <a:lnTo>
                  <a:pt x="53062" y="73771"/>
                </a:lnTo>
                <a:lnTo>
                  <a:pt x="47789" y="77179"/>
                </a:lnTo>
                <a:lnTo>
                  <a:pt x="20780" y="96466"/>
                </a:lnTo>
                <a:lnTo>
                  <a:pt x="0" y="135958"/>
                </a:lnTo>
                <a:lnTo>
                  <a:pt x="0" y="173014"/>
                </a:lnTo>
                <a:lnTo>
                  <a:pt x="79990" y="173014"/>
                </a:lnTo>
                <a:lnTo>
                  <a:pt x="79990" y="156147"/>
                </a:lnTo>
                <a:lnTo>
                  <a:pt x="18400" y="156147"/>
                </a:lnTo>
                <a:lnTo>
                  <a:pt x="18400" y="129058"/>
                </a:lnTo>
                <a:lnTo>
                  <a:pt x="19840" y="123180"/>
                </a:lnTo>
                <a:lnTo>
                  <a:pt x="25641" y="115002"/>
                </a:lnTo>
                <a:lnTo>
                  <a:pt x="31348" y="110061"/>
                </a:lnTo>
                <a:lnTo>
                  <a:pt x="39867" y="104268"/>
                </a:lnTo>
                <a:lnTo>
                  <a:pt x="59545" y="90212"/>
                </a:lnTo>
                <a:lnTo>
                  <a:pt x="79385" y="56393"/>
                </a:lnTo>
                <a:lnTo>
                  <a:pt x="79479" y="36289"/>
                </a:lnTo>
                <a:lnTo>
                  <a:pt x="76652" y="20412"/>
                </a:lnTo>
                <a:lnTo>
                  <a:pt x="74000" y="16866"/>
                </a:lnTo>
                <a:close/>
              </a:path>
              <a:path w="269875" h="174625">
                <a:moveTo>
                  <a:pt x="34245" y="0"/>
                </a:moveTo>
                <a:lnTo>
                  <a:pt x="25471" y="287"/>
                </a:lnTo>
                <a:lnTo>
                  <a:pt x="17307" y="1150"/>
                </a:lnTo>
                <a:lnTo>
                  <a:pt x="9754" y="2587"/>
                </a:lnTo>
                <a:lnTo>
                  <a:pt x="2811" y="4600"/>
                </a:lnTo>
                <a:lnTo>
                  <a:pt x="2811" y="22233"/>
                </a:lnTo>
                <a:lnTo>
                  <a:pt x="9894" y="19885"/>
                </a:lnTo>
                <a:lnTo>
                  <a:pt x="17346" y="18208"/>
                </a:lnTo>
                <a:lnTo>
                  <a:pt x="25164" y="17202"/>
                </a:lnTo>
                <a:lnTo>
                  <a:pt x="33350" y="16866"/>
                </a:lnTo>
                <a:lnTo>
                  <a:pt x="74000" y="16866"/>
                </a:lnTo>
                <a:lnTo>
                  <a:pt x="68170" y="9072"/>
                </a:lnTo>
                <a:lnTo>
                  <a:pt x="54035" y="2268"/>
                </a:lnTo>
                <a:lnTo>
                  <a:pt x="342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9" name="object 139"/>
          <p:cNvSpPr/>
          <p:nvPr/>
        </p:nvSpPr>
        <p:spPr>
          <a:xfrm>
            <a:off x="16060128" y="12199016"/>
            <a:ext cx="269240" cy="173355"/>
          </a:xfrm>
          <a:custGeom>
            <a:avLst/>
            <a:gdLst/>
            <a:ahLst/>
            <a:cxnLst/>
            <a:rect l="l" t="t" r="r" b="b"/>
            <a:pathLst>
              <a:path w="269240" h="173354">
                <a:moveTo>
                  <a:pt x="189881" y="150014"/>
                </a:moveTo>
                <a:lnTo>
                  <a:pt x="189881" y="167903"/>
                </a:lnTo>
                <a:lnTo>
                  <a:pt x="198059" y="170139"/>
                </a:lnTo>
                <a:lnTo>
                  <a:pt x="206237" y="171736"/>
                </a:lnTo>
                <a:lnTo>
                  <a:pt x="214415" y="172695"/>
                </a:lnTo>
                <a:lnTo>
                  <a:pt x="222593" y="173014"/>
                </a:lnTo>
                <a:lnTo>
                  <a:pt x="233486" y="172407"/>
                </a:lnTo>
                <a:lnTo>
                  <a:pt x="263274" y="156403"/>
                </a:lnTo>
                <a:lnTo>
                  <a:pt x="222465" y="156403"/>
                </a:lnTo>
                <a:lnTo>
                  <a:pt x="214630" y="156003"/>
                </a:lnTo>
                <a:lnTo>
                  <a:pt x="206588" y="154805"/>
                </a:lnTo>
                <a:lnTo>
                  <a:pt x="198338" y="152809"/>
                </a:lnTo>
                <a:lnTo>
                  <a:pt x="189881" y="150014"/>
                </a:lnTo>
                <a:close/>
              </a:path>
              <a:path w="269240" h="173354">
                <a:moveTo>
                  <a:pt x="263601" y="86635"/>
                </a:moveTo>
                <a:lnTo>
                  <a:pt x="236308" y="86635"/>
                </a:lnTo>
                <a:lnTo>
                  <a:pt x="242399" y="88466"/>
                </a:lnTo>
                <a:lnTo>
                  <a:pt x="249043" y="95792"/>
                </a:lnTo>
                <a:lnTo>
                  <a:pt x="250704" y="101542"/>
                </a:lnTo>
                <a:lnTo>
                  <a:pt x="250704" y="142006"/>
                </a:lnTo>
                <a:lnTo>
                  <a:pt x="248575" y="147245"/>
                </a:lnTo>
                <a:lnTo>
                  <a:pt x="240056" y="154571"/>
                </a:lnTo>
                <a:lnTo>
                  <a:pt x="232773" y="156403"/>
                </a:lnTo>
                <a:lnTo>
                  <a:pt x="263274" y="156403"/>
                </a:lnTo>
                <a:lnTo>
                  <a:pt x="265974" y="151675"/>
                </a:lnTo>
                <a:lnTo>
                  <a:pt x="268130" y="144423"/>
                </a:lnTo>
                <a:lnTo>
                  <a:pt x="268849" y="136213"/>
                </a:lnTo>
                <a:lnTo>
                  <a:pt x="268849" y="108102"/>
                </a:lnTo>
                <a:lnTo>
                  <a:pt x="266437" y="91330"/>
                </a:lnTo>
                <a:lnTo>
                  <a:pt x="263601" y="86635"/>
                </a:lnTo>
                <a:close/>
              </a:path>
              <a:path w="269240" h="173354">
                <a:moveTo>
                  <a:pt x="264760" y="0"/>
                </a:moveTo>
                <a:lnTo>
                  <a:pt x="191159" y="0"/>
                </a:lnTo>
                <a:lnTo>
                  <a:pt x="191159" y="89446"/>
                </a:lnTo>
                <a:lnTo>
                  <a:pt x="215309" y="87337"/>
                </a:lnTo>
                <a:lnTo>
                  <a:pt x="222880" y="86810"/>
                </a:lnTo>
                <a:lnTo>
                  <a:pt x="227448" y="86635"/>
                </a:lnTo>
                <a:lnTo>
                  <a:pt x="263601" y="86635"/>
                </a:lnTo>
                <a:lnTo>
                  <a:pt x="259202" y="79351"/>
                </a:lnTo>
                <a:lnTo>
                  <a:pt x="247143" y="72163"/>
                </a:lnTo>
                <a:lnTo>
                  <a:pt x="239264" y="71045"/>
                </a:lnTo>
                <a:lnTo>
                  <a:pt x="209048" y="71045"/>
                </a:lnTo>
                <a:lnTo>
                  <a:pt x="209048" y="16866"/>
                </a:lnTo>
                <a:lnTo>
                  <a:pt x="264760" y="16866"/>
                </a:lnTo>
                <a:lnTo>
                  <a:pt x="264760" y="0"/>
                </a:lnTo>
                <a:close/>
              </a:path>
              <a:path w="269240" h="173354">
                <a:moveTo>
                  <a:pt x="230260" y="69768"/>
                </a:moveTo>
                <a:lnTo>
                  <a:pt x="222593" y="69768"/>
                </a:lnTo>
                <a:lnTo>
                  <a:pt x="215522" y="70193"/>
                </a:lnTo>
                <a:lnTo>
                  <a:pt x="209048" y="71045"/>
                </a:lnTo>
                <a:lnTo>
                  <a:pt x="239264" y="71045"/>
                </a:lnTo>
                <a:lnTo>
                  <a:pt x="230260" y="69768"/>
                </a:lnTo>
                <a:close/>
              </a:path>
              <a:path w="269240" h="173354">
                <a:moveTo>
                  <a:pt x="82801" y="150014"/>
                </a:moveTo>
                <a:lnTo>
                  <a:pt x="82801" y="167903"/>
                </a:lnTo>
                <a:lnTo>
                  <a:pt x="90979" y="170139"/>
                </a:lnTo>
                <a:lnTo>
                  <a:pt x="99157" y="171736"/>
                </a:lnTo>
                <a:lnTo>
                  <a:pt x="107335" y="172695"/>
                </a:lnTo>
                <a:lnTo>
                  <a:pt x="115513" y="173014"/>
                </a:lnTo>
                <a:lnTo>
                  <a:pt x="126403" y="172407"/>
                </a:lnTo>
                <a:lnTo>
                  <a:pt x="156194" y="156403"/>
                </a:lnTo>
                <a:lnTo>
                  <a:pt x="115385" y="156403"/>
                </a:lnTo>
                <a:lnTo>
                  <a:pt x="107551" y="156003"/>
                </a:lnTo>
                <a:lnTo>
                  <a:pt x="99508" y="154805"/>
                </a:lnTo>
                <a:lnTo>
                  <a:pt x="91259" y="152809"/>
                </a:lnTo>
                <a:lnTo>
                  <a:pt x="82801" y="150014"/>
                </a:lnTo>
                <a:close/>
              </a:path>
              <a:path w="269240" h="173354">
                <a:moveTo>
                  <a:pt x="156521" y="86635"/>
                </a:moveTo>
                <a:lnTo>
                  <a:pt x="129219" y="86635"/>
                </a:lnTo>
                <a:lnTo>
                  <a:pt x="135319" y="88466"/>
                </a:lnTo>
                <a:lnTo>
                  <a:pt x="141963" y="95792"/>
                </a:lnTo>
                <a:lnTo>
                  <a:pt x="143625" y="101542"/>
                </a:lnTo>
                <a:lnTo>
                  <a:pt x="143625" y="142006"/>
                </a:lnTo>
                <a:lnTo>
                  <a:pt x="141495" y="147245"/>
                </a:lnTo>
                <a:lnTo>
                  <a:pt x="132976" y="154571"/>
                </a:lnTo>
                <a:lnTo>
                  <a:pt x="125693" y="156403"/>
                </a:lnTo>
                <a:lnTo>
                  <a:pt x="156194" y="156403"/>
                </a:lnTo>
                <a:lnTo>
                  <a:pt x="158894" y="151675"/>
                </a:lnTo>
                <a:lnTo>
                  <a:pt x="161051" y="144423"/>
                </a:lnTo>
                <a:lnTo>
                  <a:pt x="161769" y="136213"/>
                </a:lnTo>
                <a:lnTo>
                  <a:pt x="161769" y="108102"/>
                </a:lnTo>
                <a:lnTo>
                  <a:pt x="159358" y="91330"/>
                </a:lnTo>
                <a:lnTo>
                  <a:pt x="156521" y="86635"/>
                </a:lnTo>
                <a:close/>
              </a:path>
              <a:path w="269240" h="173354">
                <a:moveTo>
                  <a:pt x="157680" y="0"/>
                </a:moveTo>
                <a:lnTo>
                  <a:pt x="84079" y="0"/>
                </a:lnTo>
                <a:lnTo>
                  <a:pt x="84079" y="89446"/>
                </a:lnTo>
                <a:lnTo>
                  <a:pt x="108229" y="87337"/>
                </a:lnTo>
                <a:lnTo>
                  <a:pt x="115800" y="86810"/>
                </a:lnTo>
                <a:lnTo>
                  <a:pt x="120369" y="86635"/>
                </a:lnTo>
                <a:lnTo>
                  <a:pt x="156521" y="86635"/>
                </a:lnTo>
                <a:lnTo>
                  <a:pt x="152122" y="79351"/>
                </a:lnTo>
                <a:lnTo>
                  <a:pt x="140063" y="72163"/>
                </a:lnTo>
                <a:lnTo>
                  <a:pt x="132184" y="71045"/>
                </a:lnTo>
                <a:lnTo>
                  <a:pt x="101968" y="71045"/>
                </a:lnTo>
                <a:lnTo>
                  <a:pt x="101968" y="16866"/>
                </a:lnTo>
                <a:lnTo>
                  <a:pt x="157680" y="16866"/>
                </a:lnTo>
                <a:lnTo>
                  <a:pt x="157680" y="0"/>
                </a:lnTo>
                <a:close/>
              </a:path>
              <a:path w="269240" h="173354">
                <a:moveTo>
                  <a:pt x="123180" y="69768"/>
                </a:moveTo>
                <a:lnTo>
                  <a:pt x="115513" y="69768"/>
                </a:lnTo>
                <a:lnTo>
                  <a:pt x="108442" y="70193"/>
                </a:lnTo>
                <a:lnTo>
                  <a:pt x="101968" y="71045"/>
                </a:lnTo>
                <a:lnTo>
                  <a:pt x="132184" y="71045"/>
                </a:lnTo>
                <a:lnTo>
                  <a:pt x="123180" y="69768"/>
                </a:lnTo>
                <a:close/>
              </a:path>
              <a:path w="269240" h="173354">
                <a:moveTo>
                  <a:pt x="50600" y="18655"/>
                </a:moveTo>
                <a:lnTo>
                  <a:pt x="32200" y="18655"/>
                </a:lnTo>
                <a:lnTo>
                  <a:pt x="32200" y="171736"/>
                </a:lnTo>
                <a:lnTo>
                  <a:pt x="50600" y="171736"/>
                </a:lnTo>
                <a:lnTo>
                  <a:pt x="50600" y="18655"/>
                </a:lnTo>
                <a:close/>
              </a:path>
              <a:path w="269240" h="173354">
                <a:moveTo>
                  <a:pt x="50600" y="0"/>
                </a:moveTo>
                <a:lnTo>
                  <a:pt x="29900" y="0"/>
                </a:lnTo>
                <a:lnTo>
                  <a:pt x="0" y="21722"/>
                </a:lnTo>
                <a:lnTo>
                  <a:pt x="0" y="42167"/>
                </a:lnTo>
                <a:lnTo>
                  <a:pt x="32200" y="18655"/>
                </a:lnTo>
                <a:lnTo>
                  <a:pt x="50600" y="18655"/>
                </a:lnTo>
                <a:lnTo>
                  <a:pt x="506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40" name="object 140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6560001" y="12199016"/>
            <a:ext cx="185025" cy="171736"/>
          </a:xfrm>
          <a:prstGeom prst="rect">
            <a:avLst/>
          </a:prstGeom>
        </p:spPr>
      </p:pic>
      <p:pic>
        <p:nvPicPr>
          <p:cNvPr id="141" name="object 141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7030490" y="12199016"/>
            <a:ext cx="146180" cy="171736"/>
          </a:xfrm>
          <a:prstGeom prst="rect">
            <a:avLst/>
          </a:prstGeom>
        </p:spPr>
      </p:pic>
      <p:sp>
        <p:nvSpPr>
          <p:cNvPr id="142" name="object 142"/>
          <p:cNvSpPr txBox="1"/>
          <p:nvPr/>
        </p:nvSpPr>
        <p:spPr>
          <a:xfrm>
            <a:off x="17493388" y="12102493"/>
            <a:ext cx="14224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4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143" name="object 143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7968652" y="12196460"/>
            <a:ext cx="83823" cy="176847"/>
          </a:xfrm>
          <a:prstGeom prst="rect">
            <a:avLst/>
          </a:prstGeom>
        </p:spPr>
      </p:pic>
      <p:sp>
        <p:nvSpPr>
          <p:cNvPr id="144" name="object 144"/>
          <p:cNvSpPr txBox="1"/>
          <p:nvPr/>
        </p:nvSpPr>
        <p:spPr>
          <a:xfrm>
            <a:off x="11949767" y="12439065"/>
            <a:ext cx="132207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>
                <a:tab pos="958850" algn="l"/>
              </a:tabLst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398</a:t>
            </a:r>
            <a:r>
              <a:rPr kumimoji="0" sz="2000" b="0" i="0" u="none" strike="noStrike" kern="0" cap="none" spc="3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294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211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145" name="object 145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3358083" y="12534311"/>
            <a:ext cx="248660" cy="173014"/>
          </a:xfrm>
          <a:prstGeom prst="rect">
            <a:avLst/>
          </a:prstGeom>
        </p:spPr>
      </p:pic>
      <p:pic>
        <p:nvPicPr>
          <p:cNvPr id="146" name="object 146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3839561" y="12533034"/>
            <a:ext cx="193970" cy="176847"/>
          </a:xfrm>
          <a:prstGeom prst="rect">
            <a:avLst/>
          </a:prstGeom>
        </p:spPr>
      </p:pic>
      <p:pic>
        <p:nvPicPr>
          <p:cNvPr id="147" name="object 147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4288837" y="12533034"/>
            <a:ext cx="192692" cy="176847"/>
          </a:xfrm>
          <a:prstGeom prst="rect">
            <a:avLst/>
          </a:prstGeom>
        </p:spPr>
      </p:pic>
      <p:pic>
        <p:nvPicPr>
          <p:cNvPr id="148" name="object 148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4803025" y="12535589"/>
            <a:ext cx="78968" cy="173014"/>
          </a:xfrm>
          <a:prstGeom prst="rect">
            <a:avLst/>
          </a:prstGeom>
        </p:spPr>
      </p:pic>
      <p:pic>
        <p:nvPicPr>
          <p:cNvPr id="149" name="object 14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252810" y="12533034"/>
            <a:ext cx="83823" cy="176847"/>
          </a:xfrm>
          <a:prstGeom prst="rect">
            <a:avLst/>
          </a:prstGeom>
        </p:spPr>
      </p:pic>
      <p:pic>
        <p:nvPicPr>
          <p:cNvPr id="150" name="object 15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705408" y="12533034"/>
            <a:ext cx="83823" cy="176847"/>
          </a:xfrm>
          <a:prstGeom prst="rect">
            <a:avLst/>
          </a:prstGeom>
        </p:spPr>
      </p:pic>
      <p:pic>
        <p:nvPicPr>
          <p:cNvPr id="151" name="object 151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6610604" y="12533034"/>
            <a:ext cx="83823" cy="176847"/>
          </a:xfrm>
          <a:prstGeom prst="rect">
            <a:avLst/>
          </a:prstGeom>
        </p:spPr>
      </p:pic>
      <p:pic>
        <p:nvPicPr>
          <p:cNvPr id="152" name="object 15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158007" y="12533034"/>
            <a:ext cx="83823" cy="176847"/>
          </a:xfrm>
          <a:prstGeom prst="rect">
            <a:avLst/>
          </a:prstGeom>
        </p:spPr>
      </p:pic>
      <p:pic>
        <p:nvPicPr>
          <p:cNvPr id="153" name="object 15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063201" y="12533034"/>
            <a:ext cx="83823" cy="176847"/>
          </a:xfrm>
          <a:prstGeom prst="rect">
            <a:avLst/>
          </a:prstGeom>
        </p:spPr>
      </p:pic>
      <p:pic>
        <p:nvPicPr>
          <p:cNvPr id="154" name="object 15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515800" y="12533034"/>
            <a:ext cx="83823" cy="176847"/>
          </a:xfrm>
          <a:prstGeom prst="rect">
            <a:avLst/>
          </a:prstGeom>
        </p:spPr>
      </p:pic>
      <p:pic>
        <p:nvPicPr>
          <p:cNvPr id="155" name="object 15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968397" y="12533034"/>
            <a:ext cx="83823" cy="176847"/>
          </a:xfrm>
          <a:prstGeom prst="rect">
            <a:avLst/>
          </a:prstGeom>
        </p:spPr>
      </p:pic>
      <p:pic>
        <p:nvPicPr>
          <p:cNvPr id="156" name="object 15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34865" y="6262599"/>
            <a:ext cx="83823" cy="176847"/>
          </a:xfrm>
          <a:prstGeom prst="rect">
            <a:avLst/>
          </a:prstGeom>
        </p:spPr>
      </p:pic>
      <p:sp>
        <p:nvSpPr>
          <p:cNvPr id="157" name="object 157"/>
          <p:cNvSpPr txBox="1"/>
          <p:nvPr/>
        </p:nvSpPr>
        <p:spPr>
          <a:xfrm>
            <a:off x="3261474" y="6168630"/>
            <a:ext cx="15690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>
                <a:tab pos="433705" algn="l"/>
                <a:tab pos="879475" algn="l"/>
                <a:tab pos="1322705" algn="l"/>
              </a:tabLst>
              <a:defRPr/>
            </a:pP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6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12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18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24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158" name="object 158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5039588" y="6262599"/>
            <a:ext cx="192692" cy="176847"/>
          </a:xfrm>
          <a:prstGeom prst="rect">
            <a:avLst/>
          </a:prstGeom>
        </p:spPr>
      </p:pic>
      <p:sp>
        <p:nvSpPr>
          <p:cNvPr id="159" name="object 159"/>
          <p:cNvSpPr txBox="1"/>
          <p:nvPr/>
        </p:nvSpPr>
        <p:spPr>
          <a:xfrm>
            <a:off x="5373616" y="6168630"/>
            <a:ext cx="1339850" cy="1320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13664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>
                <a:tab pos="568325" algn="l"/>
                <a:tab pos="1014094" algn="l"/>
              </a:tabLst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36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42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48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Miesiące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  <a:p>
            <a:pPr marL="532765" marR="0" lvl="0" indent="0" defTabSz="914400" eaLnBrk="1" fontAlgn="auto" latinLnBrk="0" hangingPunct="1">
              <a:lnSpc>
                <a:spcPct val="1000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221</a:t>
            </a:r>
            <a:r>
              <a:rPr kumimoji="0" sz="2000" b="0" i="0" u="none" strike="noStrike" kern="0" cap="none" spc="2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169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  <a:p>
            <a:pPr marL="167640" marR="0" lvl="0" indent="0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3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160" name="object 160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6859946" y="6265155"/>
            <a:ext cx="194737" cy="173014"/>
          </a:xfrm>
          <a:prstGeom prst="rect">
            <a:avLst/>
          </a:prstGeom>
        </p:spPr>
      </p:pic>
      <p:pic>
        <p:nvPicPr>
          <p:cNvPr id="161" name="object 16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06152" y="6262599"/>
            <a:ext cx="194481" cy="176847"/>
          </a:xfrm>
          <a:prstGeom prst="rect">
            <a:avLst/>
          </a:prstGeom>
        </p:spPr>
      </p:pic>
      <p:sp>
        <p:nvSpPr>
          <p:cNvPr id="162" name="object 162"/>
          <p:cNvSpPr txBox="1"/>
          <p:nvPr/>
        </p:nvSpPr>
        <p:spPr>
          <a:xfrm>
            <a:off x="7732761" y="6168630"/>
            <a:ext cx="259079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66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163" name="object 163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8662413" y="6262599"/>
            <a:ext cx="184259" cy="176847"/>
          </a:xfrm>
          <a:prstGeom prst="rect">
            <a:avLst/>
          </a:prstGeom>
        </p:spPr>
      </p:pic>
      <p:pic>
        <p:nvPicPr>
          <p:cNvPr id="164" name="object 164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8216713" y="6263876"/>
            <a:ext cx="173781" cy="173014"/>
          </a:xfrm>
          <a:prstGeom prst="rect">
            <a:avLst/>
          </a:prstGeom>
        </p:spPr>
      </p:pic>
      <p:pic>
        <p:nvPicPr>
          <p:cNvPr id="165" name="object 16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35121" y="11545292"/>
            <a:ext cx="83823" cy="176847"/>
          </a:xfrm>
          <a:prstGeom prst="rect">
            <a:avLst/>
          </a:prstGeom>
        </p:spPr>
      </p:pic>
      <p:pic>
        <p:nvPicPr>
          <p:cNvPr id="166" name="object 166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5039843" y="11545292"/>
            <a:ext cx="192692" cy="176847"/>
          </a:xfrm>
          <a:prstGeom prst="rect">
            <a:avLst/>
          </a:prstGeom>
        </p:spPr>
      </p:pic>
      <p:sp>
        <p:nvSpPr>
          <p:cNvPr id="167" name="object 167"/>
          <p:cNvSpPr txBox="1"/>
          <p:nvPr/>
        </p:nvSpPr>
        <p:spPr>
          <a:xfrm>
            <a:off x="3261730" y="11451321"/>
            <a:ext cx="3372485" cy="1320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>
                <a:tab pos="433705" algn="l"/>
                <a:tab pos="879475" algn="l"/>
                <a:tab pos="1322705" algn="l"/>
                <a:tab pos="2225675" algn="l"/>
                <a:tab pos="2680335" algn="l"/>
                <a:tab pos="3126105" algn="l"/>
              </a:tabLst>
              <a:defRPr/>
            </a:pP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6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12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18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24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36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42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48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  <a:p>
            <a:pPr marL="2124075" marR="0" lvl="0" indent="0" defTabSz="91440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Miesiące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  <a:p>
            <a:pPr marL="428625" marR="0" lvl="0" indent="0" algn="ctr" defTabSz="914400" eaLnBrk="1" fontAlgn="auto" latinLnBrk="0" hangingPunct="1">
              <a:lnSpc>
                <a:spcPct val="1000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469</a:t>
            </a:r>
            <a:r>
              <a:rPr kumimoji="0" sz="2000" b="0" i="0" u="none" strike="noStrike" kern="0" cap="none" spc="3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428</a:t>
            </a:r>
            <a:r>
              <a:rPr kumimoji="0" sz="2000" b="0" i="0" u="none" strike="noStrike" kern="0" cap="none" spc="4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361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  <a:p>
            <a:pPr marL="402590" marR="0" lvl="0" indent="0" algn="ctr" defTabSz="91440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29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168" name="object 168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6860202" y="11547847"/>
            <a:ext cx="194737" cy="173014"/>
          </a:xfrm>
          <a:prstGeom prst="rect">
            <a:avLst/>
          </a:prstGeom>
        </p:spPr>
      </p:pic>
      <p:pic>
        <p:nvPicPr>
          <p:cNvPr id="169" name="object 16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306409" y="11545292"/>
            <a:ext cx="194481" cy="176847"/>
          </a:xfrm>
          <a:prstGeom prst="rect">
            <a:avLst/>
          </a:prstGeom>
        </p:spPr>
      </p:pic>
      <p:sp>
        <p:nvSpPr>
          <p:cNvPr id="170" name="object 170"/>
          <p:cNvSpPr txBox="1"/>
          <p:nvPr/>
        </p:nvSpPr>
        <p:spPr>
          <a:xfrm>
            <a:off x="7733019" y="11451321"/>
            <a:ext cx="259079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66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171" name="object 171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8216970" y="11546571"/>
            <a:ext cx="173781" cy="173014"/>
          </a:xfrm>
          <a:prstGeom prst="rect">
            <a:avLst/>
          </a:prstGeom>
        </p:spPr>
      </p:pic>
      <p:pic>
        <p:nvPicPr>
          <p:cNvPr id="172" name="object 172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8662668" y="11545292"/>
            <a:ext cx="184259" cy="176847"/>
          </a:xfrm>
          <a:prstGeom prst="rect">
            <a:avLst/>
          </a:prstGeom>
        </p:spPr>
      </p:pic>
      <p:pic>
        <p:nvPicPr>
          <p:cNvPr id="173" name="object 17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084625" y="6262599"/>
            <a:ext cx="83823" cy="176847"/>
          </a:xfrm>
          <a:prstGeom prst="rect">
            <a:avLst/>
          </a:prstGeom>
        </p:spPr>
      </p:pic>
      <p:sp>
        <p:nvSpPr>
          <p:cNvPr id="174" name="object 174"/>
          <p:cNvSpPr txBox="1"/>
          <p:nvPr/>
        </p:nvSpPr>
        <p:spPr>
          <a:xfrm>
            <a:off x="12511233" y="6168630"/>
            <a:ext cx="15690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>
                <a:tab pos="433705" algn="l"/>
                <a:tab pos="879475" algn="l"/>
                <a:tab pos="1322705" algn="l"/>
              </a:tabLst>
              <a:defRPr/>
            </a:pP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6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12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18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24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175" name="object 175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4289347" y="6262599"/>
            <a:ext cx="192692" cy="176847"/>
          </a:xfrm>
          <a:prstGeom prst="rect">
            <a:avLst/>
          </a:prstGeom>
        </p:spPr>
      </p:pic>
      <p:sp>
        <p:nvSpPr>
          <p:cNvPr id="176" name="object 176"/>
          <p:cNvSpPr txBox="1"/>
          <p:nvPr/>
        </p:nvSpPr>
        <p:spPr>
          <a:xfrm>
            <a:off x="14622865" y="6168630"/>
            <a:ext cx="1797050" cy="9836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13664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>
                <a:tab pos="568960" algn="l"/>
                <a:tab pos="1014730" algn="l"/>
              </a:tabLst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36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42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48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Miesiące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  <a:p>
            <a:pPr marL="506730" marR="0" lvl="0" indent="0" defTabSz="914400" eaLnBrk="1" fontAlgn="auto" latinLnBrk="0" hangingPunct="1">
              <a:lnSpc>
                <a:spcPct val="1000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298</a:t>
            </a:r>
            <a:r>
              <a:rPr kumimoji="0" sz="2000" b="0" i="0" u="none" strike="noStrike" kern="0" cap="none" spc="3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226</a:t>
            </a:r>
            <a:r>
              <a:rPr kumimoji="0" sz="2000" b="0" i="0" u="none" strike="noStrike" kern="0" cap="none" spc="4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146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177" name="object 177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6109706" y="6265155"/>
            <a:ext cx="194737" cy="173014"/>
          </a:xfrm>
          <a:prstGeom prst="rect">
            <a:avLst/>
          </a:prstGeom>
        </p:spPr>
      </p:pic>
      <p:pic>
        <p:nvPicPr>
          <p:cNvPr id="178" name="object 17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555913" y="6262599"/>
            <a:ext cx="194481" cy="176847"/>
          </a:xfrm>
          <a:prstGeom prst="rect">
            <a:avLst/>
          </a:prstGeom>
        </p:spPr>
      </p:pic>
      <p:sp>
        <p:nvSpPr>
          <p:cNvPr id="179" name="object 179"/>
          <p:cNvSpPr txBox="1"/>
          <p:nvPr/>
        </p:nvSpPr>
        <p:spPr>
          <a:xfrm>
            <a:off x="16982519" y="6168630"/>
            <a:ext cx="259079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66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180" name="object 180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7912171" y="6262599"/>
            <a:ext cx="184259" cy="176847"/>
          </a:xfrm>
          <a:prstGeom prst="rect">
            <a:avLst/>
          </a:prstGeom>
        </p:spPr>
      </p:pic>
      <p:pic>
        <p:nvPicPr>
          <p:cNvPr id="181" name="object 181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17466474" y="6263876"/>
            <a:ext cx="173781" cy="173014"/>
          </a:xfrm>
          <a:prstGeom prst="rect">
            <a:avLst/>
          </a:prstGeom>
        </p:spPr>
      </p:pic>
      <p:pic>
        <p:nvPicPr>
          <p:cNvPr id="182" name="object 18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2084880" y="11545292"/>
            <a:ext cx="83823" cy="176847"/>
          </a:xfrm>
          <a:prstGeom prst="rect">
            <a:avLst/>
          </a:prstGeom>
        </p:spPr>
      </p:pic>
      <p:sp>
        <p:nvSpPr>
          <p:cNvPr id="183" name="object 183"/>
          <p:cNvSpPr txBox="1"/>
          <p:nvPr/>
        </p:nvSpPr>
        <p:spPr>
          <a:xfrm>
            <a:off x="12511489" y="11451321"/>
            <a:ext cx="15690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>
                <a:tab pos="433705" algn="l"/>
                <a:tab pos="879475" algn="l"/>
                <a:tab pos="1322705" algn="l"/>
              </a:tabLst>
              <a:defRPr/>
            </a:pP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6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12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18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24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184" name="object 184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14289602" y="11545292"/>
            <a:ext cx="192692" cy="176847"/>
          </a:xfrm>
          <a:prstGeom prst="rect">
            <a:avLst/>
          </a:prstGeom>
        </p:spPr>
      </p:pic>
      <p:sp>
        <p:nvSpPr>
          <p:cNvPr id="185" name="object 185"/>
          <p:cNvSpPr txBox="1"/>
          <p:nvPr/>
        </p:nvSpPr>
        <p:spPr>
          <a:xfrm>
            <a:off x="14622865" y="11451321"/>
            <a:ext cx="1261110" cy="641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143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>
                <a:tab pos="568960" algn="l"/>
                <a:tab pos="1014730" algn="l"/>
              </a:tabLst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36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42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	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48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Miesiące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186" name="object 186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16109960" y="11547847"/>
            <a:ext cx="194737" cy="173014"/>
          </a:xfrm>
          <a:prstGeom prst="rect">
            <a:avLst/>
          </a:prstGeom>
        </p:spPr>
      </p:pic>
      <p:pic>
        <p:nvPicPr>
          <p:cNvPr id="187" name="object 187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16556167" y="11545292"/>
            <a:ext cx="194481" cy="176847"/>
          </a:xfrm>
          <a:prstGeom prst="rect">
            <a:avLst/>
          </a:prstGeom>
        </p:spPr>
      </p:pic>
      <p:sp>
        <p:nvSpPr>
          <p:cNvPr id="188" name="object 188"/>
          <p:cNvSpPr txBox="1"/>
          <p:nvPr/>
        </p:nvSpPr>
        <p:spPr>
          <a:xfrm>
            <a:off x="16982777" y="11451321"/>
            <a:ext cx="259079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cs typeface="Arial Narrow"/>
              </a:rPr>
              <a:t>66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189" name="object 189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17466729" y="11546571"/>
            <a:ext cx="173781" cy="173014"/>
          </a:xfrm>
          <a:prstGeom prst="rect">
            <a:avLst/>
          </a:prstGeom>
        </p:spPr>
      </p:pic>
      <p:pic>
        <p:nvPicPr>
          <p:cNvPr id="190" name="object 190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17912426" y="11545292"/>
            <a:ext cx="184259" cy="176847"/>
          </a:xfrm>
          <a:prstGeom prst="rect">
            <a:avLst/>
          </a:prstGeom>
        </p:spPr>
      </p:pic>
      <p:sp>
        <p:nvSpPr>
          <p:cNvPr id="192" name="object 192">
            <a:hlinkClick r:id="rId2" action="ppaction://hlinksldjump"/>
          </p:cNvPr>
          <p:cNvSpPr/>
          <p:nvPr/>
        </p:nvSpPr>
        <p:spPr>
          <a:xfrm>
            <a:off x="18362632" y="1915851"/>
            <a:ext cx="886460" cy="886460"/>
          </a:xfrm>
          <a:custGeom>
            <a:avLst/>
            <a:gdLst/>
            <a:ahLst/>
            <a:cxnLst/>
            <a:rect l="l" t="t" r="r" b="b"/>
            <a:pathLst>
              <a:path w="886459" h="886460">
                <a:moveTo>
                  <a:pt x="442971" y="0"/>
                </a:moveTo>
                <a:lnTo>
                  <a:pt x="394704" y="2599"/>
                </a:lnTo>
                <a:lnTo>
                  <a:pt x="347943" y="10216"/>
                </a:lnTo>
                <a:lnTo>
                  <a:pt x="302957" y="22582"/>
                </a:lnTo>
                <a:lnTo>
                  <a:pt x="260018" y="39426"/>
                </a:lnTo>
                <a:lnTo>
                  <a:pt x="219394" y="60478"/>
                </a:lnTo>
                <a:lnTo>
                  <a:pt x="181357" y="85467"/>
                </a:lnTo>
                <a:lnTo>
                  <a:pt x="146177" y="114123"/>
                </a:lnTo>
                <a:lnTo>
                  <a:pt x="114123" y="146177"/>
                </a:lnTo>
                <a:lnTo>
                  <a:pt x="85467" y="181357"/>
                </a:lnTo>
                <a:lnTo>
                  <a:pt x="60478" y="219394"/>
                </a:lnTo>
                <a:lnTo>
                  <a:pt x="39426" y="260018"/>
                </a:lnTo>
                <a:lnTo>
                  <a:pt x="22582" y="302957"/>
                </a:lnTo>
                <a:lnTo>
                  <a:pt x="10216" y="347943"/>
                </a:lnTo>
                <a:lnTo>
                  <a:pt x="2599" y="394704"/>
                </a:lnTo>
                <a:lnTo>
                  <a:pt x="0" y="442971"/>
                </a:lnTo>
                <a:lnTo>
                  <a:pt x="2599" y="491238"/>
                </a:lnTo>
                <a:lnTo>
                  <a:pt x="10216" y="538000"/>
                </a:lnTo>
                <a:lnTo>
                  <a:pt x="22582" y="582985"/>
                </a:lnTo>
                <a:lnTo>
                  <a:pt x="39426" y="625925"/>
                </a:lnTo>
                <a:lnTo>
                  <a:pt x="60478" y="666548"/>
                </a:lnTo>
                <a:lnTo>
                  <a:pt x="85467" y="704585"/>
                </a:lnTo>
                <a:lnTo>
                  <a:pt x="114123" y="739766"/>
                </a:lnTo>
                <a:lnTo>
                  <a:pt x="146177" y="771819"/>
                </a:lnTo>
                <a:lnTo>
                  <a:pt x="181357" y="800476"/>
                </a:lnTo>
                <a:lnTo>
                  <a:pt x="219394" y="825465"/>
                </a:lnTo>
                <a:lnTo>
                  <a:pt x="260018" y="846516"/>
                </a:lnTo>
                <a:lnTo>
                  <a:pt x="302957" y="863360"/>
                </a:lnTo>
                <a:lnTo>
                  <a:pt x="347943" y="875726"/>
                </a:lnTo>
                <a:lnTo>
                  <a:pt x="394704" y="883344"/>
                </a:lnTo>
                <a:lnTo>
                  <a:pt x="442971" y="885943"/>
                </a:lnTo>
                <a:lnTo>
                  <a:pt x="491238" y="883344"/>
                </a:lnTo>
                <a:lnTo>
                  <a:pt x="538000" y="875726"/>
                </a:lnTo>
                <a:lnTo>
                  <a:pt x="582985" y="863360"/>
                </a:lnTo>
                <a:lnTo>
                  <a:pt x="625925" y="846516"/>
                </a:lnTo>
                <a:lnTo>
                  <a:pt x="666548" y="825465"/>
                </a:lnTo>
                <a:lnTo>
                  <a:pt x="704585" y="800476"/>
                </a:lnTo>
                <a:lnTo>
                  <a:pt x="739766" y="771819"/>
                </a:lnTo>
                <a:lnTo>
                  <a:pt x="771819" y="739766"/>
                </a:lnTo>
                <a:lnTo>
                  <a:pt x="800476" y="704585"/>
                </a:lnTo>
                <a:lnTo>
                  <a:pt x="825465" y="666548"/>
                </a:lnTo>
                <a:lnTo>
                  <a:pt x="846516" y="625925"/>
                </a:lnTo>
                <a:lnTo>
                  <a:pt x="863360" y="582985"/>
                </a:lnTo>
                <a:lnTo>
                  <a:pt x="875726" y="538000"/>
                </a:lnTo>
                <a:lnTo>
                  <a:pt x="883344" y="491238"/>
                </a:lnTo>
                <a:lnTo>
                  <a:pt x="885943" y="442971"/>
                </a:lnTo>
                <a:lnTo>
                  <a:pt x="883344" y="394704"/>
                </a:lnTo>
                <a:lnTo>
                  <a:pt x="875726" y="347943"/>
                </a:lnTo>
                <a:lnTo>
                  <a:pt x="863360" y="302957"/>
                </a:lnTo>
                <a:lnTo>
                  <a:pt x="846516" y="260018"/>
                </a:lnTo>
                <a:lnTo>
                  <a:pt x="825465" y="219394"/>
                </a:lnTo>
                <a:lnTo>
                  <a:pt x="800476" y="181357"/>
                </a:lnTo>
                <a:lnTo>
                  <a:pt x="771819" y="146177"/>
                </a:lnTo>
                <a:lnTo>
                  <a:pt x="739766" y="114123"/>
                </a:lnTo>
                <a:lnTo>
                  <a:pt x="704585" y="85467"/>
                </a:lnTo>
                <a:lnTo>
                  <a:pt x="666548" y="60478"/>
                </a:lnTo>
                <a:lnTo>
                  <a:pt x="625925" y="39426"/>
                </a:lnTo>
                <a:lnTo>
                  <a:pt x="582985" y="22582"/>
                </a:lnTo>
                <a:lnTo>
                  <a:pt x="538000" y="10216"/>
                </a:lnTo>
                <a:lnTo>
                  <a:pt x="491238" y="2599"/>
                </a:lnTo>
                <a:lnTo>
                  <a:pt x="442971" y="0"/>
                </a:lnTo>
                <a:close/>
              </a:path>
            </a:pathLst>
          </a:custGeom>
          <a:solidFill>
            <a:srgbClr val="ADC32B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3" name="object 193"/>
          <p:cNvSpPr/>
          <p:nvPr/>
        </p:nvSpPr>
        <p:spPr>
          <a:xfrm>
            <a:off x="18362632" y="1915851"/>
            <a:ext cx="886460" cy="886460"/>
          </a:xfrm>
          <a:custGeom>
            <a:avLst/>
            <a:gdLst/>
            <a:ahLst/>
            <a:cxnLst/>
            <a:rect l="l" t="t" r="r" b="b"/>
            <a:pathLst>
              <a:path w="886459" h="886460">
                <a:moveTo>
                  <a:pt x="442971" y="885943"/>
                </a:moveTo>
                <a:lnTo>
                  <a:pt x="491238" y="883344"/>
                </a:lnTo>
                <a:lnTo>
                  <a:pt x="538000" y="875726"/>
                </a:lnTo>
                <a:lnTo>
                  <a:pt x="582985" y="863360"/>
                </a:lnTo>
                <a:lnTo>
                  <a:pt x="625925" y="846516"/>
                </a:lnTo>
                <a:lnTo>
                  <a:pt x="666548" y="825465"/>
                </a:lnTo>
                <a:lnTo>
                  <a:pt x="704585" y="800476"/>
                </a:lnTo>
                <a:lnTo>
                  <a:pt x="739766" y="771819"/>
                </a:lnTo>
                <a:lnTo>
                  <a:pt x="771819" y="739766"/>
                </a:lnTo>
                <a:lnTo>
                  <a:pt x="800476" y="704585"/>
                </a:lnTo>
                <a:lnTo>
                  <a:pt x="825465" y="666548"/>
                </a:lnTo>
                <a:lnTo>
                  <a:pt x="846516" y="625925"/>
                </a:lnTo>
                <a:lnTo>
                  <a:pt x="863360" y="582985"/>
                </a:lnTo>
                <a:lnTo>
                  <a:pt x="875726" y="538000"/>
                </a:lnTo>
                <a:lnTo>
                  <a:pt x="883344" y="491238"/>
                </a:lnTo>
                <a:lnTo>
                  <a:pt x="885943" y="442971"/>
                </a:lnTo>
                <a:lnTo>
                  <a:pt x="883344" y="394704"/>
                </a:lnTo>
                <a:lnTo>
                  <a:pt x="875726" y="347943"/>
                </a:lnTo>
                <a:lnTo>
                  <a:pt x="863360" y="302957"/>
                </a:lnTo>
                <a:lnTo>
                  <a:pt x="846516" y="260018"/>
                </a:lnTo>
                <a:lnTo>
                  <a:pt x="825465" y="219394"/>
                </a:lnTo>
                <a:lnTo>
                  <a:pt x="800476" y="181357"/>
                </a:lnTo>
                <a:lnTo>
                  <a:pt x="771819" y="146177"/>
                </a:lnTo>
                <a:lnTo>
                  <a:pt x="739766" y="114123"/>
                </a:lnTo>
                <a:lnTo>
                  <a:pt x="704585" y="85467"/>
                </a:lnTo>
                <a:lnTo>
                  <a:pt x="666548" y="60478"/>
                </a:lnTo>
                <a:lnTo>
                  <a:pt x="625925" y="39426"/>
                </a:lnTo>
                <a:lnTo>
                  <a:pt x="582985" y="22582"/>
                </a:lnTo>
                <a:lnTo>
                  <a:pt x="538000" y="10216"/>
                </a:lnTo>
                <a:lnTo>
                  <a:pt x="491238" y="2599"/>
                </a:lnTo>
                <a:lnTo>
                  <a:pt x="442971" y="0"/>
                </a:lnTo>
                <a:lnTo>
                  <a:pt x="394704" y="2599"/>
                </a:lnTo>
                <a:lnTo>
                  <a:pt x="347943" y="10216"/>
                </a:lnTo>
                <a:lnTo>
                  <a:pt x="302957" y="22582"/>
                </a:lnTo>
                <a:lnTo>
                  <a:pt x="260018" y="39426"/>
                </a:lnTo>
                <a:lnTo>
                  <a:pt x="219394" y="60478"/>
                </a:lnTo>
                <a:lnTo>
                  <a:pt x="181357" y="85467"/>
                </a:lnTo>
                <a:lnTo>
                  <a:pt x="146177" y="114123"/>
                </a:lnTo>
                <a:lnTo>
                  <a:pt x="114123" y="146177"/>
                </a:lnTo>
                <a:lnTo>
                  <a:pt x="85467" y="181357"/>
                </a:lnTo>
                <a:lnTo>
                  <a:pt x="60478" y="219394"/>
                </a:lnTo>
                <a:lnTo>
                  <a:pt x="39426" y="260018"/>
                </a:lnTo>
                <a:lnTo>
                  <a:pt x="22582" y="302957"/>
                </a:lnTo>
                <a:lnTo>
                  <a:pt x="10216" y="347943"/>
                </a:lnTo>
                <a:lnTo>
                  <a:pt x="2599" y="394704"/>
                </a:lnTo>
                <a:lnTo>
                  <a:pt x="0" y="442971"/>
                </a:lnTo>
                <a:lnTo>
                  <a:pt x="2599" y="491238"/>
                </a:lnTo>
                <a:lnTo>
                  <a:pt x="10216" y="538000"/>
                </a:lnTo>
                <a:lnTo>
                  <a:pt x="22582" y="582985"/>
                </a:lnTo>
                <a:lnTo>
                  <a:pt x="39426" y="625925"/>
                </a:lnTo>
                <a:lnTo>
                  <a:pt x="60478" y="666548"/>
                </a:lnTo>
                <a:lnTo>
                  <a:pt x="85467" y="704585"/>
                </a:lnTo>
                <a:lnTo>
                  <a:pt x="114123" y="739766"/>
                </a:lnTo>
                <a:lnTo>
                  <a:pt x="146177" y="771819"/>
                </a:lnTo>
                <a:lnTo>
                  <a:pt x="181357" y="800476"/>
                </a:lnTo>
                <a:lnTo>
                  <a:pt x="219394" y="825465"/>
                </a:lnTo>
                <a:lnTo>
                  <a:pt x="260018" y="846516"/>
                </a:lnTo>
                <a:lnTo>
                  <a:pt x="302957" y="863360"/>
                </a:lnTo>
                <a:lnTo>
                  <a:pt x="347943" y="875726"/>
                </a:lnTo>
                <a:lnTo>
                  <a:pt x="394704" y="883344"/>
                </a:lnTo>
                <a:lnTo>
                  <a:pt x="442971" y="885943"/>
                </a:lnTo>
                <a:close/>
              </a:path>
            </a:pathLst>
          </a:custGeom>
          <a:ln w="13629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4" name="object 194"/>
          <p:cNvSpPr/>
          <p:nvPr/>
        </p:nvSpPr>
        <p:spPr>
          <a:xfrm>
            <a:off x="18648008" y="2194271"/>
            <a:ext cx="315595" cy="329565"/>
          </a:xfrm>
          <a:custGeom>
            <a:avLst/>
            <a:gdLst/>
            <a:ahLst/>
            <a:cxnLst/>
            <a:rect l="l" t="t" r="r" b="b"/>
            <a:pathLst>
              <a:path w="315594" h="329564">
                <a:moveTo>
                  <a:pt x="0" y="0"/>
                </a:moveTo>
                <a:lnTo>
                  <a:pt x="315191" y="329102"/>
                </a:lnTo>
              </a:path>
            </a:pathLst>
          </a:custGeom>
          <a:ln w="8518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5" name="object 195">
            <a:hlinkClick r:id="rId2" action="ppaction://hlinksldjump"/>
          </p:cNvPr>
          <p:cNvSpPr/>
          <p:nvPr/>
        </p:nvSpPr>
        <p:spPr>
          <a:xfrm>
            <a:off x="18641049" y="2201227"/>
            <a:ext cx="329565" cy="315595"/>
          </a:xfrm>
          <a:custGeom>
            <a:avLst/>
            <a:gdLst/>
            <a:ahLst/>
            <a:cxnLst/>
            <a:rect l="l" t="t" r="r" b="b"/>
            <a:pathLst>
              <a:path w="329565" h="315594">
                <a:moveTo>
                  <a:pt x="329102" y="0"/>
                </a:moveTo>
                <a:lnTo>
                  <a:pt x="0" y="315191"/>
                </a:lnTo>
              </a:path>
            </a:pathLst>
          </a:custGeom>
          <a:ln w="8518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6" name="object 19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4205" rIns="0" bIns="0" rtlCol="0">
            <a:spAutoFit/>
          </a:bodyPr>
          <a:lstStyle/>
          <a:p>
            <a:pPr marL="4380230">
              <a:lnSpc>
                <a:spcPct val="100000"/>
              </a:lnSpc>
              <a:spcBef>
                <a:spcPts val="110"/>
              </a:spcBef>
            </a:pPr>
            <a:r>
              <a:rPr dirty="0"/>
              <a:t>PROFIL </a:t>
            </a:r>
            <a:r>
              <a:rPr spc="-10" dirty="0"/>
              <a:t>TOLERANCJI</a:t>
            </a:r>
          </a:p>
        </p:txBody>
      </p:sp>
      <p:sp>
        <p:nvSpPr>
          <p:cNvPr id="197" name="object 197"/>
          <p:cNvSpPr txBox="1"/>
          <p:nvPr/>
        </p:nvSpPr>
        <p:spPr>
          <a:xfrm>
            <a:off x="1094729" y="2059578"/>
            <a:ext cx="8313420" cy="53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350" b="1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Istotne</a:t>
            </a:r>
            <a:r>
              <a:rPr kumimoji="0" sz="3350" b="1" i="0" u="none" strike="noStrike" kern="0" cap="none" spc="-45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3350" b="1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AE:</a:t>
            </a:r>
            <a:r>
              <a:rPr kumimoji="0" sz="3350" b="1" i="0" u="none" strike="noStrike" kern="0" cap="none" spc="-4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3350" b="1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skumulowana</a:t>
            </a:r>
            <a:r>
              <a:rPr kumimoji="0" sz="3350" b="1" i="0" u="none" strike="noStrike" kern="0" cap="none" spc="-4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3350" b="1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częstość</a:t>
            </a:r>
            <a:r>
              <a:rPr kumimoji="0" sz="3350" b="1" i="0" u="none" strike="noStrike" kern="0" cap="none" spc="-4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3350" b="1" i="0" u="none" strike="noStrike" kern="0" cap="none" spc="-1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występowania</a:t>
            </a:r>
            <a:endParaRPr kumimoji="0" sz="33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2899775" y="3058161"/>
            <a:ext cx="1525905" cy="4552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Ciężkie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AE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12110946" y="3058161"/>
            <a:ext cx="3286760" cy="4552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Złamania</a:t>
            </a:r>
            <a:r>
              <a:rPr kumimoji="0" sz="2800" b="1" i="0" u="none" strike="noStrike" kern="0" cap="none" spc="-2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(stopień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3.-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4.)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2899775" y="8380210"/>
            <a:ext cx="2992755" cy="4552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Upadki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(stopień</a:t>
            </a:r>
            <a:r>
              <a:rPr kumimoji="0" sz="2800" b="1" i="0" u="none" strike="noStrike" kern="0" cap="none" spc="-1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3.-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4.)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7261653" y="9955177"/>
            <a:ext cx="1748789" cy="321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Stopień</a:t>
            </a:r>
            <a:r>
              <a:rPr kumimoji="0" sz="195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95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3.-</a:t>
            </a:r>
            <a:r>
              <a:rPr kumimoji="0" sz="19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4.:</a:t>
            </a:r>
            <a:r>
              <a:rPr kumimoji="0" sz="195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95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2,7%</a:t>
            </a:r>
            <a:endParaRPr kumimoji="0" sz="19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16452105" y="9955177"/>
            <a:ext cx="1748789" cy="321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Stopień</a:t>
            </a:r>
            <a:r>
              <a:rPr kumimoji="0" sz="195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95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3.-</a:t>
            </a:r>
            <a:r>
              <a:rPr kumimoji="0" sz="19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4.:</a:t>
            </a:r>
            <a:r>
              <a:rPr kumimoji="0" sz="195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95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5,2%</a:t>
            </a:r>
            <a:endParaRPr kumimoji="0" sz="19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16440495" y="4572875"/>
            <a:ext cx="1748789" cy="321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Stopień</a:t>
            </a:r>
            <a:r>
              <a:rPr kumimoji="0" sz="195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95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3.-</a:t>
            </a:r>
            <a:r>
              <a:rPr kumimoji="0" sz="19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4.:</a:t>
            </a:r>
            <a:r>
              <a:rPr kumimoji="0" sz="195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95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4,9%</a:t>
            </a:r>
            <a:endParaRPr kumimoji="0" sz="19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12111087" y="8380260"/>
            <a:ext cx="3204845" cy="4552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Wysypki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(stopień</a:t>
            </a:r>
            <a:r>
              <a:rPr kumimoji="0" sz="2800" b="1" i="0" u="none" strike="noStrike" kern="0" cap="none" spc="-15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3.-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4.)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10359790" y="3639881"/>
            <a:ext cx="625475" cy="2459990"/>
          </a:xfrm>
          <a:prstGeom prst="rect">
            <a:avLst/>
          </a:prstGeom>
        </p:spPr>
        <p:txBody>
          <a:bodyPr vert="vert270" wrap="square" lIns="0" tIns="6985" rIns="0" bIns="0" rtlCol="0">
            <a:spAutoFit/>
          </a:bodyPr>
          <a:lstStyle/>
          <a:p>
            <a:pPr marL="12700" marR="5080" lvl="0" indent="121920" defTabSz="914400" eaLnBrk="1" fontAlgn="auto" latinLnBrk="0" hangingPunct="1">
              <a:lnSpc>
                <a:spcPts val="241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Skumulowana</a:t>
            </a:r>
            <a:r>
              <a:rPr kumimoji="0" sz="2000" b="0" i="0" u="none" strike="noStrike" kern="0" cap="none" spc="-5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-1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częstość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występowania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złamań</a:t>
            </a:r>
            <a:r>
              <a:rPr kumimoji="0" sz="2000" b="0" i="0" u="none" strike="noStrike" kern="0" cap="none" spc="-40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2000" b="0" i="0" u="none" strike="noStrike" kern="0" cap="none" spc="-25" normalizeH="0" baseline="0" noProof="0" dirty="0">
                <a:ln>
                  <a:noFill/>
                </a:ln>
                <a:solidFill>
                  <a:srgbClr val="050E4C"/>
                </a:solidFill>
                <a:effectLst/>
                <a:uLnTx/>
                <a:uFillTx/>
                <a:latin typeface="Arial Narrow"/>
                <a:cs typeface="Arial Narrow"/>
              </a:rPr>
              <a:t>(%)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9099608" y="4818205"/>
            <a:ext cx="215444" cy="2658745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Na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podstawie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pozycji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piśmiennictwa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nr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lang="pl-PL" sz="1400" b="0" i="0" u="none" strike="noStrike" kern="0" cap="none" spc="-25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2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18344230" y="4818205"/>
            <a:ext cx="215444" cy="2658745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Na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podstawie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pozycji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piśmiennictwa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nr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lang="pl-PL" sz="1400" b="0" i="0" u="none" strike="noStrike" kern="0" cap="none" spc="-25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2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9099608" y="10091238"/>
            <a:ext cx="215444" cy="2658745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Na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podstawie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pozycji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400" b="0" i="0" u="none" strike="noStrike" kern="0" cap="none" spc="0" normalizeH="0" baseline="0" noProof="0" dirty="0" err="1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piśmiennictwa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nr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lang="pl-PL" sz="1400" spc="-25" dirty="0">
                <a:solidFill>
                  <a:srgbClr val="1D1D1B"/>
                </a:solidFill>
                <a:latin typeface="Arial Narrow"/>
                <a:cs typeface="Arial Narrow"/>
              </a:rPr>
              <a:t>2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209" name="object 209"/>
          <p:cNvSpPr txBox="1"/>
          <p:nvPr/>
        </p:nvSpPr>
        <p:spPr>
          <a:xfrm>
            <a:off x="18344230" y="10091238"/>
            <a:ext cx="215444" cy="2658745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Na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podstawie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pozycji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piśmiennictwa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nr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lang="pl-PL" sz="1400" b="0" i="0" u="none" strike="noStrike" kern="0" cap="none" spc="-25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Arial Narrow"/>
                <a:cs typeface="Arial Narrow"/>
              </a:rPr>
              <a:t>2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pic>
        <p:nvPicPr>
          <p:cNvPr id="191" name="Picture 190">
            <a:extLst>
              <a:ext uri="{FF2B5EF4-FFF2-40B4-BE49-F238E27FC236}">
                <a16:creationId xmlns:a16="http://schemas.microsoft.com/office/drawing/2014/main" id="{DC2139A5-1B79-82B1-E102-69DE90DE1DD7}"/>
              </a:ext>
            </a:extLst>
      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17138650" y="13551349"/>
            <a:ext cx="2320381" cy="1614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hlinkClick r:id="rId2" action="ppaction://hlinksldjump"/>
          </p:cNvPr>
          <p:cNvSpPr/>
          <p:nvPr/>
        </p:nvSpPr>
        <p:spPr>
          <a:xfrm>
            <a:off x="0" y="0"/>
            <a:ext cx="20104100" cy="13971269"/>
          </a:xfrm>
          <a:custGeom>
            <a:avLst/>
            <a:gdLst/>
            <a:ahLst/>
            <a:cxnLst/>
            <a:rect l="l" t="t" r="r" b="b"/>
            <a:pathLst>
              <a:path w="20104100" h="13971269">
                <a:moveTo>
                  <a:pt x="20104100" y="0"/>
                </a:moveTo>
                <a:lnTo>
                  <a:pt x="0" y="0"/>
                </a:lnTo>
                <a:lnTo>
                  <a:pt x="0" y="13970645"/>
                </a:lnTo>
                <a:lnTo>
                  <a:pt x="20104100" y="13970645"/>
                </a:lnTo>
                <a:lnTo>
                  <a:pt x="20104100" y="0"/>
                </a:lnTo>
                <a:close/>
              </a:path>
            </a:pathLst>
          </a:custGeom>
          <a:solidFill>
            <a:srgbClr val="C4D82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>
            <a:hlinkClick r:id="rId2" action="ppaction://hlinksldjump"/>
          </p:cNvPr>
          <p:cNvSpPr/>
          <p:nvPr/>
        </p:nvSpPr>
        <p:spPr>
          <a:xfrm>
            <a:off x="638901" y="1697886"/>
            <a:ext cx="18826480" cy="11634470"/>
          </a:xfrm>
          <a:custGeom>
            <a:avLst/>
            <a:gdLst/>
            <a:ahLst/>
            <a:cxnLst/>
            <a:rect l="l" t="t" r="r" b="b"/>
            <a:pathLst>
              <a:path w="18826480" h="11634469">
                <a:moveTo>
                  <a:pt x="18400362" y="0"/>
                </a:moveTo>
                <a:lnTo>
                  <a:pt x="425934" y="0"/>
                </a:lnTo>
                <a:lnTo>
                  <a:pt x="379524" y="2499"/>
                </a:lnTo>
                <a:lnTo>
                  <a:pt x="334562" y="9824"/>
                </a:lnTo>
                <a:lnTo>
                  <a:pt x="291306" y="21715"/>
                </a:lnTo>
                <a:lnTo>
                  <a:pt x="250018" y="37912"/>
                </a:lnTo>
                <a:lnTo>
                  <a:pt x="210958" y="58154"/>
                </a:lnTo>
                <a:lnTo>
                  <a:pt x="174383" y="82183"/>
                </a:lnTo>
                <a:lnTo>
                  <a:pt x="140556" y="109738"/>
                </a:lnTo>
                <a:lnTo>
                  <a:pt x="109735" y="140559"/>
                </a:lnTo>
                <a:lnTo>
                  <a:pt x="82181" y="174387"/>
                </a:lnTo>
                <a:lnTo>
                  <a:pt x="58152" y="210961"/>
                </a:lnTo>
                <a:lnTo>
                  <a:pt x="37910" y="250022"/>
                </a:lnTo>
                <a:lnTo>
                  <a:pt x="21714" y="291310"/>
                </a:lnTo>
                <a:lnTo>
                  <a:pt x="9824" y="334564"/>
                </a:lnTo>
                <a:lnTo>
                  <a:pt x="2499" y="379525"/>
                </a:lnTo>
                <a:lnTo>
                  <a:pt x="0" y="425934"/>
                </a:lnTo>
                <a:lnTo>
                  <a:pt x="0" y="11207925"/>
                </a:lnTo>
                <a:lnTo>
                  <a:pt x="2499" y="11254333"/>
                </a:lnTo>
                <a:lnTo>
                  <a:pt x="9824" y="11299294"/>
                </a:lnTo>
                <a:lnTo>
                  <a:pt x="21714" y="11342549"/>
                </a:lnTo>
                <a:lnTo>
                  <a:pt x="37910" y="11383836"/>
                </a:lnTo>
                <a:lnTo>
                  <a:pt x="58152" y="11422897"/>
                </a:lnTo>
                <a:lnTo>
                  <a:pt x="82181" y="11459471"/>
                </a:lnTo>
                <a:lnTo>
                  <a:pt x="109735" y="11493299"/>
                </a:lnTo>
                <a:lnTo>
                  <a:pt x="140556" y="11524120"/>
                </a:lnTo>
                <a:lnTo>
                  <a:pt x="174383" y="11551675"/>
                </a:lnTo>
                <a:lnTo>
                  <a:pt x="210958" y="11575704"/>
                </a:lnTo>
                <a:lnTo>
                  <a:pt x="250018" y="11595947"/>
                </a:lnTo>
                <a:lnTo>
                  <a:pt x="291306" y="11612144"/>
                </a:lnTo>
                <a:lnTo>
                  <a:pt x="334562" y="11624034"/>
                </a:lnTo>
                <a:lnTo>
                  <a:pt x="379524" y="11631359"/>
                </a:lnTo>
                <a:lnTo>
                  <a:pt x="425934" y="11633859"/>
                </a:lnTo>
                <a:lnTo>
                  <a:pt x="18400362" y="11633859"/>
                </a:lnTo>
                <a:lnTo>
                  <a:pt x="18446772" y="11631359"/>
                </a:lnTo>
                <a:lnTo>
                  <a:pt x="18491735" y="11624034"/>
                </a:lnTo>
                <a:lnTo>
                  <a:pt x="18534990" y="11612144"/>
                </a:lnTo>
                <a:lnTo>
                  <a:pt x="18576278" y="11595947"/>
                </a:lnTo>
                <a:lnTo>
                  <a:pt x="18615339" y="11575704"/>
                </a:lnTo>
                <a:lnTo>
                  <a:pt x="18651913" y="11551675"/>
                </a:lnTo>
                <a:lnTo>
                  <a:pt x="18685740" y="11524120"/>
                </a:lnTo>
                <a:lnTo>
                  <a:pt x="18716561" y="11493299"/>
                </a:lnTo>
                <a:lnTo>
                  <a:pt x="18744115" y="11459471"/>
                </a:lnTo>
                <a:lnTo>
                  <a:pt x="18768144" y="11422897"/>
                </a:lnTo>
                <a:lnTo>
                  <a:pt x="18788386" y="11383836"/>
                </a:lnTo>
                <a:lnTo>
                  <a:pt x="18804582" y="11342549"/>
                </a:lnTo>
                <a:lnTo>
                  <a:pt x="18816473" y="11299294"/>
                </a:lnTo>
                <a:lnTo>
                  <a:pt x="18823797" y="11254333"/>
                </a:lnTo>
                <a:lnTo>
                  <a:pt x="18826297" y="11207925"/>
                </a:lnTo>
                <a:lnTo>
                  <a:pt x="18826297" y="425934"/>
                </a:lnTo>
                <a:lnTo>
                  <a:pt x="18823797" y="379525"/>
                </a:lnTo>
                <a:lnTo>
                  <a:pt x="18816473" y="334564"/>
                </a:lnTo>
                <a:lnTo>
                  <a:pt x="18804582" y="291310"/>
                </a:lnTo>
                <a:lnTo>
                  <a:pt x="18788386" y="250022"/>
                </a:lnTo>
                <a:lnTo>
                  <a:pt x="18768144" y="210961"/>
                </a:lnTo>
                <a:lnTo>
                  <a:pt x="18744115" y="174387"/>
                </a:lnTo>
                <a:lnTo>
                  <a:pt x="18716561" y="140559"/>
                </a:lnTo>
                <a:lnTo>
                  <a:pt x="18685740" y="109738"/>
                </a:lnTo>
                <a:lnTo>
                  <a:pt x="18651913" y="82183"/>
                </a:lnTo>
                <a:lnTo>
                  <a:pt x="18615339" y="58154"/>
                </a:lnTo>
                <a:lnTo>
                  <a:pt x="18576278" y="37912"/>
                </a:lnTo>
                <a:lnTo>
                  <a:pt x="18534990" y="21715"/>
                </a:lnTo>
                <a:lnTo>
                  <a:pt x="18491735" y="9824"/>
                </a:lnTo>
                <a:lnTo>
                  <a:pt x="18446772" y="2499"/>
                </a:lnTo>
                <a:lnTo>
                  <a:pt x="184003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6988175" y="4460491"/>
            <a:ext cx="11203940" cy="5953760"/>
          </a:xfrm>
          <a:custGeom>
            <a:avLst/>
            <a:gdLst/>
            <a:ahLst/>
            <a:cxnLst/>
            <a:rect l="l" t="t" r="r" b="b"/>
            <a:pathLst>
              <a:path w="11203940" h="5953759">
                <a:moveTo>
                  <a:pt x="1998256" y="5470449"/>
                </a:moveTo>
                <a:lnTo>
                  <a:pt x="1992236" y="5440642"/>
                </a:lnTo>
                <a:lnTo>
                  <a:pt x="1975827" y="5416321"/>
                </a:lnTo>
                <a:lnTo>
                  <a:pt x="1951507" y="5399913"/>
                </a:lnTo>
                <a:lnTo>
                  <a:pt x="1921700" y="5393893"/>
                </a:lnTo>
                <a:lnTo>
                  <a:pt x="76555" y="5393893"/>
                </a:lnTo>
                <a:lnTo>
                  <a:pt x="46761" y="5399913"/>
                </a:lnTo>
                <a:lnTo>
                  <a:pt x="22415" y="5416321"/>
                </a:lnTo>
                <a:lnTo>
                  <a:pt x="6019" y="5440642"/>
                </a:lnTo>
                <a:lnTo>
                  <a:pt x="0" y="5470449"/>
                </a:lnTo>
                <a:lnTo>
                  <a:pt x="0" y="5877128"/>
                </a:lnTo>
                <a:lnTo>
                  <a:pt x="6019" y="5906922"/>
                </a:lnTo>
                <a:lnTo>
                  <a:pt x="22415" y="5931255"/>
                </a:lnTo>
                <a:lnTo>
                  <a:pt x="46761" y="5947664"/>
                </a:lnTo>
                <a:lnTo>
                  <a:pt x="76555" y="5953671"/>
                </a:lnTo>
                <a:lnTo>
                  <a:pt x="1921700" y="5953671"/>
                </a:lnTo>
                <a:lnTo>
                  <a:pt x="1951507" y="5947664"/>
                </a:lnTo>
                <a:lnTo>
                  <a:pt x="1975827" y="5931255"/>
                </a:lnTo>
                <a:lnTo>
                  <a:pt x="1992236" y="5906922"/>
                </a:lnTo>
                <a:lnTo>
                  <a:pt x="1998256" y="5877128"/>
                </a:lnTo>
                <a:lnTo>
                  <a:pt x="1998256" y="5470449"/>
                </a:lnTo>
                <a:close/>
              </a:path>
              <a:path w="11203940" h="5953759">
                <a:moveTo>
                  <a:pt x="11203915" y="5470449"/>
                </a:moveTo>
                <a:lnTo>
                  <a:pt x="11197895" y="5440642"/>
                </a:lnTo>
                <a:lnTo>
                  <a:pt x="11181486" y="5416321"/>
                </a:lnTo>
                <a:lnTo>
                  <a:pt x="11157153" y="5399913"/>
                </a:lnTo>
                <a:lnTo>
                  <a:pt x="11127359" y="5393893"/>
                </a:lnTo>
                <a:lnTo>
                  <a:pt x="9282214" y="5393893"/>
                </a:lnTo>
                <a:lnTo>
                  <a:pt x="9252407" y="5399913"/>
                </a:lnTo>
                <a:lnTo>
                  <a:pt x="9228074" y="5416321"/>
                </a:lnTo>
                <a:lnTo>
                  <a:pt x="9211678" y="5440642"/>
                </a:lnTo>
                <a:lnTo>
                  <a:pt x="9205658" y="5470449"/>
                </a:lnTo>
                <a:lnTo>
                  <a:pt x="9205658" y="5877128"/>
                </a:lnTo>
                <a:lnTo>
                  <a:pt x="9211678" y="5906922"/>
                </a:lnTo>
                <a:lnTo>
                  <a:pt x="9228074" y="5931255"/>
                </a:lnTo>
                <a:lnTo>
                  <a:pt x="9252407" y="5947664"/>
                </a:lnTo>
                <a:lnTo>
                  <a:pt x="9282214" y="5953671"/>
                </a:lnTo>
                <a:lnTo>
                  <a:pt x="11127359" y="5953671"/>
                </a:lnTo>
                <a:lnTo>
                  <a:pt x="11157153" y="5947664"/>
                </a:lnTo>
                <a:lnTo>
                  <a:pt x="11181486" y="5931255"/>
                </a:lnTo>
                <a:lnTo>
                  <a:pt x="11197895" y="5906922"/>
                </a:lnTo>
                <a:lnTo>
                  <a:pt x="11203915" y="5877128"/>
                </a:lnTo>
                <a:lnTo>
                  <a:pt x="11203915" y="5470449"/>
                </a:lnTo>
                <a:close/>
              </a:path>
              <a:path w="11203940" h="5953759">
                <a:moveTo>
                  <a:pt x="11203915" y="76542"/>
                </a:moveTo>
                <a:lnTo>
                  <a:pt x="11197895" y="46748"/>
                </a:lnTo>
                <a:lnTo>
                  <a:pt x="11181486" y="22415"/>
                </a:lnTo>
                <a:lnTo>
                  <a:pt x="11157153" y="6019"/>
                </a:lnTo>
                <a:lnTo>
                  <a:pt x="11127359" y="0"/>
                </a:lnTo>
                <a:lnTo>
                  <a:pt x="9282214" y="0"/>
                </a:lnTo>
                <a:lnTo>
                  <a:pt x="9252407" y="6019"/>
                </a:lnTo>
                <a:lnTo>
                  <a:pt x="9228074" y="22415"/>
                </a:lnTo>
                <a:lnTo>
                  <a:pt x="9211678" y="46748"/>
                </a:lnTo>
                <a:lnTo>
                  <a:pt x="9205658" y="76542"/>
                </a:lnTo>
                <a:lnTo>
                  <a:pt x="9205658" y="483235"/>
                </a:lnTo>
                <a:lnTo>
                  <a:pt x="9211678" y="513029"/>
                </a:lnTo>
                <a:lnTo>
                  <a:pt x="9228074" y="537362"/>
                </a:lnTo>
                <a:lnTo>
                  <a:pt x="9252407" y="553758"/>
                </a:lnTo>
                <a:lnTo>
                  <a:pt x="9282214" y="559777"/>
                </a:lnTo>
                <a:lnTo>
                  <a:pt x="11127359" y="559777"/>
                </a:lnTo>
                <a:lnTo>
                  <a:pt x="11157153" y="553758"/>
                </a:lnTo>
                <a:lnTo>
                  <a:pt x="11181486" y="537362"/>
                </a:lnTo>
                <a:lnTo>
                  <a:pt x="11197895" y="513029"/>
                </a:lnTo>
                <a:lnTo>
                  <a:pt x="11203915" y="483235"/>
                </a:lnTo>
                <a:lnTo>
                  <a:pt x="11203915" y="76542"/>
                </a:lnTo>
                <a:close/>
              </a:path>
            </a:pathLst>
          </a:custGeom>
          <a:solidFill>
            <a:srgbClr val="B7A4B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2738792" y="8793740"/>
            <a:ext cx="6175375" cy="2543810"/>
          </a:xfrm>
          <a:custGeom>
            <a:avLst/>
            <a:gdLst/>
            <a:ahLst/>
            <a:cxnLst/>
            <a:rect l="l" t="t" r="r" b="b"/>
            <a:pathLst>
              <a:path w="6175375" h="2543809">
                <a:moveTo>
                  <a:pt x="0" y="0"/>
                </a:moveTo>
                <a:lnTo>
                  <a:pt x="0" y="2543799"/>
                </a:lnTo>
                <a:lnTo>
                  <a:pt x="6175025" y="2543799"/>
                </a:lnTo>
              </a:path>
            </a:pathLst>
          </a:custGeom>
          <a:ln w="17037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2738792" y="3530935"/>
            <a:ext cx="6175375" cy="2543810"/>
          </a:xfrm>
          <a:custGeom>
            <a:avLst/>
            <a:gdLst/>
            <a:ahLst/>
            <a:cxnLst/>
            <a:rect l="l" t="t" r="r" b="b"/>
            <a:pathLst>
              <a:path w="6175375" h="2543810">
                <a:moveTo>
                  <a:pt x="0" y="0"/>
                </a:moveTo>
                <a:lnTo>
                  <a:pt x="0" y="2543799"/>
                </a:lnTo>
                <a:lnTo>
                  <a:pt x="6175025" y="2543799"/>
                </a:lnTo>
              </a:path>
            </a:pathLst>
          </a:custGeom>
          <a:ln w="17037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2769063" y="4627157"/>
            <a:ext cx="5872480" cy="1398905"/>
          </a:xfrm>
          <a:custGeom>
            <a:avLst/>
            <a:gdLst/>
            <a:ahLst/>
            <a:cxnLst/>
            <a:rect l="l" t="t" r="r" b="b"/>
            <a:pathLst>
              <a:path w="5872480" h="1398904">
                <a:moveTo>
                  <a:pt x="0" y="1398384"/>
                </a:moveTo>
                <a:lnTo>
                  <a:pt x="16108" y="1398384"/>
                </a:lnTo>
                <a:lnTo>
                  <a:pt x="32217" y="1398384"/>
                </a:lnTo>
                <a:lnTo>
                  <a:pt x="32217" y="1390931"/>
                </a:lnTo>
                <a:lnTo>
                  <a:pt x="48326" y="1390931"/>
                </a:lnTo>
                <a:lnTo>
                  <a:pt x="56385" y="1390931"/>
                </a:lnTo>
                <a:lnTo>
                  <a:pt x="56385" y="1383494"/>
                </a:lnTo>
                <a:lnTo>
                  <a:pt x="64443" y="1383494"/>
                </a:lnTo>
                <a:lnTo>
                  <a:pt x="64443" y="1376040"/>
                </a:lnTo>
                <a:lnTo>
                  <a:pt x="72494" y="1376040"/>
                </a:lnTo>
                <a:lnTo>
                  <a:pt x="72494" y="1368518"/>
                </a:lnTo>
                <a:lnTo>
                  <a:pt x="80561" y="1368518"/>
                </a:lnTo>
                <a:lnTo>
                  <a:pt x="80561" y="1361073"/>
                </a:lnTo>
                <a:lnTo>
                  <a:pt x="88602" y="1361073"/>
                </a:lnTo>
                <a:lnTo>
                  <a:pt x="88602" y="1353619"/>
                </a:lnTo>
                <a:lnTo>
                  <a:pt x="104711" y="1353619"/>
                </a:lnTo>
                <a:lnTo>
                  <a:pt x="104711" y="1346173"/>
                </a:lnTo>
                <a:lnTo>
                  <a:pt x="112770" y="1346173"/>
                </a:lnTo>
                <a:lnTo>
                  <a:pt x="112770" y="1338728"/>
                </a:lnTo>
                <a:lnTo>
                  <a:pt x="120829" y="1338728"/>
                </a:lnTo>
                <a:lnTo>
                  <a:pt x="128879" y="1338728"/>
                </a:lnTo>
                <a:lnTo>
                  <a:pt x="128879" y="1331274"/>
                </a:lnTo>
                <a:lnTo>
                  <a:pt x="136946" y="1331274"/>
                </a:lnTo>
                <a:lnTo>
                  <a:pt x="153055" y="1331274"/>
                </a:lnTo>
                <a:lnTo>
                  <a:pt x="153055" y="1323829"/>
                </a:lnTo>
                <a:lnTo>
                  <a:pt x="153055" y="1316384"/>
                </a:lnTo>
                <a:lnTo>
                  <a:pt x="185272" y="1316384"/>
                </a:lnTo>
                <a:lnTo>
                  <a:pt x="185272" y="1308862"/>
                </a:lnTo>
                <a:lnTo>
                  <a:pt x="201381" y="1308862"/>
                </a:lnTo>
                <a:lnTo>
                  <a:pt x="201381" y="1301408"/>
                </a:lnTo>
                <a:lnTo>
                  <a:pt x="209440" y="1301408"/>
                </a:lnTo>
                <a:lnTo>
                  <a:pt x="217490" y="1301408"/>
                </a:lnTo>
                <a:lnTo>
                  <a:pt x="217490" y="1293962"/>
                </a:lnTo>
                <a:lnTo>
                  <a:pt x="225549" y="1293962"/>
                </a:lnTo>
                <a:lnTo>
                  <a:pt x="225549" y="1286517"/>
                </a:lnTo>
                <a:lnTo>
                  <a:pt x="233607" y="1286517"/>
                </a:lnTo>
                <a:lnTo>
                  <a:pt x="257766" y="1286517"/>
                </a:lnTo>
                <a:lnTo>
                  <a:pt x="257766" y="1279063"/>
                </a:lnTo>
                <a:lnTo>
                  <a:pt x="265817" y="1279063"/>
                </a:lnTo>
                <a:lnTo>
                  <a:pt x="273875" y="1279063"/>
                </a:lnTo>
                <a:lnTo>
                  <a:pt x="273875" y="1271618"/>
                </a:lnTo>
                <a:lnTo>
                  <a:pt x="289993" y="1271618"/>
                </a:lnTo>
                <a:lnTo>
                  <a:pt x="298043" y="1271618"/>
                </a:lnTo>
                <a:lnTo>
                  <a:pt x="298043" y="1264164"/>
                </a:lnTo>
                <a:lnTo>
                  <a:pt x="314152" y="1264164"/>
                </a:lnTo>
                <a:lnTo>
                  <a:pt x="322210" y="1264164"/>
                </a:lnTo>
                <a:lnTo>
                  <a:pt x="322210" y="1256642"/>
                </a:lnTo>
                <a:lnTo>
                  <a:pt x="330269" y="1256642"/>
                </a:lnTo>
                <a:lnTo>
                  <a:pt x="330269" y="1249205"/>
                </a:lnTo>
                <a:lnTo>
                  <a:pt x="338328" y="1249205"/>
                </a:lnTo>
                <a:lnTo>
                  <a:pt x="338328" y="1241751"/>
                </a:lnTo>
                <a:lnTo>
                  <a:pt x="346378" y="1241751"/>
                </a:lnTo>
                <a:lnTo>
                  <a:pt x="346378" y="1234298"/>
                </a:lnTo>
                <a:lnTo>
                  <a:pt x="354436" y="1234298"/>
                </a:lnTo>
                <a:lnTo>
                  <a:pt x="354436" y="1226861"/>
                </a:lnTo>
                <a:lnTo>
                  <a:pt x="362487" y="1226861"/>
                </a:lnTo>
                <a:lnTo>
                  <a:pt x="362487" y="1219407"/>
                </a:lnTo>
                <a:lnTo>
                  <a:pt x="370545" y="1219407"/>
                </a:lnTo>
                <a:lnTo>
                  <a:pt x="378595" y="1219407"/>
                </a:lnTo>
                <a:lnTo>
                  <a:pt x="378595" y="1211953"/>
                </a:lnTo>
                <a:lnTo>
                  <a:pt x="386654" y="1211953"/>
                </a:lnTo>
                <a:lnTo>
                  <a:pt x="410822" y="1211953"/>
                </a:lnTo>
                <a:lnTo>
                  <a:pt x="410822" y="1204508"/>
                </a:lnTo>
                <a:lnTo>
                  <a:pt x="410822" y="1189540"/>
                </a:lnTo>
                <a:lnTo>
                  <a:pt x="434981" y="1189540"/>
                </a:lnTo>
                <a:lnTo>
                  <a:pt x="451090" y="1189540"/>
                </a:lnTo>
                <a:lnTo>
                  <a:pt x="451090" y="1182095"/>
                </a:lnTo>
                <a:lnTo>
                  <a:pt x="459157" y="1182095"/>
                </a:lnTo>
                <a:lnTo>
                  <a:pt x="459157" y="1174641"/>
                </a:lnTo>
                <a:lnTo>
                  <a:pt x="491374" y="1174641"/>
                </a:lnTo>
                <a:lnTo>
                  <a:pt x="499433" y="1174641"/>
                </a:lnTo>
                <a:lnTo>
                  <a:pt x="515542" y="1174641"/>
                </a:lnTo>
                <a:lnTo>
                  <a:pt x="515542" y="1167196"/>
                </a:lnTo>
                <a:lnTo>
                  <a:pt x="523584" y="1167196"/>
                </a:lnTo>
                <a:lnTo>
                  <a:pt x="547760" y="1167196"/>
                </a:lnTo>
                <a:lnTo>
                  <a:pt x="547760" y="1159751"/>
                </a:lnTo>
                <a:lnTo>
                  <a:pt x="555818" y="1159751"/>
                </a:lnTo>
                <a:lnTo>
                  <a:pt x="571927" y="1159751"/>
                </a:lnTo>
                <a:lnTo>
                  <a:pt x="571927" y="1144775"/>
                </a:lnTo>
                <a:lnTo>
                  <a:pt x="571927" y="1137329"/>
                </a:lnTo>
                <a:lnTo>
                  <a:pt x="579977" y="1137329"/>
                </a:lnTo>
                <a:lnTo>
                  <a:pt x="588036" y="1137329"/>
                </a:lnTo>
                <a:lnTo>
                  <a:pt x="588036" y="1122430"/>
                </a:lnTo>
                <a:lnTo>
                  <a:pt x="588036" y="1114985"/>
                </a:lnTo>
                <a:lnTo>
                  <a:pt x="612212" y="1114985"/>
                </a:lnTo>
                <a:lnTo>
                  <a:pt x="620254" y="1114985"/>
                </a:lnTo>
                <a:lnTo>
                  <a:pt x="620254" y="1100086"/>
                </a:lnTo>
                <a:lnTo>
                  <a:pt x="628321" y="1100086"/>
                </a:lnTo>
                <a:lnTo>
                  <a:pt x="628321" y="1092640"/>
                </a:lnTo>
                <a:lnTo>
                  <a:pt x="636362" y="1092640"/>
                </a:lnTo>
                <a:lnTo>
                  <a:pt x="644430" y="1092640"/>
                </a:lnTo>
                <a:lnTo>
                  <a:pt x="644430" y="1085118"/>
                </a:lnTo>
                <a:lnTo>
                  <a:pt x="652471" y="1085118"/>
                </a:lnTo>
                <a:lnTo>
                  <a:pt x="652471" y="1077664"/>
                </a:lnTo>
                <a:lnTo>
                  <a:pt x="660538" y="1077664"/>
                </a:lnTo>
                <a:lnTo>
                  <a:pt x="676639" y="1077664"/>
                </a:lnTo>
                <a:lnTo>
                  <a:pt x="676639" y="1070228"/>
                </a:lnTo>
                <a:lnTo>
                  <a:pt x="716924" y="1070228"/>
                </a:lnTo>
                <a:lnTo>
                  <a:pt x="716924" y="1062774"/>
                </a:lnTo>
                <a:lnTo>
                  <a:pt x="724974" y="1062774"/>
                </a:lnTo>
                <a:lnTo>
                  <a:pt x="733032" y="1062774"/>
                </a:lnTo>
                <a:lnTo>
                  <a:pt x="733032" y="1055320"/>
                </a:lnTo>
                <a:lnTo>
                  <a:pt x="749141" y="1055320"/>
                </a:lnTo>
                <a:lnTo>
                  <a:pt x="749141" y="1047883"/>
                </a:lnTo>
                <a:lnTo>
                  <a:pt x="757200" y="1047883"/>
                </a:lnTo>
                <a:lnTo>
                  <a:pt x="757200" y="1040429"/>
                </a:lnTo>
                <a:lnTo>
                  <a:pt x="773309" y="1040429"/>
                </a:lnTo>
                <a:lnTo>
                  <a:pt x="773309" y="1032907"/>
                </a:lnTo>
                <a:lnTo>
                  <a:pt x="781368" y="1032907"/>
                </a:lnTo>
                <a:lnTo>
                  <a:pt x="789418" y="1032907"/>
                </a:lnTo>
                <a:lnTo>
                  <a:pt x="789418" y="1025462"/>
                </a:lnTo>
                <a:lnTo>
                  <a:pt x="805526" y="1025462"/>
                </a:lnTo>
                <a:lnTo>
                  <a:pt x="805526" y="1010563"/>
                </a:lnTo>
                <a:lnTo>
                  <a:pt x="813594" y="1010563"/>
                </a:lnTo>
                <a:lnTo>
                  <a:pt x="813594" y="1003117"/>
                </a:lnTo>
                <a:lnTo>
                  <a:pt x="837753" y="1003117"/>
                </a:lnTo>
                <a:lnTo>
                  <a:pt x="837753" y="995664"/>
                </a:lnTo>
                <a:lnTo>
                  <a:pt x="845803" y="995664"/>
                </a:lnTo>
                <a:lnTo>
                  <a:pt x="845803" y="988210"/>
                </a:lnTo>
                <a:lnTo>
                  <a:pt x="853862" y="988210"/>
                </a:lnTo>
                <a:lnTo>
                  <a:pt x="861912" y="988210"/>
                </a:lnTo>
                <a:lnTo>
                  <a:pt x="861912" y="980773"/>
                </a:lnTo>
                <a:lnTo>
                  <a:pt x="869979" y="980773"/>
                </a:lnTo>
                <a:lnTo>
                  <a:pt x="886088" y="980773"/>
                </a:lnTo>
                <a:lnTo>
                  <a:pt x="886088" y="973251"/>
                </a:lnTo>
                <a:lnTo>
                  <a:pt x="902197" y="973251"/>
                </a:lnTo>
                <a:lnTo>
                  <a:pt x="902197" y="965797"/>
                </a:lnTo>
                <a:lnTo>
                  <a:pt x="918305" y="965797"/>
                </a:lnTo>
                <a:lnTo>
                  <a:pt x="926364" y="965797"/>
                </a:lnTo>
                <a:lnTo>
                  <a:pt x="926364" y="958352"/>
                </a:lnTo>
                <a:lnTo>
                  <a:pt x="942473" y="958352"/>
                </a:lnTo>
                <a:lnTo>
                  <a:pt x="942473" y="950906"/>
                </a:lnTo>
                <a:lnTo>
                  <a:pt x="942473" y="943453"/>
                </a:lnTo>
                <a:lnTo>
                  <a:pt x="950532" y="943453"/>
                </a:lnTo>
                <a:lnTo>
                  <a:pt x="950532" y="936007"/>
                </a:lnTo>
                <a:lnTo>
                  <a:pt x="958582" y="936007"/>
                </a:lnTo>
                <a:lnTo>
                  <a:pt x="974691" y="936007"/>
                </a:lnTo>
                <a:lnTo>
                  <a:pt x="974691" y="928553"/>
                </a:lnTo>
                <a:lnTo>
                  <a:pt x="982741" y="928553"/>
                </a:lnTo>
                <a:lnTo>
                  <a:pt x="998858" y="928553"/>
                </a:lnTo>
                <a:lnTo>
                  <a:pt x="998858" y="921031"/>
                </a:lnTo>
                <a:lnTo>
                  <a:pt x="1014967" y="921031"/>
                </a:lnTo>
                <a:lnTo>
                  <a:pt x="1014967" y="913595"/>
                </a:lnTo>
                <a:lnTo>
                  <a:pt x="1031076" y="913595"/>
                </a:lnTo>
                <a:lnTo>
                  <a:pt x="1031076" y="906141"/>
                </a:lnTo>
                <a:lnTo>
                  <a:pt x="1047185" y="906141"/>
                </a:lnTo>
                <a:lnTo>
                  <a:pt x="1047185" y="898687"/>
                </a:lnTo>
                <a:lnTo>
                  <a:pt x="1047185" y="891242"/>
                </a:lnTo>
                <a:lnTo>
                  <a:pt x="1055252" y="891242"/>
                </a:lnTo>
                <a:lnTo>
                  <a:pt x="1055252" y="883796"/>
                </a:lnTo>
                <a:lnTo>
                  <a:pt x="1063302" y="883796"/>
                </a:lnTo>
                <a:lnTo>
                  <a:pt x="1071361" y="883796"/>
                </a:lnTo>
                <a:lnTo>
                  <a:pt x="1095520" y="883796"/>
                </a:lnTo>
                <a:lnTo>
                  <a:pt x="1095520" y="868897"/>
                </a:lnTo>
                <a:lnTo>
                  <a:pt x="1103578" y="868897"/>
                </a:lnTo>
                <a:lnTo>
                  <a:pt x="1103578" y="861375"/>
                </a:lnTo>
                <a:lnTo>
                  <a:pt x="1111628" y="861375"/>
                </a:lnTo>
                <a:lnTo>
                  <a:pt x="1111628" y="853930"/>
                </a:lnTo>
                <a:lnTo>
                  <a:pt x="1135796" y="853930"/>
                </a:lnTo>
                <a:lnTo>
                  <a:pt x="1151905" y="853930"/>
                </a:lnTo>
                <a:lnTo>
                  <a:pt x="1159963" y="853930"/>
                </a:lnTo>
                <a:lnTo>
                  <a:pt x="1159963" y="846484"/>
                </a:lnTo>
                <a:lnTo>
                  <a:pt x="1168014" y="846484"/>
                </a:lnTo>
                <a:lnTo>
                  <a:pt x="1168014" y="839030"/>
                </a:lnTo>
                <a:lnTo>
                  <a:pt x="1176081" y="839030"/>
                </a:lnTo>
                <a:lnTo>
                  <a:pt x="1184131" y="839030"/>
                </a:lnTo>
                <a:lnTo>
                  <a:pt x="1184131" y="824140"/>
                </a:lnTo>
                <a:lnTo>
                  <a:pt x="1192190" y="824140"/>
                </a:lnTo>
                <a:lnTo>
                  <a:pt x="1200240" y="824140"/>
                </a:lnTo>
                <a:lnTo>
                  <a:pt x="1200240" y="816686"/>
                </a:lnTo>
                <a:lnTo>
                  <a:pt x="1216357" y="816686"/>
                </a:lnTo>
                <a:lnTo>
                  <a:pt x="1240516" y="816686"/>
                </a:lnTo>
                <a:lnTo>
                  <a:pt x="1240516" y="809164"/>
                </a:lnTo>
                <a:lnTo>
                  <a:pt x="1256625" y="809164"/>
                </a:lnTo>
                <a:lnTo>
                  <a:pt x="1256625" y="801719"/>
                </a:lnTo>
                <a:lnTo>
                  <a:pt x="1272742" y="801719"/>
                </a:lnTo>
                <a:lnTo>
                  <a:pt x="1272742" y="794273"/>
                </a:lnTo>
                <a:lnTo>
                  <a:pt x="1280793" y="794273"/>
                </a:lnTo>
                <a:lnTo>
                  <a:pt x="1304960" y="794273"/>
                </a:lnTo>
                <a:lnTo>
                  <a:pt x="1304960" y="786828"/>
                </a:lnTo>
                <a:lnTo>
                  <a:pt x="1313010" y="786828"/>
                </a:lnTo>
                <a:lnTo>
                  <a:pt x="1321069" y="786828"/>
                </a:lnTo>
                <a:lnTo>
                  <a:pt x="1321069" y="779366"/>
                </a:lnTo>
                <a:lnTo>
                  <a:pt x="1337178" y="779366"/>
                </a:lnTo>
                <a:lnTo>
                  <a:pt x="1377463" y="779366"/>
                </a:lnTo>
                <a:lnTo>
                  <a:pt x="1377463" y="771912"/>
                </a:lnTo>
                <a:lnTo>
                  <a:pt x="1449957" y="771912"/>
                </a:lnTo>
                <a:lnTo>
                  <a:pt x="1466065" y="771912"/>
                </a:lnTo>
                <a:lnTo>
                  <a:pt x="1466065" y="764449"/>
                </a:lnTo>
                <a:lnTo>
                  <a:pt x="1490233" y="764449"/>
                </a:lnTo>
                <a:lnTo>
                  <a:pt x="1490233" y="756996"/>
                </a:lnTo>
                <a:lnTo>
                  <a:pt x="1522451" y="756996"/>
                </a:lnTo>
                <a:lnTo>
                  <a:pt x="1546618" y="756996"/>
                </a:lnTo>
                <a:lnTo>
                  <a:pt x="1546618" y="749533"/>
                </a:lnTo>
                <a:lnTo>
                  <a:pt x="1562727" y="749533"/>
                </a:lnTo>
                <a:lnTo>
                  <a:pt x="1562727" y="742079"/>
                </a:lnTo>
                <a:lnTo>
                  <a:pt x="1570786" y="742079"/>
                </a:lnTo>
                <a:lnTo>
                  <a:pt x="1570786" y="734617"/>
                </a:lnTo>
                <a:lnTo>
                  <a:pt x="1586903" y="734617"/>
                </a:lnTo>
                <a:lnTo>
                  <a:pt x="1586903" y="727163"/>
                </a:lnTo>
                <a:lnTo>
                  <a:pt x="1635230" y="727163"/>
                </a:lnTo>
                <a:lnTo>
                  <a:pt x="1635230" y="719701"/>
                </a:lnTo>
                <a:lnTo>
                  <a:pt x="1643280" y="719701"/>
                </a:lnTo>
                <a:lnTo>
                  <a:pt x="1643280" y="712247"/>
                </a:lnTo>
                <a:lnTo>
                  <a:pt x="1659397" y="712247"/>
                </a:lnTo>
                <a:lnTo>
                  <a:pt x="1707724" y="712247"/>
                </a:lnTo>
                <a:lnTo>
                  <a:pt x="1707724" y="704785"/>
                </a:lnTo>
                <a:lnTo>
                  <a:pt x="1723841" y="704785"/>
                </a:lnTo>
                <a:lnTo>
                  <a:pt x="1739950" y="704785"/>
                </a:lnTo>
                <a:lnTo>
                  <a:pt x="1739950" y="697331"/>
                </a:lnTo>
                <a:lnTo>
                  <a:pt x="1764117" y="697331"/>
                </a:lnTo>
                <a:lnTo>
                  <a:pt x="1772167" y="697331"/>
                </a:lnTo>
                <a:lnTo>
                  <a:pt x="1772167" y="689868"/>
                </a:lnTo>
                <a:lnTo>
                  <a:pt x="1804394" y="689868"/>
                </a:lnTo>
                <a:lnTo>
                  <a:pt x="1804394" y="682414"/>
                </a:lnTo>
                <a:lnTo>
                  <a:pt x="1820502" y="682414"/>
                </a:lnTo>
                <a:lnTo>
                  <a:pt x="1876888" y="682414"/>
                </a:lnTo>
                <a:lnTo>
                  <a:pt x="1876888" y="674952"/>
                </a:lnTo>
                <a:lnTo>
                  <a:pt x="1893005" y="674952"/>
                </a:lnTo>
                <a:lnTo>
                  <a:pt x="1893005" y="667498"/>
                </a:lnTo>
                <a:lnTo>
                  <a:pt x="1917164" y="667498"/>
                </a:lnTo>
                <a:lnTo>
                  <a:pt x="1941331" y="667498"/>
                </a:lnTo>
                <a:lnTo>
                  <a:pt x="1941331" y="660036"/>
                </a:lnTo>
                <a:lnTo>
                  <a:pt x="1949390" y="660036"/>
                </a:lnTo>
                <a:lnTo>
                  <a:pt x="1949390" y="652582"/>
                </a:lnTo>
                <a:lnTo>
                  <a:pt x="1957440" y="652582"/>
                </a:lnTo>
                <a:lnTo>
                  <a:pt x="1957440" y="645120"/>
                </a:lnTo>
                <a:lnTo>
                  <a:pt x="1989667" y="645120"/>
                </a:lnTo>
                <a:lnTo>
                  <a:pt x="2013826" y="645120"/>
                </a:lnTo>
                <a:lnTo>
                  <a:pt x="2013826" y="637666"/>
                </a:lnTo>
                <a:lnTo>
                  <a:pt x="2037993" y="637666"/>
                </a:lnTo>
                <a:lnTo>
                  <a:pt x="2054102" y="637666"/>
                </a:lnTo>
                <a:lnTo>
                  <a:pt x="2054102" y="630203"/>
                </a:lnTo>
                <a:lnTo>
                  <a:pt x="2062169" y="630203"/>
                </a:lnTo>
                <a:lnTo>
                  <a:pt x="2094387" y="630203"/>
                </a:lnTo>
                <a:lnTo>
                  <a:pt x="2094387" y="622750"/>
                </a:lnTo>
                <a:lnTo>
                  <a:pt x="2102437" y="622750"/>
                </a:lnTo>
                <a:lnTo>
                  <a:pt x="2102437" y="615287"/>
                </a:lnTo>
                <a:lnTo>
                  <a:pt x="2118554" y="615287"/>
                </a:lnTo>
                <a:lnTo>
                  <a:pt x="2118554" y="607833"/>
                </a:lnTo>
                <a:lnTo>
                  <a:pt x="2126596" y="607833"/>
                </a:lnTo>
                <a:lnTo>
                  <a:pt x="2126596" y="600371"/>
                </a:lnTo>
                <a:lnTo>
                  <a:pt x="2142705" y="600371"/>
                </a:lnTo>
                <a:lnTo>
                  <a:pt x="2142705" y="592917"/>
                </a:lnTo>
                <a:lnTo>
                  <a:pt x="2166881" y="592917"/>
                </a:lnTo>
                <a:lnTo>
                  <a:pt x="2166881" y="585455"/>
                </a:lnTo>
                <a:lnTo>
                  <a:pt x="2174939" y="585455"/>
                </a:lnTo>
                <a:lnTo>
                  <a:pt x="2174939" y="578001"/>
                </a:lnTo>
                <a:lnTo>
                  <a:pt x="2191048" y="578001"/>
                </a:lnTo>
                <a:lnTo>
                  <a:pt x="2191048" y="570539"/>
                </a:lnTo>
                <a:lnTo>
                  <a:pt x="2199098" y="570539"/>
                </a:lnTo>
                <a:lnTo>
                  <a:pt x="2199098" y="563085"/>
                </a:lnTo>
                <a:lnTo>
                  <a:pt x="2223266" y="563085"/>
                </a:lnTo>
                <a:lnTo>
                  <a:pt x="2223266" y="555622"/>
                </a:lnTo>
                <a:lnTo>
                  <a:pt x="2239375" y="555622"/>
                </a:lnTo>
                <a:lnTo>
                  <a:pt x="2263551" y="555622"/>
                </a:lnTo>
                <a:lnTo>
                  <a:pt x="2263551" y="540706"/>
                </a:lnTo>
                <a:lnTo>
                  <a:pt x="2287710" y="540706"/>
                </a:lnTo>
                <a:lnTo>
                  <a:pt x="2303827" y="540706"/>
                </a:lnTo>
                <a:lnTo>
                  <a:pt x="2303827" y="533252"/>
                </a:lnTo>
                <a:lnTo>
                  <a:pt x="2319936" y="533252"/>
                </a:lnTo>
                <a:lnTo>
                  <a:pt x="2319936" y="525790"/>
                </a:lnTo>
                <a:lnTo>
                  <a:pt x="2327986" y="525790"/>
                </a:lnTo>
                <a:lnTo>
                  <a:pt x="2327986" y="518336"/>
                </a:lnTo>
                <a:lnTo>
                  <a:pt x="2336045" y="518336"/>
                </a:lnTo>
                <a:lnTo>
                  <a:pt x="2336045" y="510882"/>
                </a:lnTo>
                <a:lnTo>
                  <a:pt x="2344095" y="510882"/>
                </a:lnTo>
                <a:lnTo>
                  <a:pt x="2352154" y="510882"/>
                </a:lnTo>
                <a:lnTo>
                  <a:pt x="2352154" y="495957"/>
                </a:lnTo>
                <a:lnTo>
                  <a:pt x="2360204" y="495957"/>
                </a:lnTo>
                <a:lnTo>
                  <a:pt x="2368263" y="495957"/>
                </a:lnTo>
                <a:lnTo>
                  <a:pt x="2368263" y="488504"/>
                </a:lnTo>
                <a:lnTo>
                  <a:pt x="2376321" y="488504"/>
                </a:lnTo>
                <a:lnTo>
                  <a:pt x="2376321" y="481050"/>
                </a:lnTo>
                <a:lnTo>
                  <a:pt x="2384380" y="481050"/>
                </a:lnTo>
                <a:lnTo>
                  <a:pt x="2392430" y="481050"/>
                </a:lnTo>
                <a:lnTo>
                  <a:pt x="2392430" y="473587"/>
                </a:lnTo>
                <a:lnTo>
                  <a:pt x="2408539" y="473587"/>
                </a:lnTo>
                <a:lnTo>
                  <a:pt x="2408539" y="466134"/>
                </a:lnTo>
                <a:lnTo>
                  <a:pt x="2432698" y="466134"/>
                </a:lnTo>
                <a:lnTo>
                  <a:pt x="2432698" y="458671"/>
                </a:lnTo>
                <a:lnTo>
                  <a:pt x="2440765" y="458671"/>
                </a:lnTo>
                <a:lnTo>
                  <a:pt x="2440765" y="451217"/>
                </a:lnTo>
                <a:lnTo>
                  <a:pt x="2464924" y="451217"/>
                </a:lnTo>
                <a:lnTo>
                  <a:pt x="2464924" y="443755"/>
                </a:lnTo>
                <a:lnTo>
                  <a:pt x="2472983" y="443755"/>
                </a:lnTo>
                <a:lnTo>
                  <a:pt x="2472983" y="421385"/>
                </a:lnTo>
                <a:lnTo>
                  <a:pt x="2489092" y="421385"/>
                </a:lnTo>
                <a:lnTo>
                  <a:pt x="2489092" y="413922"/>
                </a:lnTo>
                <a:lnTo>
                  <a:pt x="2521318" y="413922"/>
                </a:lnTo>
                <a:lnTo>
                  <a:pt x="2521318" y="406469"/>
                </a:lnTo>
                <a:lnTo>
                  <a:pt x="2537427" y="406469"/>
                </a:lnTo>
                <a:lnTo>
                  <a:pt x="2537427" y="398998"/>
                </a:lnTo>
                <a:lnTo>
                  <a:pt x="2553544" y="398998"/>
                </a:lnTo>
                <a:lnTo>
                  <a:pt x="2553544" y="391552"/>
                </a:lnTo>
                <a:lnTo>
                  <a:pt x="2561586" y="391552"/>
                </a:lnTo>
                <a:lnTo>
                  <a:pt x="2561586" y="384090"/>
                </a:lnTo>
                <a:lnTo>
                  <a:pt x="2569644" y="384090"/>
                </a:lnTo>
                <a:lnTo>
                  <a:pt x="2569644" y="376628"/>
                </a:lnTo>
                <a:lnTo>
                  <a:pt x="2601862" y="376628"/>
                </a:lnTo>
                <a:lnTo>
                  <a:pt x="2601862" y="369174"/>
                </a:lnTo>
                <a:lnTo>
                  <a:pt x="2682423" y="369174"/>
                </a:lnTo>
                <a:lnTo>
                  <a:pt x="2682423" y="361720"/>
                </a:lnTo>
                <a:lnTo>
                  <a:pt x="2754917" y="361720"/>
                </a:lnTo>
                <a:lnTo>
                  <a:pt x="2771026" y="361720"/>
                </a:lnTo>
                <a:lnTo>
                  <a:pt x="2771026" y="354258"/>
                </a:lnTo>
                <a:lnTo>
                  <a:pt x="2907972" y="354258"/>
                </a:lnTo>
                <a:lnTo>
                  <a:pt x="2907972" y="346804"/>
                </a:lnTo>
                <a:lnTo>
                  <a:pt x="2916023" y="346804"/>
                </a:lnTo>
                <a:lnTo>
                  <a:pt x="2916023" y="339341"/>
                </a:lnTo>
                <a:lnTo>
                  <a:pt x="2972408" y="339341"/>
                </a:lnTo>
                <a:lnTo>
                  <a:pt x="2972408" y="331879"/>
                </a:lnTo>
                <a:lnTo>
                  <a:pt x="3052969" y="331879"/>
                </a:lnTo>
                <a:lnTo>
                  <a:pt x="3077128" y="331879"/>
                </a:lnTo>
                <a:lnTo>
                  <a:pt x="3077128" y="324425"/>
                </a:lnTo>
                <a:lnTo>
                  <a:pt x="3101304" y="324425"/>
                </a:lnTo>
                <a:lnTo>
                  <a:pt x="3101304" y="316971"/>
                </a:lnTo>
                <a:lnTo>
                  <a:pt x="3125463" y="316971"/>
                </a:lnTo>
                <a:lnTo>
                  <a:pt x="3125463" y="309500"/>
                </a:lnTo>
                <a:lnTo>
                  <a:pt x="3214040" y="309500"/>
                </a:lnTo>
                <a:lnTo>
                  <a:pt x="3318769" y="309500"/>
                </a:lnTo>
                <a:lnTo>
                  <a:pt x="3318769" y="302055"/>
                </a:lnTo>
                <a:lnTo>
                  <a:pt x="3351004" y="302055"/>
                </a:lnTo>
                <a:lnTo>
                  <a:pt x="3351004" y="294593"/>
                </a:lnTo>
                <a:lnTo>
                  <a:pt x="3359028" y="294593"/>
                </a:lnTo>
                <a:lnTo>
                  <a:pt x="3359028" y="287139"/>
                </a:lnTo>
                <a:lnTo>
                  <a:pt x="3512126" y="287139"/>
                </a:lnTo>
                <a:lnTo>
                  <a:pt x="3512126" y="279676"/>
                </a:lnTo>
                <a:lnTo>
                  <a:pt x="3528244" y="279676"/>
                </a:lnTo>
                <a:lnTo>
                  <a:pt x="3528244" y="272223"/>
                </a:lnTo>
                <a:lnTo>
                  <a:pt x="3584620" y="272223"/>
                </a:lnTo>
                <a:lnTo>
                  <a:pt x="3584620" y="264760"/>
                </a:lnTo>
                <a:lnTo>
                  <a:pt x="3858487" y="264760"/>
                </a:lnTo>
                <a:lnTo>
                  <a:pt x="3858487" y="257306"/>
                </a:lnTo>
                <a:lnTo>
                  <a:pt x="3995451" y="257306"/>
                </a:lnTo>
                <a:lnTo>
                  <a:pt x="3995451" y="249844"/>
                </a:lnTo>
                <a:lnTo>
                  <a:pt x="4003475" y="249844"/>
                </a:lnTo>
                <a:lnTo>
                  <a:pt x="4003475" y="238659"/>
                </a:lnTo>
                <a:lnTo>
                  <a:pt x="4019593" y="238659"/>
                </a:lnTo>
                <a:lnTo>
                  <a:pt x="4019593" y="231205"/>
                </a:lnTo>
                <a:lnTo>
                  <a:pt x="4108204" y="231205"/>
                </a:lnTo>
                <a:lnTo>
                  <a:pt x="4108204" y="216289"/>
                </a:lnTo>
                <a:lnTo>
                  <a:pt x="4124322" y="216289"/>
                </a:lnTo>
                <a:lnTo>
                  <a:pt x="4124322" y="208827"/>
                </a:lnTo>
                <a:lnTo>
                  <a:pt x="4172682" y="208827"/>
                </a:lnTo>
                <a:lnTo>
                  <a:pt x="4172682" y="193910"/>
                </a:lnTo>
                <a:lnTo>
                  <a:pt x="4188800" y="193910"/>
                </a:lnTo>
                <a:lnTo>
                  <a:pt x="4188800" y="178994"/>
                </a:lnTo>
                <a:lnTo>
                  <a:pt x="4196816" y="178994"/>
                </a:lnTo>
                <a:lnTo>
                  <a:pt x="4196816" y="171540"/>
                </a:lnTo>
                <a:lnTo>
                  <a:pt x="4269318" y="171540"/>
                </a:lnTo>
                <a:lnTo>
                  <a:pt x="4269318" y="156624"/>
                </a:lnTo>
                <a:lnTo>
                  <a:pt x="4357938" y="156624"/>
                </a:lnTo>
                <a:lnTo>
                  <a:pt x="4357938" y="149162"/>
                </a:lnTo>
                <a:lnTo>
                  <a:pt x="4527060" y="149162"/>
                </a:lnTo>
                <a:lnTo>
                  <a:pt x="4527060" y="126792"/>
                </a:lnTo>
                <a:lnTo>
                  <a:pt x="4664040" y="126792"/>
                </a:lnTo>
                <a:lnTo>
                  <a:pt x="4664040" y="82043"/>
                </a:lnTo>
                <a:lnTo>
                  <a:pt x="4680157" y="82043"/>
                </a:lnTo>
                <a:lnTo>
                  <a:pt x="4680157" y="59664"/>
                </a:lnTo>
                <a:lnTo>
                  <a:pt x="4688182" y="59664"/>
                </a:lnTo>
                <a:lnTo>
                  <a:pt x="4688182" y="37294"/>
                </a:lnTo>
                <a:lnTo>
                  <a:pt x="4905664" y="37294"/>
                </a:lnTo>
                <a:lnTo>
                  <a:pt x="4905664" y="0"/>
                </a:lnTo>
                <a:lnTo>
                  <a:pt x="5872330" y="0"/>
                </a:lnTo>
              </a:path>
            </a:pathLst>
          </a:custGeom>
          <a:ln w="34074">
            <a:solidFill>
              <a:srgbClr val="482462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2769059" y="4317967"/>
            <a:ext cx="3012440" cy="1708150"/>
          </a:xfrm>
          <a:custGeom>
            <a:avLst/>
            <a:gdLst/>
            <a:ahLst/>
            <a:cxnLst/>
            <a:rect l="l" t="t" r="r" b="b"/>
            <a:pathLst>
              <a:path w="3012440" h="1708150">
                <a:moveTo>
                  <a:pt x="3011841" y="0"/>
                </a:moveTo>
                <a:lnTo>
                  <a:pt x="2802451" y="0"/>
                </a:lnTo>
                <a:lnTo>
                  <a:pt x="2802451" y="254086"/>
                </a:lnTo>
                <a:lnTo>
                  <a:pt x="2786351" y="254086"/>
                </a:lnTo>
                <a:lnTo>
                  <a:pt x="2786351" y="530586"/>
                </a:lnTo>
                <a:lnTo>
                  <a:pt x="2367598" y="530586"/>
                </a:lnTo>
                <a:lnTo>
                  <a:pt x="2367598" y="579159"/>
                </a:lnTo>
                <a:lnTo>
                  <a:pt x="2327322" y="579159"/>
                </a:lnTo>
                <a:lnTo>
                  <a:pt x="2327322" y="631464"/>
                </a:lnTo>
                <a:lnTo>
                  <a:pt x="2230694" y="631464"/>
                </a:lnTo>
                <a:lnTo>
                  <a:pt x="2230694" y="668836"/>
                </a:lnTo>
                <a:lnTo>
                  <a:pt x="2053523" y="668836"/>
                </a:lnTo>
                <a:lnTo>
                  <a:pt x="2053523" y="713661"/>
                </a:lnTo>
                <a:lnTo>
                  <a:pt x="1916636" y="713661"/>
                </a:lnTo>
                <a:lnTo>
                  <a:pt x="1916636" y="743562"/>
                </a:lnTo>
                <a:lnTo>
                  <a:pt x="1860251" y="743562"/>
                </a:lnTo>
                <a:lnTo>
                  <a:pt x="1860251" y="780925"/>
                </a:lnTo>
                <a:lnTo>
                  <a:pt x="1787782" y="780925"/>
                </a:lnTo>
                <a:lnTo>
                  <a:pt x="1787782" y="803346"/>
                </a:lnTo>
                <a:lnTo>
                  <a:pt x="1771665" y="803346"/>
                </a:lnTo>
                <a:lnTo>
                  <a:pt x="1771665" y="863130"/>
                </a:lnTo>
                <a:lnTo>
                  <a:pt x="1602560" y="863130"/>
                </a:lnTo>
                <a:lnTo>
                  <a:pt x="1602560" y="907964"/>
                </a:lnTo>
                <a:lnTo>
                  <a:pt x="1554234" y="907964"/>
                </a:lnTo>
                <a:lnTo>
                  <a:pt x="1554234" y="945327"/>
                </a:lnTo>
                <a:lnTo>
                  <a:pt x="1441498" y="945327"/>
                </a:lnTo>
                <a:lnTo>
                  <a:pt x="1441498" y="982707"/>
                </a:lnTo>
                <a:lnTo>
                  <a:pt x="1385129" y="982707"/>
                </a:lnTo>
                <a:lnTo>
                  <a:pt x="1385129" y="1020061"/>
                </a:lnTo>
                <a:lnTo>
                  <a:pt x="1369012" y="1020061"/>
                </a:lnTo>
                <a:lnTo>
                  <a:pt x="1369012" y="1049953"/>
                </a:lnTo>
                <a:lnTo>
                  <a:pt x="1304594" y="1049953"/>
                </a:lnTo>
                <a:lnTo>
                  <a:pt x="1304594" y="1064903"/>
                </a:lnTo>
                <a:lnTo>
                  <a:pt x="1199908" y="1064903"/>
                </a:lnTo>
                <a:lnTo>
                  <a:pt x="1199908" y="1079845"/>
                </a:lnTo>
                <a:lnTo>
                  <a:pt x="1135481" y="1079845"/>
                </a:lnTo>
                <a:lnTo>
                  <a:pt x="1135481" y="1094787"/>
                </a:lnTo>
                <a:lnTo>
                  <a:pt x="1046895" y="1094787"/>
                </a:lnTo>
                <a:lnTo>
                  <a:pt x="1046895" y="1102266"/>
                </a:lnTo>
                <a:lnTo>
                  <a:pt x="1030795" y="1102266"/>
                </a:lnTo>
                <a:lnTo>
                  <a:pt x="1030795" y="1139646"/>
                </a:lnTo>
                <a:lnTo>
                  <a:pt x="1014686" y="1139646"/>
                </a:lnTo>
                <a:lnTo>
                  <a:pt x="1014686" y="1154546"/>
                </a:lnTo>
                <a:lnTo>
                  <a:pt x="909991" y="1154546"/>
                </a:lnTo>
                <a:lnTo>
                  <a:pt x="909991" y="1169513"/>
                </a:lnTo>
                <a:lnTo>
                  <a:pt x="877782" y="1169513"/>
                </a:lnTo>
                <a:lnTo>
                  <a:pt x="877782" y="1199379"/>
                </a:lnTo>
                <a:lnTo>
                  <a:pt x="861673" y="1199379"/>
                </a:lnTo>
                <a:lnTo>
                  <a:pt x="861673" y="1214347"/>
                </a:lnTo>
                <a:lnTo>
                  <a:pt x="837514" y="1214347"/>
                </a:lnTo>
                <a:lnTo>
                  <a:pt x="837514" y="1244281"/>
                </a:lnTo>
                <a:lnTo>
                  <a:pt x="805305" y="1244281"/>
                </a:lnTo>
                <a:lnTo>
                  <a:pt x="805305" y="1266703"/>
                </a:lnTo>
                <a:lnTo>
                  <a:pt x="756987" y="1266703"/>
                </a:lnTo>
                <a:lnTo>
                  <a:pt x="756987" y="1274139"/>
                </a:lnTo>
                <a:lnTo>
                  <a:pt x="732828" y="1274139"/>
                </a:lnTo>
                <a:lnTo>
                  <a:pt x="732828" y="1304006"/>
                </a:lnTo>
                <a:lnTo>
                  <a:pt x="692560" y="1304006"/>
                </a:lnTo>
                <a:lnTo>
                  <a:pt x="692560" y="1318973"/>
                </a:lnTo>
                <a:lnTo>
                  <a:pt x="676451" y="1318973"/>
                </a:lnTo>
                <a:lnTo>
                  <a:pt x="676451" y="1333949"/>
                </a:lnTo>
                <a:lnTo>
                  <a:pt x="620083" y="1333949"/>
                </a:lnTo>
                <a:lnTo>
                  <a:pt x="620083" y="1341394"/>
                </a:lnTo>
                <a:lnTo>
                  <a:pt x="603983" y="1341394"/>
                </a:lnTo>
                <a:lnTo>
                  <a:pt x="603983" y="1371261"/>
                </a:lnTo>
                <a:lnTo>
                  <a:pt x="555665" y="1371261"/>
                </a:lnTo>
                <a:lnTo>
                  <a:pt x="555665" y="1378783"/>
                </a:lnTo>
                <a:lnTo>
                  <a:pt x="531497" y="1378783"/>
                </a:lnTo>
                <a:lnTo>
                  <a:pt x="531497" y="1408641"/>
                </a:lnTo>
                <a:lnTo>
                  <a:pt x="499288" y="1408641"/>
                </a:lnTo>
                <a:lnTo>
                  <a:pt x="499288" y="1423617"/>
                </a:lnTo>
                <a:lnTo>
                  <a:pt x="467079" y="1423617"/>
                </a:lnTo>
                <a:lnTo>
                  <a:pt x="467079" y="1460997"/>
                </a:lnTo>
                <a:lnTo>
                  <a:pt x="442920" y="1460997"/>
                </a:lnTo>
                <a:lnTo>
                  <a:pt x="442920" y="1475887"/>
                </a:lnTo>
                <a:lnTo>
                  <a:pt x="394594" y="1475887"/>
                </a:lnTo>
                <a:lnTo>
                  <a:pt x="394594" y="1483409"/>
                </a:lnTo>
                <a:lnTo>
                  <a:pt x="378493" y="1483409"/>
                </a:lnTo>
                <a:lnTo>
                  <a:pt x="378493" y="1490863"/>
                </a:lnTo>
                <a:lnTo>
                  <a:pt x="370443" y="1490863"/>
                </a:lnTo>
                <a:lnTo>
                  <a:pt x="322125" y="1490863"/>
                </a:lnTo>
                <a:lnTo>
                  <a:pt x="322125" y="1505831"/>
                </a:lnTo>
                <a:lnTo>
                  <a:pt x="314075" y="1505831"/>
                </a:lnTo>
                <a:lnTo>
                  <a:pt x="314075" y="1520721"/>
                </a:lnTo>
                <a:lnTo>
                  <a:pt x="306008" y="1520721"/>
                </a:lnTo>
                <a:lnTo>
                  <a:pt x="257698" y="1520721"/>
                </a:lnTo>
                <a:lnTo>
                  <a:pt x="257698" y="1543134"/>
                </a:lnTo>
                <a:lnTo>
                  <a:pt x="249640" y="1543134"/>
                </a:lnTo>
                <a:lnTo>
                  <a:pt x="249640" y="1550656"/>
                </a:lnTo>
                <a:lnTo>
                  <a:pt x="233539" y="1550656"/>
                </a:lnTo>
                <a:lnTo>
                  <a:pt x="233539" y="1565555"/>
                </a:lnTo>
                <a:lnTo>
                  <a:pt x="193271" y="1565555"/>
                </a:lnTo>
                <a:lnTo>
                  <a:pt x="193271" y="1573077"/>
                </a:lnTo>
                <a:lnTo>
                  <a:pt x="161062" y="1573077"/>
                </a:lnTo>
                <a:lnTo>
                  <a:pt x="161062" y="1587968"/>
                </a:lnTo>
                <a:lnTo>
                  <a:pt x="144953" y="1587968"/>
                </a:lnTo>
                <a:lnTo>
                  <a:pt x="144953" y="1610457"/>
                </a:lnTo>
                <a:lnTo>
                  <a:pt x="128853" y="1610457"/>
                </a:lnTo>
                <a:lnTo>
                  <a:pt x="128853" y="1617911"/>
                </a:lnTo>
                <a:lnTo>
                  <a:pt x="120786" y="1617911"/>
                </a:lnTo>
                <a:lnTo>
                  <a:pt x="120786" y="1640324"/>
                </a:lnTo>
                <a:lnTo>
                  <a:pt x="96644" y="1640324"/>
                </a:lnTo>
                <a:lnTo>
                  <a:pt x="96644" y="1655291"/>
                </a:lnTo>
                <a:lnTo>
                  <a:pt x="88585" y="1655291"/>
                </a:lnTo>
                <a:lnTo>
                  <a:pt x="88585" y="1662745"/>
                </a:lnTo>
                <a:lnTo>
                  <a:pt x="72476" y="1662745"/>
                </a:lnTo>
                <a:lnTo>
                  <a:pt x="56376" y="1662745"/>
                </a:lnTo>
                <a:lnTo>
                  <a:pt x="56376" y="1677704"/>
                </a:lnTo>
                <a:lnTo>
                  <a:pt x="48317" y="1677704"/>
                </a:lnTo>
                <a:lnTo>
                  <a:pt x="48317" y="1685158"/>
                </a:lnTo>
                <a:lnTo>
                  <a:pt x="24158" y="1685158"/>
                </a:lnTo>
                <a:lnTo>
                  <a:pt x="24158" y="1692611"/>
                </a:lnTo>
                <a:lnTo>
                  <a:pt x="16108" y="1692611"/>
                </a:lnTo>
                <a:lnTo>
                  <a:pt x="16108" y="1700125"/>
                </a:lnTo>
                <a:lnTo>
                  <a:pt x="8058" y="1700125"/>
                </a:lnTo>
                <a:lnTo>
                  <a:pt x="8058" y="1707570"/>
                </a:lnTo>
                <a:lnTo>
                  <a:pt x="0" y="1707570"/>
                </a:lnTo>
              </a:path>
            </a:pathLst>
          </a:custGeom>
          <a:ln w="34074">
            <a:solidFill>
              <a:srgbClr val="636362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11970219" y="3530934"/>
            <a:ext cx="6175375" cy="2543810"/>
          </a:xfrm>
          <a:custGeom>
            <a:avLst/>
            <a:gdLst/>
            <a:ahLst/>
            <a:cxnLst/>
            <a:rect l="l" t="t" r="r" b="b"/>
            <a:pathLst>
              <a:path w="6175375" h="2543810">
                <a:moveTo>
                  <a:pt x="0" y="0"/>
                </a:moveTo>
                <a:lnTo>
                  <a:pt x="0" y="2543799"/>
                </a:lnTo>
                <a:lnTo>
                  <a:pt x="6175025" y="2543799"/>
                </a:lnTo>
              </a:path>
            </a:pathLst>
          </a:custGeom>
          <a:ln w="17037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1" name="object 11"/>
          <p:cNvGrpSpPr/>
          <p:nvPr/>
        </p:nvGrpSpPr>
        <p:grpSpPr>
          <a:xfrm>
            <a:off x="2770187" y="11151931"/>
            <a:ext cx="5899785" cy="158750"/>
            <a:chOff x="2770187" y="11151931"/>
            <a:chExt cx="5899785" cy="158750"/>
          </a:xfrm>
        </p:grpSpPr>
        <p:sp>
          <p:nvSpPr>
            <p:cNvPr id="12" name="object 12"/>
            <p:cNvSpPr/>
            <p:nvPr/>
          </p:nvSpPr>
          <p:spPr>
            <a:xfrm>
              <a:off x="2802144" y="11272345"/>
              <a:ext cx="2970530" cy="20955"/>
            </a:xfrm>
            <a:custGeom>
              <a:avLst/>
              <a:gdLst/>
              <a:ahLst/>
              <a:cxnLst/>
              <a:rect l="l" t="t" r="r" b="b"/>
              <a:pathLst>
                <a:path w="2970529" h="20954">
                  <a:moveTo>
                    <a:pt x="2970023" y="0"/>
                  </a:moveTo>
                  <a:lnTo>
                    <a:pt x="498965" y="0"/>
                  </a:lnTo>
                  <a:lnTo>
                    <a:pt x="498965" y="6891"/>
                  </a:lnTo>
                  <a:lnTo>
                    <a:pt x="451447" y="6891"/>
                  </a:lnTo>
                  <a:lnTo>
                    <a:pt x="451447" y="20674"/>
                  </a:lnTo>
                  <a:lnTo>
                    <a:pt x="31680" y="20674"/>
                  </a:lnTo>
                  <a:lnTo>
                    <a:pt x="0" y="20674"/>
                  </a:lnTo>
                </a:path>
              </a:pathLst>
            </a:custGeom>
            <a:ln w="34074">
              <a:solidFill>
                <a:srgbClr val="6363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2787224" y="11168969"/>
              <a:ext cx="5865495" cy="110489"/>
            </a:xfrm>
            <a:custGeom>
              <a:avLst/>
              <a:gdLst/>
              <a:ahLst/>
              <a:cxnLst/>
              <a:rect l="l" t="t" r="r" b="b"/>
              <a:pathLst>
                <a:path w="5865495" h="110490">
                  <a:moveTo>
                    <a:pt x="5865413" y="0"/>
                  </a:moveTo>
                  <a:lnTo>
                    <a:pt x="4156684" y="0"/>
                  </a:lnTo>
                  <a:lnTo>
                    <a:pt x="4156684" y="7377"/>
                  </a:lnTo>
                  <a:lnTo>
                    <a:pt x="3647974" y="7377"/>
                  </a:lnTo>
                  <a:lnTo>
                    <a:pt x="3647974" y="22054"/>
                  </a:lnTo>
                  <a:lnTo>
                    <a:pt x="3330082" y="22054"/>
                  </a:lnTo>
                  <a:lnTo>
                    <a:pt x="3330082" y="29432"/>
                  </a:lnTo>
                  <a:lnTo>
                    <a:pt x="2948598" y="29432"/>
                  </a:lnTo>
                  <a:lnTo>
                    <a:pt x="2948598" y="36732"/>
                  </a:lnTo>
                  <a:lnTo>
                    <a:pt x="2829379" y="36732"/>
                  </a:lnTo>
                  <a:lnTo>
                    <a:pt x="2829379" y="44109"/>
                  </a:lnTo>
                  <a:lnTo>
                    <a:pt x="2749908" y="44109"/>
                  </a:lnTo>
                  <a:lnTo>
                    <a:pt x="2749908" y="51486"/>
                  </a:lnTo>
                  <a:lnTo>
                    <a:pt x="2638637" y="51486"/>
                  </a:lnTo>
                  <a:lnTo>
                    <a:pt x="2463800" y="51486"/>
                  </a:lnTo>
                  <a:lnTo>
                    <a:pt x="2463800" y="58795"/>
                  </a:lnTo>
                  <a:lnTo>
                    <a:pt x="1796182" y="58795"/>
                  </a:lnTo>
                  <a:lnTo>
                    <a:pt x="1796182" y="66156"/>
                  </a:lnTo>
                  <a:lnTo>
                    <a:pt x="906047" y="66156"/>
                  </a:lnTo>
                  <a:lnTo>
                    <a:pt x="906047" y="80842"/>
                  </a:lnTo>
                  <a:lnTo>
                    <a:pt x="659661" y="80842"/>
                  </a:lnTo>
                  <a:lnTo>
                    <a:pt x="659661" y="88210"/>
                  </a:lnTo>
                  <a:lnTo>
                    <a:pt x="492754" y="88210"/>
                  </a:lnTo>
                  <a:lnTo>
                    <a:pt x="357648" y="88210"/>
                  </a:lnTo>
                  <a:lnTo>
                    <a:pt x="357648" y="95588"/>
                  </a:lnTo>
                  <a:lnTo>
                    <a:pt x="325865" y="95588"/>
                  </a:lnTo>
                  <a:lnTo>
                    <a:pt x="325865" y="102897"/>
                  </a:lnTo>
                  <a:lnTo>
                    <a:pt x="55635" y="102897"/>
                  </a:lnTo>
                  <a:lnTo>
                    <a:pt x="55635" y="110265"/>
                  </a:lnTo>
                  <a:lnTo>
                    <a:pt x="0" y="110265"/>
                  </a:lnTo>
                </a:path>
              </a:pathLst>
            </a:custGeom>
            <a:ln w="34074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4" name="object 14"/>
          <p:cNvSpPr/>
          <p:nvPr/>
        </p:nvSpPr>
        <p:spPr>
          <a:xfrm>
            <a:off x="11945541" y="8793739"/>
            <a:ext cx="6175375" cy="2543810"/>
          </a:xfrm>
          <a:custGeom>
            <a:avLst/>
            <a:gdLst/>
            <a:ahLst/>
            <a:cxnLst/>
            <a:rect l="l" t="t" r="r" b="b"/>
            <a:pathLst>
              <a:path w="6175375" h="2543809">
                <a:moveTo>
                  <a:pt x="0" y="0"/>
                </a:moveTo>
                <a:lnTo>
                  <a:pt x="0" y="2543799"/>
                </a:lnTo>
                <a:lnTo>
                  <a:pt x="6175025" y="2543799"/>
                </a:lnTo>
              </a:path>
            </a:pathLst>
          </a:custGeom>
          <a:ln w="17037">
            <a:solidFill>
              <a:srgbClr val="3C3C3B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5" name="object 15"/>
          <p:cNvGrpSpPr/>
          <p:nvPr/>
        </p:nvGrpSpPr>
        <p:grpSpPr>
          <a:xfrm>
            <a:off x="11991545" y="5785525"/>
            <a:ext cx="5900420" cy="272415"/>
            <a:chOff x="11991545" y="5785525"/>
            <a:chExt cx="5900420" cy="272415"/>
          </a:xfrm>
        </p:grpSpPr>
        <p:sp>
          <p:nvSpPr>
            <p:cNvPr id="16" name="object 16"/>
            <p:cNvSpPr/>
            <p:nvPr/>
          </p:nvSpPr>
          <p:spPr>
            <a:xfrm>
              <a:off x="12008582" y="5986408"/>
              <a:ext cx="2988945" cy="54610"/>
            </a:xfrm>
            <a:custGeom>
              <a:avLst/>
              <a:gdLst/>
              <a:ahLst/>
              <a:cxnLst/>
              <a:rect l="l" t="t" r="r" b="b"/>
              <a:pathLst>
                <a:path w="2988944" h="54610">
                  <a:moveTo>
                    <a:pt x="2988857" y="0"/>
                  </a:moveTo>
                  <a:lnTo>
                    <a:pt x="1433090" y="0"/>
                  </a:lnTo>
                  <a:lnTo>
                    <a:pt x="1433090" y="20427"/>
                  </a:lnTo>
                  <a:lnTo>
                    <a:pt x="1393512" y="20427"/>
                  </a:lnTo>
                  <a:lnTo>
                    <a:pt x="1393512" y="40855"/>
                  </a:lnTo>
                  <a:lnTo>
                    <a:pt x="498794" y="40855"/>
                  </a:lnTo>
                  <a:lnTo>
                    <a:pt x="498794" y="47662"/>
                  </a:lnTo>
                  <a:lnTo>
                    <a:pt x="459216" y="47662"/>
                  </a:lnTo>
                  <a:lnTo>
                    <a:pt x="459216" y="54468"/>
                  </a:lnTo>
                  <a:lnTo>
                    <a:pt x="0" y="54468"/>
                  </a:lnTo>
                </a:path>
              </a:pathLst>
            </a:custGeom>
            <a:ln w="34074">
              <a:solidFill>
                <a:srgbClr val="6363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08588" y="5802562"/>
              <a:ext cx="5866130" cy="231775"/>
            </a:xfrm>
            <a:custGeom>
              <a:avLst/>
              <a:gdLst/>
              <a:ahLst/>
              <a:cxnLst/>
              <a:rect l="l" t="t" r="r" b="b"/>
              <a:pathLst>
                <a:path w="5866130" h="231775">
                  <a:moveTo>
                    <a:pt x="5865907" y="0"/>
                  </a:moveTo>
                  <a:lnTo>
                    <a:pt x="4644353" y="0"/>
                  </a:lnTo>
                  <a:lnTo>
                    <a:pt x="4644353" y="28937"/>
                  </a:lnTo>
                  <a:lnTo>
                    <a:pt x="4160475" y="28937"/>
                  </a:lnTo>
                  <a:lnTo>
                    <a:pt x="4160475" y="43402"/>
                  </a:lnTo>
                  <a:lnTo>
                    <a:pt x="4144605" y="43402"/>
                  </a:lnTo>
                  <a:lnTo>
                    <a:pt x="4144605" y="57875"/>
                  </a:lnTo>
                  <a:lnTo>
                    <a:pt x="3652812" y="57875"/>
                  </a:lnTo>
                  <a:lnTo>
                    <a:pt x="3652812" y="65108"/>
                  </a:lnTo>
                  <a:lnTo>
                    <a:pt x="3184804" y="65108"/>
                  </a:lnTo>
                  <a:lnTo>
                    <a:pt x="3184804" y="72349"/>
                  </a:lnTo>
                  <a:lnTo>
                    <a:pt x="3176907" y="72349"/>
                  </a:lnTo>
                  <a:lnTo>
                    <a:pt x="3176907" y="79598"/>
                  </a:lnTo>
                  <a:lnTo>
                    <a:pt x="3010316" y="79598"/>
                  </a:lnTo>
                  <a:lnTo>
                    <a:pt x="3010316" y="86822"/>
                  </a:lnTo>
                  <a:lnTo>
                    <a:pt x="2946818" y="86822"/>
                  </a:lnTo>
                  <a:lnTo>
                    <a:pt x="2946818" y="94029"/>
                  </a:lnTo>
                  <a:lnTo>
                    <a:pt x="2823901" y="94029"/>
                  </a:lnTo>
                  <a:lnTo>
                    <a:pt x="2823901" y="101321"/>
                  </a:lnTo>
                  <a:lnTo>
                    <a:pt x="2808031" y="101321"/>
                  </a:lnTo>
                  <a:lnTo>
                    <a:pt x="2808031" y="108536"/>
                  </a:lnTo>
                  <a:lnTo>
                    <a:pt x="2736628" y="108536"/>
                  </a:lnTo>
                  <a:lnTo>
                    <a:pt x="2736628" y="115751"/>
                  </a:lnTo>
                  <a:lnTo>
                    <a:pt x="2538287" y="115751"/>
                  </a:lnTo>
                  <a:lnTo>
                    <a:pt x="2538287" y="122975"/>
                  </a:lnTo>
                  <a:lnTo>
                    <a:pt x="2355902" y="122975"/>
                  </a:lnTo>
                  <a:lnTo>
                    <a:pt x="2292395" y="122975"/>
                  </a:lnTo>
                  <a:lnTo>
                    <a:pt x="2292395" y="130259"/>
                  </a:lnTo>
                  <a:lnTo>
                    <a:pt x="2252741" y="130259"/>
                  </a:lnTo>
                  <a:lnTo>
                    <a:pt x="2252741" y="137483"/>
                  </a:lnTo>
                  <a:lnTo>
                    <a:pt x="2197216" y="137483"/>
                  </a:lnTo>
                  <a:lnTo>
                    <a:pt x="2197216" y="144689"/>
                  </a:lnTo>
                  <a:lnTo>
                    <a:pt x="2094140" y="144689"/>
                  </a:lnTo>
                  <a:lnTo>
                    <a:pt x="2054485" y="144689"/>
                  </a:lnTo>
                  <a:lnTo>
                    <a:pt x="2054485" y="159197"/>
                  </a:lnTo>
                  <a:lnTo>
                    <a:pt x="1784741" y="159197"/>
                  </a:lnTo>
                  <a:lnTo>
                    <a:pt x="1784741" y="166412"/>
                  </a:lnTo>
                  <a:lnTo>
                    <a:pt x="1745087" y="166412"/>
                  </a:lnTo>
                  <a:lnTo>
                    <a:pt x="1713337" y="166412"/>
                  </a:lnTo>
                  <a:lnTo>
                    <a:pt x="1713337" y="173627"/>
                  </a:lnTo>
                  <a:lnTo>
                    <a:pt x="1491289" y="173627"/>
                  </a:lnTo>
                  <a:lnTo>
                    <a:pt x="1118469" y="173627"/>
                  </a:lnTo>
                  <a:lnTo>
                    <a:pt x="1118469" y="180851"/>
                  </a:lnTo>
                  <a:lnTo>
                    <a:pt x="1015308" y="180851"/>
                  </a:lnTo>
                  <a:lnTo>
                    <a:pt x="1015308" y="188135"/>
                  </a:lnTo>
                  <a:lnTo>
                    <a:pt x="999437" y="188135"/>
                  </a:lnTo>
                  <a:lnTo>
                    <a:pt x="928110" y="188135"/>
                  </a:lnTo>
                  <a:lnTo>
                    <a:pt x="928110" y="195350"/>
                  </a:lnTo>
                  <a:lnTo>
                    <a:pt x="801182" y="195350"/>
                  </a:lnTo>
                  <a:lnTo>
                    <a:pt x="658366" y="195350"/>
                  </a:lnTo>
                  <a:lnTo>
                    <a:pt x="658366" y="202574"/>
                  </a:lnTo>
                  <a:lnTo>
                    <a:pt x="571084" y="202574"/>
                  </a:lnTo>
                  <a:lnTo>
                    <a:pt x="555290" y="202574"/>
                  </a:lnTo>
                  <a:lnTo>
                    <a:pt x="555290" y="209789"/>
                  </a:lnTo>
                  <a:lnTo>
                    <a:pt x="523532" y="209789"/>
                  </a:lnTo>
                  <a:lnTo>
                    <a:pt x="475904" y="209789"/>
                  </a:lnTo>
                  <a:lnTo>
                    <a:pt x="475904" y="217073"/>
                  </a:lnTo>
                  <a:lnTo>
                    <a:pt x="349044" y="217073"/>
                  </a:lnTo>
                  <a:lnTo>
                    <a:pt x="325200" y="217073"/>
                  </a:lnTo>
                  <a:lnTo>
                    <a:pt x="325200" y="224288"/>
                  </a:lnTo>
                  <a:lnTo>
                    <a:pt x="285546" y="224288"/>
                  </a:lnTo>
                  <a:lnTo>
                    <a:pt x="142807" y="224288"/>
                  </a:lnTo>
                  <a:lnTo>
                    <a:pt x="142807" y="231512"/>
                  </a:lnTo>
                  <a:lnTo>
                    <a:pt x="79308" y="231512"/>
                  </a:lnTo>
                  <a:lnTo>
                    <a:pt x="55524" y="231512"/>
                  </a:lnTo>
                  <a:lnTo>
                    <a:pt x="0" y="231512"/>
                  </a:lnTo>
                </a:path>
              </a:pathLst>
            </a:custGeom>
            <a:ln w="34074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1964330" y="11110052"/>
            <a:ext cx="5947410" cy="189865"/>
            <a:chOff x="11964330" y="11110052"/>
            <a:chExt cx="5947410" cy="189865"/>
          </a:xfrm>
        </p:grpSpPr>
        <p:sp>
          <p:nvSpPr>
            <p:cNvPr id="19" name="object 19"/>
            <p:cNvSpPr/>
            <p:nvPr/>
          </p:nvSpPr>
          <p:spPr>
            <a:xfrm>
              <a:off x="11981367" y="11127089"/>
              <a:ext cx="5913120" cy="148590"/>
            </a:xfrm>
            <a:custGeom>
              <a:avLst/>
              <a:gdLst/>
              <a:ahLst/>
              <a:cxnLst/>
              <a:rect l="l" t="t" r="r" b="b"/>
              <a:pathLst>
                <a:path w="5913119" h="148590">
                  <a:moveTo>
                    <a:pt x="5912811" y="0"/>
                  </a:moveTo>
                  <a:lnTo>
                    <a:pt x="1675676" y="0"/>
                  </a:lnTo>
                  <a:lnTo>
                    <a:pt x="1675676" y="7837"/>
                  </a:lnTo>
                  <a:lnTo>
                    <a:pt x="1093160" y="7837"/>
                  </a:lnTo>
                  <a:lnTo>
                    <a:pt x="1093160" y="15606"/>
                  </a:lnTo>
                  <a:lnTo>
                    <a:pt x="1037328" y="15606"/>
                  </a:lnTo>
                  <a:lnTo>
                    <a:pt x="821874" y="15606"/>
                  </a:lnTo>
                  <a:lnTo>
                    <a:pt x="821874" y="23443"/>
                  </a:lnTo>
                  <a:lnTo>
                    <a:pt x="534632" y="23443"/>
                  </a:lnTo>
                  <a:lnTo>
                    <a:pt x="534632" y="31203"/>
                  </a:lnTo>
                  <a:lnTo>
                    <a:pt x="351097" y="31203"/>
                  </a:lnTo>
                  <a:lnTo>
                    <a:pt x="327194" y="31203"/>
                  </a:lnTo>
                  <a:lnTo>
                    <a:pt x="303214" y="31203"/>
                  </a:lnTo>
                  <a:lnTo>
                    <a:pt x="303214" y="39041"/>
                  </a:lnTo>
                  <a:lnTo>
                    <a:pt x="247382" y="39041"/>
                  </a:lnTo>
                  <a:lnTo>
                    <a:pt x="239358" y="39041"/>
                  </a:lnTo>
                  <a:lnTo>
                    <a:pt x="239358" y="46818"/>
                  </a:lnTo>
                  <a:lnTo>
                    <a:pt x="231418" y="46818"/>
                  </a:lnTo>
                  <a:lnTo>
                    <a:pt x="223402" y="46818"/>
                  </a:lnTo>
                  <a:lnTo>
                    <a:pt x="223402" y="54647"/>
                  </a:lnTo>
                  <a:lnTo>
                    <a:pt x="207438" y="54647"/>
                  </a:lnTo>
                  <a:lnTo>
                    <a:pt x="191474" y="54647"/>
                  </a:lnTo>
                  <a:lnTo>
                    <a:pt x="183526" y="54647"/>
                  </a:lnTo>
                  <a:lnTo>
                    <a:pt x="183526" y="62416"/>
                  </a:lnTo>
                  <a:lnTo>
                    <a:pt x="159623" y="62416"/>
                  </a:lnTo>
                  <a:lnTo>
                    <a:pt x="151607" y="62416"/>
                  </a:lnTo>
                  <a:lnTo>
                    <a:pt x="151607" y="70245"/>
                  </a:lnTo>
                  <a:lnTo>
                    <a:pt x="143659" y="70245"/>
                  </a:lnTo>
                  <a:lnTo>
                    <a:pt x="135643" y="70245"/>
                  </a:lnTo>
                  <a:lnTo>
                    <a:pt x="135643" y="78022"/>
                  </a:lnTo>
                  <a:lnTo>
                    <a:pt x="127695" y="78022"/>
                  </a:lnTo>
                  <a:lnTo>
                    <a:pt x="127695" y="85859"/>
                  </a:lnTo>
                  <a:lnTo>
                    <a:pt x="127695" y="93620"/>
                  </a:lnTo>
                  <a:lnTo>
                    <a:pt x="95775" y="93620"/>
                  </a:lnTo>
                  <a:lnTo>
                    <a:pt x="71795" y="93620"/>
                  </a:lnTo>
                  <a:lnTo>
                    <a:pt x="71795" y="101466"/>
                  </a:lnTo>
                  <a:lnTo>
                    <a:pt x="55831" y="101466"/>
                  </a:lnTo>
                  <a:lnTo>
                    <a:pt x="39867" y="101466"/>
                  </a:lnTo>
                  <a:lnTo>
                    <a:pt x="39867" y="109235"/>
                  </a:lnTo>
                  <a:lnTo>
                    <a:pt x="23911" y="109235"/>
                  </a:lnTo>
                  <a:lnTo>
                    <a:pt x="23911" y="117063"/>
                  </a:lnTo>
                  <a:lnTo>
                    <a:pt x="23911" y="132670"/>
                  </a:lnTo>
                  <a:lnTo>
                    <a:pt x="15964" y="132670"/>
                  </a:lnTo>
                  <a:lnTo>
                    <a:pt x="15964" y="140439"/>
                  </a:lnTo>
                  <a:lnTo>
                    <a:pt x="7939" y="140439"/>
                  </a:lnTo>
                  <a:lnTo>
                    <a:pt x="7939" y="148276"/>
                  </a:lnTo>
                  <a:lnTo>
                    <a:pt x="0" y="148276"/>
                  </a:lnTo>
                </a:path>
              </a:pathLst>
            </a:custGeom>
            <a:ln w="34074">
              <a:solidFill>
                <a:srgbClr val="4824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20"/>
            <p:cNvSpPr/>
            <p:nvPr/>
          </p:nvSpPr>
          <p:spPr>
            <a:xfrm>
              <a:off x="11981373" y="11232998"/>
              <a:ext cx="2983230" cy="49530"/>
            </a:xfrm>
            <a:custGeom>
              <a:avLst/>
              <a:gdLst/>
              <a:ahLst/>
              <a:cxnLst/>
              <a:rect l="l" t="t" r="r" b="b"/>
              <a:pathLst>
                <a:path w="2983230" h="49529">
                  <a:moveTo>
                    <a:pt x="2982630" y="0"/>
                  </a:moveTo>
                  <a:lnTo>
                    <a:pt x="1885049" y="0"/>
                  </a:lnTo>
                  <a:lnTo>
                    <a:pt x="1885049" y="49425"/>
                  </a:lnTo>
                  <a:lnTo>
                    <a:pt x="0" y="49425"/>
                  </a:lnTo>
                </a:path>
              </a:pathLst>
            </a:custGeom>
            <a:ln w="34074">
              <a:solidFill>
                <a:srgbClr val="63636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142307" y="6818610"/>
            <a:ext cx="445134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25" dirty="0">
                <a:latin typeface="Arial Narrow"/>
                <a:cs typeface="Arial Narrow"/>
              </a:rPr>
              <a:t>APA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142307" y="12101303"/>
            <a:ext cx="445134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25" dirty="0">
                <a:latin typeface="Arial Narrow"/>
                <a:cs typeface="Arial Narrow"/>
              </a:rPr>
              <a:t>APA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391556" y="6818610"/>
            <a:ext cx="445134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25" dirty="0">
                <a:latin typeface="Arial Narrow"/>
                <a:cs typeface="Arial Narrow"/>
              </a:rPr>
              <a:t>APA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391556" y="12101303"/>
            <a:ext cx="445134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25" dirty="0">
                <a:latin typeface="Arial Narrow"/>
                <a:cs typeface="Arial Narrow"/>
              </a:rPr>
              <a:t>APA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159996" y="7216182"/>
            <a:ext cx="316230" cy="177165"/>
          </a:xfrm>
          <a:custGeom>
            <a:avLst/>
            <a:gdLst/>
            <a:ahLst/>
            <a:cxnLst/>
            <a:rect l="l" t="t" r="r" b="b"/>
            <a:pathLst>
              <a:path w="316230" h="177165">
                <a:moveTo>
                  <a:pt x="272555" y="0"/>
                </a:moveTo>
                <a:lnTo>
                  <a:pt x="235419" y="17298"/>
                </a:lnTo>
                <a:lnTo>
                  <a:pt x="229237" y="40634"/>
                </a:lnTo>
                <a:lnTo>
                  <a:pt x="229237" y="136469"/>
                </a:lnTo>
                <a:lnTo>
                  <a:pt x="246192" y="170594"/>
                </a:lnTo>
                <a:lnTo>
                  <a:pt x="272427" y="176847"/>
                </a:lnTo>
                <a:lnTo>
                  <a:pt x="282506" y="176153"/>
                </a:lnTo>
                <a:lnTo>
                  <a:pt x="291275" y="174068"/>
                </a:lnTo>
                <a:lnTo>
                  <a:pt x="298734" y="170594"/>
                </a:lnTo>
                <a:lnTo>
                  <a:pt x="304883" y="165731"/>
                </a:lnTo>
                <a:lnTo>
                  <a:pt x="309083" y="160492"/>
                </a:lnTo>
                <a:lnTo>
                  <a:pt x="272555" y="160492"/>
                </a:lnTo>
                <a:lnTo>
                  <a:pt x="261542" y="158958"/>
                </a:lnTo>
                <a:lnTo>
                  <a:pt x="253675" y="154358"/>
                </a:lnTo>
                <a:lnTo>
                  <a:pt x="248955" y="146691"/>
                </a:lnTo>
                <a:lnTo>
                  <a:pt x="247457" y="136469"/>
                </a:lnTo>
                <a:lnTo>
                  <a:pt x="247420" y="40634"/>
                </a:lnTo>
                <a:lnTo>
                  <a:pt x="248955" y="30267"/>
                </a:lnTo>
                <a:lnTo>
                  <a:pt x="253675" y="22681"/>
                </a:lnTo>
                <a:lnTo>
                  <a:pt x="261542" y="18128"/>
                </a:lnTo>
                <a:lnTo>
                  <a:pt x="272555" y="16611"/>
                </a:lnTo>
                <a:lnTo>
                  <a:pt x="309146" y="16611"/>
                </a:lnTo>
                <a:lnTo>
                  <a:pt x="304883" y="11244"/>
                </a:lnTo>
                <a:lnTo>
                  <a:pt x="298742" y="6325"/>
                </a:lnTo>
                <a:lnTo>
                  <a:pt x="291307" y="2811"/>
                </a:lnTo>
                <a:lnTo>
                  <a:pt x="282578" y="702"/>
                </a:lnTo>
                <a:lnTo>
                  <a:pt x="272555" y="0"/>
                </a:lnTo>
                <a:close/>
              </a:path>
              <a:path w="316230" h="177165">
                <a:moveTo>
                  <a:pt x="309146" y="16611"/>
                </a:moveTo>
                <a:lnTo>
                  <a:pt x="272555" y="16611"/>
                </a:lnTo>
                <a:lnTo>
                  <a:pt x="283568" y="18128"/>
                </a:lnTo>
                <a:lnTo>
                  <a:pt x="291434" y="22681"/>
                </a:lnTo>
                <a:lnTo>
                  <a:pt x="296154" y="30267"/>
                </a:lnTo>
                <a:lnTo>
                  <a:pt x="297690" y="40634"/>
                </a:lnTo>
                <a:lnTo>
                  <a:pt x="297653" y="136469"/>
                </a:lnTo>
                <a:lnTo>
                  <a:pt x="296154" y="146691"/>
                </a:lnTo>
                <a:lnTo>
                  <a:pt x="291434" y="154358"/>
                </a:lnTo>
                <a:lnTo>
                  <a:pt x="283568" y="158958"/>
                </a:lnTo>
                <a:lnTo>
                  <a:pt x="272555" y="160492"/>
                </a:lnTo>
                <a:lnTo>
                  <a:pt x="309083" y="160492"/>
                </a:lnTo>
                <a:lnTo>
                  <a:pt x="309691" y="159733"/>
                </a:lnTo>
                <a:lnTo>
                  <a:pt x="313125" y="152857"/>
                </a:lnTo>
                <a:lnTo>
                  <a:pt x="315186" y="145102"/>
                </a:lnTo>
                <a:lnTo>
                  <a:pt x="315872" y="136469"/>
                </a:lnTo>
                <a:lnTo>
                  <a:pt x="315872" y="40634"/>
                </a:lnTo>
                <a:lnTo>
                  <a:pt x="315186" y="31992"/>
                </a:lnTo>
                <a:lnTo>
                  <a:pt x="313125" y="24214"/>
                </a:lnTo>
                <a:lnTo>
                  <a:pt x="309691" y="17298"/>
                </a:lnTo>
                <a:lnTo>
                  <a:pt x="309146" y="16611"/>
                </a:lnTo>
                <a:close/>
              </a:path>
              <a:path w="316230" h="177165">
                <a:moveTo>
                  <a:pt x="156403" y="2555"/>
                </a:moveTo>
                <a:lnTo>
                  <a:pt x="112191" y="2555"/>
                </a:lnTo>
                <a:lnTo>
                  <a:pt x="112191" y="174292"/>
                </a:lnTo>
                <a:lnTo>
                  <a:pt x="157936" y="174292"/>
                </a:lnTo>
                <a:lnTo>
                  <a:pt x="167527" y="173645"/>
                </a:lnTo>
                <a:lnTo>
                  <a:pt x="175857" y="171704"/>
                </a:lnTo>
                <a:lnTo>
                  <a:pt x="182925" y="168470"/>
                </a:lnTo>
                <a:lnTo>
                  <a:pt x="188731" y="163942"/>
                </a:lnTo>
                <a:lnTo>
                  <a:pt x="193125" y="158447"/>
                </a:lnTo>
                <a:lnTo>
                  <a:pt x="130335" y="158447"/>
                </a:lnTo>
                <a:lnTo>
                  <a:pt x="130335" y="96090"/>
                </a:lnTo>
                <a:lnTo>
                  <a:pt x="191091" y="96090"/>
                </a:lnTo>
                <a:lnTo>
                  <a:pt x="187581" y="92273"/>
                </a:lnTo>
                <a:lnTo>
                  <a:pt x="178636" y="87657"/>
                </a:lnTo>
                <a:lnTo>
                  <a:pt x="186910" y="82993"/>
                </a:lnTo>
                <a:lnTo>
                  <a:pt x="189506" y="79990"/>
                </a:lnTo>
                <a:lnTo>
                  <a:pt x="130335" y="79990"/>
                </a:lnTo>
                <a:lnTo>
                  <a:pt x="130335" y="18400"/>
                </a:lnTo>
                <a:lnTo>
                  <a:pt x="191592" y="18400"/>
                </a:lnTo>
                <a:lnTo>
                  <a:pt x="187198" y="12905"/>
                </a:lnTo>
                <a:lnTo>
                  <a:pt x="181392" y="8377"/>
                </a:lnTo>
                <a:lnTo>
                  <a:pt x="174324" y="5143"/>
                </a:lnTo>
                <a:lnTo>
                  <a:pt x="165994" y="3202"/>
                </a:lnTo>
                <a:lnTo>
                  <a:pt x="156403" y="2555"/>
                </a:lnTo>
                <a:close/>
              </a:path>
              <a:path w="316230" h="177165">
                <a:moveTo>
                  <a:pt x="191091" y="96090"/>
                </a:moveTo>
                <a:lnTo>
                  <a:pt x="156403" y="96090"/>
                </a:lnTo>
                <a:lnTo>
                  <a:pt x="167136" y="97560"/>
                </a:lnTo>
                <a:lnTo>
                  <a:pt x="174803" y="101968"/>
                </a:lnTo>
                <a:lnTo>
                  <a:pt x="179403" y="109316"/>
                </a:lnTo>
                <a:lnTo>
                  <a:pt x="180936" y="119602"/>
                </a:lnTo>
                <a:lnTo>
                  <a:pt x="180860" y="135447"/>
                </a:lnTo>
                <a:lnTo>
                  <a:pt x="179403" y="145222"/>
                </a:lnTo>
                <a:lnTo>
                  <a:pt x="174803" y="152569"/>
                </a:lnTo>
                <a:lnTo>
                  <a:pt x="167136" y="156978"/>
                </a:lnTo>
                <a:lnTo>
                  <a:pt x="156403" y="158447"/>
                </a:lnTo>
                <a:lnTo>
                  <a:pt x="193125" y="158447"/>
                </a:lnTo>
                <a:lnTo>
                  <a:pt x="193259" y="158279"/>
                </a:lnTo>
                <a:lnTo>
                  <a:pt x="196494" y="151643"/>
                </a:lnTo>
                <a:lnTo>
                  <a:pt x="198434" y="144032"/>
                </a:lnTo>
                <a:lnTo>
                  <a:pt x="199081" y="135447"/>
                </a:lnTo>
                <a:lnTo>
                  <a:pt x="199025" y="119602"/>
                </a:lnTo>
                <a:lnTo>
                  <a:pt x="197803" y="108501"/>
                </a:lnTo>
                <a:lnTo>
                  <a:pt x="193970" y="99221"/>
                </a:lnTo>
                <a:lnTo>
                  <a:pt x="191091" y="96090"/>
                </a:lnTo>
                <a:close/>
              </a:path>
              <a:path w="316230" h="177165">
                <a:moveTo>
                  <a:pt x="191592" y="18400"/>
                </a:moveTo>
                <a:lnTo>
                  <a:pt x="154869" y="18400"/>
                </a:lnTo>
                <a:lnTo>
                  <a:pt x="165603" y="19869"/>
                </a:lnTo>
                <a:lnTo>
                  <a:pt x="173270" y="24278"/>
                </a:lnTo>
                <a:lnTo>
                  <a:pt x="177870" y="31625"/>
                </a:lnTo>
                <a:lnTo>
                  <a:pt x="179327" y="41400"/>
                </a:lnTo>
                <a:lnTo>
                  <a:pt x="179403" y="56478"/>
                </a:lnTo>
                <a:lnTo>
                  <a:pt x="177870" y="66765"/>
                </a:lnTo>
                <a:lnTo>
                  <a:pt x="173270" y="74112"/>
                </a:lnTo>
                <a:lnTo>
                  <a:pt x="165603" y="78520"/>
                </a:lnTo>
                <a:lnTo>
                  <a:pt x="154869" y="79990"/>
                </a:lnTo>
                <a:lnTo>
                  <a:pt x="189506" y="79990"/>
                </a:lnTo>
                <a:lnTo>
                  <a:pt x="192820" y="76157"/>
                </a:lnTo>
                <a:lnTo>
                  <a:pt x="196366" y="67148"/>
                </a:lnTo>
                <a:lnTo>
                  <a:pt x="197494" y="56478"/>
                </a:lnTo>
                <a:lnTo>
                  <a:pt x="197548" y="41400"/>
                </a:lnTo>
                <a:lnTo>
                  <a:pt x="196901" y="32815"/>
                </a:lnTo>
                <a:lnTo>
                  <a:pt x="194960" y="25204"/>
                </a:lnTo>
                <a:lnTo>
                  <a:pt x="191726" y="18568"/>
                </a:lnTo>
                <a:lnTo>
                  <a:pt x="191592" y="18400"/>
                </a:lnTo>
                <a:close/>
              </a:path>
              <a:path w="316230" h="177165">
                <a:moveTo>
                  <a:pt x="41656" y="2555"/>
                </a:moveTo>
                <a:lnTo>
                  <a:pt x="0" y="2555"/>
                </a:lnTo>
                <a:lnTo>
                  <a:pt x="0" y="174292"/>
                </a:lnTo>
                <a:lnTo>
                  <a:pt x="18144" y="174292"/>
                </a:lnTo>
                <a:lnTo>
                  <a:pt x="18144" y="115257"/>
                </a:lnTo>
                <a:lnTo>
                  <a:pt x="41656" y="115257"/>
                </a:lnTo>
                <a:lnTo>
                  <a:pt x="77163" y="99261"/>
                </a:lnTo>
                <a:lnTo>
                  <a:pt x="18144" y="99157"/>
                </a:lnTo>
                <a:lnTo>
                  <a:pt x="18144" y="18655"/>
                </a:lnTo>
                <a:lnTo>
                  <a:pt x="77039" y="18655"/>
                </a:lnTo>
                <a:lnTo>
                  <a:pt x="72451" y="13033"/>
                </a:lnTo>
                <a:lnTo>
                  <a:pt x="66549" y="8449"/>
                </a:lnTo>
                <a:lnTo>
                  <a:pt x="59449" y="5175"/>
                </a:lnTo>
                <a:lnTo>
                  <a:pt x="51152" y="3210"/>
                </a:lnTo>
                <a:lnTo>
                  <a:pt x="41656" y="2555"/>
                </a:lnTo>
                <a:close/>
              </a:path>
              <a:path w="316230" h="177165">
                <a:moveTo>
                  <a:pt x="77039" y="18655"/>
                </a:moveTo>
                <a:lnTo>
                  <a:pt x="40634" y="18655"/>
                </a:lnTo>
                <a:lnTo>
                  <a:pt x="51255" y="20125"/>
                </a:lnTo>
                <a:lnTo>
                  <a:pt x="58842" y="24533"/>
                </a:lnTo>
                <a:lnTo>
                  <a:pt x="63395" y="31881"/>
                </a:lnTo>
                <a:lnTo>
                  <a:pt x="64761" y="41145"/>
                </a:lnTo>
                <a:lnTo>
                  <a:pt x="64798" y="76668"/>
                </a:lnTo>
                <a:lnTo>
                  <a:pt x="63395" y="86076"/>
                </a:lnTo>
                <a:lnTo>
                  <a:pt x="58842" y="93343"/>
                </a:lnTo>
                <a:lnTo>
                  <a:pt x="51255" y="97704"/>
                </a:lnTo>
                <a:lnTo>
                  <a:pt x="40634" y="99157"/>
                </a:lnTo>
                <a:lnTo>
                  <a:pt x="77214" y="99157"/>
                </a:lnTo>
                <a:lnTo>
                  <a:pt x="80437" y="92672"/>
                </a:lnTo>
                <a:lnTo>
                  <a:pt x="82402" y="85141"/>
                </a:lnTo>
                <a:lnTo>
                  <a:pt x="83057" y="76668"/>
                </a:lnTo>
                <a:lnTo>
                  <a:pt x="83057" y="41145"/>
                </a:lnTo>
                <a:lnTo>
                  <a:pt x="82394" y="32775"/>
                </a:lnTo>
                <a:lnTo>
                  <a:pt x="80405" y="25300"/>
                </a:lnTo>
                <a:lnTo>
                  <a:pt x="77091" y="187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26"/>
          <p:cNvSpPr/>
          <p:nvPr/>
        </p:nvSpPr>
        <p:spPr>
          <a:xfrm>
            <a:off x="2159996" y="12498875"/>
            <a:ext cx="316230" cy="177165"/>
          </a:xfrm>
          <a:custGeom>
            <a:avLst/>
            <a:gdLst/>
            <a:ahLst/>
            <a:cxnLst/>
            <a:rect l="l" t="t" r="r" b="b"/>
            <a:pathLst>
              <a:path w="316230" h="177165">
                <a:moveTo>
                  <a:pt x="272555" y="0"/>
                </a:moveTo>
                <a:lnTo>
                  <a:pt x="235419" y="17298"/>
                </a:lnTo>
                <a:lnTo>
                  <a:pt x="229237" y="40634"/>
                </a:lnTo>
                <a:lnTo>
                  <a:pt x="229237" y="136469"/>
                </a:lnTo>
                <a:lnTo>
                  <a:pt x="246192" y="170594"/>
                </a:lnTo>
                <a:lnTo>
                  <a:pt x="272427" y="176847"/>
                </a:lnTo>
                <a:lnTo>
                  <a:pt x="282506" y="176153"/>
                </a:lnTo>
                <a:lnTo>
                  <a:pt x="291275" y="174068"/>
                </a:lnTo>
                <a:lnTo>
                  <a:pt x="298734" y="170594"/>
                </a:lnTo>
                <a:lnTo>
                  <a:pt x="304883" y="165731"/>
                </a:lnTo>
                <a:lnTo>
                  <a:pt x="309083" y="160492"/>
                </a:lnTo>
                <a:lnTo>
                  <a:pt x="272555" y="160492"/>
                </a:lnTo>
                <a:lnTo>
                  <a:pt x="261542" y="158958"/>
                </a:lnTo>
                <a:lnTo>
                  <a:pt x="253675" y="154358"/>
                </a:lnTo>
                <a:lnTo>
                  <a:pt x="248955" y="146691"/>
                </a:lnTo>
                <a:lnTo>
                  <a:pt x="247457" y="136469"/>
                </a:lnTo>
                <a:lnTo>
                  <a:pt x="247420" y="40634"/>
                </a:lnTo>
                <a:lnTo>
                  <a:pt x="248955" y="30267"/>
                </a:lnTo>
                <a:lnTo>
                  <a:pt x="253675" y="22681"/>
                </a:lnTo>
                <a:lnTo>
                  <a:pt x="261542" y="18128"/>
                </a:lnTo>
                <a:lnTo>
                  <a:pt x="272555" y="16611"/>
                </a:lnTo>
                <a:lnTo>
                  <a:pt x="309146" y="16611"/>
                </a:lnTo>
                <a:lnTo>
                  <a:pt x="304883" y="11244"/>
                </a:lnTo>
                <a:lnTo>
                  <a:pt x="298742" y="6325"/>
                </a:lnTo>
                <a:lnTo>
                  <a:pt x="291307" y="2811"/>
                </a:lnTo>
                <a:lnTo>
                  <a:pt x="282578" y="702"/>
                </a:lnTo>
                <a:lnTo>
                  <a:pt x="272555" y="0"/>
                </a:lnTo>
                <a:close/>
              </a:path>
              <a:path w="316230" h="177165">
                <a:moveTo>
                  <a:pt x="309146" y="16611"/>
                </a:moveTo>
                <a:lnTo>
                  <a:pt x="272555" y="16611"/>
                </a:lnTo>
                <a:lnTo>
                  <a:pt x="283568" y="18128"/>
                </a:lnTo>
                <a:lnTo>
                  <a:pt x="291434" y="22681"/>
                </a:lnTo>
                <a:lnTo>
                  <a:pt x="296154" y="30267"/>
                </a:lnTo>
                <a:lnTo>
                  <a:pt x="297690" y="40634"/>
                </a:lnTo>
                <a:lnTo>
                  <a:pt x="297653" y="136469"/>
                </a:lnTo>
                <a:lnTo>
                  <a:pt x="296154" y="146691"/>
                </a:lnTo>
                <a:lnTo>
                  <a:pt x="291434" y="154358"/>
                </a:lnTo>
                <a:lnTo>
                  <a:pt x="283568" y="158958"/>
                </a:lnTo>
                <a:lnTo>
                  <a:pt x="272555" y="160492"/>
                </a:lnTo>
                <a:lnTo>
                  <a:pt x="309083" y="160492"/>
                </a:lnTo>
                <a:lnTo>
                  <a:pt x="309691" y="159733"/>
                </a:lnTo>
                <a:lnTo>
                  <a:pt x="313125" y="152857"/>
                </a:lnTo>
                <a:lnTo>
                  <a:pt x="315186" y="145102"/>
                </a:lnTo>
                <a:lnTo>
                  <a:pt x="315872" y="136469"/>
                </a:lnTo>
                <a:lnTo>
                  <a:pt x="315872" y="40634"/>
                </a:lnTo>
                <a:lnTo>
                  <a:pt x="315186" y="31992"/>
                </a:lnTo>
                <a:lnTo>
                  <a:pt x="313125" y="24214"/>
                </a:lnTo>
                <a:lnTo>
                  <a:pt x="309691" y="17298"/>
                </a:lnTo>
                <a:lnTo>
                  <a:pt x="309146" y="16611"/>
                </a:lnTo>
                <a:close/>
              </a:path>
              <a:path w="316230" h="177165">
                <a:moveTo>
                  <a:pt x="156403" y="2555"/>
                </a:moveTo>
                <a:lnTo>
                  <a:pt x="112191" y="2555"/>
                </a:lnTo>
                <a:lnTo>
                  <a:pt x="112191" y="174292"/>
                </a:lnTo>
                <a:lnTo>
                  <a:pt x="157936" y="174292"/>
                </a:lnTo>
                <a:lnTo>
                  <a:pt x="167527" y="173645"/>
                </a:lnTo>
                <a:lnTo>
                  <a:pt x="175857" y="171704"/>
                </a:lnTo>
                <a:lnTo>
                  <a:pt x="182925" y="168470"/>
                </a:lnTo>
                <a:lnTo>
                  <a:pt x="188731" y="163942"/>
                </a:lnTo>
                <a:lnTo>
                  <a:pt x="193125" y="158447"/>
                </a:lnTo>
                <a:lnTo>
                  <a:pt x="130335" y="158447"/>
                </a:lnTo>
                <a:lnTo>
                  <a:pt x="130335" y="96090"/>
                </a:lnTo>
                <a:lnTo>
                  <a:pt x="191091" y="96090"/>
                </a:lnTo>
                <a:lnTo>
                  <a:pt x="187581" y="92273"/>
                </a:lnTo>
                <a:lnTo>
                  <a:pt x="178636" y="87657"/>
                </a:lnTo>
                <a:lnTo>
                  <a:pt x="186910" y="82993"/>
                </a:lnTo>
                <a:lnTo>
                  <a:pt x="189506" y="79990"/>
                </a:lnTo>
                <a:lnTo>
                  <a:pt x="130335" y="79990"/>
                </a:lnTo>
                <a:lnTo>
                  <a:pt x="130335" y="18400"/>
                </a:lnTo>
                <a:lnTo>
                  <a:pt x="191592" y="18400"/>
                </a:lnTo>
                <a:lnTo>
                  <a:pt x="187198" y="12905"/>
                </a:lnTo>
                <a:lnTo>
                  <a:pt x="181392" y="8377"/>
                </a:lnTo>
                <a:lnTo>
                  <a:pt x="174324" y="5143"/>
                </a:lnTo>
                <a:lnTo>
                  <a:pt x="165994" y="3202"/>
                </a:lnTo>
                <a:lnTo>
                  <a:pt x="156403" y="2555"/>
                </a:lnTo>
                <a:close/>
              </a:path>
              <a:path w="316230" h="177165">
                <a:moveTo>
                  <a:pt x="191091" y="96090"/>
                </a:moveTo>
                <a:lnTo>
                  <a:pt x="156403" y="96090"/>
                </a:lnTo>
                <a:lnTo>
                  <a:pt x="167136" y="97560"/>
                </a:lnTo>
                <a:lnTo>
                  <a:pt x="174803" y="101968"/>
                </a:lnTo>
                <a:lnTo>
                  <a:pt x="179403" y="109316"/>
                </a:lnTo>
                <a:lnTo>
                  <a:pt x="180936" y="119602"/>
                </a:lnTo>
                <a:lnTo>
                  <a:pt x="180860" y="135447"/>
                </a:lnTo>
                <a:lnTo>
                  <a:pt x="179403" y="145222"/>
                </a:lnTo>
                <a:lnTo>
                  <a:pt x="174803" y="152569"/>
                </a:lnTo>
                <a:lnTo>
                  <a:pt x="167136" y="156978"/>
                </a:lnTo>
                <a:lnTo>
                  <a:pt x="156403" y="158447"/>
                </a:lnTo>
                <a:lnTo>
                  <a:pt x="193125" y="158447"/>
                </a:lnTo>
                <a:lnTo>
                  <a:pt x="193259" y="158279"/>
                </a:lnTo>
                <a:lnTo>
                  <a:pt x="196494" y="151643"/>
                </a:lnTo>
                <a:lnTo>
                  <a:pt x="198434" y="144032"/>
                </a:lnTo>
                <a:lnTo>
                  <a:pt x="199081" y="135447"/>
                </a:lnTo>
                <a:lnTo>
                  <a:pt x="199025" y="119602"/>
                </a:lnTo>
                <a:lnTo>
                  <a:pt x="197803" y="108501"/>
                </a:lnTo>
                <a:lnTo>
                  <a:pt x="193970" y="99221"/>
                </a:lnTo>
                <a:lnTo>
                  <a:pt x="191091" y="96090"/>
                </a:lnTo>
                <a:close/>
              </a:path>
              <a:path w="316230" h="177165">
                <a:moveTo>
                  <a:pt x="191592" y="18400"/>
                </a:moveTo>
                <a:lnTo>
                  <a:pt x="154869" y="18400"/>
                </a:lnTo>
                <a:lnTo>
                  <a:pt x="165603" y="19869"/>
                </a:lnTo>
                <a:lnTo>
                  <a:pt x="173270" y="24278"/>
                </a:lnTo>
                <a:lnTo>
                  <a:pt x="177870" y="31625"/>
                </a:lnTo>
                <a:lnTo>
                  <a:pt x="179327" y="41400"/>
                </a:lnTo>
                <a:lnTo>
                  <a:pt x="179403" y="56478"/>
                </a:lnTo>
                <a:lnTo>
                  <a:pt x="177870" y="66765"/>
                </a:lnTo>
                <a:lnTo>
                  <a:pt x="173270" y="74112"/>
                </a:lnTo>
                <a:lnTo>
                  <a:pt x="165603" y="78520"/>
                </a:lnTo>
                <a:lnTo>
                  <a:pt x="154869" y="79990"/>
                </a:lnTo>
                <a:lnTo>
                  <a:pt x="189506" y="79990"/>
                </a:lnTo>
                <a:lnTo>
                  <a:pt x="192820" y="76157"/>
                </a:lnTo>
                <a:lnTo>
                  <a:pt x="196366" y="67148"/>
                </a:lnTo>
                <a:lnTo>
                  <a:pt x="197494" y="56478"/>
                </a:lnTo>
                <a:lnTo>
                  <a:pt x="197548" y="41400"/>
                </a:lnTo>
                <a:lnTo>
                  <a:pt x="196901" y="32815"/>
                </a:lnTo>
                <a:lnTo>
                  <a:pt x="194960" y="25204"/>
                </a:lnTo>
                <a:lnTo>
                  <a:pt x="191726" y="18568"/>
                </a:lnTo>
                <a:lnTo>
                  <a:pt x="191592" y="18400"/>
                </a:lnTo>
                <a:close/>
              </a:path>
              <a:path w="316230" h="177165">
                <a:moveTo>
                  <a:pt x="41656" y="2555"/>
                </a:moveTo>
                <a:lnTo>
                  <a:pt x="0" y="2555"/>
                </a:lnTo>
                <a:lnTo>
                  <a:pt x="0" y="174292"/>
                </a:lnTo>
                <a:lnTo>
                  <a:pt x="18144" y="174292"/>
                </a:lnTo>
                <a:lnTo>
                  <a:pt x="18144" y="115257"/>
                </a:lnTo>
                <a:lnTo>
                  <a:pt x="41656" y="115257"/>
                </a:lnTo>
                <a:lnTo>
                  <a:pt x="77163" y="99261"/>
                </a:lnTo>
                <a:lnTo>
                  <a:pt x="18144" y="99157"/>
                </a:lnTo>
                <a:lnTo>
                  <a:pt x="18144" y="18655"/>
                </a:lnTo>
                <a:lnTo>
                  <a:pt x="77039" y="18655"/>
                </a:lnTo>
                <a:lnTo>
                  <a:pt x="72451" y="13033"/>
                </a:lnTo>
                <a:lnTo>
                  <a:pt x="66549" y="8449"/>
                </a:lnTo>
                <a:lnTo>
                  <a:pt x="59449" y="5175"/>
                </a:lnTo>
                <a:lnTo>
                  <a:pt x="51152" y="3210"/>
                </a:lnTo>
                <a:lnTo>
                  <a:pt x="41656" y="2555"/>
                </a:lnTo>
                <a:close/>
              </a:path>
              <a:path w="316230" h="177165">
                <a:moveTo>
                  <a:pt x="77039" y="18655"/>
                </a:moveTo>
                <a:lnTo>
                  <a:pt x="40634" y="18655"/>
                </a:lnTo>
                <a:lnTo>
                  <a:pt x="51255" y="20125"/>
                </a:lnTo>
                <a:lnTo>
                  <a:pt x="58842" y="24533"/>
                </a:lnTo>
                <a:lnTo>
                  <a:pt x="63395" y="31881"/>
                </a:lnTo>
                <a:lnTo>
                  <a:pt x="64761" y="41145"/>
                </a:lnTo>
                <a:lnTo>
                  <a:pt x="64798" y="76668"/>
                </a:lnTo>
                <a:lnTo>
                  <a:pt x="63395" y="86076"/>
                </a:lnTo>
                <a:lnTo>
                  <a:pt x="58842" y="93343"/>
                </a:lnTo>
                <a:lnTo>
                  <a:pt x="51255" y="97704"/>
                </a:lnTo>
                <a:lnTo>
                  <a:pt x="40634" y="99157"/>
                </a:lnTo>
                <a:lnTo>
                  <a:pt x="77214" y="99157"/>
                </a:lnTo>
                <a:lnTo>
                  <a:pt x="80437" y="92672"/>
                </a:lnTo>
                <a:lnTo>
                  <a:pt x="82402" y="85141"/>
                </a:lnTo>
                <a:lnTo>
                  <a:pt x="83057" y="76668"/>
                </a:lnTo>
                <a:lnTo>
                  <a:pt x="83057" y="41145"/>
                </a:lnTo>
                <a:lnTo>
                  <a:pt x="82394" y="32775"/>
                </a:lnTo>
                <a:lnTo>
                  <a:pt x="80405" y="25300"/>
                </a:lnTo>
                <a:lnTo>
                  <a:pt x="77091" y="187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/>
          <p:nvPr/>
        </p:nvSpPr>
        <p:spPr>
          <a:xfrm>
            <a:off x="11409246" y="7216182"/>
            <a:ext cx="316230" cy="177165"/>
          </a:xfrm>
          <a:custGeom>
            <a:avLst/>
            <a:gdLst/>
            <a:ahLst/>
            <a:cxnLst/>
            <a:rect l="l" t="t" r="r" b="b"/>
            <a:pathLst>
              <a:path w="316229" h="177165">
                <a:moveTo>
                  <a:pt x="272555" y="0"/>
                </a:moveTo>
                <a:lnTo>
                  <a:pt x="235419" y="17298"/>
                </a:lnTo>
                <a:lnTo>
                  <a:pt x="229237" y="40634"/>
                </a:lnTo>
                <a:lnTo>
                  <a:pt x="229237" y="136469"/>
                </a:lnTo>
                <a:lnTo>
                  <a:pt x="246192" y="170594"/>
                </a:lnTo>
                <a:lnTo>
                  <a:pt x="272427" y="176847"/>
                </a:lnTo>
                <a:lnTo>
                  <a:pt x="282506" y="176153"/>
                </a:lnTo>
                <a:lnTo>
                  <a:pt x="291275" y="174068"/>
                </a:lnTo>
                <a:lnTo>
                  <a:pt x="298734" y="170594"/>
                </a:lnTo>
                <a:lnTo>
                  <a:pt x="304883" y="165731"/>
                </a:lnTo>
                <a:lnTo>
                  <a:pt x="309083" y="160492"/>
                </a:lnTo>
                <a:lnTo>
                  <a:pt x="272555" y="160492"/>
                </a:lnTo>
                <a:lnTo>
                  <a:pt x="261542" y="158958"/>
                </a:lnTo>
                <a:lnTo>
                  <a:pt x="253675" y="154358"/>
                </a:lnTo>
                <a:lnTo>
                  <a:pt x="248955" y="146691"/>
                </a:lnTo>
                <a:lnTo>
                  <a:pt x="247457" y="136469"/>
                </a:lnTo>
                <a:lnTo>
                  <a:pt x="247420" y="40634"/>
                </a:lnTo>
                <a:lnTo>
                  <a:pt x="248955" y="30267"/>
                </a:lnTo>
                <a:lnTo>
                  <a:pt x="253675" y="22681"/>
                </a:lnTo>
                <a:lnTo>
                  <a:pt x="261542" y="18128"/>
                </a:lnTo>
                <a:lnTo>
                  <a:pt x="272555" y="16611"/>
                </a:lnTo>
                <a:lnTo>
                  <a:pt x="309146" y="16611"/>
                </a:lnTo>
                <a:lnTo>
                  <a:pt x="304883" y="11244"/>
                </a:lnTo>
                <a:lnTo>
                  <a:pt x="298742" y="6325"/>
                </a:lnTo>
                <a:lnTo>
                  <a:pt x="291307" y="2811"/>
                </a:lnTo>
                <a:lnTo>
                  <a:pt x="282578" y="702"/>
                </a:lnTo>
                <a:lnTo>
                  <a:pt x="272555" y="0"/>
                </a:lnTo>
                <a:close/>
              </a:path>
              <a:path w="316229" h="177165">
                <a:moveTo>
                  <a:pt x="309146" y="16611"/>
                </a:moveTo>
                <a:lnTo>
                  <a:pt x="272555" y="16611"/>
                </a:lnTo>
                <a:lnTo>
                  <a:pt x="283568" y="18128"/>
                </a:lnTo>
                <a:lnTo>
                  <a:pt x="291434" y="22681"/>
                </a:lnTo>
                <a:lnTo>
                  <a:pt x="296154" y="30267"/>
                </a:lnTo>
                <a:lnTo>
                  <a:pt x="297690" y="40634"/>
                </a:lnTo>
                <a:lnTo>
                  <a:pt x="297653" y="136469"/>
                </a:lnTo>
                <a:lnTo>
                  <a:pt x="296154" y="146691"/>
                </a:lnTo>
                <a:lnTo>
                  <a:pt x="291434" y="154358"/>
                </a:lnTo>
                <a:lnTo>
                  <a:pt x="283568" y="158958"/>
                </a:lnTo>
                <a:lnTo>
                  <a:pt x="272555" y="160492"/>
                </a:lnTo>
                <a:lnTo>
                  <a:pt x="309083" y="160492"/>
                </a:lnTo>
                <a:lnTo>
                  <a:pt x="309691" y="159733"/>
                </a:lnTo>
                <a:lnTo>
                  <a:pt x="313125" y="152857"/>
                </a:lnTo>
                <a:lnTo>
                  <a:pt x="315186" y="145102"/>
                </a:lnTo>
                <a:lnTo>
                  <a:pt x="315872" y="136469"/>
                </a:lnTo>
                <a:lnTo>
                  <a:pt x="315872" y="40634"/>
                </a:lnTo>
                <a:lnTo>
                  <a:pt x="315186" y="31992"/>
                </a:lnTo>
                <a:lnTo>
                  <a:pt x="313125" y="24214"/>
                </a:lnTo>
                <a:lnTo>
                  <a:pt x="309691" y="17298"/>
                </a:lnTo>
                <a:lnTo>
                  <a:pt x="309146" y="16611"/>
                </a:lnTo>
                <a:close/>
              </a:path>
              <a:path w="316229" h="177165">
                <a:moveTo>
                  <a:pt x="156403" y="2555"/>
                </a:moveTo>
                <a:lnTo>
                  <a:pt x="112191" y="2555"/>
                </a:lnTo>
                <a:lnTo>
                  <a:pt x="112191" y="174292"/>
                </a:lnTo>
                <a:lnTo>
                  <a:pt x="157936" y="174292"/>
                </a:lnTo>
                <a:lnTo>
                  <a:pt x="167527" y="173645"/>
                </a:lnTo>
                <a:lnTo>
                  <a:pt x="175857" y="171704"/>
                </a:lnTo>
                <a:lnTo>
                  <a:pt x="182925" y="168470"/>
                </a:lnTo>
                <a:lnTo>
                  <a:pt x="188731" y="163942"/>
                </a:lnTo>
                <a:lnTo>
                  <a:pt x="193125" y="158447"/>
                </a:lnTo>
                <a:lnTo>
                  <a:pt x="130335" y="158447"/>
                </a:lnTo>
                <a:lnTo>
                  <a:pt x="130335" y="96090"/>
                </a:lnTo>
                <a:lnTo>
                  <a:pt x="191091" y="96090"/>
                </a:lnTo>
                <a:lnTo>
                  <a:pt x="187581" y="92273"/>
                </a:lnTo>
                <a:lnTo>
                  <a:pt x="178636" y="87657"/>
                </a:lnTo>
                <a:lnTo>
                  <a:pt x="186910" y="82993"/>
                </a:lnTo>
                <a:lnTo>
                  <a:pt x="189506" y="79990"/>
                </a:lnTo>
                <a:lnTo>
                  <a:pt x="130335" y="79990"/>
                </a:lnTo>
                <a:lnTo>
                  <a:pt x="130335" y="18400"/>
                </a:lnTo>
                <a:lnTo>
                  <a:pt x="191592" y="18400"/>
                </a:lnTo>
                <a:lnTo>
                  <a:pt x="187198" y="12905"/>
                </a:lnTo>
                <a:lnTo>
                  <a:pt x="181392" y="8377"/>
                </a:lnTo>
                <a:lnTo>
                  <a:pt x="174324" y="5143"/>
                </a:lnTo>
                <a:lnTo>
                  <a:pt x="165994" y="3202"/>
                </a:lnTo>
                <a:lnTo>
                  <a:pt x="156403" y="2555"/>
                </a:lnTo>
                <a:close/>
              </a:path>
              <a:path w="316229" h="177165">
                <a:moveTo>
                  <a:pt x="191091" y="96090"/>
                </a:moveTo>
                <a:lnTo>
                  <a:pt x="156403" y="96090"/>
                </a:lnTo>
                <a:lnTo>
                  <a:pt x="167136" y="97560"/>
                </a:lnTo>
                <a:lnTo>
                  <a:pt x="174803" y="101968"/>
                </a:lnTo>
                <a:lnTo>
                  <a:pt x="179403" y="109316"/>
                </a:lnTo>
                <a:lnTo>
                  <a:pt x="180936" y="119602"/>
                </a:lnTo>
                <a:lnTo>
                  <a:pt x="180860" y="135447"/>
                </a:lnTo>
                <a:lnTo>
                  <a:pt x="179403" y="145222"/>
                </a:lnTo>
                <a:lnTo>
                  <a:pt x="174803" y="152569"/>
                </a:lnTo>
                <a:lnTo>
                  <a:pt x="167136" y="156978"/>
                </a:lnTo>
                <a:lnTo>
                  <a:pt x="156403" y="158447"/>
                </a:lnTo>
                <a:lnTo>
                  <a:pt x="193125" y="158447"/>
                </a:lnTo>
                <a:lnTo>
                  <a:pt x="193259" y="158279"/>
                </a:lnTo>
                <a:lnTo>
                  <a:pt x="196494" y="151643"/>
                </a:lnTo>
                <a:lnTo>
                  <a:pt x="198434" y="144032"/>
                </a:lnTo>
                <a:lnTo>
                  <a:pt x="199081" y="135447"/>
                </a:lnTo>
                <a:lnTo>
                  <a:pt x="199025" y="119602"/>
                </a:lnTo>
                <a:lnTo>
                  <a:pt x="197803" y="108501"/>
                </a:lnTo>
                <a:lnTo>
                  <a:pt x="193970" y="99221"/>
                </a:lnTo>
                <a:lnTo>
                  <a:pt x="191091" y="96090"/>
                </a:lnTo>
                <a:close/>
              </a:path>
              <a:path w="316229" h="177165">
                <a:moveTo>
                  <a:pt x="191592" y="18400"/>
                </a:moveTo>
                <a:lnTo>
                  <a:pt x="154869" y="18400"/>
                </a:lnTo>
                <a:lnTo>
                  <a:pt x="165603" y="19869"/>
                </a:lnTo>
                <a:lnTo>
                  <a:pt x="173270" y="24278"/>
                </a:lnTo>
                <a:lnTo>
                  <a:pt x="177870" y="31625"/>
                </a:lnTo>
                <a:lnTo>
                  <a:pt x="179327" y="41400"/>
                </a:lnTo>
                <a:lnTo>
                  <a:pt x="179403" y="56478"/>
                </a:lnTo>
                <a:lnTo>
                  <a:pt x="177870" y="66765"/>
                </a:lnTo>
                <a:lnTo>
                  <a:pt x="173270" y="74112"/>
                </a:lnTo>
                <a:lnTo>
                  <a:pt x="165603" y="78520"/>
                </a:lnTo>
                <a:lnTo>
                  <a:pt x="154869" y="79990"/>
                </a:lnTo>
                <a:lnTo>
                  <a:pt x="189506" y="79990"/>
                </a:lnTo>
                <a:lnTo>
                  <a:pt x="192820" y="76157"/>
                </a:lnTo>
                <a:lnTo>
                  <a:pt x="196366" y="67148"/>
                </a:lnTo>
                <a:lnTo>
                  <a:pt x="197494" y="56478"/>
                </a:lnTo>
                <a:lnTo>
                  <a:pt x="197548" y="41400"/>
                </a:lnTo>
                <a:lnTo>
                  <a:pt x="196901" y="32815"/>
                </a:lnTo>
                <a:lnTo>
                  <a:pt x="194960" y="25204"/>
                </a:lnTo>
                <a:lnTo>
                  <a:pt x="191726" y="18568"/>
                </a:lnTo>
                <a:lnTo>
                  <a:pt x="191592" y="18400"/>
                </a:lnTo>
                <a:close/>
              </a:path>
              <a:path w="316229" h="177165">
                <a:moveTo>
                  <a:pt x="41656" y="2555"/>
                </a:moveTo>
                <a:lnTo>
                  <a:pt x="0" y="2555"/>
                </a:lnTo>
                <a:lnTo>
                  <a:pt x="0" y="174292"/>
                </a:lnTo>
                <a:lnTo>
                  <a:pt x="18144" y="174292"/>
                </a:lnTo>
                <a:lnTo>
                  <a:pt x="18144" y="115257"/>
                </a:lnTo>
                <a:lnTo>
                  <a:pt x="41656" y="115257"/>
                </a:lnTo>
                <a:lnTo>
                  <a:pt x="77163" y="99261"/>
                </a:lnTo>
                <a:lnTo>
                  <a:pt x="18144" y="99157"/>
                </a:lnTo>
                <a:lnTo>
                  <a:pt x="18144" y="18655"/>
                </a:lnTo>
                <a:lnTo>
                  <a:pt x="77039" y="18655"/>
                </a:lnTo>
                <a:lnTo>
                  <a:pt x="72451" y="13033"/>
                </a:lnTo>
                <a:lnTo>
                  <a:pt x="66549" y="8449"/>
                </a:lnTo>
                <a:lnTo>
                  <a:pt x="59449" y="5175"/>
                </a:lnTo>
                <a:lnTo>
                  <a:pt x="51152" y="3210"/>
                </a:lnTo>
                <a:lnTo>
                  <a:pt x="41656" y="2555"/>
                </a:lnTo>
                <a:close/>
              </a:path>
              <a:path w="316229" h="177165">
                <a:moveTo>
                  <a:pt x="77039" y="18655"/>
                </a:moveTo>
                <a:lnTo>
                  <a:pt x="40634" y="18655"/>
                </a:lnTo>
                <a:lnTo>
                  <a:pt x="51255" y="20125"/>
                </a:lnTo>
                <a:lnTo>
                  <a:pt x="58842" y="24533"/>
                </a:lnTo>
                <a:lnTo>
                  <a:pt x="63395" y="31881"/>
                </a:lnTo>
                <a:lnTo>
                  <a:pt x="64761" y="41145"/>
                </a:lnTo>
                <a:lnTo>
                  <a:pt x="64798" y="76668"/>
                </a:lnTo>
                <a:lnTo>
                  <a:pt x="63395" y="86076"/>
                </a:lnTo>
                <a:lnTo>
                  <a:pt x="58842" y="93343"/>
                </a:lnTo>
                <a:lnTo>
                  <a:pt x="51255" y="97704"/>
                </a:lnTo>
                <a:lnTo>
                  <a:pt x="40634" y="99157"/>
                </a:lnTo>
                <a:lnTo>
                  <a:pt x="77214" y="99157"/>
                </a:lnTo>
                <a:lnTo>
                  <a:pt x="80437" y="92672"/>
                </a:lnTo>
                <a:lnTo>
                  <a:pt x="82402" y="85141"/>
                </a:lnTo>
                <a:lnTo>
                  <a:pt x="83057" y="76668"/>
                </a:lnTo>
                <a:lnTo>
                  <a:pt x="83057" y="41145"/>
                </a:lnTo>
                <a:lnTo>
                  <a:pt x="82394" y="32775"/>
                </a:lnTo>
                <a:lnTo>
                  <a:pt x="80405" y="25300"/>
                </a:lnTo>
                <a:lnTo>
                  <a:pt x="77091" y="187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28"/>
          <p:cNvSpPr/>
          <p:nvPr/>
        </p:nvSpPr>
        <p:spPr>
          <a:xfrm>
            <a:off x="11409246" y="12498875"/>
            <a:ext cx="316230" cy="177165"/>
          </a:xfrm>
          <a:custGeom>
            <a:avLst/>
            <a:gdLst/>
            <a:ahLst/>
            <a:cxnLst/>
            <a:rect l="l" t="t" r="r" b="b"/>
            <a:pathLst>
              <a:path w="316229" h="177165">
                <a:moveTo>
                  <a:pt x="272555" y="0"/>
                </a:moveTo>
                <a:lnTo>
                  <a:pt x="235419" y="17298"/>
                </a:lnTo>
                <a:lnTo>
                  <a:pt x="229237" y="40634"/>
                </a:lnTo>
                <a:lnTo>
                  <a:pt x="229237" y="136469"/>
                </a:lnTo>
                <a:lnTo>
                  <a:pt x="246192" y="170594"/>
                </a:lnTo>
                <a:lnTo>
                  <a:pt x="272427" y="176847"/>
                </a:lnTo>
                <a:lnTo>
                  <a:pt x="282506" y="176153"/>
                </a:lnTo>
                <a:lnTo>
                  <a:pt x="291275" y="174068"/>
                </a:lnTo>
                <a:lnTo>
                  <a:pt x="298734" y="170594"/>
                </a:lnTo>
                <a:lnTo>
                  <a:pt x="304883" y="165731"/>
                </a:lnTo>
                <a:lnTo>
                  <a:pt x="309083" y="160492"/>
                </a:lnTo>
                <a:lnTo>
                  <a:pt x="272555" y="160492"/>
                </a:lnTo>
                <a:lnTo>
                  <a:pt x="261542" y="158958"/>
                </a:lnTo>
                <a:lnTo>
                  <a:pt x="253675" y="154358"/>
                </a:lnTo>
                <a:lnTo>
                  <a:pt x="248955" y="146691"/>
                </a:lnTo>
                <a:lnTo>
                  <a:pt x="247457" y="136469"/>
                </a:lnTo>
                <a:lnTo>
                  <a:pt x="247420" y="40634"/>
                </a:lnTo>
                <a:lnTo>
                  <a:pt x="248955" y="30267"/>
                </a:lnTo>
                <a:lnTo>
                  <a:pt x="253675" y="22681"/>
                </a:lnTo>
                <a:lnTo>
                  <a:pt x="261542" y="18128"/>
                </a:lnTo>
                <a:lnTo>
                  <a:pt x="272555" y="16611"/>
                </a:lnTo>
                <a:lnTo>
                  <a:pt x="309146" y="16611"/>
                </a:lnTo>
                <a:lnTo>
                  <a:pt x="304883" y="11244"/>
                </a:lnTo>
                <a:lnTo>
                  <a:pt x="298742" y="6325"/>
                </a:lnTo>
                <a:lnTo>
                  <a:pt x="291307" y="2811"/>
                </a:lnTo>
                <a:lnTo>
                  <a:pt x="282578" y="702"/>
                </a:lnTo>
                <a:lnTo>
                  <a:pt x="272555" y="0"/>
                </a:lnTo>
                <a:close/>
              </a:path>
              <a:path w="316229" h="177165">
                <a:moveTo>
                  <a:pt x="309146" y="16611"/>
                </a:moveTo>
                <a:lnTo>
                  <a:pt x="272555" y="16611"/>
                </a:lnTo>
                <a:lnTo>
                  <a:pt x="283568" y="18128"/>
                </a:lnTo>
                <a:lnTo>
                  <a:pt x="291434" y="22681"/>
                </a:lnTo>
                <a:lnTo>
                  <a:pt x="296154" y="30267"/>
                </a:lnTo>
                <a:lnTo>
                  <a:pt x="297690" y="40634"/>
                </a:lnTo>
                <a:lnTo>
                  <a:pt x="297653" y="136469"/>
                </a:lnTo>
                <a:lnTo>
                  <a:pt x="296154" y="146691"/>
                </a:lnTo>
                <a:lnTo>
                  <a:pt x="291434" y="154358"/>
                </a:lnTo>
                <a:lnTo>
                  <a:pt x="283568" y="158958"/>
                </a:lnTo>
                <a:lnTo>
                  <a:pt x="272555" y="160492"/>
                </a:lnTo>
                <a:lnTo>
                  <a:pt x="309083" y="160492"/>
                </a:lnTo>
                <a:lnTo>
                  <a:pt x="309691" y="159733"/>
                </a:lnTo>
                <a:lnTo>
                  <a:pt x="313125" y="152857"/>
                </a:lnTo>
                <a:lnTo>
                  <a:pt x="315186" y="145102"/>
                </a:lnTo>
                <a:lnTo>
                  <a:pt x="315872" y="136469"/>
                </a:lnTo>
                <a:lnTo>
                  <a:pt x="315872" y="40634"/>
                </a:lnTo>
                <a:lnTo>
                  <a:pt x="315186" y="31992"/>
                </a:lnTo>
                <a:lnTo>
                  <a:pt x="313125" y="24214"/>
                </a:lnTo>
                <a:lnTo>
                  <a:pt x="309691" y="17298"/>
                </a:lnTo>
                <a:lnTo>
                  <a:pt x="309146" y="16611"/>
                </a:lnTo>
                <a:close/>
              </a:path>
              <a:path w="316229" h="177165">
                <a:moveTo>
                  <a:pt x="156403" y="2555"/>
                </a:moveTo>
                <a:lnTo>
                  <a:pt x="112191" y="2555"/>
                </a:lnTo>
                <a:lnTo>
                  <a:pt x="112191" y="174292"/>
                </a:lnTo>
                <a:lnTo>
                  <a:pt x="157936" y="174292"/>
                </a:lnTo>
                <a:lnTo>
                  <a:pt x="167527" y="173645"/>
                </a:lnTo>
                <a:lnTo>
                  <a:pt x="175857" y="171704"/>
                </a:lnTo>
                <a:lnTo>
                  <a:pt x="182925" y="168470"/>
                </a:lnTo>
                <a:lnTo>
                  <a:pt x="188731" y="163942"/>
                </a:lnTo>
                <a:lnTo>
                  <a:pt x="193125" y="158447"/>
                </a:lnTo>
                <a:lnTo>
                  <a:pt x="130335" y="158447"/>
                </a:lnTo>
                <a:lnTo>
                  <a:pt x="130335" y="96090"/>
                </a:lnTo>
                <a:lnTo>
                  <a:pt x="191091" y="96090"/>
                </a:lnTo>
                <a:lnTo>
                  <a:pt x="187581" y="92273"/>
                </a:lnTo>
                <a:lnTo>
                  <a:pt x="178636" y="87657"/>
                </a:lnTo>
                <a:lnTo>
                  <a:pt x="186910" y="82993"/>
                </a:lnTo>
                <a:lnTo>
                  <a:pt x="189506" y="79990"/>
                </a:lnTo>
                <a:lnTo>
                  <a:pt x="130335" y="79990"/>
                </a:lnTo>
                <a:lnTo>
                  <a:pt x="130335" y="18400"/>
                </a:lnTo>
                <a:lnTo>
                  <a:pt x="191592" y="18400"/>
                </a:lnTo>
                <a:lnTo>
                  <a:pt x="187198" y="12905"/>
                </a:lnTo>
                <a:lnTo>
                  <a:pt x="181392" y="8377"/>
                </a:lnTo>
                <a:lnTo>
                  <a:pt x="174324" y="5143"/>
                </a:lnTo>
                <a:lnTo>
                  <a:pt x="165994" y="3202"/>
                </a:lnTo>
                <a:lnTo>
                  <a:pt x="156403" y="2555"/>
                </a:lnTo>
                <a:close/>
              </a:path>
              <a:path w="316229" h="177165">
                <a:moveTo>
                  <a:pt x="191091" y="96090"/>
                </a:moveTo>
                <a:lnTo>
                  <a:pt x="156403" y="96090"/>
                </a:lnTo>
                <a:lnTo>
                  <a:pt x="167136" y="97560"/>
                </a:lnTo>
                <a:lnTo>
                  <a:pt x="174803" y="101968"/>
                </a:lnTo>
                <a:lnTo>
                  <a:pt x="179403" y="109316"/>
                </a:lnTo>
                <a:lnTo>
                  <a:pt x="180936" y="119602"/>
                </a:lnTo>
                <a:lnTo>
                  <a:pt x="180860" y="135447"/>
                </a:lnTo>
                <a:lnTo>
                  <a:pt x="179403" y="145222"/>
                </a:lnTo>
                <a:lnTo>
                  <a:pt x="174803" y="152569"/>
                </a:lnTo>
                <a:lnTo>
                  <a:pt x="167136" y="156978"/>
                </a:lnTo>
                <a:lnTo>
                  <a:pt x="156403" y="158447"/>
                </a:lnTo>
                <a:lnTo>
                  <a:pt x="193125" y="158447"/>
                </a:lnTo>
                <a:lnTo>
                  <a:pt x="193259" y="158279"/>
                </a:lnTo>
                <a:lnTo>
                  <a:pt x="196494" y="151643"/>
                </a:lnTo>
                <a:lnTo>
                  <a:pt x="198434" y="144032"/>
                </a:lnTo>
                <a:lnTo>
                  <a:pt x="199081" y="135447"/>
                </a:lnTo>
                <a:lnTo>
                  <a:pt x="199025" y="119602"/>
                </a:lnTo>
                <a:lnTo>
                  <a:pt x="197803" y="108501"/>
                </a:lnTo>
                <a:lnTo>
                  <a:pt x="193970" y="99221"/>
                </a:lnTo>
                <a:lnTo>
                  <a:pt x="191091" y="96090"/>
                </a:lnTo>
                <a:close/>
              </a:path>
              <a:path w="316229" h="177165">
                <a:moveTo>
                  <a:pt x="191592" y="18400"/>
                </a:moveTo>
                <a:lnTo>
                  <a:pt x="154869" y="18400"/>
                </a:lnTo>
                <a:lnTo>
                  <a:pt x="165603" y="19869"/>
                </a:lnTo>
                <a:lnTo>
                  <a:pt x="173270" y="24278"/>
                </a:lnTo>
                <a:lnTo>
                  <a:pt x="177870" y="31625"/>
                </a:lnTo>
                <a:lnTo>
                  <a:pt x="179327" y="41400"/>
                </a:lnTo>
                <a:lnTo>
                  <a:pt x="179403" y="56478"/>
                </a:lnTo>
                <a:lnTo>
                  <a:pt x="177870" y="66765"/>
                </a:lnTo>
                <a:lnTo>
                  <a:pt x="173270" y="74112"/>
                </a:lnTo>
                <a:lnTo>
                  <a:pt x="165603" y="78520"/>
                </a:lnTo>
                <a:lnTo>
                  <a:pt x="154869" y="79990"/>
                </a:lnTo>
                <a:lnTo>
                  <a:pt x="189506" y="79990"/>
                </a:lnTo>
                <a:lnTo>
                  <a:pt x="192820" y="76157"/>
                </a:lnTo>
                <a:lnTo>
                  <a:pt x="196366" y="67148"/>
                </a:lnTo>
                <a:lnTo>
                  <a:pt x="197494" y="56478"/>
                </a:lnTo>
                <a:lnTo>
                  <a:pt x="197548" y="41400"/>
                </a:lnTo>
                <a:lnTo>
                  <a:pt x="196901" y="32815"/>
                </a:lnTo>
                <a:lnTo>
                  <a:pt x="194960" y="25204"/>
                </a:lnTo>
                <a:lnTo>
                  <a:pt x="191726" y="18568"/>
                </a:lnTo>
                <a:lnTo>
                  <a:pt x="191592" y="18400"/>
                </a:lnTo>
                <a:close/>
              </a:path>
              <a:path w="316229" h="177165">
                <a:moveTo>
                  <a:pt x="41656" y="2555"/>
                </a:moveTo>
                <a:lnTo>
                  <a:pt x="0" y="2555"/>
                </a:lnTo>
                <a:lnTo>
                  <a:pt x="0" y="174292"/>
                </a:lnTo>
                <a:lnTo>
                  <a:pt x="18144" y="174292"/>
                </a:lnTo>
                <a:lnTo>
                  <a:pt x="18144" y="115257"/>
                </a:lnTo>
                <a:lnTo>
                  <a:pt x="41656" y="115257"/>
                </a:lnTo>
                <a:lnTo>
                  <a:pt x="77163" y="99261"/>
                </a:lnTo>
                <a:lnTo>
                  <a:pt x="18144" y="99157"/>
                </a:lnTo>
                <a:lnTo>
                  <a:pt x="18144" y="18655"/>
                </a:lnTo>
                <a:lnTo>
                  <a:pt x="77039" y="18655"/>
                </a:lnTo>
                <a:lnTo>
                  <a:pt x="72451" y="13033"/>
                </a:lnTo>
                <a:lnTo>
                  <a:pt x="66549" y="8449"/>
                </a:lnTo>
                <a:lnTo>
                  <a:pt x="59449" y="5175"/>
                </a:lnTo>
                <a:lnTo>
                  <a:pt x="51152" y="3210"/>
                </a:lnTo>
                <a:lnTo>
                  <a:pt x="41656" y="2555"/>
                </a:lnTo>
                <a:close/>
              </a:path>
              <a:path w="316229" h="177165">
                <a:moveTo>
                  <a:pt x="77039" y="18655"/>
                </a:moveTo>
                <a:lnTo>
                  <a:pt x="40634" y="18655"/>
                </a:lnTo>
                <a:lnTo>
                  <a:pt x="51255" y="20125"/>
                </a:lnTo>
                <a:lnTo>
                  <a:pt x="58842" y="24533"/>
                </a:lnTo>
                <a:lnTo>
                  <a:pt x="63395" y="31881"/>
                </a:lnTo>
                <a:lnTo>
                  <a:pt x="64761" y="41145"/>
                </a:lnTo>
                <a:lnTo>
                  <a:pt x="64798" y="76668"/>
                </a:lnTo>
                <a:lnTo>
                  <a:pt x="63395" y="86076"/>
                </a:lnTo>
                <a:lnTo>
                  <a:pt x="58842" y="93343"/>
                </a:lnTo>
                <a:lnTo>
                  <a:pt x="51255" y="97704"/>
                </a:lnTo>
                <a:lnTo>
                  <a:pt x="40634" y="99157"/>
                </a:lnTo>
                <a:lnTo>
                  <a:pt x="77214" y="99157"/>
                </a:lnTo>
                <a:lnTo>
                  <a:pt x="80437" y="92672"/>
                </a:lnTo>
                <a:lnTo>
                  <a:pt x="82402" y="85141"/>
                </a:lnTo>
                <a:lnTo>
                  <a:pt x="83057" y="76668"/>
                </a:lnTo>
                <a:lnTo>
                  <a:pt x="83057" y="41145"/>
                </a:lnTo>
                <a:lnTo>
                  <a:pt x="82394" y="32775"/>
                </a:lnTo>
                <a:lnTo>
                  <a:pt x="80405" y="25300"/>
                </a:lnTo>
                <a:lnTo>
                  <a:pt x="77091" y="187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object 29"/>
          <p:cNvSpPr txBox="1"/>
          <p:nvPr/>
        </p:nvSpPr>
        <p:spPr>
          <a:xfrm>
            <a:off x="5556732" y="3900107"/>
            <a:ext cx="3275329" cy="583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190"/>
              </a:lnSpc>
              <a:spcBef>
                <a:spcPts val="110"/>
              </a:spcBef>
            </a:pPr>
            <a:r>
              <a:rPr sz="2000" dirty="0">
                <a:solidFill>
                  <a:srgbClr val="777776"/>
                </a:solidFill>
                <a:latin typeface="Arial Narrow"/>
                <a:cs typeface="Arial Narrow"/>
              </a:rPr>
              <a:t>Placebo</a:t>
            </a:r>
            <a:r>
              <a:rPr sz="2000" spc="-15" dirty="0">
                <a:solidFill>
                  <a:srgbClr val="777776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777776"/>
                </a:solidFill>
                <a:latin typeface="Arial Narrow"/>
                <a:cs typeface="Arial Narrow"/>
              </a:rPr>
              <a:t>+</a:t>
            </a:r>
            <a:r>
              <a:rPr sz="2000" spc="-15" dirty="0">
                <a:solidFill>
                  <a:srgbClr val="777776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777776"/>
                </a:solidFill>
                <a:latin typeface="Arial Narrow"/>
                <a:cs typeface="Arial Narrow"/>
              </a:rPr>
              <a:t>ADT</a:t>
            </a:r>
            <a:endParaRPr sz="2000" dirty="0">
              <a:latin typeface="Arial Narrow"/>
              <a:cs typeface="Arial Narrow"/>
            </a:endParaRPr>
          </a:p>
          <a:p>
            <a:pPr marL="2150110">
              <a:lnSpc>
                <a:spcPts val="2190"/>
              </a:lnSpc>
            </a:pPr>
            <a:r>
              <a:rPr sz="2000" b="1" dirty="0">
                <a:solidFill>
                  <a:srgbClr val="482462"/>
                </a:solidFill>
                <a:latin typeface="Arial Narrow"/>
                <a:cs typeface="Arial Narrow"/>
              </a:rPr>
              <a:t>APA + </a:t>
            </a:r>
            <a:r>
              <a:rPr sz="2000" b="1" spc="-25" dirty="0">
                <a:solidFill>
                  <a:srgbClr val="482462"/>
                </a:solidFill>
                <a:latin typeface="Arial Narrow"/>
                <a:cs typeface="Arial Narrow"/>
              </a:rPr>
              <a:t>ADT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3623501" y="5357058"/>
            <a:ext cx="144081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777776"/>
                </a:solidFill>
                <a:latin typeface="Arial Narrow"/>
                <a:cs typeface="Arial Narrow"/>
              </a:rPr>
              <a:t>Placebo</a:t>
            </a:r>
            <a:r>
              <a:rPr sz="2000" spc="-15" dirty="0">
                <a:solidFill>
                  <a:srgbClr val="777776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777776"/>
                </a:solidFill>
                <a:latin typeface="Arial Narrow"/>
                <a:cs typeface="Arial Narrow"/>
              </a:rPr>
              <a:t>+</a:t>
            </a:r>
            <a:r>
              <a:rPr sz="2000" spc="-15" dirty="0">
                <a:solidFill>
                  <a:srgbClr val="777776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777776"/>
                </a:solidFill>
                <a:latin typeface="Arial Narrow"/>
                <a:cs typeface="Arial Narrow"/>
              </a:rPr>
              <a:t>ADT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623501" y="10625695"/>
            <a:ext cx="144081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777776"/>
                </a:solidFill>
                <a:latin typeface="Arial Narrow"/>
                <a:cs typeface="Arial Narrow"/>
              </a:rPr>
              <a:t>Placebo</a:t>
            </a:r>
            <a:r>
              <a:rPr sz="2000" spc="-15" dirty="0">
                <a:solidFill>
                  <a:srgbClr val="777776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777776"/>
                </a:solidFill>
                <a:latin typeface="Arial Narrow"/>
                <a:cs typeface="Arial Narrow"/>
              </a:rPr>
              <a:t>+</a:t>
            </a:r>
            <a:r>
              <a:rPr sz="2000" spc="-15" dirty="0">
                <a:solidFill>
                  <a:srgbClr val="777776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777776"/>
                </a:solidFill>
                <a:latin typeface="Arial Narrow"/>
                <a:cs typeface="Arial Narrow"/>
              </a:rPr>
              <a:t>ADT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21276" y="10746320"/>
            <a:ext cx="144081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dirty="0">
                <a:solidFill>
                  <a:srgbClr val="777776"/>
                </a:solidFill>
                <a:latin typeface="Arial Narrow"/>
                <a:cs typeface="Arial Narrow"/>
              </a:rPr>
              <a:t>Placebo</a:t>
            </a:r>
            <a:r>
              <a:rPr sz="2000" spc="-15" dirty="0">
                <a:solidFill>
                  <a:srgbClr val="777776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777776"/>
                </a:solidFill>
                <a:latin typeface="Arial Narrow"/>
                <a:cs typeface="Arial Narrow"/>
              </a:rPr>
              <a:t>+</a:t>
            </a:r>
            <a:r>
              <a:rPr sz="2000" spc="-15" dirty="0">
                <a:solidFill>
                  <a:srgbClr val="777776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777776"/>
                </a:solidFill>
                <a:latin typeface="Arial Narrow"/>
                <a:cs typeface="Arial Narrow"/>
              </a:rPr>
              <a:t>ADT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694752" y="10686007"/>
            <a:ext cx="11372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b="1" dirty="0">
                <a:solidFill>
                  <a:srgbClr val="482462"/>
                </a:solidFill>
                <a:latin typeface="Arial Narrow"/>
                <a:cs typeface="Arial Narrow"/>
              </a:rPr>
              <a:t>APA + </a:t>
            </a:r>
            <a:r>
              <a:rPr sz="2000" b="1" spc="-25" dirty="0">
                <a:solidFill>
                  <a:srgbClr val="482462"/>
                </a:solidFill>
                <a:latin typeface="Arial Narrow"/>
                <a:cs typeface="Arial Narrow"/>
              </a:rPr>
              <a:t>ADT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6908989" y="5326135"/>
            <a:ext cx="11372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b="1" dirty="0">
                <a:solidFill>
                  <a:srgbClr val="482462"/>
                </a:solidFill>
                <a:latin typeface="Arial Narrow"/>
                <a:cs typeface="Arial Narrow"/>
              </a:rPr>
              <a:t>APA + </a:t>
            </a:r>
            <a:r>
              <a:rPr sz="2000" b="1" spc="-25" dirty="0">
                <a:solidFill>
                  <a:srgbClr val="482462"/>
                </a:solidFill>
                <a:latin typeface="Arial Narrow"/>
                <a:cs typeface="Arial Narrow"/>
              </a:rPr>
              <a:t>ADT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957290" y="10686007"/>
            <a:ext cx="11372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b="1" dirty="0">
                <a:solidFill>
                  <a:srgbClr val="482462"/>
                </a:solidFill>
                <a:latin typeface="Arial Narrow"/>
                <a:cs typeface="Arial Narrow"/>
              </a:rPr>
              <a:t>APA + </a:t>
            </a:r>
            <a:r>
              <a:rPr sz="2000" b="1" spc="-25" dirty="0">
                <a:solidFill>
                  <a:srgbClr val="482462"/>
                </a:solidFill>
                <a:latin typeface="Arial Narrow"/>
                <a:cs typeface="Arial Narrow"/>
              </a:rPr>
              <a:t>ADT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242289" y="3596421"/>
            <a:ext cx="281305" cy="177165"/>
          </a:xfrm>
          <a:custGeom>
            <a:avLst/>
            <a:gdLst/>
            <a:ahLst/>
            <a:cxnLst/>
            <a:rect l="l" t="t" r="r" b="b"/>
            <a:pathLst>
              <a:path w="281305" h="177164">
                <a:moveTo>
                  <a:pt x="239076" y="0"/>
                </a:moveTo>
                <a:lnTo>
                  <a:pt x="203042" y="17130"/>
                </a:lnTo>
                <a:lnTo>
                  <a:pt x="197292" y="40634"/>
                </a:lnTo>
                <a:lnTo>
                  <a:pt x="197292" y="136469"/>
                </a:lnTo>
                <a:lnTo>
                  <a:pt x="220516" y="174100"/>
                </a:lnTo>
                <a:lnTo>
                  <a:pt x="239076" y="176847"/>
                </a:lnTo>
                <a:lnTo>
                  <a:pt x="249059" y="176161"/>
                </a:lnTo>
                <a:lnTo>
                  <a:pt x="257668" y="174100"/>
                </a:lnTo>
                <a:lnTo>
                  <a:pt x="264904" y="170666"/>
                </a:lnTo>
                <a:lnTo>
                  <a:pt x="270766" y="165858"/>
                </a:lnTo>
                <a:lnTo>
                  <a:pt x="274845" y="160492"/>
                </a:lnTo>
                <a:lnTo>
                  <a:pt x="239204" y="160492"/>
                </a:lnTo>
                <a:lnTo>
                  <a:pt x="228806" y="158958"/>
                </a:lnTo>
                <a:lnTo>
                  <a:pt x="221379" y="154358"/>
                </a:lnTo>
                <a:lnTo>
                  <a:pt x="216923" y="146691"/>
                </a:lnTo>
                <a:lnTo>
                  <a:pt x="215508" y="136469"/>
                </a:lnTo>
                <a:lnTo>
                  <a:pt x="215472" y="40634"/>
                </a:lnTo>
                <a:lnTo>
                  <a:pt x="216923" y="30156"/>
                </a:lnTo>
                <a:lnTo>
                  <a:pt x="221379" y="22489"/>
                </a:lnTo>
                <a:lnTo>
                  <a:pt x="228806" y="17889"/>
                </a:lnTo>
                <a:lnTo>
                  <a:pt x="239204" y="16355"/>
                </a:lnTo>
                <a:lnTo>
                  <a:pt x="274711" y="16355"/>
                </a:lnTo>
                <a:lnTo>
                  <a:pt x="270766" y="11116"/>
                </a:lnTo>
                <a:lnTo>
                  <a:pt x="264904" y="6253"/>
                </a:lnTo>
                <a:lnTo>
                  <a:pt x="257668" y="2779"/>
                </a:lnTo>
                <a:lnTo>
                  <a:pt x="249059" y="694"/>
                </a:lnTo>
                <a:lnTo>
                  <a:pt x="239076" y="0"/>
                </a:lnTo>
                <a:close/>
              </a:path>
              <a:path w="281305" h="177164">
                <a:moveTo>
                  <a:pt x="274711" y="16355"/>
                </a:moveTo>
                <a:lnTo>
                  <a:pt x="239204" y="16355"/>
                </a:lnTo>
                <a:lnTo>
                  <a:pt x="249602" y="17889"/>
                </a:lnTo>
                <a:lnTo>
                  <a:pt x="257030" y="22489"/>
                </a:lnTo>
                <a:lnTo>
                  <a:pt x="261486" y="30156"/>
                </a:lnTo>
                <a:lnTo>
                  <a:pt x="262936" y="40634"/>
                </a:lnTo>
                <a:lnTo>
                  <a:pt x="262901" y="136469"/>
                </a:lnTo>
                <a:lnTo>
                  <a:pt x="261486" y="146691"/>
                </a:lnTo>
                <a:lnTo>
                  <a:pt x="257030" y="154358"/>
                </a:lnTo>
                <a:lnTo>
                  <a:pt x="249602" y="158958"/>
                </a:lnTo>
                <a:lnTo>
                  <a:pt x="239204" y="160492"/>
                </a:lnTo>
                <a:lnTo>
                  <a:pt x="274845" y="160492"/>
                </a:lnTo>
                <a:lnTo>
                  <a:pt x="275294" y="159901"/>
                </a:lnTo>
                <a:lnTo>
                  <a:pt x="278529" y="153016"/>
                </a:lnTo>
                <a:lnTo>
                  <a:pt x="280469" y="145206"/>
                </a:lnTo>
                <a:lnTo>
                  <a:pt x="281116" y="136469"/>
                </a:lnTo>
                <a:lnTo>
                  <a:pt x="281116" y="40634"/>
                </a:lnTo>
                <a:lnTo>
                  <a:pt x="280469" y="31889"/>
                </a:lnTo>
                <a:lnTo>
                  <a:pt x="278529" y="24054"/>
                </a:lnTo>
                <a:lnTo>
                  <a:pt x="275294" y="17130"/>
                </a:lnTo>
                <a:lnTo>
                  <a:pt x="274711" y="16355"/>
                </a:lnTo>
                <a:close/>
              </a:path>
              <a:path w="281305" h="177164">
                <a:moveTo>
                  <a:pt x="125096" y="0"/>
                </a:moveTo>
                <a:lnTo>
                  <a:pt x="89062" y="17130"/>
                </a:lnTo>
                <a:lnTo>
                  <a:pt x="83312" y="40634"/>
                </a:lnTo>
                <a:lnTo>
                  <a:pt x="83312" y="136469"/>
                </a:lnTo>
                <a:lnTo>
                  <a:pt x="106536" y="174100"/>
                </a:lnTo>
                <a:lnTo>
                  <a:pt x="125096" y="176847"/>
                </a:lnTo>
                <a:lnTo>
                  <a:pt x="135079" y="176161"/>
                </a:lnTo>
                <a:lnTo>
                  <a:pt x="143688" y="174100"/>
                </a:lnTo>
                <a:lnTo>
                  <a:pt x="150924" y="170666"/>
                </a:lnTo>
                <a:lnTo>
                  <a:pt x="156786" y="165858"/>
                </a:lnTo>
                <a:lnTo>
                  <a:pt x="160865" y="160492"/>
                </a:lnTo>
                <a:lnTo>
                  <a:pt x="125224" y="160492"/>
                </a:lnTo>
                <a:lnTo>
                  <a:pt x="114826" y="158958"/>
                </a:lnTo>
                <a:lnTo>
                  <a:pt x="107399" y="154358"/>
                </a:lnTo>
                <a:lnTo>
                  <a:pt x="102943" y="146691"/>
                </a:lnTo>
                <a:lnTo>
                  <a:pt x="101528" y="136469"/>
                </a:lnTo>
                <a:lnTo>
                  <a:pt x="101492" y="40634"/>
                </a:lnTo>
                <a:lnTo>
                  <a:pt x="102943" y="30156"/>
                </a:lnTo>
                <a:lnTo>
                  <a:pt x="107399" y="22489"/>
                </a:lnTo>
                <a:lnTo>
                  <a:pt x="114826" y="17889"/>
                </a:lnTo>
                <a:lnTo>
                  <a:pt x="125224" y="16355"/>
                </a:lnTo>
                <a:lnTo>
                  <a:pt x="160731" y="16355"/>
                </a:lnTo>
                <a:lnTo>
                  <a:pt x="156786" y="11116"/>
                </a:lnTo>
                <a:lnTo>
                  <a:pt x="150924" y="6253"/>
                </a:lnTo>
                <a:lnTo>
                  <a:pt x="143688" y="2779"/>
                </a:lnTo>
                <a:lnTo>
                  <a:pt x="135079" y="694"/>
                </a:lnTo>
                <a:lnTo>
                  <a:pt x="125096" y="0"/>
                </a:lnTo>
                <a:close/>
              </a:path>
              <a:path w="281305" h="177164">
                <a:moveTo>
                  <a:pt x="160731" y="16355"/>
                </a:moveTo>
                <a:lnTo>
                  <a:pt x="125224" y="16355"/>
                </a:lnTo>
                <a:lnTo>
                  <a:pt x="135622" y="17889"/>
                </a:lnTo>
                <a:lnTo>
                  <a:pt x="143050" y="22489"/>
                </a:lnTo>
                <a:lnTo>
                  <a:pt x="147506" y="30156"/>
                </a:lnTo>
                <a:lnTo>
                  <a:pt x="148956" y="40634"/>
                </a:lnTo>
                <a:lnTo>
                  <a:pt x="148921" y="136469"/>
                </a:lnTo>
                <a:lnTo>
                  <a:pt x="147506" y="146691"/>
                </a:lnTo>
                <a:lnTo>
                  <a:pt x="143050" y="154358"/>
                </a:lnTo>
                <a:lnTo>
                  <a:pt x="135622" y="158958"/>
                </a:lnTo>
                <a:lnTo>
                  <a:pt x="125224" y="160492"/>
                </a:lnTo>
                <a:lnTo>
                  <a:pt x="160865" y="160492"/>
                </a:lnTo>
                <a:lnTo>
                  <a:pt x="161314" y="159901"/>
                </a:lnTo>
                <a:lnTo>
                  <a:pt x="164549" y="153016"/>
                </a:lnTo>
                <a:lnTo>
                  <a:pt x="166489" y="145206"/>
                </a:lnTo>
                <a:lnTo>
                  <a:pt x="167136" y="136469"/>
                </a:lnTo>
                <a:lnTo>
                  <a:pt x="167136" y="40634"/>
                </a:lnTo>
                <a:lnTo>
                  <a:pt x="166489" y="31889"/>
                </a:lnTo>
                <a:lnTo>
                  <a:pt x="164549" y="24054"/>
                </a:lnTo>
                <a:lnTo>
                  <a:pt x="161314" y="17130"/>
                </a:lnTo>
                <a:lnTo>
                  <a:pt x="160731" y="16355"/>
                </a:lnTo>
                <a:close/>
              </a:path>
              <a:path w="281305" h="177164">
                <a:moveTo>
                  <a:pt x="50600" y="21211"/>
                </a:moveTo>
                <a:lnTo>
                  <a:pt x="32200" y="21211"/>
                </a:lnTo>
                <a:lnTo>
                  <a:pt x="32200" y="174292"/>
                </a:lnTo>
                <a:lnTo>
                  <a:pt x="50600" y="174292"/>
                </a:lnTo>
                <a:lnTo>
                  <a:pt x="50600" y="21211"/>
                </a:lnTo>
                <a:close/>
              </a:path>
              <a:path w="281305" h="177164">
                <a:moveTo>
                  <a:pt x="50600" y="2555"/>
                </a:moveTo>
                <a:lnTo>
                  <a:pt x="29900" y="2555"/>
                </a:lnTo>
                <a:lnTo>
                  <a:pt x="0" y="24278"/>
                </a:lnTo>
                <a:lnTo>
                  <a:pt x="0" y="44723"/>
                </a:lnTo>
                <a:lnTo>
                  <a:pt x="32200" y="21211"/>
                </a:lnTo>
                <a:lnTo>
                  <a:pt x="50600" y="21211"/>
                </a:lnTo>
                <a:lnTo>
                  <a:pt x="50600" y="2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7" name="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23302" y="4063076"/>
            <a:ext cx="200103" cy="176847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28924" y="4529729"/>
            <a:ext cx="194481" cy="176847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23557" y="4996383"/>
            <a:ext cx="199848" cy="176847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33014" y="5463037"/>
            <a:ext cx="190392" cy="176847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39582" y="5929692"/>
            <a:ext cx="83823" cy="176847"/>
          </a:xfrm>
          <a:prstGeom prst="rect">
            <a:avLst/>
          </a:prstGeom>
        </p:spPr>
      </p:pic>
      <p:sp>
        <p:nvSpPr>
          <p:cNvPr id="42" name="object 42"/>
          <p:cNvSpPr/>
          <p:nvPr/>
        </p:nvSpPr>
        <p:spPr>
          <a:xfrm>
            <a:off x="2242289" y="8842826"/>
            <a:ext cx="281305" cy="177165"/>
          </a:xfrm>
          <a:custGeom>
            <a:avLst/>
            <a:gdLst/>
            <a:ahLst/>
            <a:cxnLst/>
            <a:rect l="l" t="t" r="r" b="b"/>
            <a:pathLst>
              <a:path w="281305" h="177165">
                <a:moveTo>
                  <a:pt x="239076" y="0"/>
                </a:moveTo>
                <a:lnTo>
                  <a:pt x="203042" y="17130"/>
                </a:lnTo>
                <a:lnTo>
                  <a:pt x="197292" y="40634"/>
                </a:lnTo>
                <a:lnTo>
                  <a:pt x="197292" y="136469"/>
                </a:lnTo>
                <a:lnTo>
                  <a:pt x="220516" y="174100"/>
                </a:lnTo>
                <a:lnTo>
                  <a:pt x="239076" y="176847"/>
                </a:lnTo>
                <a:lnTo>
                  <a:pt x="249059" y="176161"/>
                </a:lnTo>
                <a:lnTo>
                  <a:pt x="257668" y="174100"/>
                </a:lnTo>
                <a:lnTo>
                  <a:pt x="264904" y="170666"/>
                </a:lnTo>
                <a:lnTo>
                  <a:pt x="270766" y="165858"/>
                </a:lnTo>
                <a:lnTo>
                  <a:pt x="274845" y="160492"/>
                </a:lnTo>
                <a:lnTo>
                  <a:pt x="239204" y="160492"/>
                </a:lnTo>
                <a:lnTo>
                  <a:pt x="228806" y="158958"/>
                </a:lnTo>
                <a:lnTo>
                  <a:pt x="221379" y="154358"/>
                </a:lnTo>
                <a:lnTo>
                  <a:pt x="216923" y="146691"/>
                </a:lnTo>
                <a:lnTo>
                  <a:pt x="215508" y="136469"/>
                </a:lnTo>
                <a:lnTo>
                  <a:pt x="215472" y="40634"/>
                </a:lnTo>
                <a:lnTo>
                  <a:pt x="216923" y="30156"/>
                </a:lnTo>
                <a:lnTo>
                  <a:pt x="221379" y="22489"/>
                </a:lnTo>
                <a:lnTo>
                  <a:pt x="228806" y="17889"/>
                </a:lnTo>
                <a:lnTo>
                  <a:pt x="239204" y="16355"/>
                </a:lnTo>
                <a:lnTo>
                  <a:pt x="274711" y="16355"/>
                </a:lnTo>
                <a:lnTo>
                  <a:pt x="270766" y="11116"/>
                </a:lnTo>
                <a:lnTo>
                  <a:pt x="264904" y="6253"/>
                </a:lnTo>
                <a:lnTo>
                  <a:pt x="257668" y="2779"/>
                </a:lnTo>
                <a:lnTo>
                  <a:pt x="249059" y="694"/>
                </a:lnTo>
                <a:lnTo>
                  <a:pt x="239076" y="0"/>
                </a:lnTo>
                <a:close/>
              </a:path>
              <a:path w="281305" h="177165">
                <a:moveTo>
                  <a:pt x="274711" y="16355"/>
                </a:moveTo>
                <a:lnTo>
                  <a:pt x="239204" y="16355"/>
                </a:lnTo>
                <a:lnTo>
                  <a:pt x="249602" y="17889"/>
                </a:lnTo>
                <a:lnTo>
                  <a:pt x="257030" y="22489"/>
                </a:lnTo>
                <a:lnTo>
                  <a:pt x="261486" y="30156"/>
                </a:lnTo>
                <a:lnTo>
                  <a:pt x="262936" y="40634"/>
                </a:lnTo>
                <a:lnTo>
                  <a:pt x="262901" y="136469"/>
                </a:lnTo>
                <a:lnTo>
                  <a:pt x="261486" y="146691"/>
                </a:lnTo>
                <a:lnTo>
                  <a:pt x="257030" y="154358"/>
                </a:lnTo>
                <a:lnTo>
                  <a:pt x="249602" y="158958"/>
                </a:lnTo>
                <a:lnTo>
                  <a:pt x="239204" y="160492"/>
                </a:lnTo>
                <a:lnTo>
                  <a:pt x="274845" y="160492"/>
                </a:lnTo>
                <a:lnTo>
                  <a:pt x="275294" y="159901"/>
                </a:lnTo>
                <a:lnTo>
                  <a:pt x="278529" y="153016"/>
                </a:lnTo>
                <a:lnTo>
                  <a:pt x="280469" y="145206"/>
                </a:lnTo>
                <a:lnTo>
                  <a:pt x="281116" y="136469"/>
                </a:lnTo>
                <a:lnTo>
                  <a:pt x="281116" y="40634"/>
                </a:lnTo>
                <a:lnTo>
                  <a:pt x="280469" y="31889"/>
                </a:lnTo>
                <a:lnTo>
                  <a:pt x="278529" y="24054"/>
                </a:lnTo>
                <a:lnTo>
                  <a:pt x="275294" y="17130"/>
                </a:lnTo>
                <a:lnTo>
                  <a:pt x="274711" y="16355"/>
                </a:lnTo>
                <a:close/>
              </a:path>
              <a:path w="281305" h="177165">
                <a:moveTo>
                  <a:pt x="125096" y="0"/>
                </a:moveTo>
                <a:lnTo>
                  <a:pt x="89062" y="17130"/>
                </a:lnTo>
                <a:lnTo>
                  <a:pt x="83312" y="40634"/>
                </a:lnTo>
                <a:lnTo>
                  <a:pt x="83312" y="136469"/>
                </a:lnTo>
                <a:lnTo>
                  <a:pt x="106536" y="174100"/>
                </a:lnTo>
                <a:lnTo>
                  <a:pt x="125096" y="176847"/>
                </a:lnTo>
                <a:lnTo>
                  <a:pt x="135079" y="176161"/>
                </a:lnTo>
                <a:lnTo>
                  <a:pt x="143688" y="174100"/>
                </a:lnTo>
                <a:lnTo>
                  <a:pt x="150924" y="170666"/>
                </a:lnTo>
                <a:lnTo>
                  <a:pt x="156786" y="165858"/>
                </a:lnTo>
                <a:lnTo>
                  <a:pt x="160865" y="160492"/>
                </a:lnTo>
                <a:lnTo>
                  <a:pt x="125224" y="160492"/>
                </a:lnTo>
                <a:lnTo>
                  <a:pt x="114826" y="158958"/>
                </a:lnTo>
                <a:lnTo>
                  <a:pt x="107399" y="154358"/>
                </a:lnTo>
                <a:lnTo>
                  <a:pt x="102943" y="146691"/>
                </a:lnTo>
                <a:lnTo>
                  <a:pt x="101528" y="136469"/>
                </a:lnTo>
                <a:lnTo>
                  <a:pt x="101492" y="40634"/>
                </a:lnTo>
                <a:lnTo>
                  <a:pt x="102943" y="30156"/>
                </a:lnTo>
                <a:lnTo>
                  <a:pt x="107399" y="22489"/>
                </a:lnTo>
                <a:lnTo>
                  <a:pt x="114826" y="17889"/>
                </a:lnTo>
                <a:lnTo>
                  <a:pt x="125224" y="16355"/>
                </a:lnTo>
                <a:lnTo>
                  <a:pt x="160731" y="16355"/>
                </a:lnTo>
                <a:lnTo>
                  <a:pt x="156786" y="11116"/>
                </a:lnTo>
                <a:lnTo>
                  <a:pt x="150924" y="6253"/>
                </a:lnTo>
                <a:lnTo>
                  <a:pt x="143688" y="2779"/>
                </a:lnTo>
                <a:lnTo>
                  <a:pt x="135079" y="694"/>
                </a:lnTo>
                <a:lnTo>
                  <a:pt x="125096" y="0"/>
                </a:lnTo>
                <a:close/>
              </a:path>
              <a:path w="281305" h="177165">
                <a:moveTo>
                  <a:pt x="160731" y="16355"/>
                </a:moveTo>
                <a:lnTo>
                  <a:pt x="125224" y="16355"/>
                </a:lnTo>
                <a:lnTo>
                  <a:pt x="135622" y="17889"/>
                </a:lnTo>
                <a:lnTo>
                  <a:pt x="143050" y="22489"/>
                </a:lnTo>
                <a:lnTo>
                  <a:pt x="147506" y="30156"/>
                </a:lnTo>
                <a:lnTo>
                  <a:pt x="148956" y="40634"/>
                </a:lnTo>
                <a:lnTo>
                  <a:pt x="148921" y="136469"/>
                </a:lnTo>
                <a:lnTo>
                  <a:pt x="147506" y="146691"/>
                </a:lnTo>
                <a:lnTo>
                  <a:pt x="143050" y="154358"/>
                </a:lnTo>
                <a:lnTo>
                  <a:pt x="135622" y="158958"/>
                </a:lnTo>
                <a:lnTo>
                  <a:pt x="125224" y="160492"/>
                </a:lnTo>
                <a:lnTo>
                  <a:pt x="160865" y="160492"/>
                </a:lnTo>
                <a:lnTo>
                  <a:pt x="161314" y="159901"/>
                </a:lnTo>
                <a:lnTo>
                  <a:pt x="164549" y="153016"/>
                </a:lnTo>
                <a:lnTo>
                  <a:pt x="166489" y="145206"/>
                </a:lnTo>
                <a:lnTo>
                  <a:pt x="167136" y="136469"/>
                </a:lnTo>
                <a:lnTo>
                  <a:pt x="167136" y="40634"/>
                </a:lnTo>
                <a:lnTo>
                  <a:pt x="166489" y="31889"/>
                </a:lnTo>
                <a:lnTo>
                  <a:pt x="164549" y="24054"/>
                </a:lnTo>
                <a:lnTo>
                  <a:pt x="161314" y="17130"/>
                </a:lnTo>
                <a:lnTo>
                  <a:pt x="160731" y="16355"/>
                </a:lnTo>
                <a:close/>
              </a:path>
              <a:path w="281305" h="177165">
                <a:moveTo>
                  <a:pt x="50600" y="21211"/>
                </a:moveTo>
                <a:lnTo>
                  <a:pt x="32200" y="21211"/>
                </a:lnTo>
                <a:lnTo>
                  <a:pt x="32200" y="174292"/>
                </a:lnTo>
                <a:lnTo>
                  <a:pt x="50600" y="174292"/>
                </a:lnTo>
                <a:lnTo>
                  <a:pt x="50600" y="21211"/>
                </a:lnTo>
                <a:close/>
              </a:path>
              <a:path w="281305" h="177165">
                <a:moveTo>
                  <a:pt x="50600" y="2555"/>
                </a:moveTo>
                <a:lnTo>
                  <a:pt x="29900" y="2555"/>
                </a:lnTo>
                <a:lnTo>
                  <a:pt x="0" y="24278"/>
                </a:lnTo>
                <a:lnTo>
                  <a:pt x="0" y="44723"/>
                </a:lnTo>
                <a:lnTo>
                  <a:pt x="32200" y="21211"/>
                </a:lnTo>
                <a:lnTo>
                  <a:pt x="50600" y="21211"/>
                </a:lnTo>
                <a:lnTo>
                  <a:pt x="50600" y="2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43" name="object 4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23302" y="9309481"/>
            <a:ext cx="200103" cy="176847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23557" y="10242787"/>
            <a:ext cx="199848" cy="176847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28924" y="9776134"/>
            <a:ext cx="194481" cy="176847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33014" y="10709441"/>
            <a:ext cx="190392" cy="176847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39582" y="11176094"/>
            <a:ext cx="83823" cy="176847"/>
          </a:xfrm>
          <a:prstGeom prst="rect">
            <a:avLst/>
          </a:prstGeom>
        </p:spPr>
      </p:pic>
      <p:sp>
        <p:nvSpPr>
          <p:cNvPr id="48" name="object 48"/>
          <p:cNvSpPr/>
          <p:nvPr/>
        </p:nvSpPr>
        <p:spPr>
          <a:xfrm>
            <a:off x="11446815" y="3595401"/>
            <a:ext cx="281305" cy="177165"/>
          </a:xfrm>
          <a:custGeom>
            <a:avLst/>
            <a:gdLst/>
            <a:ahLst/>
            <a:cxnLst/>
            <a:rect l="l" t="t" r="r" b="b"/>
            <a:pathLst>
              <a:path w="281304" h="177164">
                <a:moveTo>
                  <a:pt x="239076" y="0"/>
                </a:moveTo>
                <a:lnTo>
                  <a:pt x="203042" y="17130"/>
                </a:lnTo>
                <a:lnTo>
                  <a:pt x="197292" y="40634"/>
                </a:lnTo>
                <a:lnTo>
                  <a:pt x="197292" y="136469"/>
                </a:lnTo>
                <a:lnTo>
                  <a:pt x="220516" y="174100"/>
                </a:lnTo>
                <a:lnTo>
                  <a:pt x="239076" y="176847"/>
                </a:lnTo>
                <a:lnTo>
                  <a:pt x="249059" y="176161"/>
                </a:lnTo>
                <a:lnTo>
                  <a:pt x="257668" y="174100"/>
                </a:lnTo>
                <a:lnTo>
                  <a:pt x="264904" y="170666"/>
                </a:lnTo>
                <a:lnTo>
                  <a:pt x="270766" y="165858"/>
                </a:lnTo>
                <a:lnTo>
                  <a:pt x="274845" y="160492"/>
                </a:lnTo>
                <a:lnTo>
                  <a:pt x="239204" y="160492"/>
                </a:lnTo>
                <a:lnTo>
                  <a:pt x="228806" y="158958"/>
                </a:lnTo>
                <a:lnTo>
                  <a:pt x="221379" y="154358"/>
                </a:lnTo>
                <a:lnTo>
                  <a:pt x="216923" y="146691"/>
                </a:lnTo>
                <a:lnTo>
                  <a:pt x="215508" y="136469"/>
                </a:lnTo>
                <a:lnTo>
                  <a:pt x="215472" y="40634"/>
                </a:lnTo>
                <a:lnTo>
                  <a:pt x="216923" y="30156"/>
                </a:lnTo>
                <a:lnTo>
                  <a:pt x="221379" y="22489"/>
                </a:lnTo>
                <a:lnTo>
                  <a:pt x="228806" y="17889"/>
                </a:lnTo>
                <a:lnTo>
                  <a:pt x="239204" y="16355"/>
                </a:lnTo>
                <a:lnTo>
                  <a:pt x="274711" y="16355"/>
                </a:lnTo>
                <a:lnTo>
                  <a:pt x="270766" y="11116"/>
                </a:lnTo>
                <a:lnTo>
                  <a:pt x="264904" y="6253"/>
                </a:lnTo>
                <a:lnTo>
                  <a:pt x="257668" y="2779"/>
                </a:lnTo>
                <a:lnTo>
                  <a:pt x="249059" y="694"/>
                </a:lnTo>
                <a:lnTo>
                  <a:pt x="239076" y="0"/>
                </a:lnTo>
                <a:close/>
              </a:path>
              <a:path w="281304" h="177164">
                <a:moveTo>
                  <a:pt x="274711" y="16355"/>
                </a:moveTo>
                <a:lnTo>
                  <a:pt x="239204" y="16355"/>
                </a:lnTo>
                <a:lnTo>
                  <a:pt x="249602" y="17889"/>
                </a:lnTo>
                <a:lnTo>
                  <a:pt x="257030" y="22489"/>
                </a:lnTo>
                <a:lnTo>
                  <a:pt x="261486" y="30156"/>
                </a:lnTo>
                <a:lnTo>
                  <a:pt x="262936" y="40634"/>
                </a:lnTo>
                <a:lnTo>
                  <a:pt x="262901" y="136469"/>
                </a:lnTo>
                <a:lnTo>
                  <a:pt x="261486" y="146691"/>
                </a:lnTo>
                <a:lnTo>
                  <a:pt x="257030" y="154358"/>
                </a:lnTo>
                <a:lnTo>
                  <a:pt x="249602" y="158958"/>
                </a:lnTo>
                <a:lnTo>
                  <a:pt x="239204" y="160492"/>
                </a:lnTo>
                <a:lnTo>
                  <a:pt x="274845" y="160492"/>
                </a:lnTo>
                <a:lnTo>
                  <a:pt x="275294" y="159901"/>
                </a:lnTo>
                <a:lnTo>
                  <a:pt x="278529" y="153016"/>
                </a:lnTo>
                <a:lnTo>
                  <a:pt x="280469" y="145206"/>
                </a:lnTo>
                <a:lnTo>
                  <a:pt x="281116" y="136469"/>
                </a:lnTo>
                <a:lnTo>
                  <a:pt x="281116" y="40634"/>
                </a:lnTo>
                <a:lnTo>
                  <a:pt x="280469" y="31889"/>
                </a:lnTo>
                <a:lnTo>
                  <a:pt x="278529" y="24054"/>
                </a:lnTo>
                <a:lnTo>
                  <a:pt x="275294" y="17130"/>
                </a:lnTo>
                <a:lnTo>
                  <a:pt x="274711" y="16355"/>
                </a:lnTo>
                <a:close/>
              </a:path>
              <a:path w="281304" h="177164">
                <a:moveTo>
                  <a:pt x="125096" y="0"/>
                </a:moveTo>
                <a:lnTo>
                  <a:pt x="89062" y="17130"/>
                </a:lnTo>
                <a:lnTo>
                  <a:pt x="83312" y="40634"/>
                </a:lnTo>
                <a:lnTo>
                  <a:pt x="83312" y="136469"/>
                </a:lnTo>
                <a:lnTo>
                  <a:pt x="106536" y="174100"/>
                </a:lnTo>
                <a:lnTo>
                  <a:pt x="125096" y="176847"/>
                </a:lnTo>
                <a:lnTo>
                  <a:pt x="135079" y="176161"/>
                </a:lnTo>
                <a:lnTo>
                  <a:pt x="143688" y="174100"/>
                </a:lnTo>
                <a:lnTo>
                  <a:pt x="150924" y="170666"/>
                </a:lnTo>
                <a:lnTo>
                  <a:pt x="156786" y="165858"/>
                </a:lnTo>
                <a:lnTo>
                  <a:pt x="160865" y="160492"/>
                </a:lnTo>
                <a:lnTo>
                  <a:pt x="125224" y="160492"/>
                </a:lnTo>
                <a:lnTo>
                  <a:pt x="114826" y="158958"/>
                </a:lnTo>
                <a:lnTo>
                  <a:pt x="107399" y="154358"/>
                </a:lnTo>
                <a:lnTo>
                  <a:pt x="102943" y="146691"/>
                </a:lnTo>
                <a:lnTo>
                  <a:pt x="101528" y="136469"/>
                </a:lnTo>
                <a:lnTo>
                  <a:pt x="101492" y="40634"/>
                </a:lnTo>
                <a:lnTo>
                  <a:pt x="102943" y="30156"/>
                </a:lnTo>
                <a:lnTo>
                  <a:pt x="107399" y="22489"/>
                </a:lnTo>
                <a:lnTo>
                  <a:pt x="114826" y="17889"/>
                </a:lnTo>
                <a:lnTo>
                  <a:pt x="125224" y="16355"/>
                </a:lnTo>
                <a:lnTo>
                  <a:pt x="160731" y="16355"/>
                </a:lnTo>
                <a:lnTo>
                  <a:pt x="156786" y="11116"/>
                </a:lnTo>
                <a:lnTo>
                  <a:pt x="150924" y="6253"/>
                </a:lnTo>
                <a:lnTo>
                  <a:pt x="143688" y="2779"/>
                </a:lnTo>
                <a:lnTo>
                  <a:pt x="135079" y="694"/>
                </a:lnTo>
                <a:lnTo>
                  <a:pt x="125096" y="0"/>
                </a:lnTo>
                <a:close/>
              </a:path>
              <a:path w="281304" h="177164">
                <a:moveTo>
                  <a:pt x="160731" y="16355"/>
                </a:moveTo>
                <a:lnTo>
                  <a:pt x="125224" y="16355"/>
                </a:lnTo>
                <a:lnTo>
                  <a:pt x="135622" y="17889"/>
                </a:lnTo>
                <a:lnTo>
                  <a:pt x="143050" y="22489"/>
                </a:lnTo>
                <a:lnTo>
                  <a:pt x="147506" y="30156"/>
                </a:lnTo>
                <a:lnTo>
                  <a:pt x="148956" y="40634"/>
                </a:lnTo>
                <a:lnTo>
                  <a:pt x="148921" y="136469"/>
                </a:lnTo>
                <a:lnTo>
                  <a:pt x="147506" y="146691"/>
                </a:lnTo>
                <a:lnTo>
                  <a:pt x="143050" y="154358"/>
                </a:lnTo>
                <a:lnTo>
                  <a:pt x="135622" y="158958"/>
                </a:lnTo>
                <a:lnTo>
                  <a:pt x="125224" y="160492"/>
                </a:lnTo>
                <a:lnTo>
                  <a:pt x="160865" y="160492"/>
                </a:lnTo>
                <a:lnTo>
                  <a:pt x="161314" y="159901"/>
                </a:lnTo>
                <a:lnTo>
                  <a:pt x="164549" y="153016"/>
                </a:lnTo>
                <a:lnTo>
                  <a:pt x="166489" y="145206"/>
                </a:lnTo>
                <a:lnTo>
                  <a:pt x="167136" y="136469"/>
                </a:lnTo>
                <a:lnTo>
                  <a:pt x="167136" y="40634"/>
                </a:lnTo>
                <a:lnTo>
                  <a:pt x="166489" y="31889"/>
                </a:lnTo>
                <a:lnTo>
                  <a:pt x="164549" y="24054"/>
                </a:lnTo>
                <a:lnTo>
                  <a:pt x="161314" y="17130"/>
                </a:lnTo>
                <a:lnTo>
                  <a:pt x="160731" y="16355"/>
                </a:lnTo>
                <a:close/>
              </a:path>
              <a:path w="281304" h="177164">
                <a:moveTo>
                  <a:pt x="50600" y="21211"/>
                </a:moveTo>
                <a:lnTo>
                  <a:pt x="32200" y="21211"/>
                </a:lnTo>
                <a:lnTo>
                  <a:pt x="32200" y="174292"/>
                </a:lnTo>
                <a:lnTo>
                  <a:pt x="50600" y="174292"/>
                </a:lnTo>
                <a:lnTo>
                  <a:pt x="50600" y="21211"/>
                </a:lnTo>
                <a:close/>
              </a:path>
              <a:path w="281304" h="177164">
                <a:moveTo>
                  <a:pt x="50600" y="2555"/>
                </a:moveTo>
                <a:lnTo>
                  <a:pt x="29900" y="2555"/>
                </a:lnTo>
                <a:lnTo>
                  <a:pt x="0" y="24278"/>
                </a:lnTo>
                <a:lnTo>
                  <a:pt x="0" y="44723"/>
                </a:lnTo>
                <a:lnTo>
                  <a:pt x="32200" y="21211"/>
                </a:lnTo>
                <a:lnTo>
                  <a:pt x="50600" y="21211"/>
                </a:lnTo>
                <a:lnTo>
                  <a:pt x="50600" y="2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49" name="object 4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527828" y="4062054"/>
            <a:ext cx="200103" cy="176847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533450" y="4528708"/>
            <a:ext cx="194481" cy="176847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528083" y="4995362"/>
            <a:ext cx="199848" cy="176847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537539" y="5462017"/>
            <a:ext cx="190392" cy="176847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644107" y="5928671"/>
            <a:ext cx="83823" cy="176847"/>
          </a:xfrm>
          <a:prstGeom prst="rect">
            <a:avLst/>
          </a:prstGeom>
        </p:spPr>
      </p:pic>
      <p:sp>
        <p:nvSpPr>
          <p:cNvPr id="54" name="object 54"/>
          <p:cNvSpPr/>
          <p:nvPr/>
        </p:nvSpPr>
        <p:spPr>
          <a:xfrm>
            <a:off x="11446815" y="8841806"/>
            <a:ext cx="281305" cy="177165"/>
          </a:xfrm>
          <a:custGeom>
            <a:avLst/>
            <a:gdLst/>
            <a:ahLst/>
            <a:cxnLst/>
            <a:rect l="l" t="t" r="r" b="b"/>
            <a:pathLst>
              <a:path w="281304" h="177165">
                <a:moveTo>
                  <a:pt x="239076" y="0"/>
                </a:moveTo>
                <a:lnTo>
                  <a:pt x="203042" y="17130"/>
                </a:lnTo>
                <a:lnTo>
                  <a:pt x="197292" y="40634"/>
                </a:lnTo>
                <a:lnTo>
                  <a:pt x="197292" y="136469"/>
                </a:lnTo>
                <a:lnTo>
                  <a:pt x="220516" y="174100"/>
                </a:lnTo>
                <a:lnTo>
                  <a:pt x="239076" y="176847"/>
                </a:lnTo>
                <a:lnTo>
                  <a:pt x="249059" y="176161"/>
                </a:lnTo>
                <a:lnTo>
                  <a:pt x="257668" y="174100"/>
                </a:lnTo>
                <a:lnTo>
                  <a:pt x="264904" y="170666"/>
                </a:lnTo>
                <a:lnTo>
                  <a:pt x="270766" y="165858"/>
                </a:lnTo>
                <a:lnTo>
                  <a:pt x="274845" y="160492"/>
                </a:lnTo>
                <a:lnTo>
                  <a:pt x="239204" y="160492"/>
                </a:lnTo>
                <a:lnTo>
                  <a:pt x="228806" y="158958"/>
                </a:lnTo>
                <a:lnTo>
                  <a:pt x="221379" y="154358"/>
                </a:lnTo>
                <a:lnTo>
                  <a:pt x="216923" y="146691"/>
                </a:lnTo>
                <a:lnTo>
                  <a:pt x="215508" y="136469"/>
                </a:lnTo>
                <a:lnTo>
                  <a:pt x="215472" y="40634"/>
                </a:lnTo>
                <a:lnTo>
                  <a:pt x="216923" y="30156"/>
                </a:lnTo>
                <a:lnTo>
                  <a:pt x="221379" y="22489"/>
                </a:lnTo>
                <a:lnTo>
                  <a:pt x="228806" y="17889"/>
                </a:lnTo>
                <a:lnTo>
                  <a:pt x="239204" y="16355"/>
                </a:lnTo>
                <a:lnTo>
                  <a:pt x="274711" y="16355"/>
                </a:lnTo>
                <a:lnTo>
                  <a:pt x="270766" y="11116"/>
                </a:lnTo>
                <a:lnTo>
                  <a:pt x="264904" y="6253"/>
                </a:lnTo>
                <a:lnTo>
                  <a:pt x="257668" y="2779"/>
                </a:lnTo>
                <a:lnTo>
                  <a:pt x="249059" y="694"/>
                </a:lnTo>
                <a:lnTo>
                  <a:pt x="239076" y="0"/>
                </a:lnTo>
                <a:close/>
              </a:path>
              <a:path w="281304" h="177165">
                <a:moveTo>
                  <a:pt x="274711" y="16355"/>
                </a:moveTo>
                <a:lnTo>
                  <a:pt x="239204" y="16355"/>
                </a:lnTo>
                <a:lnTo>
                  <a:pt x="249602" y="17889"/>
                </a:lnTo>
                <a:lnTo>
                  <a:pt x="257030" y="22489"/>
                </a:lnTo>
                <a:lnTo>
                  <a:pt x="261486" y="30156"/>
                </a:lnTo>
                <a:lnTo>
                  <a:pt x="262936" y="40634"/>
                </a:lnTo>
                <a:lnTo>
                  <a:pt x="262901" y="136469"/>
                </a:lnTo>
                <a:lnTo>
                  <a:pt x="261486" y="146691"/>
                </a:lnTo>
                <a:lnTo>
                  <a:pt x="257030" y="154358"/>
                </a:lnTo>
                <a:lnTo>
                  <a:pt x="249602" y="158958"/>
                </a:lnTo>
                <a:lnTo>
                  <a:pt x="239204" y="160492"/>
                </a:lnTo>
                <a:lnTo>
                  <a:pt x="274845" y="160492"/>
                </a:lnTo>
                <a:lnTo>
                  <a:pt x="275294" y="159901"/>
                </a:lnTo>
                <a:lnTo>
                  <a:pt x="278529" y="153016"/>
                </a:lnTo>
                <a:lnTo>
                  <a:pt x="280469" y="145206"/>
                </a:lnTo>
                <a:lnTo>
                  <a:pt x="281116" y="136469"/>
                </a:lnTo>
                <a:lnTo>
                  <a:pt x="281116" y="40634"/>
                </a:lnTo>
                <a:lnTo>
                  <a:pt x="280469" y="31889"/>
                </a:lnTo>
                <a:lnTo>
                  <a:pt x="278529" y="24054"/>
                </a:lnTo>
                <a:lnTo>
                  <a:pt x="275294" y="17130"/>
                </a:lnTo>
                <a:lnTo>
                  <a:pt x="274711" y="16355"/>
                </a:lnTo>
                <a:close/>
              </a:path>
              <a:path w="281304" h="177165">
                <a:moveTo>
                  <a:pt x="125096" y="0"/>
                </a:moveTo>
                <a:lnTo>
                  <a:pt x="89062" y="17130"/>
                </a:lnTo>
                <a:lnTo>
                  <a:pt x="83312" y="40634"/>
                </a:lnTo>
                <a:lnTo>
                  <a:pt x="83312" y="136469"/>
                </a:lnTo>
                <a:lnTo>
                  <a:pt x="106536" y="174100"/>
                </a:lnTo>
                <a:lnTo>
                  <a:pt x="125096" y="176847"/>
                </a:lnTo>
                <a:lnTo>
                  <a:pt x="135079" y="176161"/>
                </a:lnTo>
                <a:lnTo>
                  <a:pt x="143688" y="174100"/>
                </a:lnTo>
                <a:lnTo>
                  <a:pt x="150924" y="170666"/>
                </a:lnTo>
                <a:lnTo>
                  <a:pt x="156786" y="165858"/>
                </a:lnTo>
                <a:lnTo>
                  <a:pt x="160865" y="160492"/>
                </a:lnTo>
                <a:lnTo>
                  <a:pt x="125224" y="160492"/>
                </a:lnTo>
                <a:lnTo>
                  <a:pt x="114826" y="158958"/>
                </a:lnTo>
                <a:lnTo>
                  <a:pt x="107399" y="154358"/>
                </a:lnTo>
                <a:lnTo>
                  <a:pt x="102943" y="146691"/>
                </a:lnTo>
                <a:lnTo>
                  <a:pt x="101528" y="136469"/>
                </a:lnTo>
                <a:lnTo>
                  <a:pt x="101492" y="40634"/>
                </a:lnTo>
                <a:lnTo>
                  <a:pt x="102943" y="30156"/>
                </a:lnTo>
                <a:lnTo>
                  <a:pt x="107399" y="22489"/>
                </a:lnTo>
                <a:lnTo>
                  <a:pt x="114826" y="17889"/>
                </a:lnTo>
                <a:lnTo>
                  <a:pt x="125224" y="16355"/>
                </a:lnTo>
                <a:lnTo>
                  <a:pt x="160731" y="16355"/>
                </a:lnTo>
                <a:lnTo>
                  <a:pt x="156786" y="11116"/>
                </a:lnTo>
                <a:lnTo>
                  <a:pt x="150924" y="6253"/>
                </a:lnTo>
                <a:lnTo>
                  <a:pt x="143688" y="2779"/>
                </a:lnTo>
                <a:lnTo>
                  <a:pt x="135079" y="694"/>
                </a:lnTo>
                <a:lnTo>
                  <a:pt x="125096" y="0"/>
                </a:lnTo>
                <a:close/>
              </a:path>
              <a:path w="281304" h="177165">
                <a:moveTo>
                  <a:pt x="160731" y="16355"/>
                </a:moveTo>
                <a:lnTo>
                  <a:pt x="125224" y="16355"/>
                </a:lnTo>
                <a:lnTo>
                  <a:pt x="135622" y="17889"/>
                </a:lnTo>
                <a:lnTo>
                  <a:pt x="143050" y="22489"/>
                </a:lnTo>
                <a:lnTo>
                  <a:pt x="147506" y="30156"/>
                </a:lnTo>
                <a:lnTo>
                  <a:pt x="148956" y="40634"/>
                </a:lnTo>
                <a:lnTo>
                  <a:pt x="148921" y="136469"/>
                </a:lnTo>
                <a:lnTo>
                  <a:pt x="147506" y="146691"/>
                </a:lnTo>
                <a:lnTo>
                  <a:pt x="143050" y="154358"/>
                </a:lnTo>
                <a:lnTo>
                  <a:pt x="135622" y="158958"/>
                </a:lnTo>
                <a:lnTo>
                  <a:pt x="125224" y="160492"/>
                </a:lnTo>
                <a:lnTo>
                  <a:pt x="160865" y="160492"/>
                </a:lnTo>
                <a:lnTo>
                  <a:pt x="161314" y="159901"/>
                </a:lnTo>
                <a:lnTo>
                  <a:pt x="164549" y="153016"/>
                </a:lnTo>
                <a:lnTo>
                  <a:pt x="166489" y="145206"/>
                </a:lnTo>
                <a:lnTo>
                  <a:pt x="167136" y="136469"/>
                </a:lnTo>
                <a:lnTo>
                  <a:pt x="167136" y="40634"/>
                </a:lnTo>
                <a:lnTo>
                  <a:pt x="166489" y="31889"/>
                </a:lnTo>
                <a:lnTo>
                  <a:pt x="164549" y="24054"/>
                </a:lnTo>
                <a:lnTo>
                  <a:pt x="161314" y="17130"/>
                </a:lnTo>
                <a:lnTo>
                  <a:pt x="160731" y="16355"/>
                </a:lnTo>
                <a:close/>
              </a:path>
              <a:path w="281304" h="177165">
                <a:moveTo>
                  <a:pt x="50600" y="21211"/>
                </a:moveTo>
                <a:lnTo>
                  <a:pt x="32200" y="21211"/>
                </a:lnTo>
                <a:lnTo>
                  <a:pt x="32200" y="174292"/>
                </a:lnTo>
                <a:lnTo>
                  <a:pt x="50600" y="174292"/>
                </a:lnTo>
                <a:lnTo>
                  <a:pt x="50600" y="21211"/>
                </a:lnTo>
                <a:close/>
              </a:path>
              <a:path w="281304" h="177165">
                <a:moveTo>
                  <a:pt x="50600" y="2555"/>
                </a:moveTo>
                <a:lnTo>
                  <a:pt x="29900" y="2555"/>
                </a:lnTo>
                <a:lnTo>
                  <a:pt x="0" y="24278"/>
                </a:lnTo>
                <a:lnTo>
                  <a:pt x="0" y="44723"/>
                </a:lnTo>
                <a:lnTo>
                  <a:pt x="32200" y="21211"/>
                </a:lnTo>
                <a:lnTo>
                  <a:pt x="50600" y="21211"/>
                </a:lnTo>
                <a:lnTo>
                  <a:pt x="50600" y="2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5" name="object 5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27828" y="9308459"/>
            <a:ext cx="200103" cy="176847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533450" y="9775112"/>
            <a:ext cx="194481" cy="176847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28083" y="10241766"/>
            <a:ext cx="199848" cy="176847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537539" y="10708420"/>
            <a:ext cx="190392" cy="176847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644107" y="11175073"/>
            <a:ext cx="83823" cy="176847"/>
          </a:xfrm>
          <a:prstGeom prst="rect">
            <a:avLst/>
          </a:prstGeom>
        </p:spPr>
      </p:pic>
      <p:sp>
        <p:nvSpPr>
          <p:cNvPr id="60" name="object 60"/>
          <p:cNvSpPr txBox="1"/>
          <p:nvPr/>
        </p:nvSpPr>
        <p:spPr>
          <a:xfrm>
            <a:off x="1163569" y="3764602"/>
            <a:ext cx="932180" cy="2215515"/>
          </a:xfrm>
          <a:prstGeom prst="rect">
            <a:avLst/>
          </a:prstGeom>
        </p:spPr>
        <p:txBody>
          <a:bodyPr vert="vert270" wrap="square" lIns="0" tIns="6985" rIns="0" bIns="0" rtlCol="0">
            <a:spAutoFit/>
          </a:bodyPr>
          <a:lstStyle/>
          <a:p>
            <a:pPr marL="12700" marR="5080" algn="ctr">
              <a:lnSpc>
                <a:spcPts val="2410"/>
              </a:lnSpc>
              <a:spcBef>
                <a:spcPts val="55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Skumulowana</a:t>
            </a:r>
            <a:r>
              <a:rPr sz="2000" spc="-5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częstość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występowania</a:t>
            </a:r>
            <a:r>
              <a:rPr sz="2000" spc="-5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zdarzeń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niepożądanych</a:t>
            </a:r>
            <a:r>
              <a:rPr sz="2000" spc="-6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050E4C"/>
                </a:solidFill>
                <a:latin typeface="Arial Narrow"/>
                <a:cs typeface="Arial Narrow"/>
              </a:rPr>
              <a:t>(%)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0359917" y="9027106"/>
            <a:ext cx="932180" cy="2215515"/>
          </a:xfrm>
          <a:prstGeom prst="rect">
            <a:avLst/>
          </a:prstGeom>
        </p:spPr>
        <p:txBody>
          <a:bodyPr vert="vert270" wrap="square" lIns="0" tIns="6985" rIns="0" bIns="0" rtlCol="0">
            <a:spAutoFit/>
          </a:bodyPr>
          <a:lstStyle/>
          <a:p>
            <a:pPr marL="12065" marR="5080" algn="ctr">
              <a:lnSpc>
                <a:spcPts val="2410"/>
              </a:lnSpc>
              <a:spcBef>
                <a:spcPts val="55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Skumulowana</a:t>
            </a:r>
            <a:r>
              <a:rPr sz="2000" spc="-5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częstość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występowania</a:t>
            </a:r>
            <a:r>
              <a:rPr sz="2000" spc="-5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zdarzeń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niepożądanych</a:t>
            </a:r>
            <a:r>
              <a:rPr sz="2000" spc="-6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050E4C"/>
                </a:solidFill>
                <a:latin typeface="Arial Narrow"/>
                <a:cs typeface="Arial Narrow"/>
              </a:rPr>
              <a:t>(%)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163825" y="8919628"/>
            <a:ext cx="625475" cy="2459990"/>
          </a:xfrm>
          <a:prstGeom prst="rect">
            <a:avLst/>
          </a:prstGeom>
        </p:spPr>
        <p:txBody>
          <a:bodyPr vert="vert270" wrap="square" lIns="0" tIns="6985" rIns="0" bIns="0" rtlCol="0">
            <a:spAutoFit/>
          </a:bodyPr>
          <a:lstStyle/>
          <a:p>
            <a:pPr marL="12700" marR="5080" indent="121920">
              <a:lnSpc>
                <a:spcPts val="2410"/>
              </a:lnSpc>
              <a:spcBef>
                <a:spcPts val="55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Skumulowana</a:t>
            </a:r>
            <a:r>
              <a:rPr sz="2000" spc="-5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częstość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występowania</a:t>
            </a:r>
            <a:r>
              <a:rPr sz="200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złamań</a:t>
            </a:r>
            <a:r>
              <a:rPr sz="200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050E4C"/>
                </a:solidFill>
                <a:latin typeface="Arial Narrow"/>
                <a:cs typeface="Arial Narrow"/>
              </a:rPr>
              <a:t>(%)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2725489" y="6913767"/>
            <a:ext cx="300990" cy="177165"/>
          </a:xfrm>
          <a:custGeom>
            <a:avLst/>
            <a:gdLst/>
            <a:ahLst/>
            <a:cxnLst/>
            <a:rect l="l" t="t" r="r" b="b"/>
            <a:pathLst>
              <a:path w="300989" h="177165">
                <a:moveTo>
                  <a:pt x="221826" y="153080"/>
                </a:moveTo>
                <a:lnTo>
                  <a:pt x="221826" y="170970"/>
                </a:lnTo>
                <a:lnTo>
                  <a:pt x="228974" y="172982"/>
                </a:lnTo>
                <a:lnTo>
                  <a:pt x="237128" y="174420"/>
                </a:lnTo>
                <a:lnTo>
                  <a:pt x="246288" y="175282"/>
                </a:lnTo>
                <a:lnTo>
                  <a:pt x="256455" y="175570"/>
                </a:lnTo>
                <a:lnTo>
                  <a:pt x="266501" y="174963"/>
                </a:lnTo>
                <a:lnTo>
                  <a:pt x="295010" y="158958"/>
                </a:lnTo>
                <a:lnTo>
                  <a:pt x="253388" y="158958"/>
                </a:lnTo>
                <a:lnTo>
                  <a:pt x="245234" y="158591"/>
                </a:lnTo>
                <a:lnTo>
                  <a:pt x="237256" y="157489"/>
                </a:lnTo>
                <a:lnTo>
                  <a:pt x="229453" y="155652"/>
                </a:lnTo>
                <a:lnTo>
                  <a:pt x="221826" y="153080"/>
                </a:lnTo>
                <a:close/>
              </a:path>
              <a:path w="300989" h="177165">
                <a:moveTo>
                  <a:pt x="293707" y="17889"/>
                </a:moveTo>
                <a:lnTo>
                  <a:pt x="264164" y="17889"/>
                </a:lnTo>
                <a:lnTo>
                  <a:pt x="271575" y="19720"/>
                </a:lnTo>
                <a:lnTo>
                  <a:pt x="279412" y="27046"/>
                </a:lnTo>
                <a:lnTo>
                  <a:pt x="281372" y="32285"/>
                </a:lnTo>
                <a:lnTo>
                  <a:pt x="281372" y="63464"/>
                </a:lnTo>
                <a:lnTo>
                  <a:pt x="279668" y="69555"/>
                </a:lnTo>
                <a:lnTo>
                  <a:pt x="272853" y="77903"/>
                </a:lnTo>
                <a:lnTo>
                  <a:pt x="266890" y="79990"/>
                </a:lnTo>
                <a:lnTo>
                  <a:pt x="240738" y="79990"/>
                </a:lnTo>
                <a:lnTo>
                  <a:pt x="240738" y="96601"/>
                </a:lnTo>
                <a:lnTo>
                  <a:pt x="258371" y="96601"/>
                </a:lnTo>
                <a:lnTo>
                  <a:pt x="268881" y="98103"/>
                </a:lnTo>
                <a:lnTo>
                  <a:pt x="276388" y="102607"/>
                </a:lnTo>
                <a:lnTo>
                  <a:pt x="280893" y="110114"/>
                </a:lnTo>
                <a:lnTo>
                  <a:pt x="282394" y="120624"/>
                </a:lnTo>
                <a:lnTo>
                  <a:pt x="282394" y="144732"/>
                </a:lnTo>
                <a:lnTo>
                  <a:pt x="280307" y="150014"/>
                </a:lnTo>
                <a:lnTo>
                  <a:pt x="271959" y="157169"/>
                </a:lnTo>
                <a:lnTo>
                  <a:pt x="264377" y="158958"/>
                </a:lnTo>
                <a:lnTo>
                  <a:pt x="295010" y="158958"/>
                </a:lnTo>
                <a:lnTo>
                  <a:pt x="297696" y="154166"/>
                </a:lnTo>
                <a:lnTo>
                  <a:pt x="299828" y="146835"/>
                </a:lnTo>
                <a:lnTo>
                  <a:pt x="300539" y="138513"/>
                </a:lnTo>
                <a:lnTo>
                  <a:pt x="300539" y="118835"/>
                </a:lnTo>
                <a:lnTo>
                  <a:pt x="299309" y="107798"/>
                </a:lnTo>
                <a:lnTo>
                  <a:pt x="295619" y="98965"/>
                </a:lnTo>
                <a:lnTo>
                  <a:pt x="289470" y="92337"/>
                </a:lnTo>
                <a:lnTo>
                  <a:pt x="280861" y="87912"/>
                </a:lnTo>
                <a:lnTo>
                  <a:pt x="289023" y="83121"/>
                </a:lnTo>
                <a:lnTo>
                  <a:pt x="294853" y="76157"/>
                </a:lnTo>
                <a:lnTo>
                  <a:pt x="298351" y="67020"/>
                </a:lnTo>
                <a:lnTo>
                  <a:pt x="299517" y="55712"/>
                </a:lnTo>
                <a:lnTo>
                  <a:pt x="299517" y="38078"/>
                </a:lnTo>
                <a:lnTo>
                  <a:pt x="296705" y="21978"/>
                </a:lnTo>
                <a:lnTo>
                  <a:pt x="293707" y="17889"/>
                </a:lnTo>
                <a:close/>
              </a:path>
              <a:path w="300989" h="177165">
                <a:moveTo>
                  <a:pt x="254538" y="1277"/>
                </a:moveTo>
                <a:lnTo>
                  <a:pt x="245993" y="1501"/>
                </a:lnTo>
                <a:lnTo>
                  <a:pt x="238246" y="2172"/>
                </a:lnTo>
                <a:lnTo>
                  <a:pt x="231298" y="3290"/>
                </a:lnTo>
                <a:lnTo>
                  <a:pt x="225148" y="4855"/>
                </a:lnTo>
                <a:lnTo>
                  <a:pt x="225148" y="22233"/>
                </a:lnTo>
                <a:lnTo>
                  <a:pt x="231314" y="20333"/>
                </a:lnTo>
                <a:lnTo>
                  <a:pt x="238054" y="18975"/>
                </a:lnTo>
                <a:lnTo>
                  <a:pt x="245370" y="18160"/>
                </a:lnTo>
                <a:lnTo>
                  <a:pt x="253260" y="17889"/>
                </a:lnTo>
                <a:lnTo>
                  <a:pt x="293707" y="17889"/>
                </a:lnTo>
                <a:lnTo>
                  <a:pt x="288272" y="10477"/>
                </a:lnTo>
                <a:lnTo>
                  <a:pt x="274216" y="3577"/>
                </a:lnTo>
                <a:lnTo>
                  <a:pt x="254538" y="1277"/>
                </a:lnTo>
                <a:close/>
              </a:path>
              <a:path w="300989" h="177165">
                <a:moveTo>
                  <a:pt x="158064" y="0"/>
                </a:moveTo>
                <a:lnTo>
                  <a:pt x="122030" y="17130"/>
                </a:lnTo>
                <a:lnTo>
                  <a:pt x="116280" y="40634"/>
                </a:lnTo>
                <a:lnTo>
                  <a:pt x="116280" y="136469"/>
                </a:lnTo>
                <a:lnTo>
                  <a:pt x="139504" y="174100"/>
                </a:lnTo>
                <a:lnTo>
                  <a:pt x="158064" y="176847"/>
                </a:lnTo>
                <a:lnTo>
                  <a:pt x="168047" y="176161"/>
                </a:lnTo>
                <a:lnTo>
                  <a:pt x="176656" y="174100"/>
                </a:lnTo>
                <a:lnTo>
                  <a:pt x="183891" y="170666"/>
                </a:lnTo>
                <a:lnTo>
                  <a:pt x="189753" y="165858"/>
                </a:lnTo>
                <a:lnTo>
                  <a:pt x="193832" y="160492"/>
                </a:lnTo>
                <a:lnTo>
                  <a:pt x="158192" y="160492"/>
                </a:lnTo>
                <a:lnTo>
                  <a:pt x="147793" y="158958"/>
                </a:lnTo>
                <a:lnTo>
                  <a:pt x="140366" y="154358"/>
                </a:lnTo>
                <a:lnTo>
                  <a:pt x="135910" y="146691"/>
                </a:lnTo>
                <a:lnTo>
                  <a:pt x="134495" y="136469"/>
                </a:lnTo>
                <a:lnTo>
                  <a:pt x="134460" y="40634"/>
                </a:lnTo>
                <a:lnTo>
                  <a:pt x="135910" y="30156"/>
                </a:lnTo>
                <a:lnTo>
                  <a:pt x="140366" y="22489"/>
                </a:lnTo>
                <a:lnTo>
                  <a:pt x="147793" y="17889"/>
                </a:lnTo>
                <a:lnTo>
                  <a:pt x="158192" y="16355"/>
                </a:lnTo>
                <a:lnTo>
                  <a:pt x="193698" y="16355"/>
                </a:lnTo>
                <a:lnTo>
                  <a:pt x="189753" y="11116"/>
                </a:lnTo>
                <a:lnTo>
                  <a:pt x="183891" y="6253"/>
                </a:lnTo>
                <a:lnTo>
                  <a:pt x="176656" y="2779"/>
                </a:lnTo>
                <a:lnTo>
                  <a:pt x="168047" y="694"/>
                </a:lnTo>
                <a:lnTo>
                  <a:pt x="158064" y="0"/>
                </a:lnTo>
                <a:close/>
              </a:path>
              <a:path w="300989" h="177165">
                <a:moveTo>
                  <a:pt x="193698" y="16355"/>
                </a:moveTo>
                <a:lnTo>
                  <a:pt x="158192" y="16355"/>
                </a:lnTo>
                <a:lnTo>
                  <a:pt x="168590" y="17889"/>
                </a:lnTo>
                <a:lnTo>
                  <a:pt x="176017" y="22489"/>
                </a:lnTo>
                <a:lnTo>
                  <a:pt x="180473" y="30156"/>
                </a:lnTo>
                <a:lnTo>
                  <a:pt x="181923" y="40634"/>
                </a:lnTo>
                <a:lnTo>
                  <a:pt x="181888" y="136469"/>
                </a:lnTo>
                <a:lnTo>
                  <a:pt x="180473" y="146691"/>
                </a:lnTo>
                <a:lnTo>
                  <a:pt x="176017" y="154358"/>
                </a:lnTo>
                <a:lnTo>
                  <a:pt x="168590" y="158958"/>
                </a:lnTo>
                <a:lnTo>
                  <a:pt x="158192" y="160492"/>
                </a:lnTo>
                <a:lnTo>
                  <a:pt x="193832" y="160492"/>
                </a:lnTo>
                <a:lnTo>
                  <a:pt x="194281" y="159901"/>
                </a:lnTo>
                <a:lnTo>
                  <a:pt x="197516" y="153016"/>
                </a:lnTo>
                <a:lnTo>
                  <a:pt x="199457" y="145206"/>
                </a:lnTo>
                <a:lnTo>
                  <a:pt x="200103" y="136469"/>
                </a:lnTo>
                <a:lnTo>
                  <a:pt x="200103" y="40634"/>
                </a:lnTo>
                <a:lnTo>
                  <a:pt x="199457" y="31889"/>
                </a:lnTo>
                <a:lnTo>
                  <a:pt x="197516" y="24054"/>
                </a:lnTo>
                <a:lnTo>
                  <a:pt x="194281" y="17130"/>
                </a:lnTo>
                <a:lnTo>
                  <a:pt x="193698" y="16355"/>
                </a:lnTo>
                <a:close/>
              </a:path>
              <a:path w="300989" h="177165">
                <a:moveTo>
                  <a:pt x="43189" y="0"/>
                </a:moveTo>
                <a:lnTo>
                  <a:pt x="6476" y="16563"/>
                </a:lnTo>
                <a:lnTo>
                  <a:pt x="511" y="39611"/>
                </a:lnTo>
                <a:lnTo>
                  <a:pt x="537" y="56734"/>
                </a:lnTo>
                <a:lnTo>
                  <a:pt x="1645" y="67499"/>
                </a:lnTo>
                <a:lnTo>
                  <a:pt x="5047" y="76540"/>
                </a:lnTo>
                <a:lnTo>
                  <a:pt x="10717" y="83600"/>
                </a:lnTo>
                <a:lnTo>
                  <a:pt x="18655" y="88679"/>
                </a:lnTo>
                <a:lnTo>
                  <a:pt x="10493" y="93966"/>
                </a:lnTo>
                <a:lnTo>
                  <a:pt x="4663" y="101138"/>
                </a:lnTo>
                <a:lnTo>
                  <a:pt x="1165" y="110194"/>
                </a:lnTo>
                <a:lnTo>
                  <a:pt x="27" y="120880"/>
                </a:lnTo>
                <a:lnTo>
                  <a:pt x="0" y="137491"/>
                </a:lnTo>
                <a:lnTo>
                  <a:pt x="670" y="146092"/>
                </a:lnTo>
                <a:lnTo>
                  <a:pt x="32943" y="176185"/>
                </a:lnTo>
                <a:lnTo>
                  <a:pt x="43061" y="176847"/>
                </a:lnTo>
                <a:lnTo>
                  <a:pt x="53188" y="176177"/>
                </a:lnTo>
                <a:lnTo>
                  <a:pt x="61973" y="174164"/>
                </a:lnTo>
                <a:lnTo>
                  <a:pt x="69416" y="170810"/>
                </a:lnTo>
                <a:lnTo>
                  <a:pt x="75518" y="166114"/>
                </a:lnTo>
                <a:lnTo>
                  <a:pt x="79904" y="160747"/>
                </a:lnTo>
                <a:lnTo>
                  <a:pt x="43061" y="160747"/>
                </a:lnTo>
                <a:lnTo>
                  <a:pt x="32048" y="159278"/>
                </a:lnTo>
                <a:lnTo>
                  <a:pt x="24182" y="154869"/>
                </a:lnTo>
                <a:lnTo>
                  <a:pt x="19462" y="147522"/>
                </a:lnTo>
                <a:lnTo>
                  <a:pt x="17928" y="137491"/>
                </a:lnTo>
                <a:lnTo>
                  <a:pt x="17889" y="120880"/>
                </a:lnTo>
                <a:lnTo>
                  <a:pt x="19462" y="110146"/>
                </a:lnTo>
                <a:lnTo>
                  <a:pt x="24182" y="102479"/>
                </a:lnTo>
                <a:lnTo>
                  <a:pt x="32048" y="97879"/>
                </a:lnTo>
                <a:lnTo>
                  <a:pt x="43061" y="96346"/>
                </a:lnTo>
                <a:lnTo>
                  <a:pt x="77702" y="96346"/>
                </a:lnTo>
                <a:lnTo>
                  <a:pt x="75741" y="93966"/>
                </a:lnTo>
                <a:lnTo>
                  <a:pt x="67467" y="88679"/>
                </a:lnTo>
                <a:lnTo>
                  <a:pt x="75406" y="83600"/>
                </a:lnTo>
                <a:lnTo>
                  <a:pt x="77279" y="81268"/>
                </a:lnTo>
                <a:lnTo>
                  <a:pt x="43189" y="81268"/>
                </a:lnTo>
                <a:lnTo>
                  <a:pt x="32456" y="79734"/>
                </a:lnTo>
                <a:lnTo>
                  <a:pt x="24789" y="75134"/>
                </a:lnTo>
                <a:lnTo>
                  <a:pt x="20189" y="67467"/>
                </a:lnTo>
                <a:lnTo>
                  <a:pt x="18655" y="56734"/>
                </a:lnTo>
                <a:lnTo>
                  <a:pt x="18655" y="39611"/>
                </a:lnTo>
                <a:lnTo>
                  <a:pt x="20189" y="29325"/>
                </a:lnTo>
                <a:lnTo>
                  <a:pt x="24789" y="21978"/>
                </a:lnTo>
                <a:lnTo>
                  <a:pt x="32456" y="17569"/>
                </a:lnTo>
                <a:lnTo>
                  <a:pt x="43189" y="16100"/>
                </a:lnTo>
                <a:lnTo>
                  <a:pt x="79354" y="16100"/>
                </a:lnTo>
                <a:lnTo>
                  <a:pt x="75134" y="10733"/>
                </a:lnTo>
                <a:lnTo>
                  <a:pt x="69209" y="6037"/>
                </a:lnTo>
                <a:lnTo>
                  <a:pt x="61909" y="2683"/>
                </a:lnTo>
                <a:lnTo>
                  <a:pt x="53236" y="670"/>
                </a:lnTo>
                <a:lnTo>
                  <a:pt x="43189" y="0"/>
                </a:lnTo>
                <a:close/>
              </a:path>
              <a:path w="300989" h="177165">
                <a:moveTo>
                  <a:pt x="77702" y="96346"/>
                </a:moveTo>
                <a:lnTo>
                  <a:pt x="43061" y="96346"/>
                </a:lnTo>
                <a:lnTo>
                  <a:pt x="54075" y="97879"/>
                </a:lnTo>
                <a:lnTo>
                  <a:pt x="61941" y="102479"/>
                </a:lnTo>
                <a:lnTo>
                  <a:pt x="66661" y="110146"/>
                </a:lnTo>
                <a:lnTo>
                  <a:pt x="68234" y="120880"/>
                </a:lnTo>
                <a:lnTo>
                  <a:pt x="68195" y="137491"/>
                </a:lnTo>
                <a:lnTo>
                  <a:pt x="66661" y="147522"/>
                </a:lnTo>
                <a:lnTo>
                  <a:pt x="61941" y="154869"/>
                </a:lnTo>
                <a:lnTo>
                  <a:pt x="54075" y="159278"/>
                </a:lnTo>
                <a:lnTo>
                  <a:pt x="43061" y="160747"/>
                </a:lnTo>
                <a:lnTo>
                  <a:pt x="79904" y="160747"/>
                </a:lnTo>
                <a:lnTo>
                  <a:pt x="80269" y="160300"/>
                </a:lnTo>
                <a:lnTo>
                  <a:pt x="83664" y="153591"/>
                </a:lnTo>
                <a:lnTo>
                  <a:pt x="85700" y="145988"/>
                </a:lnTo>
                <a:lnTo>
                  <a:pt x="86379" y="137491"/>
                </a:lnTo>
                <a:lnTo>
                  <a:pt x="86351" y="120880"/>
                </a:lnTo>
                <a:lnTo>
                  <a:pt x="85197" y="110194"/>
                </a:lnTo>
                <a:lnTo>
                  <a:pt x="81651" y="101138"/>
                </a:lnTo>
                <a:lnTo>
                  <a:pt x="77702" y="96346"/>
                </a:lnTo>
                <a:close/>
              </a:path>
              <a:path w="300989" h="177165">
                <a:moveTo>
                  <a:pt x="79354" y="16100"/>
                </a:moveTo>
                <a:lnTo>
                  <a:pt x="43189" y="16100"/>
                </a:lnTo>
                <a:lnTo>
                  <a:pt x="53923" y="17569"/>
                </a:lnTo>
                <a:lnTo>
                  <a:pt x="61590" y="21978"/>
                </a:lnTo>
                <a:lnTo>
                  <a:pt x="66190" y="29325"/>
                </a:lnTo>
                <a:lnTo>
                  <a:pt x="67723" y="39611"/>
                </a:lnTo>
                <a:lnTo>
                  <a:pt x="67723" y="56734"/>
                </a:lnTo>
                <a:lnTo>
                  <a:pt x="66190" y="67467"/>
                </a:lnTo>
                <a:lnTo>
                  <a:pt x="61590" y="75134"/>
                </a:lnTo>
                <a:lnTo>
                  <a:pt x="53923" y="79734"/>
                </a:lnTo>
                <a:lnTo>
                  <a:pt x="43189" y="81268"/>
                </a:lnTo>
                <a:lnTo>
                  <a:pt x="77279" y="81268"/>
                </a:lnTo>
                <a:lnTo>
                  <a:pt x="81076" y="76540"/>
                </a:lnTo>
                <a:lnTo>
                  <a:pt x="84482" y="67467"/>
                </a:lnTo>
                <a:lnTo>
                  <a:pt x="85586" y="56734"/>
                </a:lnTo>
                <a:lnTo>
                  <a:pt x="85612" y="39611"/>
                </a:lnTo>
                <a:lnTo>
                  <a:pt x="84957" y="31002"/>
                </a:lnTo>
                <a:lnTo>
                  <a:pt x="82993" y="23319"/>
                </a:lnTo>
                <a:lnTo>
                  <a:pt x="79718" y="16563"/>
                </a:lnTo>
                <a:lnTo>
                  <a:pt x="79354" y="16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4" name="object 64"/>
          <p:cNvSpPr/>
          <p:nvPr/>
        </p:nvSpPr>
        <p:spPr>
          <a:xfrm>
            <a:off x="3179363" y="6913767"/>
            <a:ext cx="298450" cy="177165"/>
          </a:xfrm>
          <a:custGeom>
            <a:avLst/>
            <a:gdLst/>
            <a:ahLst/>
            <a:cxnLst/>
            <a:rect l="l" t="t" r="r" b="b"/>
            <a:pathLst>
              <a:path w="298450" h="177165">
                <a:moveTo>
                  <a:pt x="255943" y="0"/>
                </a:moveTo>
                <a:lnTo>
                  <a:pt x="219909" y="17130"/>
                </a:lnTo>
                <a:lnTo>
                  <a:pt x="214159" y="40634"/>
                </a:lnTo>
                <a:lnTo>
                  <a:pt x="214159" y="136469"/>
                </a:lnTo>
                <a:lnTo>
                  <a:pt x="237383" y="174100"/>
                </a:lnTo>
                <a:lnTo>
                  <a:pt x="255943" y="176847"/>
                </a:lnTo>
                <a:lnTo>
                  <a:pt x="265926" y="176161"/>
                </a:lnTo>
                <a:lnTo>
                  <a:pt x="274535" y="174100"/>
                </a:lnTo>
                <a:lnTo>
                  <a:pt x="281771" y="170666"/>
                </a:lnTo>
                <a:lnTo>
                  <a:pt x="287633" y="165858"/>
                </a:lnTo>
                <a:lnTo>
                  <a:pt x="291712" y="160492"/>
                </a:lnTo>
                <a:lnTo>
                  <a:pt x="256071" y="160492"/>
                </a:lnTo>
                <a:lnTo>
                  <a:pt x="245673" y="158958"/>
                </a:lnTo>
                <a:lnTo>
                  <a:pt x="238246" y="154358"/>
                </a:lnTo>
                <a:lnTo>
                  <a:pt x="233790" y="146691"/>
                </a:lnTo>
                <a:lnTo>
                  <a:pt x="232375" y="136469"/>
                </a:lnTo>
                <a:lnTo>
                  <a:pt x="232339" y="40634"/>
                </a:lnTo>
                <a:lnTo>
                  <a:pt x="233790" y="30156"/>
                </a:lnTo>
                <a:lnTo>
                  <a:pt x="238246" y="22489"/>
                </a:lnTo>
                <a:lnTo>
                  <a:pt x="245673" y="17889"/>
                </a:lnTo>
                <a:lnTo>
                  <a:pt x="256071" y="16355"/>
                </a:lnTo>
                <a:lnTo>
                  <a:pt x="291578" y="16355"/>
                </a:lnTo>
                <a:lnTo>
                  <a:pt x="287633" y="11116"/>
                </a:lnTo>
                <a:lnTo>
                  <a:pt x="281771" y="6253"/>
                </a:lnTo>
                <a:lnTo>
                  <a:pt x="274535" y="2779"/>
                </a:lnTo>
                <a:lnTo>
                  <a:pt x="265926" y="694"/>
                </a:lnTo>
                <a:lnTo>
                  <a:pt x="255943" y="0"/>
                </a:lnTo>
                <a:close/>
              </a:path>
              <a:path w="298450" h="177165">
                <a:moveTo>
                  <a:pt x="291578" y="16355"/>
                </a:moveTo>
                <a:lnTo>
                  <a:pt x="256071" y="16355"/>
                </a:lnTo>
                <a:lnTo>
                  <a:pt x="266469" y="17889"/>
                </a:lnTo>
                <a:lnTo>
                  <a:pt x="273897" y="22489"/>
                </a:lnTo>
                <a:lnTo>
                  <a:pt x="278353" y="30156"/>
                </a:lnTo>
                <a:lnTo>
                  <a:pt x="279803" y="40634"/>
                </a:lnTo>
                <a:lnTo>
                  <a:pt x="279768" y="136469"/>
                </a:lnTo>
                <a:lnTo>
                  <a:pt x="278353" y="146691"/>
                </a:lnTo>
                <a:lnTo>
                  <a:pt x="273897" y="154358"/>
                </a:lnTo>
                <a:lnTo>
                  <a:pt x="266469" y="158958"/>
                </a:lnTo>
                <a:lnTo>
                  <a:pt x="256071" y="160492"/>
                </a:lnTo>
                <a:lnTo>
                  <a:pt x="291712" y="160492"/>
                </a:lnTo>
                <a:lnTo>
                  <a:pt x="292161" y="159901"/>
                </a:lnTo>
                <a:lnTo>
                  <a:pt x="295396" y="153016"/>
                </a:lnTo>
                <a:lnTo>
                  <a:pt x="297336" y="145206"/>
                </a:lnTo>
                <a:lnTo>
                  <a:pt x="297983" y="136469"/>
                </a:lnTo>
                <a:lnTo>
                  <a:pt x="297983" y="40634"/>
                </a:lnTo>
                <a:lnTo>
                  <a:pt x="297336" y="31889"/>
                </a:lnTo>
                <a:lnTo>
                  <a:pt x="295396" y="24054"/>
                </a:lnTo>
                <a:lnTo>
                  <a:pt x="292161" y="17130"/>
                </a:lnTo>
                <a:lnTo>
                  <a:pt x="291578" y="16355"/>
                </a:lnTo>
                <a:close/>
              </a:path>
              <a:path w="298450" h="177165">
                <a:moveTo>
                  <a:pt x="180425" y="142091"/>
                </a:moveTo>
                <a:lnTo>
                  <a:pt x="162792" y="142091"/>
                </a:lnTo>
                <a:lnTo>
                  <a:pt x="162792" y="174292"/>
                </a:lnTo>
                <a:lnTo>
                  <a:pt x="180425" y="174292"/>
                </a:lnTo>
                <a:lnTo>
                  <a:pt x="180425" y="142091"/>
                </a:lnTo>
                <a:close/>
              </a:path>
              <a:path w="298450" h="177165">
                <a:moveTo>
                  <a:pt x="180425" y="2555"/>
                </a:moveTo>
                <a:lnTo>
                  <a:pt x="152569" y="2555"/>
                </a:lnTo>
                <a:lnTo>
                  <a:pt x="98135" y="125735"/>
                </a:lnTo>
                <a:lnTo>
                  <a:pt x="98135" y="142091"/>
                </a:lnTo>
                <a:lnTo>
                  <a:pt x="197803" y="142091"/>
                </a:lnTo>
                <a:lnTo>
                  <a:pt x="197803" y="125991"/>
                </a:lnTo>
                <a:lnTo>
                  <a:pt x="115257" y="125991"/>
                </a:lnTo>
                <a:lnTo>
                  <a:pt x="163047" y="17633"/>
                </a:lnTo>
                <a:lnTo>
                  <a:pt x="180425" y="17633"/>
                </a:lnTo>
                <a:lnTo>
                  <a:pt x="180425" y="2555"/>
                </a:lnTo>
                <a:close/>
              </a:path>
              <a:path w="298450" h="177165">
                <a:moveTo>
                  <a:pt x="180425" y="17633"/>
                </a:moveTo>
                <a:lnTo>
                  <a:pt x="163047" y="17633"/>
                </a:lnTo>
                <a:lnTo>
                  <a:pt x="163047" y="125991"/>
                </a:lnTo>
                <a:lnTo>
                  <a:pt x="180425" y="125991"/>
                </a:lnTo>
                <a:lnTo>
                  <a:pt x="180425" y="17633"/>
                </a:lnTo>
                <a:close/>
              </a:path>
              <a:path w="298450" h="177165">
                <a:moveTo>
                  <a:pt x="43317" y="1277"/>
                </a:moveTo>
                <a:lnTo>
                  <a:pt x="6253" y="18392"/>
                </a:lnTo>
                <a:lnTo>
                  <a:pt x="0" y="41656"/>
                </a:lnTo>
                <a:lnTo>
                  <a:pt x="0" y="136469"/>
                </a:lnTo>
                <a:lnTo>
                  <a:pt x="23224" y="174100"/>
                </a:lnTo>
                <a:lnTo>
                  <a:pt x="41784" y="176847"/>
                </a:lnTo>
                <a:lnTo>
                  <a:pt x="51766" y="176161"/>
                </a:lnTo>
                <a:lnTo>
                  <a:pt x="60376" y="174100"/>
                </a:lnTo>
                <a:lnTo>
                  <a:pt x="67611" y="170666"/>
                </a:lnTo>
                <a:lnTo>
                  <a:pt x="73473" y="165858"/>
                </a:lnTo>
                <a:lnTo>
                  <a:pt x="77358" y="160747"/>
                </a:lnTo>
                <a:lnTo>
                  <a:pt x="41911" y="160747"/>
                </a:lnTo>
                <a:lnTo>
                  <a:pt x="31513" y="159214"/>
                </a:lnTo>
                <a:lnTo>
                  <a:pt x="24086" y="154614"/>
                </a:lnTo>
                <a:lnTo>
                  <a:pt x="19630" y="146947"/>
                </a:lnTo>
                <a:lnTo>
                  <a:pt x="18180" y="136469"/>
                </a:lnTo>
                <a:lnTo>
                  <a:pt x="18144" y="89446"/>
                </a:lnTo>
                <a:lnTo>
                  <a:pt x="23751" y="86762"/>
                </a:lnTo>
                <a:lnTo>
                  <a:pt x="29836" y="84846"/>
                </a:lnTo>
                <a:lnTo>
                  <a:pt x="36401" y="83696"/>
                </a:lnTo>
                <a:lnTo>
                  <a:pt x="43445" y="83312"/>
                </a:lnTo>
                <a:lnTo>
                  <a:pt x="78968" y="83312"/>
                </a:lnTo>
                <a:lnTo>
                  <a:pt x="78145" y="81667"/>
                </a:lnTo>
                <a:lnTo>
                  <a:pt x="73729" y="76412"/>
                </a:lnTo>
                <a:lnTo>
                  <a:pt x="68645" y="72579"/>
                </a:lnTo>
                <a:lnTo>
                  <a:pt x="18144" y="72579"/>
                </a:lnTo>
                <a:lnTo>
                  <a:pt x="18144" y="42678"/>
                </a:lnTo>
                <a:lnTo>
                  <a:pt x="19885" y="31945"/>
                </a:lnTo>
                <a:lnTo>
                  <a:pt x="25108" y="24278"/>
                </a:lnTo>
                <a:lnTo>
                  <a:pt x="33813" y="19678"/>
                </a:lnTo>
                <a:lnTo>
                  <a:pt x="46000" y="18144"/>
                </a:lnTo>
                <a:lnTo>
                  <a:pt x="77690" y="18144"/>
                </a:lnTo>
                <a:lnTo>
                  <a:pt x="77690" y="5877"/>
                </a:lnTo>
                <a:lnTo>
                  <a:pt x="70558" y="3865"/>
                </a:lnTo>
                <a:lnTo>
                  <a:pt x="62452" y="2427"/>
                </a:lnTo>
                <a:lnTo>
                  <a:pt x="53372" y="1565"/>
                </a:lnTo>
                <a:lnTo>
                  <a:pt x="43317" y="1277"/>
                </a:lnTo>
                <a:close/>
              </a:path>
              <a:path w="298450" h="177165">
                <a:moveTo>
                  <a:pt x="78968" y="83312"/>
                </a:moveTo>
                <a:lnTo>
                  <a:pt x="43445" y="83312"/>
                </a:lnTo>
                <a:lnTo>
                  <a:pt x="53172" y="84638"/>
                </a:lnTo>
                <a:lnTo>
                  <a:pt x="60120" y="88615"/>
                </a:lnTo>
                <a:lnTo>
                  <a:pt x="64289" y="95244"/>
                </a:lnTo>
                <a:lnTo>
                  <a:pt x="65564" y="103757"/>
                </a:lnTo>
                <a:lnTo>
                  <a:pt x="65643" y="136469"/>
                </a:lnTo>
                <a:lnTo>
                  <a:pt x="64193" y="146947"/>
                </a:lnTo>
                <a:lnTo>
                  <a:pt x="59737" y="154614"/>
                </a:lnTo>
                <a:lnTo>
                  <a:pt x="52310" y="159214"/>
                </a:lnTo>
                <a:lnTo>
                  <a:pt x="41911" y="160747"/>
                </a:lnTo>
                <a:lnTo>
                  <a:pt x="77358" y="160747"/>
                </a:lnTo>
                <a:lnTo>
                  <a:pt x="78001" y="159901"/>
                </a:lnTo>
                <a:lnTo>
                  <a:pt x="81236" y="153016"/>
                </a:lnTo>
                <a:lnTo>
                  <a:pt x="83176" y="145206"/>
                </a:lnTo>
                <a:lnTo>
                  <a:pt x="83823" y="136469"/>
                </a:lnTo>
                <a:lnTo>
                  <a:pt x="83823" y="103757"/>
                </a:lnTo>
                <a:lnTo>
                  <a:pt x="83192" y="95340"/>
                </a:lnTo>
                <a:lnTo>
                  <a:pt x="81300" y="87976"/>
                </a:lnTo>
                <a:lnTo>
                  <a:pt x="78968" y="83312"/>
                </a:lnTo>
                <a:close/>
              </a:path>
              <a:path w="298450" h="177165">
                <a:moveTo>
                  <a:pt x="46512" y="66956"/>
                </a:moveTo>
                <a:lnTo>
                  <a:pt x="38318" y="67308"/>
                </a:lnTo>
                <a:lnTo>
                  <a:pt x="30858" y="68362"/>
                </a:lnTo>
                <a:lnTo>
                  <a:pt x="24134" y="70119"/>
                </a:lnTo>
                <a:lnTo>
                  <a:pt x="18144" y="72579"/>
                </a:lnTo>
                <a:lnTo>
                  <a:pt x="68645" y="72579"/>
                </a:lnTo>
                <a:lnTo>
                  <a:pt x="68242" y="72275"/>
                </a:lnTo>
                <a:lnTo>
                  <a:pt x="61877" y="69320"/>
                </a:lnTo>
                <a:lnTo>
                  <a:pt x="54634" y="67547"/>
                </a:lnTo>
                <a:lnTo>
                  <a:pt x="46512" y="66956"/>
                </a:lnTo>
                <a:close/>
              </a:path>
              <a:path w="298450" h="177165">
                <a:moveTo>
                  <a:pt x="77690" y="18144"/>
                </a:moveTo>
                <a:lnTo>
                  <a:pt x="46000" y="18144"/>
                </a:lnTo>
                <a:lnTo>
                  <a:pt x="54881" y="18464"/>
                </a:lnTo>
                <a:lnTo>
                  <a:pt x="63123" y="19422"/>
                </a:lnTo>
                <a:lnTo>
                  <a:pt x="70726" y="21019"/>
                </a:lnTo>
                <a:lnTo>
                  <a:pt x="77690" y="23256"/>
                </a:lnTo>
                <a:lnTo>
                  <a:pt x="77690" y="18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5" name="object 65"/>
          <p:cNvSpPr/>
          <p:nvPr/>
        </p:nvSpPr>
        <p:spPr>
          <a:xfrm>
            <a:off x="3635542" y="6913767"/>
            <a:ext cx="290830" cy="175895"/>
          </a:xfrm>
          <a:custGeom>
            <a:avLst/>
            <a:gdLst/>
            <a:ahLst/>
            <a:cxnLst/>
            <a:rect l="l" t="t" r="r" b="b"/>
            <a:pathLst>
              <a:path w="290829" h="175895">
                <a:moveTo>
                  <a:pt x="211604" y="153080"/>
                </a:moveTo>
                <a:lnTo>
                  <a:pt x="244571" y="175570"/>
                </a:lnTo>
                <a:lnTo>
                  <a:pt x="255456" y="174907"/>
                </a:lnTo>
                <a:lnTo>
                  <a:pt x="284307" y="158958"/>
                </a:lnTo>
                <a:lnTo>
                  <a:pt x="244315" y="158958"/>
                </a:lnTo>
                <a:lnTo>
                  <a:pt x="235850" y="158591"/>
                </a:lnTo>
                <a:lnTo>
                  <a:pt x="227576" y="157489"/>
                </a:lnTo>
                <a:lnTo>
                  <a:pt x="219494" y="155652"/>
                </a:lnTo>
                <a:lnTo>
                  <a:pt x="211604" y="153080"/>
                </a:lnTo>
                <a:close/>
              </a:path>
              <a:path w="290829" h="175895">
                <a:moveTo>
                  <a:pt x="290572" y="106568"/>
                </a:moveTo>
                <a:lnTo>
                  <a:pt x="272427" y="106568"/>
                </a:lnTo>
                <a:lnTo>
                  <a:pt x="272427" y="135447"/>
                </a:lnTo>
                <a:lnTo>
                  <a:pt x="270670" y="145733"/>
                </a:lnTo>
                <a:lnTo>
                  <a:pt x="265399" y="153080"/>
                </a:lnTo>
                <a:lnTo>
                  <a:pt x="256614" y="157489"/>
                </a:lnTo>
                <a:lnTo>
                  <a:pt x="244315" y="158958"/>
                </a:lnTo>
                <a:lnTo>
                  <a:pt x="284307" y="158958"/>
                </a:lnTo>
                <a:lnTo>
                  <a:pt x="287729" y="152537"/>
                </a:lnTo>
                <a:lnTo>
                  <a:pt x="289861" y="144958"/>
                </a:lnTo>
                <a:lnTo>
                  <a:pt x="290572" y="136469"/>
                </a:lnTo>
                <a:lnTo>
                  <a:pt x="290572" y="106568"/>
                </a:lnTo>
                <a:close/>
              </a:path>
              <a:path w="290829" h="175895">
                <a:moveTo>
                  <a:pt x="248788" y="0"/>
                </a:moveTo>
                <a:lnTo>
                  <a:pt x="212570" y="17130"/>
                </a:lnTo>
                <a:lnTo>
                  <a:pt x="206748" y="40634"/>
                </a:lnTo>
                <a:lnTo>
                  <a:pt x="206748" y="74112"/>
                </a:lnTo>
                <a:lnTo>
                  <a:pt x="229046" y="109443"/>
                </a:lnTo>
                <a:lnTo>
                  <a:pt x="244827" y="111935"/>
                </a:lnTo>
                <a:lnTo>
                  <a:pt x="253164" y="111600"/>
                </a:lnTo>
                <a:lnTo>
                  <a:pt x="260544" y="110593"/>
                </a:lnTo>
                <a:lnTo>
                  <a:pt x="266964" y="108916"/>
                </a:lnTo>
                <a:lnTo>
                  <a:pt x="272427" y="106568"/>
                </a:lnTo>
                <a:lnTo>
                  <a:pt x="290572" y="106568"/>
                </a:lnTo>
                <a:lnTo>
                  <a:pt x="290572" y="95579"/>
                </a:lnTo>
                <a:lnTo>
                  <a:pt x="247638" y="95579"/>
                </a:lnTo>
                <a:lnTo>
                  <a:pt x="237687" y="94174"/>
                </a:lnTo>
                <a:lnTo>
                  <a:pt x="230579" y="89957"/>
                </a:lnTo>
                <a:lnTo>
                  <a:pt x="226314" y="82929"/>
                </a:lnTo>
                <a:lnTo>
                  <a:pt x="224893" y="73090"/>
                </a:lnTo>
                <a:lnTo>
                  <a:pt x="224893" y="40634"/>
                </a:lnTo>
                <a:lnTo>
                  <a:pt x="226378" y="30012"/>
                </a:lnTo>
                <a:lnTo>
                  <a:pt x="230835" y="22425"/>
                </a:lnTo>
                <a:lnTo>
                  <a:pt x="238262" y="17873"/>
                </a:lnTo>
                <a:lnTo>
                  <a:pt x="248660" y="16355"/>
                </a:lnTo>
                <a:lnTo>
                  <a:pt x="284246" y="16355"/>
                </a:lnTo>
                <a:lnTo>
                  <a:pt x="280349" y="11116"/>
                </a:lnTo>
                <a:lnTo>
                  <a:pt x="274543" y="6253"/>
                </a:lnTo>
                <a:lnTo>
                  <a:pt x="267348" y="2779"/>
                </a:lnTo>
                <a:lnTo>
                  <a:pt x="258763" y="694"/>
                </a:lnTo>
                <a:lnTo>
                  <a:pt x="248788" y="0"/>
                </a:lnTo>
                <a:close/>
              </a:path>
              <a:path w="290829" h="175895">
                <a:moveTo>
                  <a:pt x="284246" y="16355"/>
                </a:moveTo>
                <a:lnTo>
                  <a:pt x="248660" y="16355"/>
                </a:lnTo>
                <a:lnTo>
                  <a:pt x="259058" y="17873"/>
                </a:lnTo>
                <a:lnTo>
                  <a:pt x="266485" y="22425"/>
                </a:lnTo>
                <a:lnTo>
                  <a:pt x="270942" y="30012"/>
                </a:lnTo>
                <a:lnTo>
                  <a:pt x="272427" y="40634"/>
                </a:lnTo>
                <a:lnTo>
                  <a:pt x="272427" y="89701"/>
                </a:lnTo>
                <a:lnTo>
                  <a:pt x="267619" y="92273"/>
                </a:lnTo>
                <a:lnTo>
                  <a:pt x="261885" y="94110"/>
                </a:lnTo>
                <a:lnTo>
                  <a:pt x="255225" y="95212"/>
                </a:lnTo>
                <a:lnTo>
                  <a:pt x="247638" y="95579"/>
                </a:lnTo>
                <a:lnTo>
                  <a:pt x="290572" y="95579"/>
                </a:lnTo>
                <a:lnTo>
                  <a:pt x="290572" y="40634"/>
                </a:lnTo>
                <a:lnTo>
                  <a:pt x="289933" y="31889"/>
                </a:lnTo>
                <a:lnTo>
                  <a:pt x="288016" y="24054"/>
                </a:lnTo>
                <a:lnTo>
                  <a:pt x="284822" y="17130"/>
                </a:lnTo>
                <a:lnTo>
                  <a:pt x="284246" y="16355"/>
                </a:lnTo>
                <a:close/>
              </a:path>
              <a:path w="290829" h="175895">
                <a:moveTo>
                  <a:pt x="177502" y="18144"/>
                </a:moveTo>
                <a:lnTo>
                  <a:pt x="148012" y="18144"/>
                </a:lnTo>
                <a:lnTo>
                  <a:pt x="155466" y="19848"/>
                </a:lnTo>
                <a:lnTo>
                  <a:pt x="162962" y="26663"/>
                </a:lnTo>
                <a:lnTo>
                  <a:pt x="164836" y="31774"/>
                </a:lnTo>
                <a:lnTo>
                  <a:pt x="164836" y="57671"/>
                </a:lnTo>
                <a:lnTo>
                  <a:pt x="163899" y="63123"/>
                </a:lnTo>
                <a:lnTo>
                  <a:pt x="160151" y="71301"/>
                </a:lnTo>
                <a:lnTo>
                  <a:pt x="156573" y="75049"/>
                </a:lnTo>
                <a:lnTo>
                  <a:pt x="151291" y="78457"/>
                </a:lnTo>
                <a:lnTo>
                  <a:pt x="124282" y="97743"/>
                </a:lnTo>
                <a:lnTo>
                  <a:pt x="103502" y="137236"/>
                </a:lnTo>
                <a:lnTo>
                  <a:pt x="103502" y="174292"/>
                </a:lnTo>
                <a:lnTo>
                  <a:pt x="183492" y="174292"/>
                </a:lnTo>
                <a:lnTo>
                  <a:pt x="183492" y="157425"/>
                </a:lnTo>
                <a:lnTo>
                  <a:pt x="121902" y="157425"/>
                </a:lnTo>
                <a:lnTo>
                  <a:pt x="121902" y="130335"/>
                </a:lnTo>
                <a:lnTo>
                  <a:pt x="123350" y="124458"/>
                </a:lnTo>
                <a:lnTo>
                  <a:pt x="129143" y="116280"/>
                </a:lnTo>
                <a:lnTo>
                  <a:pt x="134850" y="111339"/>
                </a:lnTo>
                <a:lnTo>
                  <a:pt x="143369" y="105546"/>
                </a:lnTo>
                <a:lnTo>
                  <a:pt x="163047" y="91490"/>
                </a:lnTo>
                <a:lnTo>
                  <a:pt x="182887" y="57671"/>
                </a:lnTo>
                <a:lnTo>
                  <a:pt x="182981" y="37567"/>
                </a:lnTo>
                <a:lnTo>
                  <a:pt x="180154" y="21690"/>
                </a:lnTo>
                <a:lnTo>
                  <a:pt x="177502" y="18144"/>
                </a:lnTo>
                <a:close/>
              </a:path>
              <a:path w="290829" h="175895">
                <a:moveTo>
                  <a:pt x="137747" y="1277"/>
                </a:moveTo>
                <a:lnTo>
                  <a:pt x="128978" y="1565"/>
                </a:lnTo>
                <a:lnTo>
                  <a:pt x="120816" y="2427"/>
                </a:lnTo>
                <a:lnTo>
                  <a:pt x="113261" y="3865"/>
                </a:lnTo>
                <a:lnTo>
                  <a:pt x="106313" y="5877"/>
                </a:lnTo>
                <a:lnTo>
                  <a:pt x="106313" y="23511"/>
                </a:lnTo>
                <a:lnTo>
                  <a:pt x="113397" y="21163"/>
                </a:lnTo>
                <a:lnTo>
                  <a:pt x="120848" y="19486"/>
                </a:lnTo>
                <a:lnTo>
                  <a:pt x="128666" y="18480"/>
                </a:lnTo>
                <a:lnTo>
                  <a:pt x="136852" y="18144"/>
                </a:lnTo>
                <a:lnTo>
                  <a:pt x="177502" y="18144"/>
                </a:lnTo>
                <a:lnTo>
                  <a:pt x="171672" y="10350"/>
                </a:lnTo>
                <a:lnTo>
                  <a:pt x="157537" y="3545"/>
                </a:lnTo>
                <a:lnTo>
                  <a:pt x="137747" y="1277"/>
                </a:lnTo>
                <a:close/>
              </a:path>
              <a:path w="290829" h="175895">
                <a:moveTo>
                  <a:pt x="0" y="152569"/>
                </a:moveTo>
                <a:lnTo>
                  <a:pt x="0" y="170458"/>
                </a:lnTo>
                <a:lnTo>
                  <a:pt x="8174" y="172695"/>
                </a:lnTo>
                <a:lnTo>
                  <a:pt x="16352" y="174292"/>
                </a:lnTo>
                <a:lnTo>
                  <a:pt x="24532" y="175250"/>
                </a:lnTo>
                <a:lnTo>
                  <a:pt x="32711" y="175570"/>
                </a:lnTo>
                <a:lnTo>
                  <a:pt x="43601" y="174963"/>
                </a:lnTo>
                <a:lnTo>
                  <a:pt x="73393" y="158958"/>
                </a:lnTo>
                <a:lnTo>
                  <a:pt x="32583" y="158958"/>
                </a:lnTo>
                <a:lnTo>
                  <a:pt x="24744" y="158559"/>
                </a:lnTo>
                <a:lnTo>
                  <a:pt x="16700" y="157361"/>
                </a:lnTo>
                <a:lnTo>
                  <a:pt x="8452" y="155364"/>
                </a:lnTo>
                <a:lnTo>
                  <a:pt x="0" y="152569"/>
                </a:lnTo>
                <a:close/>
              </a:path>
              <a:path w="290829" h="175895">
                <a:moveTo>
                  <a:pt x="73718" y="89190"/>
                </a:moveTo>
                <a:lnTo>
                  <a:pt x="46418" y="89190"/>
                </a:lnTo>
                <a:lnTo>
                  <a:pt x="52517" y="91022"/>
                </a:lnTo>
                <a:lnTo>
                  <a:pt x="59162" y="98348"/>
                </a:lnTo>
                <a:lnTo>
                  <a:pt x="60823" y="104098"/>
                </a:lnTo>
                <a:lnTo>
                  <a:pt x="60823" y="144562"/>
                </a:lnTo>
                <a:lnTo>
                  <a:pt x="58685" y="149801"/>
                </a:lnTo>
                <a:lnTo>
                  <a:pt x="50175" y="157127"/>
                </a:lnTo>
                <a:lnTo>
                  <a:pt x="42891" y="158958"/>
                </a:lnTo>
                <a:lnTo>
                  <a:pt x="73393" y="158958"/>
                </a:lnTo>
                <a:lnTo>
                  <a:pt x="76093" y="154230"/>
                </a:lnTo>
                <a:lnTo>
                  <a:pt x="78249" y="146979"/>
                </a:lnTo>
                <a:lnTo>
                  <a:pt x="78968" y="138769"/>
                </a:lnTo>
                <a:lnTo>
                  <a:pt x="78968" y="110657"/>
                </a:lnTo>
                <a:lnTo>
                  <a:pt x="76555" y="93886"/>
                </a:lnTo>
                <a:lnTo>
                  <a:pt x="73718" y="89190"/>
                </a:lnTo>
                <a:close/>
              </a:path>
              <a:path w="290829" h="175895">
                <a:moveTo>
                  <a:pt x="74879" y="2555"/>
                </a:moveTo>
                <a:lnTo>
                  <a:pt x="1277" y="2555"/>
                </a:lnTo>
                <a:lnTo>
                  <a:pt x="1277" y="92001"/>
                </a:lnTo>
                <a:lnTo>
                  <a:pt x="25425" y="89893"/>
                </a:lnTo>
                <a:lnTo>
                  <a:pt x="32998" y="89366"/>
                </a:lnTo>
                <a:lnTo>
                  <a:pt x="37567" y="89190"/>
                </a:lnTo>
                <a:lnTo>
                  <a:pt x="73718" y="89190"/>
                </a:lnTo>
                <a:lnTo>
                  <a:pt x="69317" y="81907"/>
                </a:lnTo>
                <a:lnTo>
                  <a:pt x="57257" y="74719"/>
                </a:lnTo>
                <a:lnTo>
                  <a:pt x="49380" y="73601"/>
                </a:lnTo>
                <a:lnTo>
                  <a:pt x="19167" y="73601"/>
                </a:lnTo>
                <a:lnTo>
                  <a:pt x="19167" y="19422"/>
                </a:lnTo>
                <a:lnTo>
                  <a:pt x="74879" y="19422"/>
                </a:lnTo>
                <a:lnTo>
                  <a:pt x="74879" y="2555"/>
                </a:lnTo>
                <a:close/>
              </a:path>
              <a:path w="290829" h="175895">
                <a:moveTo>
                  <a:pt x="40378" y="72323"/>
                </a:moveTo>
                <a:lnTo>
                  <a:pt x="32711" y="72323"/>
                </a:lnTo>
                <a:lnTo>
                  <a:pt x="25641" y="72749"/>
                </a:lnTo>
                <a:lnTo>
                  <a:pt x="19167" y="73601"/>
                </a:lnTo>
                <a:lnTo>
                  <a:pt x="49380" y="73601"/>
                </a:lnTo>
                <a:lnTo>
                  <a:pt x="40378" y="723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6" name="object 66"/>
          <p:cNvSpPr txBox="1"/>
          <p:nvPr/>
        </p:nvSpPr>
        <p:spPr>
          <a:xfrm>
            <a:off x="4066237" y="6819802"/>
            <a:ext cx="3752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25" dirty="0">
                <a:latin typeface="Arial Narrow"/>
                <a:cs typeface="Arial Narrow"/>
              </a:rPr>
              <a:t>442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4548913" y="6915045"/>
            <a:ext cx="280670" cy="174625"/>
          </a:xfrm>
          <a:custGeom>
            <a:avLst/>
            <a:gdLst/>
            <a:ahLst/>
            <a:cxnLst/>
            <a:rect l="l" t="t" r="r" b="b"/>
            <a:pathLst>
              <a:path w="280670" h="174625">
                <a:moveTo>
                  <a:pt x="262716" y="140813"/>
                </a:moveTo>
                <a:lnTo>
                  <a:pt x="245082" y="140813"/>
                </a:lnTo>
                <a:lnTo>
                  <a:pt x="245082" y="173014"/>
                </a:lnTo>
                <a:lnTo>
                  <a:pt x="262716" y="173014"/>
                </a:lnTo>
                <a:lnTo>
                  <a:pt x="262716" y="140813"/>
                </a:lnTo>
                <a:close/>
              </a:path>
              <a:path w="280670" h="174625">
                <a:moveTo>
                  <a:pt x="262716" y="1277"/>
                </a:moveTo>
                <a:lnTo>
                  <a:pt x="234860" y="1277"/>
                </a:lnTo>
                <a:lnTo>
                  <a:pt x="180425" y="124458"/>
                </a:lnTo>
                <a:lnTo>
                  <a:pt x="180425" y="140813"/>
                </a:lnTo>
                <a:lnTo>
                  <a:pt x="280094" y="140813"/>
                </a:lnTo>
                <a:lnTo>
                  <a:pt x="280094" y="124713"/>
                </a:lnTo>
                <a:lnTo>
                  <a:pt x="197548" y="124713"/>
                </a:lnTo>
                <a:lnTo>
                  <a:pt x="245338" y="16355"/>
                </a:lnTo>
                <a:lnTo>
                  <a:pt x="262716" y="16355"/>
                </a:lnTo>
                <a:lnTo>
                  <a:pt x="262716" y="1277"/>
                </a:lnTo>
                <a:close/>
              </a:path>
              <a:path w="280670" h="174625">
                <a:moveTo>
                  <a:pt x="262716" y="16355"/>
                </a:moveTo>
                <a:lnTo>
                  <a:pt x="245338" y="16355"/>
                </a:lnTo>
                <a:lnTo>
                  <a:pt x="245338" y="124713"/>
                </a:lnTo>
                <a:lnTo>
                  <a:pt x="262716" y="124713"/>
                </a:lnTo>
                <a:lnTo>
                  <a:pt x="262716" y="16355"/>
                </a:lnTo>
                <a:close/>
              </a:path>
              <a:path w="280670" h="174625">
                <a:moveTo>
                  <a:pt x="171736" y="1277"/>
                </a:moveTo>
                <a:lnTo>
                  <a:pt x="95068" y="1277"/>
                </a:lnTo>
                <a:lnTo>
                  <a:pt x="95068" y="17889"/>
                </a:lnTo>
                <a:lnTo>
                  <a:pt x="152569" y="17889"/>
                </a:lnTo>
                <a:lnTo>
                  <a:pt x="136724" y="67979"/>
                </a:lnTo>
                <a:lnTo>
                  <a:pt x="125608" y="109252"/>
                </a:lnTo>
                <a:lnTo>
                  <a:pt x="122157" y="147202"/>
                </a:lnTo>
                <a:lnTo>
                  <a:pt x="122157" y="173014"/>
                </a:lnTo>
                <a:lnTo>
                  <a:pt x="140558" y="173014"/>
                </a:lnTo>
                <a:lnTo>
                  <a:pt x="140574" y="147202"/>
                </a:lnTo>
                <a:lnTo>
                  <a:pt x="140765" y="137874"/>
                </a:lnTo>
                <a:lnTo>
                  <a:pt x="148289" y="92001"/>
                </a:lnTo>
                <a:lnTo>
                  <a:pt x="171736" y="15844"/>
                </a:lnTo>
                <a:lnTo>
                  <a:pt x="171736" y="1277"/>
                </a:lnTo>
                <a:close/>
              </a:path>
              <a:path w="280670" h="174625">
                <a:moveTo>
                  <a:pt x="0" y="151802"/>
                </a:moveTo>
                <a:lnTo>
                  <a:pt x="0" y="169692"/>
                </a:lnTo>
                <a:lnTo>
                  <a:pt x="7147" y="171704"/>
                </a:lnTo>
                <a:lnTo>
                  <a:pt x="15301" y="173142"/>
                </a:lnTo>
                <a:lnTo>
                  <a:pt x="24461" y="174004"/>
                </a:lnTo>
                <a:lnTo>
                  <a:pt x="34628" y="174292"/>
                </a:lnTo>
                <a:lnTo>
                  <a:pt x="44675" y="173685"/>
                </a:lnTo>
                <a:lnTo>
                  <a:pt x="73183" y="157680"/>
                </a:lnTo>
                <a:lnTo>
                  <a:pt x="31561" y="157680"/>
                </a:lnTo>
                <a:lnTo>
                  <a:pt x="23407" y="157313"/>
                </a:lnTo>
                <a:lnTo>
                  <a:pt x="15429" y="156211"/>
                </a:lnTo>
                <a:lnTo>
                  <a:pt x="7626" y="154374"/>
                </a:lnTo>
                <a:lnTo>
                  <a:pt x="0" y="151802"/>
                </a:lnTo>
                <a:close/>
              </a:path>
              <a:path w="280670" h="174625">
                <a:moveTo>
                  <a:pt x="71880" y="16611"/>
                </a:moveTo>
                <a:lnTo>
                  <a:pt x="42337" y="16611"/>
                </a:lnTo>
                <a:lnTo>
                  <a:pt x="49749" y="18442"/>
                </a:lnTo>
                <a:lnTo>
                  <a:pt x="57586" y="25769"/>
                </a:lnTo>
                <a:lnTo>
                  <a:pt x="59545" y="31008"/>
                </a:lnTo>
                <a:lnTo>
                  <a:pt x="59545" y="62186"/>
                </a:lnTo>
                <a:lnTo>
                  <a:pt x="57841" y="68277"/>
                </a:lnTo>
                <a:lnTo>
                  <a:pt x="51026" y="76625"/>
                </a:lnTo>
                <a:lnTo>
                  <a:pt x="45063" y="78712"/>
                </a:lnTo>
                <a:lnTo>
                  <a:pt x="18911" y="78712"/>
                </a:lnTo>
                <a:lnTo>
                  <a:pt x="18911" y="95324"/>
                </a:lnTo>
                <a:lnTo>
                  <a:pt x="36545" y="95324"/>
                </a:lnTo>
                <a:lnTo>
                  <a:pt x="47055" y="96825"/>
                </a:lnTo>
                <a:lnTo>
                  <a:pt x="54562" y="101329"/>
                </a:lnTo>
                <a:lnTo>
                  <a:pt x="59066" y="108836"/>
                </a:lnTo>
                <a:lnTo>
                  <a:pt x="60567" y="119346"/>
                </a:lnTo>
                <a:lnTo>
                  <a:pt x="60567" y="143454"/>
                </a:lnTo>
                <a:lnTo>
                  <a:pt x="58480" y="148736"/>
                </a:lnTo>
                <a:lnTo>
                  <a:pt x="50132" y="155891"/>
                </a:lnTo>
                <a:lnTo>
                  <a:pt x="42550" y="157680"/>
                </a:lnTo>
                <a:lnTo>
                  <a:pt x="73183" y="157680"/>
                </a:lnTo>
                <a:lnTo>
                  <a:pt x="75869" y="152889"/>
                </a:lnTo>
                <a:lnTo>
                  <a:pt x="78001" y="145557"/>
                </a:lnTo>
                <a:lnTo>
                  <a:pt x="78712" y="137236"/>
                </a:lnTo>
                <a:lnTo>
                  <a:pt x="78712" y="117557"/>
                </a:lnTo>
                <a:lnTo>
                  <a:pt x="77482" y="106520"/>
                </a:lnTo>
                <a:lnTo>
                  <a:pt x="73793" y="97688"/>
                </a:lnTo>
                <a:lnTo>
                  <a:pt x="67643" y="91059"/>
                </a:lnTo>
                <a:lnTo>
                  <a:pt x="59034" y="86635"/>
                </a:lnTo>
                <a:lnTo>
                  <a:pt x="67196" y="81843"/>
                </a:lnTo>
                <a:lnTo>
                  <a:pt x="73026" y="74879"/>
                </a:lnTo>
                <a:lnTo>
                  <a:pt x="76524" y="65742"/>
                </a:lnTo>
                <a:lnTo>
                  <a:pt x="77690" y="54434"/>
                </a:lnTo>
                <a:lnTo>
                  <a:pt x="77690" y="36800"/>
                </a:lnTo>
                <a:lnTo>
                  <a:pt x="74879" y="20700"/>
                </a:lnTo>
                <a:lnTo>
                  <a:pt x="71880" y="16611"/>
                </a:lnTo>
                <a:close/>
              </a:path>
              <a:path w="280670" h="174625">
                <a:moveTo>
                  <a:pt x="32711" y="0"/>
                </a:moveTo>
                <a:lnTo>
                  <a:pt x="24166" y="223"/>
                </a:lnTo>
                <a:lnTo>
                  <a:pt x="16419" y="894"/>
                </a:lnTo>
                <a:lnTo>
                  <a:pt x="9471" y="2012"/>
                </a:lnTo>
                <a:lnTo>
                  <a:pt x="3322" y="3577"/>
                </a:lnTo>
                <a:lnTo>
                  <a:pt x="3322" y="20955"/>
                </a:lnTo>
                <a:lnTo>
                  <a:pt x="9487" y="19055"/>
                </a:lnTo>
                <a:lnTo>
                  <a:pt x="16228" y="17697"/>
                </a:lnTo>
                <a:lnTo>
                  <a:pt x="23543" y="16882"/>
                </a:lnTo>
                <a:lnTo>
                  <a:pt x="31433" y="16611"/>
                </a:lnTo>
                <a:lnTo>
                  <a:pt x="71880" y="16611"/>
                </a:lnTo>
                <a:lnTo>
                  <a:pt x="66445" y="9200"/>
                </a:lnTo>
                <a:lnTo>
                  <a:pt x="52389" y="2300"/>
                </a:lnTo>
                <a:lnTo>
                  <a:pt x="327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8" name="object 68"/>
          <p:cNvSpPr txBox="1"/>
          <p:nvPr/>
        </p:nvSpPr>
        <p:spPr>
          <a:xfrm>
            <a:off x="4982421" y="6819802"/>
            <a:ext cx="3752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25" dirty="0">
                <a:latin typeface="Arial Narrow"/>
                <a:cs typeface="Arial Narrow"/>
              </a:rPr>
              <a:t>318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5455899" y="6915045"/>
            <a:ext cx="276860" cy="174625"/>
          </a:xfrm>
          <a:custGeom>
            <a:avLst/>
            <a:gdLst/>
            <a:ahLst/>
            <a:cxnLst/>
            <a:rect l="l" t="t" r="r" b="b"/>
            <a:pathLst>
              <a:path w="276860" h="174625">
                <a:moveTo>
                  <a:pt x="276516" y="1277"/>
                </a:moveTo>
                <a:lnTo>
                  <a:pt x="199848" y="1277"/>
                </a:lnTo>
                <a:lnTo>
                  <a:pt x="199848" y="17889"/>
                </a:lnTo>
                <a:lnTo>
                  <a:pt x="257349" y="17889"/>
                </a:lnTo>
                <a:lnTo>
                  <a:pt x="241504" y="67979"/>
                </a:lnTo>
                <a:lnTo>
                  <a:pt x="230387" y="109252"/>
                </a:lnTo>
                <a:lnTo>
                  <a:pt x="226937" y="147202"/>
                </a:lnTo>
                <a:lnTo>
                  <a:pt x="226937" y="173014"/>
                </a:lnTo>
                <a:lnTo>
                  <a:pt x="245338" y="173014"/>
                </a:lnTo>
                <a:lnTo>
                  <a:pt x="245353" y="147202"/>
                </a:lnTo>
                <a:lnTo>
                  <a:pt x="245545" y="137874"/>
                </a:lnTo>
                <a:lnTo>
                  <a:pt x="253068" y="92001"/>
                </a:lnTo>
                <a:lnTo>
                  <a:pt x="276516" y="15844"/>
                </a:lnTo>
                <a:lnTo>
                  <a:pt x="276516" y="1277"/>
                </a:lnTo>
                <a:close/>
              </a:path>
              <a:path w="276860" h="174625">
                <a:moveTo>
                  <a:pt x="106057" y="151291"/>
                </a:moveTo>
                <a:lnTo>
                  <a:pt x="106057" y="169181"/>
                </a:lnTo>
                <a:lnTo>
                  <a:pt x="114231" y="171417"/>
                </a:lnTo>
                <a:lnTo>
                  <a:pt x="122410" y="173014"/>
                </a:lnTo>
                <a:lnTo>
                  <a:pt x="130590" y="173972"/>
                </a:lnTo>
                <a:lnTo>
                  <a:pt x="138769" y="174292"/>
                </a:lnTo>
                <a:lnTo>
                  <a:pt x="149659" y="173685"/>
                </a:lnTo>
                <a:lnTo>
                  <a:pt x="179450" y="157680"/>
                </a:lnTo>
                <a:lnTo>
                  <a:pt x="138641" y="157680"/>
                </a:lnTo>
                <a:lnTo>
                  <a:pt x="130802" y="157281"/>
                </a:lnTo>
                <a:lnTo>
                  <a:pt x="122758" y="156083"/>
                </a:lnTo>
                <a:lnTo>
                  <a:pt x="114510" y="154087"/>
                </a:lnTo>
                <a:lnTo>
                  <a:pt x="106057" y="151291"/>
                </a:lnTo>
                <a:close/>
              </a:path>
              <a:path w="276860" h="174625">
                <a:moveTo>
                  <a:pt x="179775" y="87912"/>
                </a:moveTo>
                <a:lnTo>
                  <a:pt x="152475" y="87912"/>
                </a:lnTo>
                <a:lnTo>
                  <a:pt x="158575" y="89744"/>
                </a:lnTo>
                <a:lnTo>
                  <a:pt x="165219" y="97070"/>
                </a:lnTo>
                <a:lnTo>
                  <a:pt x="166881" y="102820"/>
                </a:lnTo>
                <a:lnTo>
                  <a:pt x="166881" y="143284"/>
                </a:lnTo>
                <a:lnTo>
                  <a:pt x="164742" y="148523"/>
                </a:lnTo>
                <a:lnTo>
                  <a:pt x="156232" y="155849"/>
                </a:lnTo>
                <a:lnTo>
                  <a:pt x="148949" y="157680"/>
                </a:lnTo>
                <a:lnTo>
                  <a:pt x="179450" y="157680"/>
                </a:lnTo>
                <a:lnTo>
                  <a:pt x="182150" y="152953"/>
                </a:lnTo>
                <a:lnTo>
                  <a:pt x="184307" y="145701"/>
                </a:lnTo>
                <a:lnTo>
                  <a:pt x="185025" y="137491"/>
                </a:lnTo>
                <a:lnTo>
                  <a:pt x="185025" y="109379"/>
                </a:lnTo>
                <a:lnTo>
                  <a:pt x="182612" y="92608"/>
                </a:lnTo>
                <a:lnTo>
                  <a:pt x="179775" y="87912"/>
                </a:lnTo>
                <a:close/>
              </a:path>
              <a:path w="276860" h="174625">
                <a:moveTo>
                  <a:pt x="180936" y="1277"/>
                </a:moveTo>
                <a:lnTo>
                  <a:pt x="107335" y="1277"/>
                </a:lnTo>
                <a:lnTo>
                  <a:pt x="107335" y="90724"/>
                </a:lnTo>
                <a:lnTo>
                  <a:pt x="131482" y="88615"/>
                </a:lnTo>
                <a:lnTo>
                  <a:pt x="139055" y="88088"/>
                </a:lnTo>
                <a:lnTo>
                  <a:pt x="143625" y="87912"/>
                </a:lnTo>
                <a:lnTo>
                  <a:pt x="179775" y="87912"/>
                </a:lnTo>
                <a:lnTo>
                  <a:pt x="175375" y="80629"/>
                </a:lnTo>
                <a:lnTo>
                  <a:pt x="163315" y="73441"/>
                </a:lnTo>
                <a:lnTo>
                  <a:pt x="155438" y="72323"/>
                </a:lnTo>
                <a:lnTo>
                  <a:pt x="125224" y="72323"/>
                </a:lnTo>
                <a:lnTo>
                  <a:pt x="125224" y="18144"/>
                </a:lnTo>
                <a:lnTo>
                  <a:pt x="180936" y="18144"/>
                </a:lnTo>
                <a:lnTo>
                  <a:pt x="180936" y="1277"/>
                </a:lnTo>
                <a:close/>
              </a:path>
              <a:path w="276860" h="174625">
                <a:moveTo>
                  <a:pt x="146436" y="71045"/>
                </a:moveTo>
                <a:lnTo>
                  <a:pt x="138769" y="71045"/>
                </a:lnTo>
                <a:lnTo>
                  <a:pt x="131698" y="71471"/>
                </a:lnTo>
                <a:lnTo>
                  <a:pt x="125224" y="72323"/>
                </a:lnTo>
                <a:lnTo>
                  <a:pt x="155438" y="72323"/>
                </a:lnTo>
                <a:lnTo>
                  <a:pt x="146436" y="71045"/>
                </a:lnTo>
                <a:close/>
              </a:path>
              <a:path w="276860" h="174625">
                <a:moveTo>
                  <a:pt x="74000" y="16866"/>
                </a:moveTo>
                <a:lnTo>
                  <a:pt x="44501" y="16866"/>
                </a:lnTo>
                <a:lnTo>
                  <a:pt x="51963" y="18570"/>
                </a:lnTo>
                <a:lnTo>
                  <a:pt x="59451" y="25385"/>
                </a:lnTo>
                <a:lnTo>
                  <a:pt x="61334" y="30496"/>
                </a:lnTo>
                <a:lnTo>
                  <a:pt x="61334" y="56393"/>
                </a:lnTo>
                <a:lnTo>
                  <a:pt x="60397" y="61845"/>
                </a:lnTo>
                <a:lnTo>
                  <a:pt x="56640" y="70023"/>
                </a:lnTo>
                <a:lnTo>
                  <a:pt x="53062" y="73771"/>
                </a:lnTo>
                <a:lnTo>
                  <a:pt x="47789" y="77179"/>
                </a:lnTo>
                <a:lnTo>
                  <a:pt x="20780" y="96466"/>
                </a:lnTo>
                <a:lnTo>
                  <a:pt x="0" y="135958"/>
                </a:lnTo>
                <a:lnTo>
                  <a:pt x="0" y="173014"/>
                </a:lnTo>
                <a:lnTo>
                  <a:pt x="79990" y="173014"/>
                </a:lnTo>
                <a:lnTo>
                  <a:pt x="79990" y="156147"/>
                </a:lnTo>
                <a:lnTo>
                  <a:pt x="18400" y="156147"/>
                </a:lnTo>
                <a:lnTo>
                  <a:pt x="18400" y="129058"/>
                </a:lnTo>
                <a:lnTo>
                  <a:pt x="19840" y="123180"/>
                </a:lnTo>
                <a:lnTo>
                  <a:pt x="25641" y="115002"/>
                </a:lnTo>
                <a:lnTo>
                  <a:pt x="31340" y="110061"/>
                </a:lnTo>
                <a:lnTo>
                  <a:pt x="39867" y="104268"/>
                </a:lnTo>
                <a:lnTo>
                  <a:pt x="59545" y="90212"/>
                </a:lnTo>
                <a:lnTo>
                  <a:pt x="79385" y="56393"/>
                </a:lnTo>
                <a:lnTo>
                  <a:pt x="79479" y="36289"/>
                </a:lnTo>
                <a:lnTo>
                  <a:pt x="76652" y="20412"/>
                </a:lnTo>
                <a:lnTo>
                  <a:pt x="74000" y="16866"/>
                </a:lnTo>
                <a:close/>
              </a:path>
              <a:path w="276860" h="174625">
                <a:moveTo>
                  <a:pt x="34245" y="0"/>
                </a:moveTo>
                <a:lnTo>
                  <a:pt x="25471" y="287"/>
                </a:lnTo>
                <a:lnTo>
                  <a:pt x="17307" y="1150"/>
                </a:lnTo>
                <a:lnTo>
                  <a:pt x="9754" y="2587"/>
                </a:lnTo>
                <a:lnTo>
                  <a:pt x="2811" y="4600"/>
                </a:lnTo>
                <a:lnTo>
                  <a:pt x="2811" y="22233"/>
                </a:lnTo>
                <a:lnTo>
                  <a:pt x="9894" y="19885"/>
                </a:lnTo>
                <a:lnTo>
                  <a:pt x="17346" y="18208"/>
                </a:lnTo>
                <a:lnTo>
                  <a:pt x="25164" y="17202"/>
                </a:lnTo>
                <a:lnTo>
                  <a:pt x="33350" y="16866"/>
                </a:lnTo>
                <a:lnTo>
                  <a:pt x="74000" y="16866"/>
                </a:lnTo>
                <a:lnTo>
                  <a:pt x="68170" y="9072"/>
                </a:lnTo>
                <a:lnTo>
                  <a:pt x="54035" y="2268"/>
                </a:lnTo>
                <a:lnTo>
                  <a:pt x="342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0" name="object 70"/>
          <p:cNvSpPr/>
          <p:nvPr/>
        </p:nvSpPr>
        <p:spPr>
          <a:xfrm>
            <a:off x="6802957" y="6913767"/>
            <a:ext cx="281305" cy="177165"/>
          </a:xfrm>
          <a:custGeom>
            <a:avLst/>
            <a:gdLst/>
            <a:ahLst/>
            <a:cxnLst/>
            <a:rect l="l" t="t" r="r" b="b"/>
            <a:pathLst>
              <a:path w="281304" h="177165">
                <a:moveTo>
                  <a:pt x="239076" y="0"/>
                </a:moveTo>
                <a:lnTo>
                  <a:pt x="203042" y="17130"/>
                </a:lnTo>
                <a:lnTo>
                  <a:pt x="197292" y="40634"/>
                </a:lnTo>
                <a:lnTo>
                  <a:pt x="197292" y="136469"/>
                </a:lnTo>
                <a:lnTo>
                  <a:pt x="220516" y="174100"/>
                </a:lnTo>
                <a:lnTo>
                  <a:pt x="239076" y="176847"/>
                </a:lnTo>
                <a:lnTo>
                  <a:pt x="249059" y="176161"/>
                </a:lnTo>
                <a:lnTo>
                  <a:pt x="257668" y="174100"/>
                </a:lnTo>
                <a:lnTo>
                  <a:pt x="264904" y="170666"/>
                </a:lnTo>
                <a:lnTo>
                  <a:pt x="270766" y="165858"/>
                </a:lnTo>
                <a:lnTo>
                  <a:pt x="274845" y="160492"/>
                </a:lnTo>
                <a:lnTo>
                  <a:pt x="239204" y="160492"/>
                </a:lnTo>
                <a:lnTo>
                  <a:pt x="228806" y="158958"/>
                </a:lnTo>
                <a:lnTo>
                  <a:pt x="221379" y="154358"/>
                </a:lnTo>
                <a:lnTo>
                  <a:pt x="216923" y="146691"/>
                </a:lnTo>
                <a:lnTo>
                  <a:pt x="215508" y="136469"/>
                </a:lnTo>
                <a:lnTo>
                  <a:pt x="215472" y="40634"/>
                </a:lnTo>
                <a:lnTo>
                  <a:pt x="216923" y="30156"/>
                </a:lnTo>
                <a:lnTo>
                  <a:pt x="221379" y="22489"/>
                </a:lnTo>
                <a:lnTo>
                  <a:pt x="228806" y="17889"/>
                </a:lnTo>
                <a:lnTo>
                  <a:pt x="239204" y="16355"/>
                </a:lnTo>
                <a:lnTo>
                  <a:pt x="274711" y="16355"/>
                </a:lnTo>
                <a:lnTo>
                  <a:pt x="270766" y="11116"/>
                </a:lnTo>
                <a:lnTo>
                  <a:pt x="264904" y="6253"/>
                </a:lnTo>
                <a:lnTo>
                  <a:pt x="257668" y="2779"/>
                </a:lnTo>
                <a:lnTo>
                  <a:pt x="249059" y="694"/>
                </a:lnTo>
                <a:lnTo>
                  <a:pt x="239076" y="0"/>
                </a:lnTo>
                <a:close/>
              </a:path>
              <a:path w="281304" h="177165">
                <a:moveTo>
                  <a:pt x="274711" y="16355"/>
                </a:moveTo>
                <a:lnTo>
                  <a:pt x="239204" y="16355"/>
                </a:lnTo>
                <a:lnTo>
                  <a:pt x="249602" y="17889"/>
                </a:lnTo>
                <a:lnTo>
                  <a:pt x="257030" y="22489"/>
                </a:lnTo>
                <a:lnTo>
                  <a:pt x="261486" y="30156"/>
                </a:lnTo>
                <a:lnTo>
                  <a:pt x="262936" y="40634"/>
                </a:lnTo>
                <a:lnTo>
                  <a:pt x="262901" y="136469"/>
                </a:lnTo>
                <a:lnTo>
                  <a:pt x="261486" y="146691"/>
                </a:lnTo>
                <a:lnTo>
                  <a:pt x="257030" y="154358"/>
                </a:lnTo>
                <a:lnTo>
                  <a:pt x="249602" y="158958"/>
                </a:lnTo>
                <a:lnTo>
                  <a:pt x="239204" y="160492"/>
                </a:lnTo>
                <a:lnTo>
                  <a:pt x="274845" y="160492"/>
                </a:lnTo>
                <a:lnTo>
                  <a:pt x="275294" y="159901"/>
                </a:lnTo>
                <a:lnTo>
                  <a:pt x="278529" y="153016"/>
                </a:lnTo>
                <a:lnTo>
                  <a:pt x="280469" y="145206"/>
                </a:lnTo>
                <a:lnTo>
                  <a:pt x="281116" y="136469"/>
                </a:lnTo>
                <a:lnTo>
                  <a:pt x="281116" y="40634"/>
                </a:lnTo>
                <a:lnTo>
                  <a:pt x="280469" y="31889"/>
                </a:lnTo>
                <a:lnTo>
                  <a:pt x="278529" y="24054"/>
                </a:lnTo>
                <a:lnTo>
                  <a:pt x="275294" y="17130"/>
                </a:lnTo>
                <a:lnTo>
                  <a:pt x="274711" y="16355"/>
                </a:lnTo>
                <a:close/>
              </a:path>
              <a:path w="281304" h="177165">
                <a:moveTo>
                  <a:pt x="125096" y="0"/>
                </a:moveTo>
                <a:lnTo>
                  <a:pt x="89062" y="17130"/>
                </a:lnTo>
                <a:lnTo>
                  <a:pt x="83312" y="40634"/>
                </a:lnTo>
                <a:lnTo>
                  <a:pt x="83312" y="136469"/>
                </a:lnTo>
                <a:lnTo>
                  <a:pt x="106536" y="174100"/>
                </a:lnTo>
                <a:lnTo>
                  <a:pt x="125096" y="176847"/>
                </a:lnTo>
                <a:lnTo>
                  <a:pt x="135079" y="176161"/>
                </a:lnTo>
                <a:lnTo>
                  <a:pt x="143688" y="174100"/>
                </a:lnTo>
                <a:lnTo>
                  <a:pt x="150924" y="170666"/>
                </a:lnTo>
                <a:lnTo>
                  <a:pt x="156786" y="165858"/>
                </a:lnTo>
                <a:lnTo>
                  <a:pt x="160865" y="160492"/>
                </a:lnTo>
                <a:lnTo>
                  <a:pt x="125224" y="160492"/>
                </a:lnTo>
                <a:lnTo>
                  <a:pt x="114826" y="158958"/>
                </a:lnTo>
                <a:lnTo>
                  <a:pt x="107399" y="154358"/>
                </a:lnTo>
                <a:lnTo>
                  <a:pt x="102943" y="146691"/>
                </a:lnTo>
                <a:lnTo>
                  <a:pt x="101528" y="136469"/>
                </a:lnTo>
                <a:lnTo>
                  <a:pt x="101492" y="40634"/>
                </a:lnTo>
                <a:lnTo>
                  <a:pt x="102943" y="30156"/>
                </a:lnTo>
                <a:lnTo>
                  <a:pt x="107399" y="22489"/>
                </a:lnTo>
                <a:lnTo>
                  <a:pt x="114826" y="17889"/>
                </a:lnTo>
                <a:lnTo>
                  <a:pt x="125224" y="16355"/>
                </a:lnTo>
                <a:lnTo>
                  <a:pt x="160731" y="16355"/>
                </a:lnTo>
                <a:lnTo>
                  <a:pt x="156786" y="11116"/>
                </a:lnTo>
                <a:lnTo>
                  <a:pt x="150924" y="6253"/>
                </a:lnTo>
                <a:lnTo>
                  <a:pt x="143688" y="2779"/>
                </a:lnTo>
                <a:lnTo>
                  <a:pt x="135079" y="694"/>
                </a:lnTo>
                <a:lnTo>
                  <a:pt x="125096" y="0"/>
                </a:lnTo>
                <a:close/>
              </a:path>
              <a:path w="281304" h="177165">
                <a:moveTo>
                  <a:pt x="160731" y="16355"/>
                </a:moveTo>
                <a:lnTo>
                  <a:pt x="125224" y="16355"/>
                </a:lnTo>
                <a:lnTo>
                  <a:pt x="135622" y="17889"/>
                </a:lnTo>
                <a:lnTo>
                  <a:pt x="143050" y="22489"/>
                </a:lnTo>
                <a:lnTo>
                  <a:pt x="147506" y="30156"/>
                </a:lnTo>
                <a:lnTo>
                  <a:pt x="148956" y="40634"/>
                </a:lnTo>
                <a:lnTo>
                  <a:pt x="148921" y="136469"/>
                </a:lnTo>
                <a:lnTo>
                  <a:pt x="147506" y="146691"/>
                </a:lnTo>
                <a:lnTo>
                  <a:pt x="143050" y="154358"/>
                </a:lnTo>
                <a:lnTo>
                  <a:pt x="135622" y="158958"/>
                </a:lnTo>
                <a:lnTo>
                  <a:pt x="125224" y="160492"/>
                </a:lnTo>
                <a:lnTo>
                  <a:pt x="160865" y="160492"/>
                </a:lnTo>
                <a:lnTo>
                  <a:pt x="161314" y="159901"/>
                </a:lnTo>
                <a:lnTo>
                  <a:pt x="164549" y="153016"/>
                </a:lnTo>
                <a:lnTo>
                  <a:pt x="166489" y="145206"/>
                </a:lnTo>
                <a:lnTo>
                  <a:pt x="167136" y="136469"/>
                </a:lnTo>
                <a:lnTo>
                  <a:pt x="167136" y="40634"/>
                </a:lnTo>
                <a:lnTo>
                  <a:pt x="166489" y="31889"/>
                </a:lnTo>
                <a:lnTo>
                  <a:pt x="164549" y="24054"/>
                </a:lnTo>
                <a:lnTo>
                  <a:pt x="161314" y="17130"/>
                </a:lnTo>
                <a:lnTo>
                  <a:pt x="160731" y="16355"/>
                </a:lnTo>
                <a:close/>
              </a:path>
              <a:path w="281304" h="177165">
                <a:moveTo>
                  <a:pt x="50600" y="21211"/>
                </a:moveTo>
                <a:lnTo>
                  <a:pt x="32200" y="21211"/>
                </a:lnTo>
                <a:lnTo>
                  <a:pt x="32200" y="174292"/>
                </a:lnTo>
                <a:lnTo>
                  <a:pt x="50600" y="174292"/>
                </a:lnTo>
                <a:lnTo>
                  <a:pt x="50600" y="21211"/>
                </a:lnTo>
                <a:close/>
              </a:path>
              <a:path w="281304" h="177165">
                <a:moveTo>
                  <a:pt x="50600" y="2555"/>
                </a:moveTo>
                <a:lnTo>
                  <a:pt x="29900" y="2555"/>
                </a:lnTo>
                <a:lnTo>
                  <a:pt x="0" y="24278"/>
                </a:lnTo>
                <a:lnTo>
                  <a:pt x="0" y="44723"/>
                </a:lnTo>
                <a:lnTo>
                  <a:pt x="32200" y="21211"/>
                </a:lnTo>
                <a:lnTo>
                  <a:pt x="50600" y="21211"/>
                </a:lnTo>
                <a:lnTo>
                  <a:pt x="50600" y="2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1" name="object 71"/>
          <p:cNvSpPr txBox="1"/>
          <p:nvPr/>
        </p:nvSpPr>
        <p:spPr>
          <a:xfrm>
            <a:off x="7287579" y="6819802"/>
            <a:ext cx="111442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11809" algn="l"/>
                <a:tab pos="984250" algn="l"/>
              </a:tabLst>
            </a:pPr>
            <a:r>
              <a:rPr sz="2000" spc="-25" dirty="0">
                <a:latin typeface="Arial Narrow"/>
                <a:cs typeface="Arial Narrow"/>
              </a:rPr>
              <a:t>43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50" dirty="0">
                <a:latin typeface="Arial Narrow"/>
                <a:cs typeface="Arial Narrow"/>
              </a:rPr>
              <a:t>9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50" dirty="0">
                <a:latin typeface="Arial Narrow"/>
                <a:cs typeface="Arial Narrow"/>
              </a:rPr>
              <a:t>1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72" name="object 7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718384" y="6913767"/>
            <a:ext cx="83823" cy="176847"/>
          </a:xfrm>
          <a:prstGeom prst="rect">
            <a:avLst/>
          </a:prstGeom>
        </p:spPr>
      </p:pic>
      <p:sp>
        <p:nvSpPr>
          <p:cNvPr id="73" name="object 73"/>
          <p:cNvSpPr txBox="1"/>
          <p:nvPr/>
        </p:nvSpPr>
        <p:spPr>
          <a:xfrm>
            <a:off x="2699498" y="7156374"/>
            <a:ext cx="3752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25" dirty="0">
                <a:latin typeface="Arial Narrow"/>
                <a:cs typeface="Arial Narrow"/>
              </a:rPr>
              <a:t>398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3190863" y="7251618"/>
            <a:ext cx="280670" cy="175895"/>
          </a:xfrm>
          <a:custGeom>
            <a:avLst/>
            <a:gdLst/>
            <a:ahLst/>
            <a:cxnLst/>
            <a:rect l="l" t="t" r="r" b="b"/>
            <a:pathLst>
              <a:path w="280670" h="175895">
                <a:moveTo>
                  <a:pt x="280094" y="1277"/>
                </a:moveTo>
                <a:lnTo>
                  <a:pt x="203426" y="1277"/>
                </a:lnTo>
                <a:lnTo>
                  <a:pt x="203426" y="17889"/>
                </a:lnTo>
                <a:lnTo>
                  <a:pt x="260927" y="17889"/>
                </a:lnTo>
                <a:lnTo>
                  <a:pt x="245082" y="67979"/>
                </a:lnTo>
                <a:lnTo>
                  <a:pt x="233965" y="109252"/>
                </a:lnTo>
                <a:lnTo>
                  <a:pt x="230515" y="147202"/>
                </a:lnTo>
                <a:lnTo>
                  <a:pt x="230515" y="173014"/>
                </a:lnTo>
                <a:lnTo>
                  <a:pt x="248916" y="173014"/>
                </a:lnTo>
                <a:lnTo>
                  <a:pt x="248931" y="147202"/>
                </a:lnTo>
                <a:lnTo>
                  <a:pt x="249123" y="137874"/>
                </a:lnTo>
                <a:lnTo>
                  <a:pt x="256646" y="92001"/>
                </a:lnTo>
                <a:lnTo>
                  <a:pt x="280094" y="15844"/>
                </a:lnTo>
                <a:lnTo>
                  <a:pt x="280094" y="1277"/>
                </a:lnTo>
                <a:close/>
              </a:path>
              <a:path w="280670" h="175895">
                <a:moveTo>
                  <a:pt x="149886" y="0"/>
                </a:moveTo>
                <a:lnTo>
                  <a:pt x="112822" y="17114"/>
                </a:lnTo>
                <a:lnTo>
                  <a:pt x="106568" y="40378"/>
                </a:lnTo>
                <a:lnTo>
                  <a:pt x="106568" y="135191"/>
                </a:lnTo>
                <a:lnTo>
                  <a:pt x="129792" y="172822"/>
                </a:lnTo>
                <a:lnTo>
                  <a:pt x="148352" y="175570"/>
                </a:lnTo>
                <a:lnTo>
                  <a:pt x="158335" y="174883"/>
                </a:lnTo>
                <a:lnTo>
                  <a:pt x="166944" y="172822"/>
                </a:lnTo>
                <a:lnTo>
                  <a:pt x="174180" y="169388"/>
                </a:lnTo>
                <a:lnTo>
                  <a:pt x="180042" y="164581"/>
                </a:lnTo>
                <a:lnTo>
                  <a:pt x="183927" y="159469"/>
                </a:lnTo>
                <a:lnTo>
                  <a:pt x="148480" y="159469"/>
                </a:lnTo>
                <a:lnTo>
                  <a:pt x="138082" y="157936"/>
                </a:lnTo>
                <a:lnTo>
                  <a:pt x="130655" y="153336"/>
                </a:lnTo>
                <a:lnTo>
                  <a:pt x="126199" y="145669"/>
                </a:lnTo>
                <a:lnTo>
                  <a:pt x="124748" y="135191"/>
                </a:lnTo>
                <a:lnTo>
                  <a:pt x="124713" y="88168"/>
                </a:lnTo>
                <a:lnTo>
                  <a:pt x="130319" y="85485"/>
                </a:lnTo>
                <a:lnTo>
                  <a:pt x="136405" y="83568"/>
                </a:lnTo>
                <a:lnTo>
                  <a:pt x="142970" y="82418"/>
                </a:lnTo>
                <a:lnTo>
                  <a:pt x="150014" y="82034"/>
                </a:lnTo>
                <a:lnTo>
                  <a:pt x="185536" y="82034"/>
                </a:lnTo>
                <a:lnTo>
                  <a:pt x="184714" y="80389"/>
                </a:lnTo>
                <a:lnTo>
                  <a:pt x="180298" y="75134"/>
                </a:lnTo>
                <a:lnTo>
                  <a:pt x="175213" y="71301"/>
                </a:lnTo>
                <a:lnTo>
                  <a:pt x="124713" y="71301"/>
                </a:lnTo>
                <a:lnTo>
                  <a:pt x="124713" y="41400"/>
                </a:lnTo>
                <a:lnTo>
                  <a:pt x="126454" y="30667"/>
                </a:lnTo>
                <a:lnTo>
                  <a:pt x="131677" y="23000"/>
                </a:lnTo>
                <a:lnTo>
                  <a:pt x="140382" y="18400"/>
                </a:lnTo>
                <a:lnTo>
                  <a:pt x="152569" y="16866"/>
                </a:lnTo>
                <a:lnTo>
                  <a:pt x="184259" y="16866"/>
                </a:lnTo>
                <a:lnTo>
                  <a:pt x="184259" y="4600"/>
                </a:lnTo>
                <a:lnTo>
                  <a:pt x="177127" y="2587"/>
                </a:lnTo>
                <a:lnTo>
                  <a:pt x="169021" y="1150"/>
                </a:lnTo>
                <a:lnTo>
                  <a:pt x="159941" y="287"/>
                </a:lnTo>
                <a:lnTo>
                  <a:pt x="149886" y="0"/>
                </a:lnTo>
                <a:close/>
              </a:path>
              <a:path w="280670" h="175895">
                <a:moveTo>
                  <a:pt x="185536" y="82034"/>
                </a:moveTo>
                <a:lnTo>
                  <a:pt x="150014" y="82034"/>
                </a:lnTo>
                <a:lnTo>
                  <a:pt x="159741" y="83360"/>
                </a:lnTo>
                <a:lnTo>
                  <a:pt x="166689" y="87337"/>
                </a:lnTo>
                <a:lnTo>
                  <a:pt x="170858" y="93966"/>
                </a:lnTo>
                <a:lnTo>
                  <a:pt x="172133" y="102479"/>
                </a:lnTo>
                <a:lnTo>
                  <a:pt x="172212" y="135191"/>
                </a:lnTo>
                <a:lnTo>
                  <a:pt x="170762" y="145669"/>
                </a:lnTo>
                <a:lnTo>
                  <a:pt x="166306" y="153336"/>
                </a:lnTo>
                <a:lnTo>
                  <a:pt x="158878" y="157936"/>
                </a:lnTo>
                <a:lnTo>
                  <a:pt x="148480" y="159469"/>
                </a:lnTo>
                <a:lnTo>
                  <a:pt x="183927" y="159469"/>
                </a:lnTo>
                <a:lnTo>
                  <a:pt x="184570" y="158623"/>
                </a:lnTo>
                <a:lnTo>
                  <a:pt x="187805" y="151739"/>
                </a:lnTo>
                <a:lnTo>
                  <a:pt x="189745" y="143928"/>
                </a:lnTo>
                <a:lnTo>
                  <a:pt x="190392" y="135191"/>
                </a:lnTo>
                <a:lnTo>
                  <a:pt x="190392" y="102479"/>
                </a:lnTo>
                <a:lnTo>
                  <a:pt x="189761" y="94062"/>
                </a:lnTo>
                <a:lnTo>
                  <a:pt x="187868" y="86698"/>
                </a:lnTo>
                <a:lnTo>
                  <a:pt x="185536" y="82034"/>
                </a:lnTo>
                <a:close/>
              </a:path>
              <a:path w="280670" h="175895">
                <a:moveTo>
                  <a:pt x="153080" y="65679"/>
                </a:moveTo>
                <a:lnTo>
                  <a:pt x="144886" y="66030"/>
                </a:lnTo>
                <a:lnTo>
                  <a:pt x="137427" y="67084"/>
                </a:lnTo>
                <a:lnTo>
                  <a:pt x="130703" y="68841"/>
                </a:lnTo>
                <a:lnTo>
                  <a:pt x="124713" y="71301"/>
                </a:lnTo>
                <a:lnTo>
                  <a:pt x="175213" y="71301"/>
                </a:lnTo>
                <a:lnTo>
                  <a:pt x="174811" y="70997"/>
                </a:lnTo>
                <a:lnTo>
                  <a:pt x="168446" y="68043"/>
                </a:lnTo>
                <a:lnTo>
                  <a:pt x="161202" y="66270"/>
                </a:lnTo>
                <a:lnTo>
                  <a:pt x="153080" y="65679"/>
                </a:lnTo>
                <a:close/>
              </a:path>
              <a:path w="280670" h="175895">
                <a:moveTo>
                  <a:pt x="184259" y="16866"/>
                </a:moveTo>
                <a:lnTo>
                  <a:pt x="152569" y="16866"/>
                </a:lnTo>
                <a:lnTo>
                  <a:pt x="161450" y="17186"/>
                </a:lnTo>
                <a:lnTo>
                  <a:pt x="169692" y="18144"/>
                </a:lnTo>
                <a:lnTo>
                  <a:pt x="177295" y="19742"/>
                </a:lnTo>
                <a:lnTo>
                  <a:pt x="184259" y="21978"/>
                </a:lnTo>
                <a:lnTo>
                  <a:pt x="184259" y="16866"/>
                </a:lnTo>
                <a:close/>
              </a:path>
              <a:path w="280670" h="175895">
                <a:moveTo>
                  <a:pt x="74000" y="16866"/>
                </a:moveTo>
                <a:lnTo>
                  <a:pt x="44510" y="16866"/>
                </a:lnTo>
                <a:lnTo>
                  <a:pt x="51963" y="18570"/>
                </a:lnTo>
                <a:lnTo>
                  <a:pt x="59460" y="25385"/>
                </a:lnTo>
                <a:lnTo>
                  <a:pt x="61334" y="30496"/>
                </a:lnTo>
                <a:lnTo>
                  <a:pt x="61334" y="56393"/>
                </a:lnTo>
                <a:lnTo>
                  <a:pt x="60397" y="61845"/>
                </a:lnTo>
                <a:lnTo>
                  <a:pt x="56649" y="70023"/>
                </a:lnTo>
                <a:lnTo>
                  <a:pt x="53071" y="73771"/>
                </a:lnTo>
                <a:lnTo>
                  <a:pt x="47789" y="77179"/>
                </a:lnTo>
                <a:lnTo>
                  <a:pt x="20780" y="96466"/>
                </a:lnTo>
                <a:lnTo>
                  <a:pt x="0" y="135958"/>
                </a:lnTo>
                <a:lnTo>
                  <a:pt x="0" y="173014"/>
                </a:lnTo>
                <a:lnTo>
                  <a:pt x="79990" y="173014"/>
                </a:lnTo>
                <a:lnTo>
                  <a:pt x="79990" y="156147"/>
                </a:lnTo>
                <a:lnTo>
                  <a:pt x="18400" y="156147"/>
                </a:lnTo>
                <a:lnTo>
                  <a:pt x="18400" y="129058"/>
                </a:lnTo>
                <a:lnTo>
                  <a:pt x="19848" y="123180"/>
                </a:lnTo>
                <a:lnTo>
                  <a:pt x="25641" y="115002"/>
                </a:lnTo>
                <a:lnTo>
                  <a:pt x="31348" y="110061"/>
                </a:lnTo>
                <a:lnTo>
                  <a:pt x="39867" y="104268"/>
                </a:lnTo>
                <a:lnTo>
                  <a:pt x="59545" y="90212"/>
                </a:lnTo>
                <a:lnTo>
                  <a:pt x="79385" y="56393"/>
                </a:lnTo>
                <a:lnTo>
                  <a:pt x="79479" y="36289"/>
                </a:lnTo>
                <a:lnTo>
                  <a:pt x="76652" y="20412"/>
                </a:lnTo>
                <a:lnTo>
                  <a:pt x="74000" y="16866"/>
                </a:lnTo>
                <a:close/>
              </a:path>
              <a:path w="280670" h="175895">
                <a:moveTo>
                  <a:pt x="34245" y="0"/>
                </a:moveTo>
                <a:lnTo>
                  <a:pt x="25476" y="287"/>
                </a:lnTo>
                <a:lnTo>
                  <a:pt x="17314" y="1150"/>
                </a:lnTo>
                <a:lnTo>
                  <a:pt x="9759" y="2587"/>
                </a:lnTo>
                <a:lnTo>
                  <a:pt x="2811" y="4600"/>
                </a:lnTo>
                <a:lnTo>
                  <a:pt x="2811" y="22233"/>
                </a:lnTo>
                <a:lnTo>
                  <a:pt x="9894" y="19885"/>
                </a:lnTo>
                <a:lnTo>
                  <a:pt x="17346" y="18208"/>
                </a:lnTo>
                <a:lnTo>
                  <a:pt x="25164" y="17202"/>
                </a:lnTo>
                <a:lnTo>
                  <a:pt x="33350" y="16866"/>
                </a:lnTo>
                <a:lnTo>
                  <a:pt x="74000" y="16866"/>
                </a:lnTo>
                <a:lnTo>
                  <a:pt x="68170" y="9072"/>
                </a:lnTo>
                <a:lnTo>
                  <a:pt x="54035" y="2268"/>
                </a:lnTo>
                <a:lnTo>
                  <a:pt x="342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75" name="object 7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655216" y="7251618"/>
            <a:ext cx="243293" cy="173014"/>
          </a:xfrm>
          <a:prstGeom prst="rect">
            <a:avLst/>
          </a:prstGeom>
        </p:spPr>
      </p:pic>
      <p:sp>
        <p:nvSpPr>
          <p:cNvPr id="76" name="object 76"/>
          <p:cNvSpPr/>
          <p:nvPr/>
        </p:nvSpPr>
        <p:spPr>
          <a:xfrm>
            <a:off x="4092992" y="7250341"/>
            <a:ext cx="273685" cy="177165"/>
          </a:xfrm>
          <a:custGeom>
            <a:avLst/>
            <a:gdLst/>
            <a:ahLst/>
            <a:cxnLst/>
            <a:rect l="l" t="t" r="r" b="b"/>
            <a:pathLst>
              <a:path w="273685" h="177165">
                <a:moveTo>
                  <a:pt x="267204" y="18144"/>
                </a:moveTo>
                <a:lnTo>
                  <a:pt x="237713" y="18144"/>
                </a:lnTo>
                <a:lnTo>
                  <a:pt x="245167" y="19848"/>
                </a:lnTo>
                <a:lnTo>
                  <a:pt x="252664" y="26663"/>
                </a:lnTo>
                <a:lnTo>
                  <a:pt x="254538" y="31774"/>
                </a:lnTo>
                <a:lnTo>
                  <a:pt x="254538" y="57671"/>
                </a:lnTo>
                <a:lnTo>
                  <a:pt x="253601" y="63123"/>
                </a:lnTo>
                <a:lnTo>
                  <a:pt x="249853" y="71301"/>
                </a:lnTo>
                <a:lnTo>
                  <a:pt x="246275" y="75049"/>
                </a:lnTo>
                <a:lnTo>
                  <a:pt x="240993" y="78457"/>
                </a:lnTo>
                <a:lnTo>
                  <a:pt x="213984" y="97743"/>
                </a:lnTo>
                <a:lnTo>
                  <a:pt x="193203" y="137236"/>
                </a:lnTo>
                <a:lnTo>
                  <a:pt x="193203" y="174292"/>
                </a:lnTo>
                <a:lnTo>
                  <a:pt x="273194" y="174292"/>
                </a:lnTo>
                <a:lnTo>
                  <a:pt x="273194" y="157425"/>
                </a:lnTo>
                <a:lnTo>
                  <a:pt x="211604" y="157425"/>
                </a:lnTo>
                <a:lnTo>
                  <a:pt x="211604" y="130335"/>
                </a:lnTo>
                <a:lnTo>
                  <a:pt x="213052" y="124458"/>
                </a:lnTo>
                <a:lnTo>
                  <a:pt x="218845" y="116280"/>
                </a:lnTo>
                <a:lnTo>
                  <a:pt x="224552" y="111339"/>
                </a:lnTo>
                <a:lnTo>
                  <a:pt x="233071" y="105546"/>
                </a:lnTo>
                <a:lnTo>
                  <a:pt x="252749" y="91490"/>
                </a:lnTo>
                <a:lnTo>
                  <a:pt x="272588" y="57671"/>
                </a:lnTo>
                <a:lnTo>
                  <a:pt x="272683" y="37567"/>
                </a:lnTo>
                <a:lnTo>
                  <a:pt x="269856" y="21690"/>
                </a:lnTo>
                <a:lnTo>
                  <a:pt x="267204" y="18144"/>
                </a:lnTo>
                <a:close/>
              </a:path>
              <a:path w="273685" h="177165">
                <a:moveTo>
                  <a:pt x="227448" y="1277"/>
                </a:moveTo>
                <a:lnTo>
                  <a:pt x="218680" y="1565"/>
                </a:lnTo>
                <a:lnTo>
                  <a:pt x="210518" y="2427"/>
                </a:lnTo>
                <a:lnTo>
                  <a:pt x="202963" y="3865"/>
                </a:lnTo>
                <a:lnTo>
                  <a:pt x="196014" y="5877"/>
                </a:lnTo>
                <a:lnTo>
                  <a:pt x="196014" y="23511"/>
                </a:lnTo>
                <a:lnTo>
                  <a:pt x="203098" y="21163"/>
                </a:lnTo>
                <a:lnTo>
                  <a:pt x="210549" y="19486"/>
                </a:lnTo>
                <a:lnTo>
                  <a:pt x="218368" y="18480"/>
                </a:lnTo>
                <a:lnTo>
                  <a:pt x="226554" y="18144"/>
                </a:lnTo>
                <a:lnTo>
                  <a:pt x="267204" y="18144"/>
                </a:lnTo>
                <a:lnTo>
                  <a:pt x="261374" y="10350"/>
                </a:lnTo>
                <a:lnTo>
                  <a:pt x="247238" y="3545"/>
                </a:lnTo>
                <a:lnTo>
                  <a:pt x="227448" y="1277"/>
                </a:lnTo>
                <a:close/>
              </a:path>
              <a:path w="273685" h="177165">
                <a:moveTo>
                  <a:pt x="125096" y="0"/>
                </a:moveTo>
                <a:lnTo>
                  <a:pt x="89062" y="17130"/>
                </a:lnTo>
                <a:lnTo>
                  <a:pt x="83312" y="40634"/>
                </a:lnTo>
                <a:lnTo>
                  <a:pt x="83312" y="136469"/>
                </a:lnTo>
                <a:lnTo>
                  <a:pt x="106536" y="174100"/>
                </a:lnTo>
                <a:lnTo>
                  <a:pt x="125096" y="176847"/>
                </a:lnTo>
                <a:lnTo>
                  <a:pt x="135079" y="176161"/>
                </a:lnTo>
                <a:lnTo>
                  <a:pt x="143688" y="174100"/>
                </a:lnTo>
                <a:lnTo>
                  <a:pt x="150924" y="170666"/>
                </a:lnTo>
                <a:lnTo>
                  <a:pt x="156786" y="165858"/>
                </a:lnTo>
                <a:lnTo>
                  <a:pt x="160865" y="160492"/>
                </a:lnTo>
                <a:lnTo>
                  <a:pt x="125224" y="160492"/>
                </a:lnTo>
                <a:lnTo>
                  <a:pt x="114826" y="158958"/>
                </a:lnTo>
                <a:lnTo>
                  <a:pt x="107399" y="154358"/>
                </a:lnTo>
                <a:lnTo>
                  <a:pt x="102943" y="146691"/>
                </a:lnTo>
                <a:lnTo>
                  <a:pt x="101528" y="136469"/>
                </a:lnTo>
                <a:lnTo>
                  <a:pt x="101492" y="40634"/>
                </a:lnTo>
                <a:lnTo>
                  <a:pt x="102943" y="30156"/>
                </a:lnTo>
                <a:lnTo>
                  <a:pt x="107399" y="22489"/>
                </a:lnTo>
                <a:lnTo>
                  <a:pt x="114826" y="17889"/>
                </a:lnTo>
                <a:lnTo>
                  <a:pt x="125224" y="16355"/>
                </a:lnTo>
                <a:lnTo>
                  <a:pt x="160731" y="16355"/>
                </a:lnTo>
                <a:lnTo>
                  <a:pt x="156786" y="11116"/>
                </a:lnTo>
                <a:lnTo>
                  <a:pt x="150924" y="6253"/>
                </a:lnTo>
                <a:lnTo>
                  <a:pt x="143688" y="2779"/>
                </a:lnTo>
                <a:lnTo>
                  <a:pt x="135079" y="694"/>
                </a:lnTo>
                <a:lnTo>
                  <a:pt x="125096" y="0"/>
                </a:lnTo>
                <a:close/>
              </a:path>
              <a:path w="273685" h="177165">
                <a:moveTo>
                  <a:pt x="160731" y="16355"/>
                </a:moveTo>
                <a:lnTo>
                  <a:pt x="125224" y="16355"/>
                </a:lnTo>
                <a:lnTo>
                  <a:pt x="135622" y="17889"/>
                </a:lnTo>
                <a:lnTo>
                  <a:pt x="143050" y="22489"/>
                </a:lnTo>
                <a:lnTo>
                  <a:pt x="147506" y="30156"/>
                </a:lnTo>
                <a:lnTo>
                  <a:pt x="148956" y="40634"/>
                </a:lnTo>
                <a:lnTo>
                  <a:pt x="148921" y="136469"/>
                </a:lnTo>
                <a:lnTo>
                  <a:pt x="147506" y="146691"/>
                </a:lnTo>
                <a:lnTo>
                  <a:pt x="143050" y="154358"/>
                </a:lnTo>
                <a:lnTo>
                  <a:pt x="135622" y="158958"/>
                </a:lnTo>
                <a:lnTo>
                  <a:pt x="125224" y="160492"/>
                </a:lnTo>
                <a:lnTo>
                  <a:pt x="160865" y="160492"/>
                </a:lnTo>
                <a:lnTo>
                  <a:pt x="161314" y="159901"/>
                </a:lnTo>
                <a:lnTo>
                  <a:pt x="164549" y="153016"/>
                </a:lnTo>
                <a:lnTo>
                  <a:pt x="166489" y="145206"/>
                </a:lnTo>
                <a:lnTo>
                  <a:pt x="167136" y="136469"/>
                </a:lnTo>
                <a:lnTo>
                  <a:pt x="167136" y="40634"/>
                </a:lnTo>
                <a:lnTo>
                  <a:pt x="166489" y="31889"/>
                </a:lnTo>
                <a:lnTo>
                  <a:pt x="164549" y="24054"/>
                </a:lnTo>
                <a:lnTo>
                  <a:pt x="161314" y="17130"/>
                </a:lnTo>
                <a:lnTo>
                  <a:pt x="160731" y="16355"/>
                </a:lnTo>
                <a:close/>
              </a:path>
              <a:path w="273685" h="177165">
                <a:moveTo>
                  <a:pt x="50600" y="21211"/>
                </a:moveTo>
                <a:lnTo>
                  <a:pt x="32200" y="21211"/>
                </a:lnTo>
                <a:lnTo>
                  <a:pt x="32200" y="174292"/>
                </a:lnTo>
                <a:lnTo>
                  <a:pt x="50600" y="174292"/>
                </a:lnTo>
                <a:lnTo>
                  <a:pt x="50600" y="21211"/>
                </a:lnTo>
                <a:close/>
              </a:path>
              <a:path w="273685" h="177165">
                <a:moveTo>
                  <a:pt x="50600" y="2555"/>
                </a:moveTo>
                <a:lnTo>
                  <a:pt x="29900" y="2555"/>
                </a:lnTo>
                <a:lnTo>
                  <a:pt x="0" y="24278"/>
                </a:lnTo>
                <a:lnTo>
                  <a:pt x="0" y="44723"/>
                </a:lnTo>
                <a:lnTo>
                  <a:pt x="32200" y="21211"/>
                </a:lnTo>
                <a:lnTo>
                  <a:pt x="50600" y="21211"/>
                </a:lnTo>
                <a:lnTo>
                  <a:pt x="50600" y="2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7" name="object 77"/>
          <p:cNvSpPr txBox="1"/>
          <p:nvPr/>
        </p:nvSpPr>
        <p:spPr>
          <a:xfrm>
            <a:off x="4564068" y="7156374"/>
            <a:ext cx="259079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25" dirty="0">
                <a:latin typeface="Arial Narrow"/>
                <a:cs typeface="Arial Narrow"/>
              </a:rPr>
              <a:t>48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78" name="object 7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045467" y="7251618"/>
            <a:ext cx="185025" cy="174292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02797" y="7250341"/>
            <a:ext cx="83823" cy="176847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07993" y="7250341"/>
            <a:ext cx="83823" cy="176847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55395" y="7250341"/>
            <a:ext cx="83823" cy="176847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60590" y="7250341"/>
            <a:ext cx="83823" cy="176847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13188" y="7250341"/>
            <a:ext cx="83823" cy="176847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265786" y="7250341"/>
            <a:ext cx="83823" cy="176847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718384" y="7250341"/>
            <a:ext cx="83823" cy="176847"/>
          </a:xfrm>
          <a:prstGeom prst="rect">
            <a:avLst/>
          </a:prstGeom>
        </p:spPr>
      </p:pic>
      <p:sp>
        <p:nvSpPr>
          <p:cNvPr id="86" name="object 86"/>
          <p:cNvSpPr/>
          <p:nvPr/>
        </p:nvSpPr>
        <p:spPr>
          <a:xfrm>
            <a:off x="2725744" y="12196460"/>
            <a:ext cx="300990" cy="177165"/>
          </a:xfrm>
          <a:custGeom>
            <a:avLst/>
            <a:gdLst/>
            <a:ahLst/>
            <a:cxnLst/>
            <a:rect l="l" t="t" r="r" b="b"/>
            <a:pathLst>
              <a:path w="300989" h="177165">
                <a:moveTo>
                  <a:pt x="221826" y="153080"/>
                </a:moveTo>
                <a:lnTo>
                  <a:pt x="221826" y="170970"/>
                </a:lnTo>
                <a:lnTo>
                  <a:pt x="228974" y="172982"/>
                </a:lnTo>
                <a:lnTo>
                  <a:pt x="237128" y="174420"/>
                </a:lnTo>
                <a:lnTo>
                  <a:pt x="246288" y="175282"/>
                </a:lnTo>
                <a:lnTo>
                  <a:pt x="256455" y="175570"/>
                </a:lnTo>
                <a:lnTo>
                  <a:pt x="266501" y="174963"/>
                </a:lnTo>
                <a:lnTo>
                  <a:pt x="295010" y="158958"/>
                </a:lnTo>
                <a:lnTo>
                  <a:pt x="253388" y="158958"/>
                </a:lnTo>
                <a:lnTo>
                  <a:pt x="245234" y="158591"/>
                </a:lnTo>
                <a:lnTo>
                  <a:pt x="237256" y="157489"/>
                </a:lnTo>
                <a:lnTo>
                  <a:pt x="229453" y="155652"/>
                </a:lnTo>
                <a:lnTo>
                  <a:pt x="221826" y="153080"/>
                </a:lnTo>
                <a:close/>
              </a:path>
              <a:path w="300989" h="177165">
                <a:moveTo>
                  <a:pt x="293707" y="17889"/>
                </a:moveTo>
                <a:lnTo>
                  <a:pt x="264164" y="17889"/>
                </a:lnTo>
                <a:lnTo>
                  <a:pt x="271575" y="19720"/>
                </a:lnTo>
                <a:lnTo>
                  <a:pt x="279412" y="27046"/>
                </a:lnTo>
                <a:lnTo>
                  <a:pt x="281372" y="32285"/>
                </a:lnTo>
                <a:lnTo>
                  <a:pt x="281372" y="63464"/>
                </a:lnTo>
                <a:lnTo>
                  <a:pt x="279668" y="69555"/>
                </a:lnTo>
                <a:lnTo>
                  <a:pt x="272853" y="77903"/>
                </a:lnTo>
                <a:lnTo>
                  <a:pt x="266890" y="79990"/>
                </a:lnTo>
                <a:lnTo>
                  <a:pt x="240738" y="79990"/>
                </a:lnTo>
                <a:lnTo>
                  <a:pt x="240738" y="96601"/>
                </a:lnTo>
                <a:lnTo>
                  <a:pt x="258371" y="96601"/>
                </a:lnTo>
                <a:lnTo>
                  <a:pt x="268881" y="98103"/>
                </a:lnTo>
                <a:lnTo>
                  <a:pt x="276388" y="102607"/>
                </a:lnTo>
                <a:lnTo>
                  <a:pt x="280893" y="110114"/>
                </a:lnTo>
                <a:lnTo>
                  <a:pt x="282394" y="120624"/>
                </a:lnTo>
                <a:lnTo>
                  <a:pt x="282394" y="144732"/>
                </a:lnTo>
                <a:lnTo>
                  <a:pt x="280307" y="150014"/>
                </a:lnTo>
                <a:lnTo>
                  <a:pt x="271959" y="157169"/>
                </a:lnTo>
                <a:lnTo>
                  <a:pt x="264377" y="158958"/>
                </a:lnTo>
                <a:lnTo>
                  <a:pt x="295010" y="158958"/>
                </a:lnTo>
                <a:lnTo>
                  <a:pt x="297696" y="154166"/>
                </a:lnTo>
                <a:lnTo>
                  <a:pt x="299828" y="146835"/>
                </a:lnTo>
                <a:lnTo>
                  <a:pt x="300539" y="138513"/>
                </a:lnTo>
                <a:lnTo>
                  <a:pt x="300539" y="118835"/>
                </a:lnTo>
                <a:lnTo>
                  <a:pt x="299309" y="107798"/>
                </a:lnTo>
                <a:lnTo>
                  <a:pt x="295619" y="98965"/>
                </a:lnTo>
                <a:lnTo>
                  <a:pt x="289470" y="92337"/>
                </a:lnTo>
                <a:lnTo>
                  <a:pt x="280861" y="87912"/>
                </a:lnTo>
                <a:lnTo>
                  <a:pt x="289023" y="83121"/>
                </a:lnTo>
                <a:lnTo>
                  <a:pt x="294853" y="76157"/>
                </a:lnTo>
                <a:lnTo>
                  <a:pt x="298351" y="67020"/>
                </a:lnTo>
                <a:lnTo>
                  <a:pt x="299517" y="55712"/>
                </a:lnTo>
                <a:lnTo>
                  <a:pt x="299517" y="38078"/>
                </a:lnTo>
                <a:lnTo>
                  <a:pt x="296705" y="21978"/>
                </a:lnTo>
                <a:lnTo>
                  <a:pt x="293707" y="17889"/>
                </a:lnTo>
                <a:close/>
              </a:path>
              <a:path w="300989" h="177165">
                <a:moveTo>
                  <a:pt x="254538" y="1277"/>
                </a:moveTo>
                <a:lnTo>
                  <a:pt x="245993" y="1501"/>
                </a:lnTo>
                <a:lnTo>
                  <a:pt x="238246" y="2172"/>
                </a:lnTo>
                <a:lnTo>
                  <a:pt x="231298" y="3290"/>
                </a:lnTo>
                <a:lnTo>
                  <a:pt x="225148" y="4855"/>
                </a:lnTo>
                <a:lnTo>
                  <a:pt x="225148" y="22233"/>
                </a:lnTo>
                <a:lnTo>
                  <a:pt x="231314" y="20333"/>
                </a:lnTo>
                <a:lnTo>
                  <a:pt x="238054" y="18975"/>
                </a:lnTo>
                <a:lnTo>
                  <a:pt x="245370" y="18160"/>
                </a:lnTo>
                <a:lnTo>
                  <a:pt x="253260" y="17889"/>
                </a:lnTo>
                <a:lnTo>
                  <a:pt x="293707" y="17889"/>
                </a:lnTo>
                <a:lnTo>
                  <a:pt x="288272" y="10477"/>
                </a:lnTo>
                <a:lnTo>
                  <a:pt x="274216" y="3577"/>
                </a:lnTo>
                <a:lnTo>
                  <a:pt x="254538" y="1277"/>
                </a:lnTo>
                <a:close/>
              </a:path>
              <a:path w="300989" h="177165">
                <a:moveTo>
                  <a:pt x="158064" y="0"/>
                </a:moveTo>
                <a:lnTo>
                  <a:pt x="122030" y="17130"/>
                </a:lnTo>
                <a:lnTo>
                  <a:pt x="116280" y="40634"/>
                </a:lnTo>
                <a:lnTo>
                  <a:pt x="116280" y="136469"/>
                </a:lnTo>
                <a:lnTo>
                  <a:pt x="139504" y="174100"/>
                </a:lnTo>
                <a:lnTo>
                  <a:pt x="158064" y="176847"/>
                </a:lnTo>
                <a:lnTo>
                  <a:pt x="168047" y="176161"/>
                </a:lnTo>
                <a:lnTo>
                  <a:pt x="176656" y="174100"/>
                </a:lnTo>
                <a:lnTo>
                  <a:pt x="183891" y="170666"/>
                </a:lnTo>
                <a:lnTo>
                  <a:pt x="189753" y="165858"/>
                </a:lnTo>
                <a:lnTo>
                  <a:pt x="193832" y="160492"/>
                </a:lnTo>
                <a:lnTo>
                  <a:pt x="158192" y="160492"/>
                </a:lnTo>
                <a:lnTo>
                  <a:pt x="147793" y="158958"/>
                </a:lnTo>
                <a:lnTo>
                  <a:pt x="140366" y="154358"/>
                </a:lnTo>
                <a:lnTo>
                  <a:pt x="135910" y="146691"/>
                </a:lnTo>
                <a:lnTo>
                  <a:pt x="134495" y="136469"/>
                </a:lnTo>
                <a:lnTo>
                  <a:pt x="134460" y="40634"/>
                </a:lnTo>
                <a:lnTo>
                  <a:pt x="135910" y="30156"/>
                </a:lnTo>
                <a:lnTo>
                  <a:pt x="140366" y="22489"/>
                </a:lnTo>
                <a:lnTo>
                  <a:pt x="147793" y="17889"/>
                </a:lnTo>
                <a:lnTo>
                  <a:pt x="158192" y="16355"/>
                </a:lnTo>
                <a:lnTo>
                  <a:pt x="193698" y="16355"/>
                </a:lnTo>
                <a:lnTo>
                  <a:pt x="189753" y="11116"/>
                </a:lnTo>
                <a:lnTo>
                  <a:pt x="183891" y="6253"/>
                </a:lnTo>
                <a:lnTo>
                  <a:pt x="176656" y="2779"/>
                </a:lnTo>
                <a:lnTo>
                  <a:pt x="168047" y="694"/>
                </a:lnTo>
                <a:lnTo>
                  <a:pt x="158064" y="0"/>
                </a:lnTo>
                <a:close/>
              </a:path>
              <a:path w="300989" h="177165">
                <a:moveTo>
                  <a:pt x="193698" y="16355"/>
                </a:moveTo>
                <a:lnTo>
                  <a:pt x="158192" y="16355"/>
                </a:lnTo>
                <a:lnTo>
                  <a:pt x="168590" y="17889"/>
                </a:lnTo>
                <a:lnTo>
                  <a:pt x="176017" y="22489"/>
                </a:lnTo>
                <a:lnTo>
                  <a:pt x="180473" y="30156"/>
                </a:lnTo>
                <a:lnTo>
                  <a:pt x="181923" y="40634"/>
                </a:lnTo>
                <a:lnTo>
                  <a:pt x="181888" y="136469"/>
                </a:lnTo>
                <a:lnTo>
                  <a:pt x="180473" y="146691"/>
                </a:lnTo>
                <a:lnTo>
                  <a:pt x="176017" y="154358"/>
                </a:lnTo>
                <a:lnTo>
                  <a:pt x="168590" y="158958"/>
                </a:lnTo>
                <a:lnTo>
                  <a:pt x="158192" y="160492"/>
                </a:lnTo>
                <a:lnTo>
                  <a:pt x="193832" y="160492"/>
                </a:lnTo>
                <a:lnTo>
                  <a:pt x="194281" y="159901"/>
                </a:lnTo>
                <a:lnTo>
                  <a:pt x="197516" y="153016"/>
                </a:lnTo>
                <a:lnTo>
                  <a:pt x="199457" y="145206"/>
                </a:lnTo>
                <a:lnTo>
                  <a:pt x="200103" y="136469"/>
                </a:lnTo>
                <a:lnTo>
                  <a:pt x="200103" y="40634"/>
                </a:lnTo>
                <a:lnTo>
                  <a:pt x="199457" y="31889"/>
                </a:lnTo>
                <a:lnTo>
                  <a:pt x="197516" y="24054"/>
                </a:lnTo>
                <a:lnTo>
                  <a:pt x="194281" y="17130"/>
                </a:lnTo>
                <a:lnTo>
                  <a:pt x="193698" y="16355"/>
                </a:lnTo>
                <a:close/>
              </a:path>
              <a:path w="300989" h="177165">
                <a:moveTo>
                  <a:pt x="43189" y="0"/>
                </a:moveTo>
                <a:lnTo>
                  <a:pt x="6476" y="16563"/>
                </a:lnTo>
                <a:lnTo>
                  <a:pt x="511" y="39611"/>
                </a:lnTo>
                <a:lnTo>
                  <a:pt x="537" y="56734"/>
                </a:lnTo>
                <a:lnTo>
                  <a:pt x="1645" y="67499"/>
                </a:lnTo>
                <a:lnTo>
                  <a:pt x="5047" y="76540"/>
                </a:lnTo>
                <a:lnTo>
                  <a:pt x="10717" y="83600"/>
                </a:lnTo>
                <a:lnTo>
                  <a:pt x="18655" y="88679"/>
                </a:lnTo>
                <a:lnTo>
                  <a:pt x="10493" y="93966"/>
                </a:lnTo>
                <a:lnTo>
                  <a:pt x="4663" y="101138"/>
                </a:lnTo>
                <a:lnTo>
                  <a:pt x="1165" y="110194"/>
                </a:lnTo>
                <a:lnTo>
                  <a:pt x="27" y="120880"/>
                </a:lnTo>
                <a:lnTo>
                  <a:pt x="0" y="137491"/>
                </a:lnTo>
                <a:lnTo>
                  <a:pt x="670" y="146092"/>
                </a:lnTo>
                <a:lnTo>
                  <a:pt x="32943" y="176185"/>
                </a:lnTo>
                <a:lnTo>
                  <a:pt x="43061" y="176847"/>
                </a:lnTo>
                <a:lnTo>
                  <a:pt x="53188" y="176177"/>
                </a:lnTo>
                <a:lnTo>
                  <a:pt x="61973" y="174164"/>
                </a:lnTo>
                <a:lnTo>
                  <a:pt x="69416" y="170810"/>
                </a:lnTo>
                <a:lnTo>
                  <a:pt x="75518" y="166114"/>
                </a:lnTo>
                <a:lnTo>
                  <a:pt x="79904" y="160747"/>
                </a:lnTo>
                <a:lnTo>
                  <a:pt x="43061" y="160747"/>
                </a:lnTo>
                <a:lnTo>
                  <a:pt x="32048" y="159278"/>
                </a:lnTo>
                <a:lnTo>
                  <a:pt x="24182" y="154869"/>
                </a:lnTo>
                <a:lnTo>
                  <a:pt x="19462" y="147522"/>
                </a:lnTo>
                <a:lnTo>
                  <a:pt x="17928" y="137491"/>
                </a:lnTo>
                <a:lnTo>
                  <a:pt x="17889" y="120880"/>
                </a:lnTo>
                <a:lnTo>
                  <a:pt x="19462" y="110146"/>
                </a:lnTo>
                <a:lnTo>
                  <a:pt x="24182" y="102479"/>
                </a:lnTo>
                <a:lnTo>
                  <a:pt x="32048" y="97879"/>
                </a:lnTo>
                <a:lnTo>
                  <a:pt x="43061" y="96346"/>
                </a:lnTo>
                <a:lnTo>
                  <a:pt x="77702" y="96346"/>
                </a:lnTo>
                <a:lnTo>
                  <a:pt x="75741" y="93966"/>
                </a:lnTo>
                <a:lnTo>
                  <a:pt x="67467" y="88679"/>
                </a:lnTo>
                <a:lnTo>
                  <a:pt x="75406" y="83600"/>
                </a:lnTo>
                <a:lnTo>
                  <a:pt x="77279" y="81268"/>
                </a:lnTo>
                <a:lnTo>
                  <a:pt x="43189" y="81268"/>
                </a:lnTo>
                <a:lnTo>
                  <a:pt x="32456" y="79734"/>
                </a:lnTo>
                <a:lnTo>
                  <a:pt x="24789" y="75134"/>
                </a:lnTo>
                <a:lnTo>
                  <a:pt x="20189" y="67467"/>
                </a:lnTo>
                <a:lnTo>
                  <a:pt x="18655" y="56734"/>
                </a:lnTo>
                <a:lnTo>
                  <a:pt x="18655" y="39611"/>
                </a:lnTo>
                <a:lnTo>
                  <a:pt x="20189" y="29325"/>
                </a:lnTo>
                <a:lnTo>
                  <a:pt x="24789" y="21978"/>
                </a:lnTo>
                <a:lnTo>
                  <a:pt x="32456" y="17569"/>
                </a:lnTo>
                <a:lnTo>
                  <a:pt x="43189" y="16100"/>
                </a:lnTo>
                <a:lnTo>
                  <a:pt x="79354" y="16100"/>
                </a:lnTo>
                <a:lnTo>
                  <a:pt x="75134" y="10733"/>
                </a:lnTo>
                <a:lnTo>
                  <a:pt x="69209" y="6037"/>
                </a:lnTo>
                <a:lnTo>
                  <a:pt x="61909" y="2683"/>
                </a:lnTo>
                <a:lnTo>
                  <a:pt x="53236" y="670"/>
                </a:lnTo>
                <a:lnTo>
                  <a:pt x="43189" y="0"/>
                </a:lnTo>
                <a:close/>
              </a:path>
              <a:path w="300989" h="177165">
                <a:moveTo>
                  <a:pt x="77702" y="96346"/>
                </a:moveTo>
                <a:lnTo>
                  <a:pt x="43061" y="96346"/>
                </a:lnTo>
                <a:lnTo>
                  <a:pt x="54075" y="97879"/>
                </a:lnTo>
                <a:lnTo>
                  <a:pt x="61941" y="102479"/>
                </a:lnTo>
                <a:lnTo>
                  <a:pt x="66661" y="110146"/>
                </a:lnTo>
                <a:lnTo>
                  <a:pt x="68234" y="120880"/>
                </a:lnTo>
                <a:lnTo>
                  <a:pt x="68195" y="137491"/>
                </a:lnTo>
                <a:lnTo>
                  <a:pt x="66661" y="147522"/>
                </a:lnTo>
                <a:lnTo>
                  <a:pt x="61941" y="154869"/>
                </a:lnTo>
                <a:lnTo>
                  <a:pt x="54075" y="159278"/>
                </a:lnTo>
                <a:lnTo>
                  <a:pt x="43061" y="160747"/>
                </a:lnTo>
                <a:lnTo>
                  <a:pt x="79904" y="160747"/>
                </a:lnTo>
                <a:lnTo>
                  <a:pt x="80269" y="160300"/>
                </a:lnTo>
                <a:lnTo>
                  <a:pt x="83664" y="153591"/>
                </a:lnTo>
                <a:lnTo>
                  <a:pt x="85700" y="145988"/>
                </a:lnTo>
                <a:lnTo>
                  <a:pt x="86379" y="137491"/>
                </a:lnTo>
                <a:lnTo>
                  <a:pt x="86351" y="120880"/>
                </a:lnTo>
                <a:lnTo>
                  <a:pt x="85197" y="110194"/>
                </a:lnTo>
                <a:lnTo>
                  <a:pt x="81651" y="101138"/>
                </a:lnTo>
                <a:lnTo>
                  <a:pt x="77702" y="96346"/>
                </a:lnTo>
                <a:close/>
              </a:path>
              <a:path w="300989" h="177165">
                <a:moveTo>
                  <a:pt x="79354" y="16100"/>
                </a:moveTo>
                <a:lnTo>
                  <a:pt x="43189" y="16100"/>
                </a:lnTo>
                <a:lnTo>
                  <a:pt x="53923" y="17569"/>
                </a:lnTo>
                <a:lnTo>
                  <a:pt x="61590" y="21978"/>
                </a:lnTo>
                <a:lnTo>
                  <a:pt x="66190" y="29325"/>
                </a:lnTo>
                <a:lnTo>
                  <a:pt x="67723" y="39611"/>
                </a:lnTo>
                <a:lnTo>
                  <a:pt x="67723" y="56734"/>
                </a:lnTo>
                <a:lnTo>
                  <a:pt x="66190" y="67467"/>
                </a:lnTo>
                <a:lnTo>
                  <a:pt x="61590" y="75134"/>
                </a:lnTo>
                <a:lnTo>
                  <a:pt x="53923" y="79734"/>
                </a:lnTo>
                <a:lnTo>
                  <a:pt x="43189" y="81268"/>
                </a:lnTo>
                <a:lnTo>
                  <a:pt x="77279" y="81268"/>
                </a:lnTo>
                <a:lnTo>
                  <a:pt x="81076" y="76540"/>
                </a:lnTo>
                <a:lnTo>
                  <a:pt x="84482" y="67467"/>
                </a:lnTo>
                <a:lnTo>
                  <a:pt x="85586" y="56734"/>
                </a:lnTo>
                <a:lnTo>
                  <a:pt x="85612" y="39611"/>
                </a:lnTo>
                <a:lnTo>
                  <a:pt x="84957" y="31002"/>
                </a:lnTo>
                <a:lnTo>
                  <a:pt x="82993" y="23319"/>
                </a:lnTo>
                <a:lnTo>
                  <a:pt x="79718" y="16563"/>
                </a:lnTo>
                <a:lnTo>
                  <a:pt x="79354" y="16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7" name="object 87"/>
          <p:cNvSpPr/>
          <p:nvPr/>
        </p:nvSpPr>
        <p:spPr>
          <a:xfrm>
            <a:off x="3630683" y="12196460"/>
            <a:ext cx="303530" cy="177165"/>
          </a:xfrm>
          <a:custGeom>
            <a:avLst/>
            <a:gdLst/>
            <a:ahLst/>
            <a:cxnLst/>
            <a:rect l="l" t="t" r="r" b="b"/>
            <a:pathLst>
              <a:path w="303529" h="177165">
                <a:moveTo>
                  <a:pt x="224126" y="152569"/>
                </a:moveTo>
                <a:lnTo>
                  <a:pt x="224126" y="170458"/>
                </a:lnTo>
                <a:lnTo>
                  <a:pt x="232304" y="172695"/>
                </a:lnTo>
                <a:lnTo>
                  <a:pt x="240482" y="174292"/>
                </a:lnTo>
                <a:lnTo>
                  <a:pt x="248660" y="175250"/>
                </a:lnTo>
                <a:lnTo>
                  <a:pt x="256838" y="175570"/>
                </a:lnTo>
                <a:lnTo>
                  <a:pt x="267731" y="174963"/>
                </a:lnTo>
                <a:lnTo>
                  <a:pt x="297519" y="158958"/>
                </a:lnTo>
                <a:lnTo>
                  <a:pt x="256710" y="158958"/>
                </a:lnTo>
                <a:lnTo>
                  <a:pt x="248876" y="158559"/>
                </a:lnTo>
                <a:lnTo>
                  <a:pt x="240833" y="157361"/>
                </a:lnTo>
                <a:lnTo>
                  <a:pt x="232584" y="155364"/>
                </a:lnTo>
                <a:lnTo>
                  <a:pt x="224126" y="152569"/>
                </a:lnTo>
                <a:close/>
              </a:path>
              <a:path w="303529" h="177165">
                <a:moveTo>
                  <a:pt x="297846" y="89190"/>
                </a:moveTo>
                <a:lnTo>
                  <a:pt x="270553" y="89190"/>
                </a:lnTo>
                <a:lnTo>
                  <a:pt x="276644" y="91022"/>
                </a:lnTo>
                <a:lnTo>
                  <a:pt x="283288" y="98348"/>
                </a:lnTo>
                <a:lnTo>
                  <a:pt x="284950" y="104098"/>
                </a:lnTo>
                <a:lnTo>
                  <a:pt x="284950" y="144562"/>
                </a:lnTo>
                <a:lnTo>
                  <a:pt x="282820" y="149801"/>
                </a:lnTo>
                <a:lnTo>
                  <a:pt x="274301" y="157127"/>
                </a:lnTo>
                <a:lnTo>
                  <a:pt x="267018" y="158958"/>
                </a:lnTo>
                <a:lnTo>
                  <a:pt x="297519" y="158958"/>
                </a:lnTo>
                <a:lnTo>
                  <a:pt x="300219" y="154230"/>
                </a:lnTo>
                <a:lnTo>
                  <a:pt x="302376" y="146979"/>
                </a:lnTo>
                <a:lnTo>
                  <a:pt x="303094" y="138769"/>
                </a:lnTo>
                <a:lnTo>
                  <a:pt x="303094" y="110657"/>
                </a:lnTo>
                <a:lnTo>
                  <a:pt x="300683" y="93886"/>
                </a:lnTo>
                <a:lnTo>
                  <a:pt x="297846" y="89190"/>
                </a:lnTo>
                <a:close/>
              </a:path>
              <a:path w="303529" h="177165">
                <a:moveTo>
                  <a:pt x="299005" y="2555"/>
                </a:moveTo>
                <a:lnTo>
                  <a:pt x="225404" y="2555"/>
                </a:lnTo>
                <a:lnTo>
                  <a:pt x="225404" y="92001"/>
                </a:lnTo>
                <a:lnTo>
                  <a:pt x="249554" y="89893"/>
                </a:lnTo>
                <a:lnTo>
                  <a:pt x="257125" y="89366"/>
                </a:lnTo>
                <a:lnTo>
                  <a:pt x="261694" y="89190"/>
                </a:lnTo>
                <a:lnTo>
                  <a:pt x="297846" y="89190"/>
                </a:lnTo>
                <a:lnTo>
                  <a:pt x="293447" y="81907"/>
                </a:lnTo>
                <a:lnTo>
                  <a:pt x="281388" y="74719"/>
                </a:lnTo>
                <a:lnTo>
                  <a:pt x="273509" y="73601"/>
                </a:lnTo>
                <a:lnTo>
                  <a:pt x="243293" y="73601"/>
                </a:lnTo>
                <a:lnTo>
                  <a:pt x="243293" y="19422"/>
                </a:lnTo>
                <a:lnTo>
                  <a:pt x="299005" y="19422"/>
                </a:lnTo>
                <a:lnTo>
                  <a:pt x="299005" y="2555"/>
                </a:lnTo>
                <a:close/>
              </a:path>
              <a:path w="303529" h="177165">
                <a:moveTo>
                  <a:pt x="264505" y="72323"/>
                </a:moveTo>
                <a:lnTo>
                  <a:pt x="256838" y="72323"/>
                </a:lnTo>
                <a:lnTo>
                  <a:pt x="249767" y="72749"/>
                </a:lnTo>
                <a:lnTo>
                  <a:pt x="243293" y="73601"/>
                </a:lnTo>
                <a:lnTo>
                  <a:pt x="273509" y="73601"/>
                </a:lnTo>
                <a:lnTo>
                  <a:pt x="264505" y="72323"/>
                </a:lnTo>
                <a:close/>
              </a:path>
              <a:path w="303529" h="177165">
                <a:moveTo>
                  <a:pt x="152441" y="0"/>
                </a:moveTo>
                <a:lnTo>
                  <a:pt x="116407" y="17130"/>
                </a:lnTo>
                <a:lnTo>
                  <a:pt x="110657" y="40634"/>
                </a:lnTo>
                <a:lnTo>
                  <a:pt x="110657" y="136469"/>
                </a:lnTo>
                <a:lnTo>
                  <a:pt x="133881" y="174100"/>
                </a:lnTo>
                <a:lnTo>
                  <a:pt x="152441" y="176847"/>
                </a:lnTo>
                <a:lnTo>
                  <a:pt x="162424" y="176161"/>
                </a:lnTo>
                <a:lnTo>
                  <a:pt x="171033" y="174100"/>
                </a:lnTo>
                <a:lnTo>
                  <a:pt x="178269" y="170666"/>
                </a:lnTo>
                <a:lnTo>
                  <a:pt x="184131" y="165858"/>
                </a:lnTo>
                <a:lnTo>
                  <a:pt x="188210" y="160492"/>
                </a:lnTo>
                <a:lnTo>
                  <a:pt x="152569" y="160492"/>
                </a:lnTo>
                <a:lnTo>
                  <a:pt x="142171" y="158958"/>
                </a:lnTo>
                <a:lnTo>
                  <a:pt x="134744" y="154358"/>
                </a:lnTo>
                <a:lnTo>
                  <a:pt x="130287" y="146691"/>
                </a:lnTo>
                <a:lnTo>
                  <a:pt x="128873" y="136469"/>
                </a:lnTo>
                <a:lnTo>
                  <a:pt x="128837" y="40634"/>
                </a:lnTo>
                <a:lnTo>
                  <a:pt x="130287" y="30156"/>
                </a:lnTo>
                <a:lnTo>
                  <a:pt x="134744" y="22489"/>
                </a:lnTo>
                <a:lnTo>
                  <a:pt x="142171" y="17889"/>
                </a:lnTo>
                <a:lnTo>
                  <a:pt x="152569" y="16355"/>
                </a:lnTo>
                <a:lnTo>
                  <a:pt x="188076" y="16355"/>
                </a:lnTo>
                <a:lnTo>
                  <a:pt x="184131" y="11116"/>
                </a:lnTo>
                <a:lnTo>
                  <a:pt x="178269" y="6253"/>
                </a:lnTo>
                <a:lnTo>
                  <a:pt x="171033" y="2779"/>
                </a:lnTo>
                <a:lnTo>
                  <a:pt x="162424" y="694"/>
                </a:lnTo>
                <a:lnTo>
                  <a:pt x="152441" y="0"/>
                </a:lnTo>
                <a:close/>
              </a:path>
              <a:path w="303529" h="177165">
                <a:moveTo>
                  <a:pt x="188076" y="16355"/>
                </a:moveTo>
                <a:lnTo>
                  <a:pt x="152569" y="16355"/>
                </a:lnTo>
                <a:lnTo>
                  <a:pt x="162967" y="17889"/>
                </a:lnTo>
                <a:lnTo>
                  <a:pt x="170395" y="22489"/>
                </a:lnTo>
                <a:lnTo>
                  <a:pt x="174851" y="30156"/>
                </a:lnTo>
                <a:lnTo>
                  <a:pt x="176301" y="40634"/>
                </a:lnTo>
                <a:lnTo>
                  <a:pt x="176266" y="136469"/>
                </a:lnTo>
                <a:lnTo>
                  <a:pt x="174851" y="146691"/>
                </a:lnTo>
                <a:lnTo>
                  <a:pt x="170395" y="154358"/>
                </a:lnTo>
                <a:lnTo>
                  <a:pt x="162967" y="158958"/>
                </a:lnTo>
                <a:lnTo>
                  <a:pt x="152569" y="160492"/>
                </a:lnTo>
                <a:lnTo>
                  <a:pt x="188210" y="160492"/>
                </a:lnTo>
                <a:lnTo>
                  <a:pt x="188659" y="159901"/>
                </a:lnTo>
                <a:lnTo>
                  <a:pt x="191894" y="153016"/>
                </a:lnTo>
                <a:lnTo>
                  <a:pt x="193834" y="145206"/>
                </a:lnTo>
                <a:lnTo>
                  <a:pt x="194481" y="136469"/>
                </a:lnTo>
                <a:lnTo>
                  <a:pt x="194481" y="40634"/>
                </a:lnTo>
                <a:lnTo>
                  <a:pt x="193834" y="31889"/>
                </a:lnTo>
                <a:lnTo>
                  <a:pt x="191894" y="24054"/>
                </a:lnTo>
                <a:lnTo>
                  <a:pt x="188659" y="17130"/>
                </a:lnTo>
                <a:lnTo>
                  <a:pt x="188076" y="16355"/>
                </a:lnTo>
                <a:close/>
              </a:path>
              <a:path w="303529" h="177165">
                <a:moveTo>
                  <a:pt x="43317" y="1277"/>
                </a:moveTo>
                <a:lnTo>
                  <a:pt x="6253" y="18392"/>
                </a:lnTo>
                <a:lnTo>
                  <a:pt x="0" y="41656"/>
                </a:lnTo>
                <a:lnTo>
                  <a:pt x="0" y="136469"/>
                </a:lnTo>
                <a:lnTo>
                  <a:pt x="23224" y="174100"/>
                </a:lnTo>
                <a:lnTo>
                  <a:pt x="41784" y="176847"/>
                </a:lnTo>
                <a:lnTo>
                  <a:pt x="51766" y="176161"/>
                </a:lnTo>
                <a:lnTo>
                  <a:pt x="60376" y="174100"/>
                </a:lnTo>
                <a:lnTo>
                  <a:pt x="67611" y="170666"/>
                </a:lnTo>
                <a:lnTo>
                  <a:pt x="73473" y="165858"/>
                </a:lnTo>
                <a:lnTo>
                  <a:pt x="77358" y="160747"/>
                </a:lnTo>
                <a:lnTo>
                  <a:pt x="41911" y="160747"/>
                </a:lnTo>
                <a:lnTo>
                  <a:pt x="31513" y="159214"/>
                </a:lnTo>
                <a:lnTo>
                  <a:pt x="24086" y="154614"/>
                </a:lnTo>
                <a:lnTo>
                  <a:pt x="19630" y="146947"/>
                </a:lnTo>
                <a:lnTo>
                  <a:pt x="18180" y="136469"/>
                </a:lnTo>
                <a:lnTo>
                  <a:pt x="18144" y="89446"/>
                </a:lnTo>
                <a:lnTo>
                  <a:pt x="23751" y="86762"/>
                </a:lnTo>
                <a:lnTo>
                  <a:pt x="29836" y="84846"/>
                </a:lnTo>
                <a:lnTo>
                  <a:pt x="36401" y="83696"/>
                </a:lnTo>
                <a:lnTo>
                  <a:pt x="43445" y="83312"/>
                </a:lnTo>
                <a:lnTo>
                  <a:pt x="78968" y="83312"/>
                </a:lnTo>
                <a:lnTo>
                  <a:pt x="78145" y="81667"/>
                </a:lnTo>
                <a:lnTo>
                  <a:pt x="73729" y="76412"/>
                </a:lnTo>
                <a:lnTo>
                  <a:pt x="68645" y="72579"/>
                </a:lnTo>
                <a:lnTo>
                  <a:pt x="18144" y="72579"/>
                </a:lnTo>
                <a:lnTo>
                  <a:pt x="18144" y="42678"/>
                </a:lnTo>
                <a:lnTo>
                  <a:pt x="19885" y="31945"/>
                </a:lnTo>
                <a:lnTo>
                  <a:pt x="25108" y="24278"/>
                </a:lnTo>
                <a:lnTo>
                  <a:pt x="33813" y="19678"/>
                </a:lnTo>
                <a:lnTo>
                  <a:pt x="46000" y="18144"/>
                </a:lnTo>
                <a:lnTo>
                  <a:pt x="77690" y="18144"/>
                </a:lnTo>
                <a:lnTo>
                  <a:pt x="77690" y="5877"/>
                </a:lnTo>
                <a:lnTo>
                  <a:pt x="70558" y="3865"/>
                </a:lnTo>
                <a:lnTo>
                  <a:pt x="62452" y="2427"/>
                </a:lnTo>
                <a:lnTo>
                  <a:pt x="53372" y="1565"/>
                </a:lnTo>
                <a:lnTo>
                  <a:pt x="43317" y="1277"/>
                </a:lnTo>
                <a:close/>
              </a:path>
              <a:path w="303529" h="177165">
                <a:moveTo>
                  <a:pt x="78968" y="83312"/>
                </a:moveTo>
                <a:lnTo>
                  <a:pt x="43445" y="83312"/>
                </a:lnTo>
                <a:lnTo>
                  <a:pt x="53172" y="84638"/>
                </a:lnTo>
                <a:lnTo>
                  <a:pt x="60120" y="88615"/>
                </a:lnTo>
                <a:lnTo>
                  <a:pt x="64289" y="95244"/>
                </a:lnTo>
                <a:lnTo>
                  <a:pt x="65564" y="103757"/>
                </a:lnTo>
                <a:lnTo>
                  <a:pt x="65643" y="136469"/>
                </a:lnTo>
                <a:lnTo>
                  <a:pt x="64193" y="146947"/>
                </a:lnTo>
                <a:lnTo>
                  <a:pt x="59737" y="154614"/>
                </a:lnTo>
                <a:lnTo>
                  <a:pt x="52310" y="159214"/>
                </a:lnTo>
                <a:lnTo>
                  <a:pt x="41911" y="160747"/>
                </a:lnTo>
                <a:lnTo>
                  <a:pt x="77358" y="160747"/>
                </a:lnTo>
                <a:lnTo>
                  <a:pt x="78001" y="159901"/>
                </a:lnTo>
                <a:lnTo>
                  <a:pt x="81236" y="153016"/>
                </a:lnTo>
                <a:lnTo>
                  <a:pt x="83176" y="145206"/>
                </a:lnTo>
                <a:lnTo>
                  <a:pt x="83823" y="136469"/>
                </a:lnTo>
                <a:lnTo>
                  <a:pt x="83823" y="103757"/>
                </a:lnTo>
                <a:lnTo>
                  <a:pt x="83192" y="95340"/>
                </a:lnTo>
                <a:lnTo>
                  <a:pt x="81300" y="87976"/>
                </a:lnTo>
                <a:lnTo>
                  <a:pt x="78968" y="83312"/>
                </a:lnTo>
                <a:close/>
              </a:path>
              <a:path w="303529" h="177165">
                <a:moveTo>
                  <a:pt x="46512" y="66956"/>
                </a:moveTo>
                <a:lnTo>
                  <a:pt x="38318" y="67308"/>
                </a:lnTo>
                <a:lnTo>
                  <a:pt x="30858" y="68362"/>
                </a:lnTo>
                <a:lnTo>
                  <a:pt x="24134" y="70119"/>
                </a:lnTo>
                <a:lnTo>
                  <a:pt x="18144" y="72579"/>
                </a:lnTo>
                <a:lnTo>
                  <a:pt x="68645" y="72579"/>
                </a:lnTo>
                <a:lnTo>
                  <a:pt x="68242" y="72275"/>
                </a:lnTo>
                <a:lnTo>
                  <a:pt x="61877" y="69320"/>
                </a:lnTo>
                <a:lnTo>
                  <a:pt x="54634" y="67547"/>
                </a:lnTo>
                <a:lnTo>
                  <a:pt x="46512" y="66956"/>
                </a:lnTo>
                <a:close/>
              </a:path>
              <a:path w="303529" h="177165">
                <a:moveTo>
                  <a:pt x="77690" y="18144"/>
                </a:moveTo>
                <a:lnTo>
                  <a:pt x="46000" y="18144"/>
                </a:lnTo>
                <a:lnTo>
                  <a:pt x="54881" y="18464"/>
                </a:lnTo>
                <a:lnTo>
                  <a:pt x="63123" y="19422"/>
                </a:lnTo>
                <a:lnTo>
                  <a:pt x="70726" y="21019"/>
                </a:lnTo>
                <a:lnTo>
                  <a:pt x="77690" y="23256"/>
                </a:lnTo>
                <a:lnTo>
                  <a:pt x="77690" y="18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8" name="object 88"/>
          <p:cNvSpPr/>
          <p:nvPr/>
        </p:nvSpPr>
        <p:spPr>
          <a:xfrm>
            <a:off x="4102963" y="12197738"/>
            <a:ext cx="271145" cy="174625"/>
          </a:xfrm>
          <a:custGeom>
            <a:avLst/>
            <a:gdLst/>
            <a:ahLst/>
            <a:cxnLst/>
            <a:rect l="l" t="t" r="r" b="b"/>
            <a:pathLst>
              <a:path w="271145" h="174625">
                <a:moveTo>
                  <a:pt x="270894" y="1277"/>
                </a:moveTo>
                <a:lnTo>
                  <a:pt x="194226" y="1277"/>
                </a:lnTo>
                <a:lnTo>
                  <a:pt x="194226" y="17889"/>
                </a:lnTo>
                <a:lnTo>
                  <a:pt x="251727" y="17889"/>
                </a:lnTo>
                <a:lnTo>
                  <a:pt x="235882" y="67979"/>
                </a:lnTo>
                <a:lnTo>
                  <a:pt x="224765" y="109252"/>
                </a:lnTo>
                <a:lnTo>
                  <a:pt x="221315" y="147202"/>
                </a:lnTo>
                <a:lnTo>
                  <a:pt x="221315" y="173014"/>
                </a:lnTo>
                <a:lnTo>
                  <a:pt x="239715" y="173014"/>
                </a:lnTo>
                <a:lnTo>
                  <a:pt x="239731" y="147202"/>
                </a:lnTo>
                <a:lnTo>
                  <a:pt x="239923" y="137874"/>
                </a:lnTo>
                <a:lnTo>
                  <a:pt x="247446" y="92001"/>
                </a:lnTo>
                <a:lnTo>
                  <a:pt x="270894" y="15844"/>
                </a:lnTo>
                <a:lnTo>
                  <a:pt x="270894" y="1277"/>
                </a:lnTo>
                <a:close/>
              </a:path>
              <a:path w="271145" h="174625">
                <a:moveTo>
                  <a:pt x="99157" y="151802"/>
                </a:moveTo>
                <a:lnTo>
                  <a:pt x="99157" y="169692"/>
                </a:lnTo>
                <a:lnTo>
                  <a:pt x="106305" y="171704"/>
                </a:lnTo>
                <a:lnTo>
                  <a:pt x="114459" y="173142"/>
                </a:lnTo>
                <a:lnTo>
                  <a:pt x="123619" y="174004"/>
                </a:lnTo>
                <a:lnTo>
                  <a:pt x="133785" y="174292"/>
                </a:lnTo>
                <a:lnTo>
                  <a:pt x="143832" y="173685"/>
                </a:lnTo>
                <a:lnTo>
                  <a:pt x="172341" y="157680"/>
                </a:lnTo>
                <a:lnTo>
                  <a:pt x="130719" y="157680"/>
                </a:lnTo>
                <a:lnTo>
                  <a:pt x="122565" y="157313"/>
                </a:lnTo>
                <a:lnTo>
                  <a:pt x="114586" y="156211"/>
                </a:lnTo>
                <a:lnTo>
                  <a:pt x="106784" y="154374"/>
                </a:lnTo>
                <a:lnTo>
                  <a:pt x="99157" y="151802"/>
                </a:lnTo>
                <a:close/>
              </a:path>
              <a:path w="271145" h="174625">
                <a:moveTo>
                  <a:pt x="171038" y="16611"/>
                </a:moveTo>
                <a:lnTo>
                  <a:pt x="141495" y="16611"/>
                </a:lnTo>
                <a:lnTo>
                  <a:pt x="148906" y="18442"/>
                </a:lnTo>
                <a:lnTo>
                  <a:pt x="156743" y="25769"/>
                </a:lnTo>
                <a:lnTo>
                  <a:pt x="158703" y="31008"/>
                </a:lnTo>
                <a:lnTo>
                  <a:pt x="158703" y="62186"/>
                </a:lnTo>
                <a:lnTo>
                  <a:pt x="156999" y="68277"/>
                </a:lnTo>
                <a:lnTo>
                  <a:pt x="150184" y="76625"/>
                </a:lnTo>
                <a:lnTo>
                  <a:pt x="144221" y="78712"/>
                </a:lnTo>
                <a:lnTo>
                  <a:pt x="118068" y="78712"/>
                </a:lnTo>
                <a:lnTo>
                  <a:pt x="118068" y="95324"/>
                </a:lnTo>
                <a:lnTo>
                  <a:pt x="135702" y="95324"/>
                </a:lnTo>
                <a:lnTo>
                  <a:pt x="146212" y="96825"/>
                </a:lnTo>
                <a:lnTo>
                  <a:pt x="153719" y="101329"/>
                </a:lnTo>
                <a:lnTo>
                  <a:pt x="158223" y="108836"/>
                </a:lnTo>
                <a:lnTo>
                  <a:pt x="159725" y="119346"/>
                </a:lnTo>
                <a:lnTo>
                  <a:pt x="159725" y="143454"/>
                </a:lnTo>
                <a:lnTo>
                  <a:pt x="157638" y="148736"/>
                </a:lnTo>
                <a:lnTo>
                  <a:pt x="149289" y="155891"/>
                </a:lnTo>
                <a:lnTo>
                  <a:pt x="141708" y="157680"/>
                </a:lnTo>
                <a:lnTo>
                  <a:pt x="172341" y="157680"/>
                </a:lnTo>
                <a:lnTo>
                  <a:pt x="175027" y="152889"/>
                </a:lnTo>
                <a:lnTo>
                  <a:pt x="177159" y="145557"/>
                </a:lnTo>
                <a:lnTo>
                  <a:pt x="177870" y="137236"/>
                </a:lnTo>
                <a:lnTo>
                  <a:pt x="177870" y="117557"/>
                </a:lnTo>
                <a:lnTo>
                  <a:pt x="176640" y="106520"/>
                </a:lnTo>
                <a:lnTo>
                  <a:pt x="172950" y="97688"/>
                </a:lnTo>
                <a:lnTo>
                  <a:pt x="166801" y="91059"/>
                </a:lnTo>
                <a:lnTo>
                  <a:pt x="158192" y="86635"/>
                </a:lnTo>
                <a:lnTo>
                  <a:pt x="166353" y="81843"/>
                </a:lnTo>
                <a:lnTo>
                  <a:pt x="172183" y="74879"/>
                </a:lnTo>
                <a:lnTo>
                  <a:pt x="175681" y="65742"/>
                </a:lnTo>
                <a:lnTo>
                  <a:pt x="176847" y="54434"/>
                </a:lnTo>
                <a:lnTo>
                  <a:pt x="176847" y="36800"/>
                </a:lnTo>
                <a:lnTo>
                  <a:pt x="174036" y="20700"/>
                </a:lnTo>
                <a:lnTo>
                  <a:pt x="171038" y="16611"/>
                </a:lnTo>
                <a:close/>
              </a:path>
              <a:path w="271145" h="174625">
                <a:moveTo>
                  <a:pt x="131869" y="0"/>
                </a:moveTo>
                <a:lnTo>
                  <a:pt x="123323" y="223"/>
                </a:lnTo>
                <a:lnTo>
                  <a:pt x="115577" y="894"/>
                </a:lnTo>
                <a:lnTo>
                  <a:pt x="108629" y="2012"/>
                </a:lnTo>
                <a:lnTo>
                  <a:pt x="102479" y="3577"/>
                </a:lnTo>
                <a:lnTo>
                  <a:pt x="102479" y="20955"/>
                </a:lnTo>
                <a:lnTo>
                  <a:pt x="108645" y="19055"/>
                </a:lnTo>
                <a:lnTo>
                  <a:pt x="115385" y="17697"/>
                </a:lnTo>
                <a:lnTo>
                  <a:pt x="122701" y="16882"/>
                </a:lnTo>
                <a:lnTo>
                  <a:pt x="130591" y="16611"/>
                </a:lnTo>
                <a:lnTo>
                  <a:pt x="171038" y="16611"/>
                </a:lnTo>
                <a:lnTo>
                  <a:pt x="165603" y="9200"/>
                </a:lnTo>
                <a:lnTo>
                  <a:pt x="151547" y="2300"/>
                </a:lnTo>
                <a:lnTo>
                  <a:pt x="131869" y="0"/>
                </a:lnTo>
                <a:close/>
              </a:path>
              <a:path w="271145" h="174625">
                <a:moveTo>
                  <a:pt x="0" y="151291"/>
                </a:moveTo>
                <a:lnTo>
                  <a:pt x="0" y="169181"/>
                </a:lnTo>
                <a:lnTo>
                  <a:pt x="8173" y="171417"/>
                </a:lnTo>
                <a:lnTo>
                  <a:pt x="16349" y="173014"/>
                </a:lnTo>
                <a:lnTo>
                  <a:pt x="24529" y="173972"/>
                </a:lnTo>
                <a:lnTo>
                  <a:pt x="32711" y="174292"/>
                </a:lnTo>
                <a:lnTo>
                  <a:pt x="43601" y="173685"/>
                </a:lnTo>
                <a:lnTo>
                  <a:pt x="73393" y="157680"/>
                </a:lnTo>
                <a:lnTo>
                  <a:pt x="32583" y="157680"/>
                </a:lnTo>
                <a:lnTo>
                  <a:pt x="24744" y="157281"/>
                </a:lnTo>
                <a:lnTo>
                  <a:pt x="16700" y="156083"/>
                </a:lnTo>
                <a:lnTo>
                  <a:pt x="8452" y="154087"/>
                </a:lnTo>
                <a:lnTo>
                  <a:pt x="0" y="151291"/>
                </a:lnTo>
                <a:close/>
              </a:path>
              <a:path w="271145" h="174625">
                <a:moveTo>
                  <a:pt x="73718" y="87912"/>
                </a:moveTo>
                <a:lnTo>
                  <a:pt x="46418" y="87912"/>
                </a:lnTo>
                <a:lnTo>
                  <a:pt x="52517" y="89744"/>
                </a:lnTo>
                <a:lnTo>
                  <a:pt x="59162" y="97070"/>
                </a:lnTo>
                <a:lnTo>
                  <a:pt x="60823" y="102820"/>
                </a:lnTo>
                <a:lnTo>
                  <a:pt x="60823" y="143284"/>
                </a:lnTo>
                <a:lnTo>
                  <a:pt x="58685" y="148523"/>
                </a:lnTo>
                <a:lnTo>
                  <a:pt x="50175" y="155849"/>
                </a:lnTo>
                <a:lnTo>
                  <a:pt x="42883" y="157680"/>
                </a:lnTo>
                <a:lnTo>
                  <a:pt x="73393" y="157680"/>
                </a:lnTo>
                <a:lnTo>
                  <a:pt x="76093" y="152953"/>
                </a:lnTo>
                <a:lnTo>
                  <a:pt x="78249" y="145701"/>
                </a:lnTo>
                <a:lnTo>
                  <a:pt x="78968" y="137491"/>
                </a:lnTo>
                <a:lnTo>
                  <a:pt x="78968" y="109379"/>
                </a:lnTo>
                <a:lnTo>
                  <a:pt x="76555" y="92608"/>
                </a:lnTo>
                <a:lnTo>
                  <a:pt x="73718" y="87912"/>
                </a:lnTo>
                <a:close/>
              </a:path>
              <a:path w="271145" h="174625">
                <a:moveTo>
                  <a:pt x="74879" y="1277"/>
                </a:moveTo>
                <a:lnTo>
                  <a:pt x="1277" y="1277"/>
                </a:lnTo>
                <a:lnTo>
                  <a:pt x="1277" y="90724"/>
                </a:lnTo>
                <a:lnTo>
                  <a:pt x="25425" y="88615"/>
                </a:lnTo>
                <a:lnTo>
                  <a:pt x="32998" y="88088"/>
                </a:lnTo>
                <a:lnTo>
                  <a:pt x="37567" y="87912"/>
                </a:lnTo>
                <a:lnTo>
                  <a:pt x="73718" y="87912"/>
                </a:lnTo>
                <a:lnTo>
                  <a:pt x="69317" y="80629"/>
                </a:lnTo>
                <a:lnTo>
                  <a:pt x="57257" y="73441"/>
                </a:lnTo>
                <a:lnTo>
                  <a:pt x="49380" y="72323"/>
                </a:lnTo>
                <a:lnTo>
                  <a:pt x="19167" y="72323"/>
                </a:lnTo>
                <a:lnTo>
                  <a:pt x="19167" y="18144"/>
                </a:lnTo>
                <a:lnTo>
                  <a:pt x="74879" y="18144"/>
                </a:lnTo>
                <a:lnTo>
                  <a:pt x="74879" y="1277"/>
                </a:lnTo>
                <a:close/>
              </a:path>
              <a:path w="271145" h="174625">
                <a:moveTo>
                  <a:pt x="40378" y="71045"/>
                </a:moveTo>
                <a:lnTo>
                  <a:pt x="32711" y="71045"/>
                </a:lnTo>
                <a:lnTo>
                  <a:pt x="25641" y="71471"/>
                </a:lnTo>
                <a:lnTo>
                  <a:pt x="19167" y="72323"/>
                </a:lnTo>
                <a:lnTo>
                  <a:pt x="49380" y="72323"/>
                </a:lnTo>
                <a:lnTo>
                  <a:pt x="40378" y="710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9" name="object 89"/>
          <p:cNvSpPr/>
          <p:nvPr/>
        </p:nvSpPr>
        <p:spPr>
          <a:xfrm>
            <a:off x="5888818" y="12196460"/>
            <a:ext cx="303530" cy="177165"/>
          </a:xfrm>
          <a:custGeom>
            <a:avLst/>
            <a:gdLst/>
            <a:ahLst/>
            <a:cxnLst/>
            <a:rect l="l" t="t" r="r" b="b"/>
            <a:pathLst>
              <a:path w="303529" h="177165">
                <a:moveTo>
                  <a:pt x="224382" y="153080"/>
                </a:moveTo>
                <a:lnTo>
                  <a:pt x="257349" y="175570"/>
                </a:lnTo>
                <a:lnTo>
                  <a:pt x="268234" y="174907"/>
                </a:lnTo>
                <a:lnTo>
                  <a:pt x="297085" y="158958"/>
                </a:lnTo>
                <a:lnTo>
                  <a:pt x="257093" y="158958"/>
                </a:lnTo>
                <a:lnTo>
                  <a:pt x="248628" y="158591"/>
                </a:lnTo>
                <a:lnTo>
                  <a:pt x="240354" y="157489"/>
                </a:lnTo>
                <a:lnTo>
                  <a:pt x="232272" y="155652"/>
                </a:lnTo>
                <a:lnTo>
                  <a:pt x="224382" y="153080"/>
                </a:lnTo>
                <a:close/>
              </a:path>
              <a:path w="303529" h="177165">
                <a:moveTo>
                  <a:pt x="303350" y="106568"/>
                </a:moveTo>
                <a:lnTo>
                  <a:pt x="285205" y="106568"/>
                </a:lnTo>
                <a:lnTo>
                  <a:pt x="285205" y="135447"/>
                </a:lnTo>
                <a:lnTo>
                  <a:pt x="283448" y="145733"/>
                </a:lnTo>
                <a:lnTo>
                  <a:pt x="278177" y="153080"/>
                </a:lnTo>
                <a:lnTo>
                  <a:pt x="269392" y="157489"/>
                </a:lnTo>
                <a:lnTo>
                  <a:pt x="257093" y="158958"/>
                </a:lnTo>
                <a:lnTo>
                  <a:pt x="297085" y="158958"/>
                </a:lnTo>
                <a:lnTo>
                  <a:pt x="300507" y="152537"/>
                </a:lnTo>
                <a:lnTo>
                  <a:pt x="302639" y="144958"/>
                </a:lnTo>
                <a:lnTo>
                  <a:pt x="303350" y="136469"/>
                </a:lnTo>
                <a:lnTo>
                  <a:pt x="303350" y="106568"/>
                </a:lnTo>
                <a:close/>
              </a:path>
              <a:path w="303529" h="177165">
                <a:moveTo>
                  <a:pt x="261566" y="0"/>
                </a:moveTo>
                <a:lnTo>
                  <a:pt x="225348" y="17130"/>
                </a:lnTo>
                <a:lnTo>
                  <a:pt x="219526" y="40634"/>
                </a:lnTo>
                <a:lnTo>
                  <a:pt x="219526" y="74112"/>
                </a:lnTo>
                <a:lnTo>
                  <a:pt x="241824" y="109443"/>
                </a:lnTo>
                <a:lnTo>
                  <a:pt x="257605" y="111935"/>
                </a:lnTo>
                <a:lnTo>
                  <a:pt x="265942" y="111600"/>
                </a:lnTo>
                <a:lnTo>
                  <a:pt x="273322" y="110593"/>
                </a:lnTo>
                <a:lnTo>
                  <a:pt x="279743" y="108916"/>
                </a:lnTo>
                <a:lnTo>
                  <a:pt x="285205" y="106568"/>
                </a:lnTo>
                <a:lnTo>
                  <a:pt x="303350" y="106568"/>
                </a:lnTo>
                <a:lnTo>
                  <a:pt x="303350" y="95579"/>
                </a:lnTo>
                <a:lnTo>
                  <a:pt x="260416" y="95579"/>
                </a:lnTo>
                <a:lnTo>
                  <a:pt x="250465" y="94174"/>
                </a:lnTo>
                <a:lnTo>
                  <a:pt x="243357" y="89957"/>
                </a:lnTo>
                <a:lnTo>
                  <a:pt x="239092" y="82929"/>
                </a:lnTo>
                <a:lnTo>
                  <a:pt x="237671" y="73090"/>
                </a:lnTo>
                <a:lnTo>
                  <a:pt x="237671" y="40634"/>
                </a:lnTo>
                <a:lnTo>
                  <a:pt x="239156" y="30012"/>
                </a:lnTo>
                <a:lnTo>
                  <a:pt x="243613" y="22425"/>
                </a:lnTo>
                <a:lnTo>
                  <a:pt x="251040" y="17873"/>
                </a:lnTo>
                <a:lnTo>
                  <a:pt x="261438" y="16355"/>
                </a:lnTo>
                <a:lnTo>
                  <a:pt x="297024" y="16355"/>
                </a:lnTo>
                <a:lnTo>
                  <a:pt x="293128" y="11116"/>
                </a:lnTo>
                <a:lnTo>
                  <a:pt x="287321" y="6253"/>
                </a:lnTo>
                <a:lnTo>
                  <a:pt x="280126" y="2779"/>
                </a:lnTo>
                <a:lnTo>
                  <a:pt x="271541" y="694"/>
                </a:lnTo>
                <a:lnTo>
                  <a:pt x="261566" y="0"/>
                </a:lnTo>
                <a:close/>
              </a:path>
              <a:path w="303529" h="177165">
                <a:moveTo>
                  <a:pt x="297024" y="16355"/>
                </a:moveTo>
                <a:lnTo>
                  <a:pt x="261438" y="16355"/>
                </a:lnTo>
                <a:lnTo>
                  <a:pt x="271836" y="17873"/>
                </a:lnTo>
                <a:lnTo>
                  <a:pt x="279263" y="22425"/>
                </a:lnTo>
                <a:lnTo>
                  <a:pt x="283720" y="30012"/>
                </a:lnTo>
                <a:lnTo>
                  <a:pt x="285205" y="40634"/>
                </a:lnTo>
                <a:lnTo>
                  <a:pt x="285205" y="89701"/>
                </a:lnTo>
                <a:lnTo>
                  <a:pt x="280397" y="92273"/>
                </a:lnTo>
                <a:lnTo>
                  <a:pt x="274663" y="94110"/>
                </a:lnTo>
                <a:lnTo>
                  <a:pt x="268003" y="95212"/>
                </a:lnTo>
                <a:lnTo>
                  <a:pt x="260416" y="95579"/>
                </a:lnTo>
                <a:lnTo>
                  <a:pt x="303350" y="95579"/>
                </a:lnTo>
                <a:lnTo>
                  <a:pt x="303350" y="40634"/>
                </a:lnTo>
                <a:lnTo>
                  <a:pt x="302711" y="31889"/>
                </a:lnTo>
                <a:lnTo>
                  <a:pt x="300794" y="24054"/>
                </a:lnTo>
                <a:lnTo>
                  <a:pt x="297600" y="17130"/>
                </a:lnTo>
                <a:lnTo>
                  <a:pt x="297024" y="16355"/>
                </a:lnTo>
                <a:close/>
              </a:path>
              <a:path w="303529" h="177165">
                <a:moveTo>
                  <a:pt x="150652" y="0"/>
                </a:moveTo>
                <a:lnTo>
                  <a:pt x="114618" y="17130"/>
                </a:lnTo>
                <a:lnTo>
                  <a:pt x="108868" y="40634"/>
                </a:lnTo>
                <a:lnTo>
                  <a:pt x="108868" y="136469"/>
                </a:lnTo>
                <a:lnTo>
                  <a:pt x="132092" y="174100"/>
                </a:lnTo>
                <a:lnTo>
                  <a:pt x="150652" y="176847"/>
                </a:lnTo>
                <a:lnTo>
                  <a:pt x="160635" y="176161"/>
                </a:lnTo>
                <a:lnTo>
                  <a:pt x="169245" y="174100"/>
                </a:lnTo>
                <a:lnTo>
                  <a:pt x="176480" y="170666"/>
                </a:lnTo>
                <a:lnTo>
                  <a:pt x="182342" y="165858"/>
                </a:lnTo>
                <a:lnTo>
                  <a:pt x="186421" y="160492"/>
                </a:lnTo>
                <a:lnTo>
                  <a:pt x="150780" y="160492"/>
                </a:lnTo>
                <a:lnTo>
                  <a:pt x="140382" y="158958"/>
                </a:lnTo>
                <a:lnTo>
                  <a:pt x="132955" y="154358"/>
                </a:lnTo>
                <a:lnTo>
                  <a:pt x="128499" y="146691"/>
                </a:lnTo>
                <a:lnTo>
                  <a:pt x="127084" y="136469"/>
                </a:lnTo>
                <a:lnTo>
                  <a:pt x="127048" y="40634"/>
                </a:lnTo>
                <a:lnTo>
                  <a:pt x="128499" y="30156"/>
                </a:lnTo>
                <a:lnTo>
                  <a:pt x="132955" y="22489"/>
                </a:lnTo>
                <a:lnTo>
                  <a:pt x="140382" y="17889"/>
                </a:lnTo>
                <a:lnTo>
                  <a:pt x="150780" y="16355"/>
                </a:lnTo>
                <a:lnTo>
                  <a:pt x="186287" y="16355"/>
                </a:lnTo>
                <a:lnTo>
                  <a:pt x="182342" y="11116"/>
                </a:lnTo>
                <a:lnTo>
                  <a:pt x="176480" y="6253"/>
                </a:lnTo>
                <a:lnTo>
                  <a:pt x="169245" y="2779"/>
                </a:lnTo>
                <a:lnTo>
                  <a:pt x="160635" y="694"/>
                </a:lnTo>
                <a:lnTo>
                  <a:pt x="150652" y="0"/>
                </a:lnTo>
                <a:close/>
              </a:path>
              <a:path w="303529" h="177165">
                <a:moveTo>
                  <a:pt x="186287" y="16355"/>
                </a:moveTo>
                <a:lnTo>
                  <a:pt x="150780" y="16355"/>
                </a:lnTo>
                <a:lnTo>
                  <a:pt x="161178" y="17889"/>
                </a:lnTo>
                <a:lnTo>
                  <a:pt x="168606" y="22489"/>
                </a:lnTo>
                <a:lnTo>
                  <a:pt x="173062" y="30156"/>
                </a:lnTo>
                <a:lnTo>
                  <a:pt x="174512" y="40634"/>
                </a:lnTo>
                <a:lnTo>
                  <a:pt x="174477" y="136469"/>
                </a:lnTo>
                <a:lnTo>
                  <a:pt x="173062" y="146691"/>
                </a:lnTo>
                <a:lnTo>
                  <a:pt x="168606" y="154358"/>
                </a:lnTo>
                <a:lnTo>
                  <a:pt x="161178" y="158958"/>
                </a:lnTo>
                <a:lnTo>
                  <a:pt x="150780" y="160492"/>
                </a:lnTo>
                <a:lnTo>
                  <a:pt x="186421" y="160492"/>
                </a:lnTo>
                <a:lnTo>
                  <a:pt x="186870" y="159901"/>
                </a:lnTo>
                <a:lnTo>
                  <a:pt x="190105" y="153016"/>
                </a:lnTo>
                <a:lnTo>
                  <a:pt x="192045" y="145206"/>
                </a:lnTo>
                <a:lnTo>
                  <a:pt x="192692" y="136469"/>
                </a:lnTo>
                <a:lnTo>
                  <a:pt x="192692" y="40634"/>
                </a:lnTo>
                <a:lnTo>
                  <a:pt x="192045" y="31889"/>
                </a:lnTo>
                <a:lnTo>
                  <a:pt x="190105" y="24054"/>
                </a:lnTo>
                <a:lnTo>
                  <a:pt x="186870" y="17130"/>
                </a:lnTo>
                <a:lnTo>
                  <a:pt x="186287" y="16355"/>
                </a:lnTo>
                <a:close/>
              </a:path>
              <a:path w="303529" h="177165">
                <a:moveTo>
                  <a:pt x="0" y="153080"/>
                </a:moveTo>
                <a:lnTo>
                  <a:pt x="0" y="170970"/>
                </a:lnTo>
                <a:lnTo>
                  <a:pt x="7147" y="172982"/>
                </a:lnTo>
                <a:lnTo>
                  <a:pt x="15301" y="174420"/>
                </a:lnTo>
                <a:lnTo>
                  <a:pt x="24461" y="175282"/>
                </a:lnTo>
                <a:lnTo>
                  <a:pt x="34628" y="175570"/>
                </a:lnTo>
                <a:lnTo>
                  <a:pt x="44675" y="174963"/>
                </a:lnTo>
                <a:lnTo>
                  <a:pt x="73183" y="158958"/>
                </a:lnTo>
                <a:lnTo>
                  <a:pt x="31561" y="158958"/>
                </a:lnTo>
                <a:lnTo>
                  <a:pt x="23407" y="158591"/>
                </a:lnTo>
                <a:lnTo>
                  <a:pt x="15429" y="157489"/>
                </a:lnTo>
                <a:lnTo>
                  <a:pt x="7626" y="155652"/>
                </a:lnTo>
                <a:lnTo>
                  <a:pt x="0" y="153080"/>
                </a:lnTo>
                <a:close/>
              </a:path>
              <a:path w="303529" h="177165">
                <a:moveTo>
                  <a:pt x="71880" y="17889"/>
                </a:moveTo>
                <a:lnTo>
                  <a:pt x="42337" y="17889"/>
                </a:lnTo>
                <a:lnTo>
                  <a:pt x="49740" y="19720"/>
                </a:lnTo>
                <a:lnTo>
                  <a:pt x="57586" y="27046"/>
                </a:lnTo>
                <a:lnTo>
                  <a:pt x="59545" y="32285"/>
                </a:lnTo>
                <a:lnTo>
                  <a:pt x="59545" y="63464"/>
                </a:lnTo>
                <a:lnTo>
                  <a:pt x="57841" y="69555"/>
                </a:lnTo>
                <a:lnTo>
                  <a:pt x="51026" y="77903"/>
                </a:lnTo>
                <a:lnTo>
                  <a:pt x="45063" y="79990"/>
                </a:lnTo>
                <a:lnTo>
                  <a:pt x="18911" y="79990"/>
                </a:lnTo>
                <a:lnTo>
                  <a:pt x="18911" y="96601"/>
                </a:lnTo>
                <a:lnTo>
                  <a:pt x="36545" y="96601"/>
                </a:lnTo>
                <a:lnTo>
                  <a:pt x="47055" y="98103"/>
                </a:lnTo>
                <a:lnTo>
                  <a:pt x="54562" y="102607"/>
                </a:lnTo>
                <a:lnTo>
                  <a:pt x="59066" y="110114"/>
                </a:lnTo>
                <a:lnTo>
                  <a:pt x="60567" y="120624"/>
                </a:lnTo>
                <a:lnTo>
                  <a:pt x="60567" y="144732"/>
                </a:lnTo>
                <a:lnTo>
                  <a:pt x="58480" y="150014"/>
                </a:lnTo>
                <a:lnTo>
                  <a:pt x="50123" y="157169"/>
                </a:lnTo>
                <a:lnTo>
                  <a:pt x="42550" y="158958"/>
                </a:lnTo>
                <a:lnTo>
                  <a:pt x="73183" y="158958"/>
                </a:lnTo>
                <a:lnTo>
                  <a:pt x="75869" y="154166"/>
                </a:lnTo>
                <a:lnTo>
                  <a:pt x="78001" y="146835"/>
                </a:lnTo>
                <a:lnTo>
                  <a:pt x="78712" y="138513"/>
                </a:lnTo>
                <a:lnTo>
                  <a:pt x="78712" y="118835"/>
                </a:lnTo>
                <a:lnTo>
                  <a:pt x="77482" y="107798"/>
                </a:lnTo>
                <a:lnTo>
                  <a:pt x="73793" y="98965"/>
                </a:lnTo>
                <a:lnTo>
                  <a:pt x="67643" y="92337"/>
                </a:lnTo>
                <a:lnTo>
                  <a:pt x="59034" y="87912"/>
                </a:lnTo>
                <a:lnTo>
                  <a:pt x="67192" y="83121"/>
                </a:lnTo>
                <a:lnTo>
                  <a:pt x="73023" y="76157"/>
                </a:lnTo>
                <a:lnTo>
                  <a:pt x="76523" y="67020"/>
                </a:lnTo>
                <a:lnTo>
                  <a:pt x="77690" y="55712"/>
                </a:lnTo>
                <a:lnTo>
                  <a:pt x="77690" y="38078"/>
                </a:lnTo>
                <a:lnTo>
                  <a:pt x="74879" y="21978"/>
                </a:lnTo>
                <a:lnTo>
                  <a:pt x="71880" y="17889"/>
                </a:lnTo>
                <a:close/>
              </a:path>
              <a:path w="303529" h="177165">
                <a:moveTo>
                  <a:pt x="32711" y="1277"/>
                </a:moveTo>
                <a:lnTo>
                  <a:pt x="24166" y="1501"/>
                </a:lnTo>
                <a:lnTo>
                  <a:pt x="16419" y="2172"/>
                </a:lnTo>
                <a:lnTo>
                  <a:pt x="9471" y="3290"/>
                </a:lnTo>
                <a:lnTo>
                  <a:pt x="3322" y="4855"/>
                </a:lnTo>
                <a:lnTo>
                  <a:pt x="3322" y="22233"/>
                </a:lnTo>
                <a:lnTo>
                  <a:pt x="9484" y="20333"/>
                </a:lnTo>
                <a:lnTo>
                  <a:pt x="16224" y="18975"/>
                </a:lnTo>
                <a:lnTo>
                  <a:pt x="23542" y="18160"/>
                </a:lnTo>
                <a:lnTo>
                  <a:pt x="31433" y="17889"/>
                </a:lnTo>
                <a:lnTo>
                  <a:pt x="71880" y="17889"/>
                </a:lnTo>
                <a:lnTo>
                  <a:pt x="66445" y="10477"/>
                </a:lnTo>
                <a:lnTo>
                  <a:pt x="52389" y="3577"/>
                </a:lnTo>
                <a:lnTo>
                  <a:pt x="32711" y="12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0" name="object 90"/>
          <p:cNvSpPr txBox="1"/>
          <p:nvPr/>
        </p:nvSpPr>
        <p:spPr>
          <a:xfrm>
            <a:off x="6332036" y="12102493"/>
            <a:ext cx="3752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25" dirty="0">
                <a:latin typeface="Arial Narrow"/>
                <a:cs typeface="Arial Narrow"/>
              </a:rPr>
              <a:t>232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91" name="object 9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828259" y="12199016"/>
            <a:ext cx="228726" cy="173014"/>
          </a:xfrm>
          <a:prstGeom prst="rect">
            <a:avLst/>
          </a:prstGeom>
        </p:spPr>
      </p:pic>
      <p:pic>
        <p:nvPicPr>
          <p:cNvPr id="92" name="object 9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311776" y="12197738"/>
            <a:ext cx="168158" cy="174292"/>
          </a:xfrm>
          <a:prstGeom prst="rect">
            <a:avLst/>
          </a:prstGeom>
        </p:spPr>
      </p:pic>
      <p:pic>
        <p:nvPicPr>
          <p:cNvPr id="93" name="object 9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780732" y="12199016"/>
            <a:ext cx="146180" cy="171736"/>
          </a:xfrm>
          <a:prstGeom prst="rect">
            <a:avLst/>
          </a:prstGeom>
        </p:spPr>
      </p:pic>
      <p:sp>
        <p:nvSpPr>
          <p:cNvPr id="94" name="object 94"/>
          <p:cNvSpPr txBox="1"/>
          <p:nvPr/>
        </p:nvSpPr>
        <p:spPr>
          <a:xfrm>
            <a:off x="8243628" y="12102493"/>
            <a:ext cx="14224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50" dirty="0">
                <a:latin typeface="Arial Narrow"/>
                <a:cs typeface="Arial Narrow"/>
              </a:rPr>
              <a:t>4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95" name="object 9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718894" y="12196460"/>
            <a:ext cx="83823" cy="176847"/>
          </a:xfrm>
          <a:prstGeom prst="rect">
            <a:avLst/>
          </a:prstGeom>
        </p:spPr>
      </p:pic>
      <p:sp>
        <p:nvSpPr>
          <p:cNvPr id="96" name="object 96"/>
          <p:cNvSpPr txBox="1"/>
          <p:nvPr/>
        </p:nvSpPr>
        <p:spPr>
          <a:xfrm>
            <a:off x="2700010" y="12072594"/>
            <a:ext cx="835025" cy="6991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R="12700" algn="r">
              <a:lnSpc>
                <a:spcPct val="100000"/>
              </a:lnSpc>
              <a:spcBef>
                <a:spcPts val="345"/>
              </a:spcBef>
            </a:pPr>
            <a:r>
              <a:rPr sz="2000" spc="-25" dirty="0">
                <a:latin typeface="Arial Narrow"/>
                <a:cs typeface="Arial Narrow"/>
              </a:rPr>
              <a:t>682</a:t>
            </a:r>
            <a:endParaRPr sz="2000" dirty="0">
              <a:latin typeface="Arial Narrow"/>
              <a:cs typeface="Arial Narrow"/>
            </a:endParaRPr>
          </a:p>
          <a:p>
            <a:pPr marR="5080" algn="r">
              <a:lnSpc>
                <a:spcPct val="100000"/>
              </a:lnSpc>
              <a:spcBef>
                <a:spcPts val="250"/>
              </a:spcBef>
            </a:pPr>
            <a:r>
              <a:rPr sz="2000" dirty="0">
                <a:latin typeface="Arial Narrow"/>
                <a:cs typeface="Arial Narrow"/>
              </a:rPr>
              <a:t>398</a:t>
            </a:r>
            <a:r>
              <a:rPr sz="2000" spc="390" dirty="0">
                <a:latin typeface="Arial Narrow"/>
                <a:cs typeface="Arial Narrow"/>
              </a:rPr>
              <a:t> </a:t>
            </a:r>
            <a:r>
              <a:rPr sz="2000" spc="-25" dirty="0">
                <a:latin typeface="Arial Narrow"/>
                <a:cs typeface="Arial Narrow"/>
              </a:rPr>
              <a:t>293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3629150" y="12533034"/>
            <a:ext cx="301625" cy="177165"/>
          </a:xfrm>
          <a:custGeom>
            <a:avLst/>
            <a:gdLst/>
            <a:ahLst/>
            <a:cxnLst/>
            <a:rect l="l" t="t" r="r" b="b"/>
            <a:pathLst>
              <a:path w="301625" h="177165">
                <a:moveTo>
                  <a:pt x="222082" y="153080"/>
                </a:moveTo>
                <a:lnTo>
                  <a:pt x="255049" y="175570"/>
                </a:lnTo>
                <a:lnTo>
                  <a:pt x="265934" y="174907"/>
                </a:lnTo>
                <a:lnTo>
                  <a:pt x="294785" y="158958"/>
                </a:lnTo>
                <a:lnTo>
                  <a:pt x="254793" y="158958"/>
                </a:lnTo>
                <a:lnTo>
                  <a:pt x="246328" y="158591"/>
                </a:lnTo>
                <a:lnTo>
                  <a:pt x="238054" y="157489"/>
                </a:lnTo>
                <a:lnTo>
                  <a:pt x="229972" y="155652"/>
                </a:lnTo>
                <a:lnTo>
                  <a:pt x="222082" y="153080"/>
                </a:lnTo>
                <a:close/>
              </a:path>
              <a:path w="301625" h="177165">
                <a:moveTo>
                  <a:pt x="301050" y="106568"/>
                </a:moveTo>
                <a:lnTo>
                  <a:pt x="282905" y="106568"/>
                </a:lnTo>
                <a:lnTo>
                  <a:pt x="282905" y="135447"/>
                </a:lnTo>
                <a:lnTo>
                  <a:pt x="281148" y="145733"/>
                </a:lnTo>
                <a:lnTo>
                  <a:pt x="275877" y="153080"/>
                </a:lnTo>
                <a:lnTo>
                  <a:pt x="267092" y="157489"/>
                </a:lnTo>
                <a:lnTo>
                  <a:pt x="254793" y="158958"/>
                </a:lnTo>
                <a:lnTo>
                  <a:pt x="294785" y="158958"/>
                </a:lnTo>
                <a:lnTo>
                  <a:pt x="298207" y="152537"/>
                </a:lnTo>
                <a:lnTo>
                  <a:pt x="300339" y="144958"/>
                </a:lnTo>
                <a:lnTo>
                  <a:pt x="301050" y="136469"/>
                </a:lnTo>
                <a:lnTo>
                  <a:pt x="301050" y="106568"/>
                </a:lnTo>
                <a:close/>
              </a:path>
              <a:path w="301625" h="177165">
                <a:moveTo>
                  <a:pt x="259266" y="0"/>
                </a:moveTo>
                <a:lnTo>
                  <a:pt x="223048" y="17130"/>
                </a:lnTo>
                <a:lnTo>
                  <a:pt x="217226" y="40634"/>
                </a:lnTo>
                <a:lnTo>
                  <a:pt x="217226" y="74112"/>
                </a:lnTo>
                <a:lnTo>
                  <a:pt x="239524" y="109443"/>
                </a:lnTo>
                <a:lnTo>
                  <a:pt x="255305" y="111935"/>
                </a:lnTo>
                <a:lnTo>
                  <a:pt x="263642" y="111600"/>
                </a:lnTo>
                <a:lnTo>
                  <a:pt x="271022" y="110593"/>
                </a:lnTo>
                <a:lnTo>
                  <a:pt x="277442" y="108916"/>
                </a:lnTo>
                <a:lnTo>
                  <a:pt x="282905" y="106568"/>
                </a:lnTo>
                <a:lnTo>
                  <a:pt x="301050" y="106568"/>
                </a:lnTo>
                <a:lnTo>
                  <a:pt x="301050" y="95579"/>
                </a:lnTo>
                <a:lnTo>
                  <a:pt x="258116" y="95579"/>
                </a:lnTo>
                <a:lnTo>
                  <a:pt x="248165" y="94174"/>
                </a:lnTo>
                <a:lnTo>
                  <a:pt x="241057" y="89957"/>
                </a:lnTo>
                <a:lnTo>
                  <a:pt x="236792" y="82929"/>
                </a:lnTo>
                <a:lnTo>
                  <a:pt x="235371" y="73090"/>
                </a:lnTo>
                <a:lnTo>
                  <a:pt x="235371" y="40634"/>
                </a:lnTo>
                <a:lnTo>
                  <a:pt x="236856" y="30012"/>
                </a:lnTo>
                <a:lnTo>
                  <a:pt x="241313" y="22425"/>
                </a:lnTo>
                <a:lnTo>
                  <a:pt x="248740" y="17873"/>
                </a:lnTo>
                <a:lnTo>
                  <a:pt x="259138" y="16355"/>
                </a:lnTo>
                <a:lnTo>
                  <a:pt x="294724" y="16355"/>
                </a:lnTo>
                <a:lnTo>
                  <a:pt x="290827" y="11116"/>
                </a:lnTo>
                <a:lnTo>
                  <a:pt x="285021" y="6253"/>
                </a:lnTo>
                <a:lnTo>
                  <a:pt x="277826" y="2779"/>
                </a:lnTo>
                <a:lnTo>
                  <a:pt x="269241" y="694"/>
                </a:lnTo>
                <a:lnTo>
                  <a:pt x="259266" y="0"/>
                </a:lnTo>
                <a:close/>
              </a:path>
              <a:path w="301625" h="177165">
                <a:moveTo>
                  <a:pt x="294724" y="16355"/>
                </a:moveTo>
                <a:lnTo>
                  <a:pt x="259138" y="16355"/>
                </a:lnTo>
                <a:lnTo>
                  <a:pt x="269536" y="17873"/>
                </a:lnTo>
                <a:lnTo>
                  <a:pt x="276963" y="22425"/>
                </a:lnTo>
                <a:lnTo>
                  <a:pt x="281420" y="30012"/>
                </a:lnTo>
                <a:lnTo>
                  <a:pt x="282905" y="40634"/>
                </a:lnTo>
                <a:lnTo>
                  <a:pt x="282905" y="89701"/>
                </a:lnTo>
                <a:lnTo>
                  <a:pt x="278097" y="92273"/>
                </a:lnTo>
                <a:lnTo>
                  <a:pt x="272363" y="94110"/>
                </a:lnTo>
                <a:lnTo>
                  <a:pt x="265703" y="95212"/>
                </a:lnTo>
                <a:lnTo>
                  <a:pt x="258116" y="95579"/>
                </a:lnTo>
                <a:lnTo>
                  <a:pt x="301050" y="95579"/>
                </a:lnTo>
                <a:lnTo>
                  <a:pt x="301050" y="40634"/>
                </a:lnTo>
                <a:lnTo>
                  <a:pt x="300411" y="31889"/>
                </a:lnTo>
                <a:lnTo>
                  <a:pt x="298494" y="24054"/>
                </a:lnTo>
                <a:lnTo>
                  <a:pt x="295300" y="17130"/>
                </a:lnTo>
                <a:lnTo>
                  <a:pt x="294724" y="16355"/>
                </a:lnTo>
                <a:close/>
              </a:path>
              <a:path w="301625" h="177165">
                <a:moveTo>
                  <a:pt x="148352" y="0"/>
                </a:moveTo>
                <a:lnTo>
                  <a:pt x="112318" y="17130"/>
                </a:lnTo>
                <a:lnTo>
                  <a:pt x="106568" y="40634"/>
                </a:lnTo>
                <a:lnTo>
                  <a:pt x="106568" y="136469"/>
                </a:lnTo>
                <a:lnTo>
                  <a:pt x="129792" y="174100"/>
                </a:lnTo>
                <a:lnTo>
                  <a:pt x="148352" y="176847"/>
                </a:lnTo>
                <a:lnTo>
                  <a:pt x="158335" y="176161"/>
                </a:lnTo>
                <a:lnTo>
                  <a:pt x="166944" y="174100"/>
                </a:lnTo>
                <a:lnTo>
                  <a:pt x="174180" y="170666"/>
                </a:lnTo>
                <a:lnTo>
                  <a:pt x="180042" y="165858"/>
                </a:lnTo>
                <a:lnTo>
                  <a:pt x="184121" y="160492"/>
                </a:lnTo>
                <a:lnTo>
                  <a:pt x="148480" y="160492"/>
                </a:lnTo>
                <a:lnTo>
                  <a:pt x="138082" y="158958"/>
                </a:lnTo>
                <a:lnTo>
                  <a:pt x="130655" y="154358"/>
                </a:lnTo>
                <a:lnTo>
                  <a:pt x="126199" y="146691"/>
                </a:lnTo>
                <a:lnTo>
                  <a:pt x="124784" y="136469"/>
                </a:lnTo>
                <a:lnTo>
                  <a:pt x="124748" y="40634"/>
                </a:lnTo>
                <a:lnTo>
                  <a:pt x="126199" y="30156"/>
                </a:lnTo>
                <a:lnTo>
                  <a:pt x="130655" y="22489"/>
                </a:lnTo>
                <a:lnTo>
                  <a:pt x="138082" y="17889"/>
                </a:lnTo>
                <a:lnTo>
                  <a:pt x="148480" y="16355"/>
                </a:lnTo>
                <a:lnTo>
                  <a:pt x="183987" y="16355"/>
                </a:lnTo>
                <a:lnTo>
                  <a:pt x="180042" y="11116"/>
                </a:lnTo>
                <a:lnTo>
                  <a:pt x="174180" y="6253"/>
                </a:lnTo>
                <a:lnTo>
                  <a:pt x="166944" y="2779"/>
                </a:lnTo>
                <a:lnTo>
                  <a:pt x="158335" y="694"/>
                </a:lnTo>
                <a:lnTo>
                  <a:pt x="148352" y="0"/>
                </a:lnTo>
                <a:close/>
              </a:path>
              <a:path w="301625" h="177165">
                <a:moveTo>
                  <a:pt x="183987" y="16355"/>
                </a:moveTo>
                <a:lnTo>
                  <a:pt x="148480" y="16355"/>
                </a:lnTo>
                <a:lnTo>
                  <a:pt x="158878" y="17889"/>
                </a:lnTo>
                <a:lnTo>
                  <a:pt x="166306" y="22489"/>
                </a:lnTo>
                <a:lnTo>
                  <a:pt x="170762" y="30156"/>
                </a:lnTo>
                <a:lnTo>
                  <a:pt x="172212" y="40634"/>
                </a:lnTo>
                <a:lnTo>
                  <a:pt x="172177" y="136469"/>
                </a:lnTo>
                <a:lnTo>
                  <a:pt x="170762" y="146691"/>
                </a:lnTo>
                <a:lnTo>
                  <a:pt x="166306" y="154358"/>
                </a:lnTo>
                <a:lnTo>
                  <a:pt x="158878" y="158958"/>
                </a:lnTo>
                <a:lnTo>
                  <a:pt x="148480" y="160492"/>
                </a:lnTo>
                <a:lnTo>
                  <a:pt x="184121" y="160492"/>
                </a:lnTo>
                <a:lnTo>
                  <a:pt x="184570" y="159901"/>
                </a:lnTo>
                <a:lnTo>
                  <a:pt x="187805" y="153016"/>
                </a:lnTo>
                <a:lnTo>
                  <a:pt x="189745" y="145206"/>
                </a:lnTo>
                <a:lnTo>
                  <a:pt x="190392" y="136469"/>
                </a:lnTo>
                <a:lnTo>
                  <a:pt x="190392" y="40634"/>
                </a:lnTo>
                <a:lnTo>
                  <a:pt x="189745" y="31889"/>
                </a:lnTo>
                <a:lnTo>
                  <a:pt x="187805" y="24054"/>
                </a:lnTo>
                <a:lnTo>
                  <a:pt x="184570" y="17130"/>
                </a:lnTo>
                <a:lnTo>
                  <a:pt x="183987" y="16355"/>
                </a:lnTo>
                <a:close/>
              </a:path>
              <a:path w="301625" h="177165">
                <a:moveTo>
                  <a:pt x="74000" y="18144"/>
                </a:moveTo>
                <a:lnTo>
                  <a:pt x="44510" y="18144"/>
                </a:lnTo>
                <a:lnTo>
                  <a:pt x="51963" y="19848"/>
                </a:lnTo>
                <a:lnTo>
                  <a:pt x="59460" y="26663"/>
                </a:lnTo>
                <a:lnTo>
                  <a:pt x="61334" y="31774"/>
                </a:lnTo>
                <a:lnTo>
                  <a:pt x="61334" y="57671"/>
                </a:lnTo>
                <a:lnTo>
                  <a:pt x="60397" y="63123"/>
                </a:lnTo>
                <a:lnTo>
                  <a:pt x="56649" y="71301"/>
                </a:lnTo>
                <a:lnTo>
                  <a:pt x="53071" y="75049"/>
                </a:lnTo>
                <a:lnTo>
                  <a:pt x="47789" y="78457"/>
                </a:lnTo>
                <a:lnTo>
                  <a:pt x="20780" y="97743"/>
                </a:lnTo>
                <a:lnTo>
                  <a:pt x="0" y="137236"/>
                </a:lnTo>
                <a:lnTo>
                  <a:pt x="0" y="174292"/>
                </a:lnTo>
                <a:lnTo>
                  <a:pt x="79990" y="174292"/>
                </a:lnTo>
                <a:lnTo>
                  <a:pt x="79990" y="157425"/>
                </a:lnTo>
                <a:lnTo>
                  <a:pt x="18400" y="157425"/>
                </a:lnTo>
                <a:lnTo>
                  <a:pt x="18400" y="130335"/>
                </a:lnTo>
                <a:lnTo>
                  <a:pt x="19848" y="124458"/>
                </a:lnTo>
                <a:lnTo>
                  <a:pt x="25641" y="116280"/>
                </a:lnTo>
                <a:lnTo>
                  <a:pt x="31348" y="111339"/>
                </a:lnTo>
                <a:lnTo>
                  <a:pt x="39867" y="105546"/>
                </a:lnTo>
                <a:lnTo>
                  <a:pt x="59545" y="91490"/>
                </a:lnTo>
                <a:lnTo>
                  <a:pt x="79385" y="57671"/>
                </a:lnTo>
                <a:lnTo>
                  <a:pt x="79479" y="37567"/>
                </a:lnTo>
                <a:lnTo>
                  <a:pt x="76652" y="21690"/>
                </a:lnTo>
                <a:lnTo>
                  <a:pt x="74000" y="18144"/>
                </a:lnTo>
                <a:close/>
              </a:path>
              <a:path w="301625" h="177165">
                <a:moveTo>
                  <a:pt x="34245" y="1277"/>
                </a:moveTo>
                <a:lnTo>
                  <a:pt x="25476" y="1565"/>
                </a:lnTo>
                <a:lnTo>
                  <a:pt x="17314" y="2427"/>
                </a:lnTo>
                <a:lnTo>
                  <a:pt x="9759" y="3865"/>
                </a:lnTo>
                <a:lnTo>
                  <a:pt x="2811" y="5877"/>
                </a:lnTo>
                <a:lnTo>
                  <a:pt x="2811" y="23511"/>
                </a:lnTo>
                <a:lnTo>
                  <a:pt x="9894" y="21163"/>
                </a:lnTo>
                <a:lnTo>
                  <a:pt x="17346" y="19486"/>
                </a:lnTo>
                <a:lnTo>
                  <a:pt x="25164" y="18480"/>
                </a:lnTo>
                <a:lnTo>
                  <a:pt x="33350" y="18144"/>
                </a:lnTo>
                <a:lnTo>
                  <a:pt x="74000" y="18144"/>
                </a:lnTo>
                <a:lnTo>
                  <a:pt x="68170" y="10350"/>
                </a:lnTo>
                <a:lnTo>
                  <a:pt x="54035" y="3545"/>
                </a:lnTo>
                <a:lnTo>
                  <a:pt x="34245" y="12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8" name="object 98"/>
          <p:cNvSpPr txBox="1"/>
          <p:nvPr/>
        </p:nvSpPr>
        <p:spPr>
          <a:xfrm>
            <a:off x="4079526" y="12439065"/>
            <a:ext cx="3752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25" dirty="0">
                <a:latin typeface="Arial Narrow"/>
                <a:cs typeface="Arial Narrow"/>
              </a:rPr>
              <a:t>126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99" name="object 9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4605904" y="12535589"/>
            <a:ext cx="170458" cy="173014"/>
          </a:xfrm>
          <a:prstGeom prst="rect">
            <a:avLst/>
          </a:prstGeom>
        </p:spPr>
      </p:pic>
      <p:pic>
        <p:nvPicPr>
          <p:cNvPr id="100" name="object 10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553266" y="12535589"/>
            <a:ext cx="78968" cy="173014"/>
          </a:xfrm>
          <a:prstGeom prst="rect">
            <a:avLst/>
          </a:prstGeom>
        </p:spPr>
      </p:pic>
      <p:pic>
        <p:nvPicPr>
          <p:cNvPr id="101" name="object 10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03052" y="12533034"/>
            <a:ext cx="83823" cy="176847"/>
          </a:xfrm>
          <a:prstGeom prst="rect">
            <a:avLst/>
          </a:prstGeom>
        </p:spPr>
      </p:pic>
      <p:pic>
        <p:nvPicPr>
          <p:cNvPr id="102" name="object 10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455650" y="12533034"/>
            <a:ext cx="83823" cy="176847"/>
          </a:xfrm>
          <a:prstGeom prst="rect">
            <a:avLst/>
          </a:prstGeom>
        </p:spPr>
      </p:pic>
      <p:pic>
        <p:nvPicPr>
          <p:cNvPr id="103" name="object 10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908248" y="12533034"/>
            <a:ext cx="83823" cy="176847"/>
          </a:xfrm>
          <a:prstGeom prst="rect">
            <a:avLst/>
          </a:prstGeom>
        </p:spPr>
      </p:pic>
      <p:pic>
        <p:nvPicPr>
          <p:cNvPr id="104" name="object 10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360846" y="12533034"/>
            <a:ext cx="83823" cy="176847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13444" y="12533034"/>
            <a:ext cx="83823" cy="176847"/>
          </a:xfrm>
          <a:prstGeom prst="rect">
            <a:avLst/>
          </a:prstGeom>
        </p:spPr>
      </p:pic>
      <p:pic>
        <p:nvPicPr>
          <p:cNvPr id="106" name="object 10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266041" y="12533034"/>
            <a:ext cx="83823" cy="176847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718640" y="12533034"/>
            <a:ext cx="83823" cy="176847"/>
          </a:xfrm>
          <a:prstGeom prst="rect">
            <a:avLst/>
          </a:prstGeom>
        </p:spPr>
      </p:pic>
      <p:sp>
        <p:nvSpPr>
          <p:cNvPr id="108" name="object 108"/>
          <p:cNvSpPr/>
          <p:nvPr/>
        </p:nvSpPr>
        <p:spPr>
          <a:xfrm>
            <a:off x="11975248" y="6913767"/>
            <a:ext cx="300990" cy="177165"/>
          </a:xfrm>
          <a:custGeom>
            <a:avLst/>
            <a:gdLst/>
            <a:ahLst/>
            <a:cxnLst/>
            <a:rect l="l" t="t" r="r" b="b"/>
            <a:pathLst>
              <a:path w="300990" h="177165">
                <a:moveTo>
                  <a:pt x="221826" y="153080"/>
                </a:moveTo>
                <a:lnTo>
                  <a:pt x="221826" y="170970"/>
                </a:lnTo>
                <a:lnTo>
                  <a:pt x="228974" y="172982"/>
                </a:lnTo>
                <a:lnTo>
                  <a:pt x="237128" y="174420"/>
                </a:lnTo>
                <a:lnTo>
                  <a:pt x="246288" y="175282"/>
                </a:lnTo>
                <a:lnTo>
                  <a:pt x="256455" y="175570"/>
                </a:lnTo>
                <a:lnTo>
                  <a:pt x="266501" y="174963"/>
                </a:lnTo>
                <a:lnTo>
                  <a:pt x="295010" y="158958"/>
                </a:lnTo>
                <a:lnTo>
                  <a:pt x="253388" y="158958"/>
                </a:lnTo>
                <a:lnTo>
                  <a:pt x="245234" y="158591"/>
                </a:lnTo>
                <a:lnTo>
                  <a:pt x="237256" y="157489"/>
                </a:lnTo>
                <a:lnTo>
                  <a:pt x="229453" y="155652"/>
                </a:lnTo>
                <a:lnTo>
                  <a:pt x="221826" y="153080"/>
                </a:lnTo>
                <a:close/>
              </a:path>
              <a:path w="300990" h="177165">
                <a:moveTo>
                  <a:pt x="293707" y="17889"/>
                </a:moveTo>
                <a:lnTo>
                  <a:pt x="264164" y="17889"/>
                </a:lnTo>
                <a:lnTo>
                  <a:pt x="271575" y="19720"/>
                </a:lnTo>
                <a:lnTo>
                  <a:pt x="279412" y="27046"/>
                </a:lnTo>
                <a:lnTo>
                  <a:pt x="281372" y="32285"/>
                </a:lnTo>
                <a:lnTo>
                  <a:pt x="281372" y="63464"/>
                </a:lnTo>
                <a:lnTo>
                  <a:pt x="279668" y="69555"/>
                </a:lnTo>
                <a:lnTo>
                  <a:pt x="272853" y="77903"/>
                </a:lnTo>
                <a:lnTo>
                  <a:pt x="266890" y="79990"/>
                </a:lnTo>
                <a:lnTo>
                  <a:pt x="240738" y="79990"/>
                </a:lnTo>
                <a:lnTo>
                  <a:pt x="240738" y="96601"/>
                </a:lnTo>
                <a:lnTo>
                  <a:pt x="258371" y="96601"/>
                </a:lnTo>
                <a:lnTo>
                  <a:pt x="268881" y="98103"/>
                </a:lnTo>
                <a:lnTo>
                  <a:pt x="276388" y="102607"/>
                </a:lnTo>
                <a:lnTo>
                  <a:pt x="280893" y="110114"/>
                </a:lnTo>
                <a:lnTo>
                  <a:pt x="282394" y="120624"/>
                </a:lnTo>
                <a:lnTo>
                  <a:pt x="282394" y="144732"/>
                </a:lnTo>
                <a:lnTo>
                  <a:pt x="280307" y="150014"/>
                </a:lnTo>
                <a:lnTo>
                  <a:pt x="271959" y="157169"/>
                </a:lnTo>
                <a:lnTo>
                  <a:pt x="264377" y="158958"/>
                </a:lnTo>
                <a:lnTo>
                  <a:pt x="295010" y="158958"/>
                </a:lnTo>
                <a:lnTo>
                  <a:pt x="297696" y="154166"/>
                </a:lnTo>
                <a:lnTo>
                  <a:pt x="299828" y="146835"/>
                </a:lnTo>
                <a:lnTo>
                  <a:pt x="300539" y="138513"/>
                </a:lnTo>
                <a:lnTo>
                  <a:pt x="300539" y="118835"/>
                </a:lnTo>
                <a:lnTo>
                  <a:pt x="299309" y="107798"/>
                </a:lnTo>
                <a:lnTo>
                  <a:pt x="295619" y="98965"/>
                </a:lnTo>
                <a:lnTo>
                  <a:pt x="289470" y="92337"/>
                </a:lnTo>
                <a:lnTo>
                  <a:pt x="280861" y="87912"/>
                </a:lnTo>
                <a:lnTo>
                  <a:pt x="289023" y="83121"/>
                </a:lnTo>
                <a:lnTo>
                  <a:pt x="294853" y="76157"/>
                </a:lnTo>
                <a:lnTo>
                  <a:pt x="298351" y="67020"/>
                </a:lnTo>
                <a:lnTo>
                  <a:pt x="299517" y="55712"/>
                </a:lnTo>
                <a:lnTo>
                  <a:pt x="299517" y="38078"/>
                </a:lnTo>
                <a:lnTo>
                  <a:pt x="296705" y="21978"/>
                </a:lnTo>
                <a:lnTo>
                  <a:pt x="293707" y="17889"/>
                </a:lnTo>
                <a:close/>
              </a:path>
              <a:path w="300990" h="177165">
                <a:moveTo>
                  <a:pt x="254538" y="1277"/>
                </a:moveTo>
                <a:lnTo>
                  <a:pt x="245993" y="1501"/>
                </a:lnTo>
                <a:lnTo>
                  <a:pt x="238246" y="2172"/>
                </a:lnTo>
                <a:lnTo>
                  <a:pt x="231298" y="3290"/>
                </a:lnTo>
                <a:lnTo>
                  <a:pt x="225148" y="4855"/>
                </a:lnTo>
                <a:lnTo>
                  <a:pt x="225148" y="22233"/>
                </a:lnTo>
                <a:lnTo>
                  <a:pt x="231314" y="20333"/>
                </a:lnTo>
                <a:lnTo>
                  <a:pt x="238054" y="18975"/>
                </a:lnTo>
                <a:lnTo>
                  <a:pt x="245370" y="18160"/>
                </a:lnTo>
                <a:lnTo>
                  <a:pt x="253260" y="17889"/>
                </a:lnTo>
                <a:lnTo>
                  <a:pt x="293707" y="17889"/>
                </a:lnTo>
                <a:lnTo>
                  <a:pt x="288272" y="10477"/>
                </a:lnTo>
                <a:lnTo>
                  <a:pt x="274216" y="3577"/>
                </a:lnTo>
                <a:lnTo>
                  <a:pt x="254538" y="1277"/>
                </a:lnTo>
                <a:close/>
              </a:path>
              <a:path w="300990" h="177165">
                <a:moveTo>
                  <a:pt x="158064" y="0"/>
                </a:moveTo>
                <a:lnTo>
                  <a:pt x="122030" y="17130"/>
                </a:lnTo>
                <a:lnTo>
                  <a:pt x="116280" y="40634"/>
                </a:lnTo>
                <a:lnTo>
                  <a:pt x="116280" y="136469"/>
                </a:lnTo>
                <a:lnTo>
                  <a:pt x="139504" y="174100"/>
                </a:lnTo>
                <a:lnTo>
                  <a:pt x="158064" y="176847"/>
                </a:lnTo>
                <a:lnTo>
                  <a:pt x="168047" y="176161"/>
                </a:lnTo>
                <a:lnTo>
                  <a:pt x="176656" y="174100"/>
                </a:lnTo>
                <a:lnTo>
                  <a:pt x="183891" y="170666"/>
                </a:lnTo>
                <a:lnTo>
                  <a:pt x="189753" y="165858"/>
                </a:lnTo>
                <a:lnTo>
                  <a:pt x="193832" y="160492"/>
                </a:lnTo>
                <a:lnTo>
                  <a:pt x="158192" y="160492"/>
                </a:lnTo>
                <a:lnTo>
                  <a:pt x="147793" y="158958"/>
                </a:lnTo>
                <a:lnTo>
                  <a:pt x="140366" y="154358"/>
                </a:lnTo>
                <a:lnTo>
                  <a:pt x="135910" y="146691"/>
                </a:lnTo>
                <a:lnTo>
                  <a:pt x="134495" y="136469"/>
                </a:lnTo>
                <a:lnTo>
                  <a:pt x="134460" y="40634"/>
                </a:lnTo>
                <a:lnTo>
                  <a:pt x="135910" y="30156"/>
                </a:lnTo>
                <a:lnTo>
                  <a:pt x="140366" y="22489"/>
                </a:lnTo>
                <a:lnTo>
                  <a:pt x="147793" y="17889"/>
                </a:lnTo>
                <a:lnTo>
                  <a:pt x="158192" y="16355"/>
                </a:lnTo>
                <a:lnTo>
                  <a:pt x="193698" y="16355"/>
                </a:lnTo>
                <a:lnTo>
                  <a:pt x="189753" y="11116"/>
                </a:lnTo>
                <a:lnTo>
                  <a:pt x="183891" y="6253"/>
                </a:lnTo>
                <a:lnTo>
                  <a:pt x="176656" y="2779"/>
                </a:lnTo>
                <a:lnTo>
                  <a:pt x="168047" y="694"/>
                </a:lnTo>
                <a:lnTo>
                  <a:pt x="158064" y="0"/>
                </a:lnTo>
                <a:close/>
              </a:path>
              <a:path w="300990" h="177165">
                <a:moveTo>
                  <a:pt x="193698" y="16355"/>
                </a:moveTo>
                <a:lnTo>
                  <a:pt x="158192" y="16355"/>
                </a:lnTo>
                <a:lnTo>
                  <a:pt x="168590" y="17889"/>
                </a:lnTo>
                <a:lnTo>
                  <a:pt x="176017" y="22489"/>
                </a:lnTo>
                <a:lnTo>
                  <a:pt x="180473" y="30156"/>
                </a:lnTo>
                <a:lnTo>
                  <a:pt x="181923" y="40634"/>
                </a:lnTo>
                <a:lnTo>
                  <a:pt x="181888" y="136469"/>
                </a:lnTo>
                <a:lnTo>
                  <a:pt x="180473" y="146691"/>
                </a:lnTo>
                <a:lnTo>
                  <a:pt x="176017" y="154358"/>
                </a:lnTo>
                <a:lnTo>
                  <a:pt x="168590" y="158958"/>
                </a:lnTo>
                <a:lnTo>
                  <a:pt x="158192" y="160492"/>
                </a:lnTo>
                <a:lnTo>
                  <a:pt x="193832" y="160492"/>
                </a:lnTo>
                <a:lnTo>
                  <a:pt x="194281" y="159901"/>
                </a:lnTo>
                <a:lnTo>
                  <a:pt x="197516" y="153016"/>
                </a:lnTo>
                <a:lnTo>
                  <a:pt x="199457" y="145206"/>
                </a:lnTo>
                <a:lnTo>
                  <a:pt x="200103" y="136469"/>
                </a:lnTo>
                <a:lnTo>
                  <a:pt x="200103" y="40634"/>
                </a:lnTo>
                <a:lnTo>
                  <a:pt x="199457" y="31889"/>
                </a:lnTo>
                <a:lnTo>
                  <a:pt x="197516" y="24054"/>
                </a:lnTo>
                <a:lnTo>
                  <a:pt x="194281" y="17130"/>
                </a:lnTo>
                <a:lnTo>
                  <a:pt x="193698" y="16355"/>
                </a:lnTo>
                <a:close/>
              </a:path>
              <a:path w="300990" h="177165">
                <a:moveTo>
                  <a:pt x="43189" y="0"/>
                </a:moveTo>
                <a:lnTo>
                  <a:pt x="6476" y="16563"/>
                </a:lnTo>
                <a:lnTo>
                  <a:pt x="511" y="39611"/>
                </a:lnTo>
                <a:lnTo>
                  <a:pt x="537" y="56734"/>
                </a:lnTo>
                <a:lnTo>
                  <a:pt x="1645" y="67499"/>
                </a:lnTo>
                <a:lnTo>
                  <a:pt x="5047" y="76540"/>
                </a:lnTo>
                <a:lnTo>
                  <a:pt x="10717" y="83600"/>
                </a:lnTo>
                <a:lnTo>
                  <a:pt x="18655" y="88679"/>
                </a:lnTo>
                <a:lnTo>
                  <a:pt x="10493" y="93966"/>
                </a:lnTo>
                <a:lnTo>
                  <a:pt x="4663" y="101138"/>
                </a:lnTo>
                <a:lnTo>
                  <a:pt x="1165" y="110194"/>
                </a:lnTo>
                <a:lnTo>
                  <a:pt x="27" y="120880"/>
                </a:lnTo>
                <a:lnTo>
                  <a:pt x="0" y="137491"/>
                </a:lnTo>
                <a:lnTo>
                  <a:pt x="670" y="146092"/>
                </a:lnTo>
                <a:lnTo>
                  <a:pt x="32943" y="176185"/>
                </a:lnTo>
                <a:lnTo>
                  <a:pt x="43061" y="176847"/>
                </a:lnTo>
                <a:lnTo>
                  <a:pt x="53188" y="176177"/>
                </a:lnTo>
                <a:lnTo>
                  <a:pt x="61973" y="174164"/>
                </a:lnTo>
                <a:lnTo>
                  <a:pt x="69416" y="170810"/>
                </a:lnTo>
                <a:lnTo>
                  <a:pt x="75518" y="166114"/>
                </a:lnTo>
                <a:lnTo>
                  <a:pt x="79904" y="160747"/>
                </a:lnTo>
                <a:lnTo>
                  <a:pt x="43061" y="160747"/>
                </a:lnTo>
                <a:lnTo>
                  <a:pt x="32048" y="159278"/>
                </a:lnTo>
                <a:lnTo>
                  <a:pt x="24182" y="154869"/>
                </a:lnTo>
                <a:lnTo>
                  <a:pt x="19462" y="147522"/>
                </a:lnTo>
                <a:lnTo>
                  <a:pt x="17928" y="137491"/>
                </a:lnTo>
                <a:lnTo>
                  <a:pt x="17889" y="120880"/>
                </a:lnTo>
                <a:lnTo>
                  <a:pt x="19462" y="110146"/>
                </a:lnTo>
                <a:lnTo>
                  <a:pt x="24182" y="102479"/>
                </a:lnTo>
                <a:lnTo>
                  <a:pt x="32048" y="97879"/>
                </a:lnTo>
                <a:lnTo>
                  <a:pt x="43061" y="96346"/>
                </a:lnTo>
                <a:lnTo>
                  <a:pt x="77702" y="96346"/>
                </a:lnTo>
                <a:lnTo>
                  <a:pt x="75741" y="93966"/>
                </a:lnTo>
                <a:lnTo>
                  <a:pt x="67467" y="88679"/>
                </a:lnTo>
                <a:lnTo>
                  <a:pt x="75406" y="83600"/>
                </a:lnTo>
                <a:lnTo>
                  <a:pt x="77279" y="81268"/>
                </a:lnTo>
                <a:lnTo>
                  <a:pt x="43189" y="81268"/>
                </a:lnTo>
                <a:lnTo>
                  <a:pt x="32456" y="79734"/>
                </a:lnTo>
                <a:lnTo>
                  <a:pt x="24789" y="75134"/>
                </a:lnTo>
                <a:lnTo>
                  <a:pt x="20189" y="67467"/>
                </a:lnTo>
                <a:lnTo>
                  <a:pt x="18655" y="56734"/>
                </a:lnTo>
                <a:lnTo>
                  <a:pt x="18655" y="39611"/>
                </a:lnTo>
                <a:lnTo>
                  <a:pt x="20189" y="29325"/>
                </a:lnTo>
                <a:lnTo>
                  <a:pt x="24789" y="21978"/>
                </a:lnTo>
                <a:lnTo>
                  <a:pt x="32456" y="17569"/>
                </a:lnTo>
                <a:lnTo>
                  <a:pt x="43189" y="16100"/>
                </a:lnTo>
                <a:lnTo>
                  <a:pt x="79354" y="16100"/>
                </a:lnTo>
                <a:lnTo>
                  <a:pt x="75134" y="10733"/>
                </a:lnTo>
                <a:lnTo>
                  <a:pt x="69209" y="6037"/>
                </a:lnTo>
                <a:lnTo>
                  <a:pt x="61909" y="2683"/>
                </a:lnTo>
                <a:lnTo>
                  <a:pt x="53236" y="670"/>
                </a:lnTo>
                <a:lnTo>
                  <a:pt x="43189" y="0"/>
                </a:lnTo>
                <a:close/>
              </a:path>
              <a:path w="300990" h="177165">
                <a:moveTo>
                  <a:pt x="77702" y="96346"/>
                </a:moveTo>
                <a:lnTo>
                  <a:pt x="43061" y="96346"/>
                </a:lnTo>
                <a:lnTo>
                  <a:pt x="54075" y="97879"/>
                </a:lnTo>
                <a:lnTo>
                  <a:pt x="61941" y="102479"/>
                </a:lnTo>
                <a:lnTo>
                  <a:pt x="66661" y="110146"/>
                </a:lnTo>
                <a:lnTo>
                  <a:pt x="68234" y="120880"/>
                </a:lnTo>
                <a:lnTo>
                  <a:pt x="68195" y="137491"/>
                </a:lnTo>
                <a:lnTo>
                  <a:pt x="66661" y="147522"/>
                </a:lnTo>
                <a:lnTo>
                  <a:pt x="61941" y="154869"/>
                </a:lnTo>
                <a:lnTo>
                  <a:pt x="54075" y="159278"/>
                </a:lnTo>
                <a:lnTo>
                  <a:pt x="43061" y="160747"/>
                </a:lnTo>
                <a:lnTo>
                  <a:pt x="79904" y="160747"/>
                </a:lnTo>
                <a:lnTo>
                  <a:pt x="80269" y="160300"/>
                </a:lnTo>
                <a:lnTo>
                  <a:pt x="83664" y="153591"/>
                </a:lnTo>
                <a:lnTo>
                  <a:pt x="85700" y="145988"/>
                </a:lnTo>
                <a:lnTo>
                  <a:pt x="86379" y="137491"/>
                </a:lnTo>
                <a:lnTo>
                  <a:pt x="86351" y="120880"/>
                </a:lnTo>
                <a:lnTo>
                  <a:pt x="85197" y="110194"/>
                </a:lnTo>
                <a:lnTo>
                  <a:pt x="81651" y="101138"/>
                </a:lnTo>
                <a:lnTo>
                  <a:pt x="77702" y="96346"/>
                </a:lnTo>
                <a:close/>
              </a:path>
              <a:path w="300990" h="177165">
                <a:moveTo>
                  <a:pt x="79354" y="16100"/>
                </a:moveTo>
                <a:lnTo>
                  <a:pt x="43189" y="16100"/>
                </a:lnTo>
                <a:lnTo>
                  <a:pt x="53923" y="17569"/>
                </a:lnTo>
                <a:lnTo>
                  <a:pt x="61590" y="21978"/>
                </a:lnTo>
                <a:lnTo>
                  <a:pt x="66190" y="29325"/>
                </a:lnTo>
                <a:lnTo>
                  <a:pt x="67723" y="39611"/>
                </a:lnTo>
                <a:lnTo>
                  <a:pt x="67723" y="56734"/>
                </a:lnTo>
                <a:lnTo>
                  <a:pt x="66190" y="67467"/>
                </a:lnTo>
                <a:lnTo>
                  <a:pt x="61590" y="75134"/>
                </a:lnTo>
                <a:lnTo>
                  <a:pt x="53923" y="79734"/>
                </a:lnTo>
                <a:lnTo>
                  <a:pt x="43189" y="81268"/>
                </a:lnTo>
                <a:lnTo>
                  <a:pt x="77279" y="81268"/>
                </a:lnTo>
                <a:lnTo>
                  <a:pt x="81076" y="76540"/>
                </a:lnTo>
                <a:lnTo>
                  <a:pt x="84482" y="67467"/>
                </a:lnTo>
                <a:lnTo>
                  <a:pt x="85586" y="56734"/>
                </a:lnTo>
                <a:lnTo>
                  <a:pt x="85612" y="39611"/>
                </a:lnTo>
                <a:lnTo>
                  <a:pt x="84957" y="31002"/>
                </a:lnTo>
                <a:lnTo>
                  <a:pt x="82993" y="23319"/>
                </a:lnTo>
                <a:lnTo>
                  <a:pt x="79718" y="16563"/>
                </a:lnTo>
                <a:lnTo>
                  <a:pt x="79354" y="16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9" name="object 109"/>
          <p:cNvSpPr/>
          <p:nvPr/>
        </p:nvSpPr>
        <p:spPr>
          <a:xfrm>
            <a:off x="12880188" y="6913767"/>
            <a:ext cx="303530" cy="177165"/>
          </a:xfrm>
          <a:custGeom>
            <a:avLst/>
            <a:gdLst/>
            <a:ahLst/>
            <a:cxnLst/>
            <a:rect l="l" t="t" r="r" b="b"/>
            <a:pathLst>
              <a:path w="303530" h="177165">
                <a:moveTo>
                  <a:pt x="224126" y="152569"/>
                </a:moveTo>
                <a:lnTo>
                  <a:pt x="224126" y="170458"/>
                </a:lnTo>
                <a:lnTo>
                  <a:pt x="232304" y="172695"/>
                </a:lnTo>
                <a:lnTo>
                  <a:pt x="240482" y="174292"/>
                </a:lnTo>
                <a:lnTo>
                  <a:pt x="248660" y="175250"/>
                </a:lnTo>
                <a:lnTo>
                  <a:pt x="256838" y="175570"/>
                </a:lnTo>
                <a:lnTo>
                  <a:pt x="267731" y="174963"/>
                </a:lnTo>
                <a:lnTo>
                  <a:pt x="297519" y="158958"/>
                </a:lnTo>
                <a:lnTo>
                  <a:pt x="256710" y="158958"/>
                </a:lnTo>
                <a:lnTo>
                  <a:pt x="248876" y="158559"/>
                </a:lnTo>
                <a:lnTo>
                  <a:pt x="240833" y="157361"/>
                </a:lnTo>
                <a:lnTo>
                  <a:pt x="232584" y="155364"/>
                </a:lnTo>
                <a:lnTo>
                  <a:pt x="224126" y="152569"/>
                </a:lnTo>
                <a:close/>
              </a:path>
              <a:path w="303530" h="177165">
                <a:moveTo>
                  <a:pt x="297846" y="89190"/>
                </a:moveTo>
                <a:lnTo>
                  <a:pt x="270553" y="89190"/>
                </a:lnTo>
                <a:lnTo>
                  <a:pt x="276644" y="91022"/>
                </a:lnTo>
                <a:lnTo>
                  <a:pt x="283288" y="98348"/>
                </a:lnTo>
                <a:lnTo>
                  <a:pt x="284950" y="104098"/>
                </a:lnTo>
                <a:lnTo>
                  <a:pt x="284950" y="144562"/>
                </a:lnTo>
                <a:lnTo>
                  <a:pt x="282820" y="149801"/>
                </a:lnTo>
                <a:lnTo>
                  <a:pt x="274301" y="157127"/>
                </a:lnTo>
                <a:lnTo>
                  <a:pt x="267018" y="158958"/>
                </a:lnTo>
                <a:lnTo>
                  <a:pt x="297519" y="158958"/>
                </a:lnTo>
                <a:lnTo>
                  <a:pt x="300219" y="154230"/>
                </a:lnTo>
                <a:lnTo>
                  <a:pt x="302376" y="146979"/>
                </a:lnTo>
                <a:lnTo>
                  <a:pt x="303094" y="138769"/>
                </a:lnTo>
                <a:lnTo>
                  <a:pt x="303094" y="110657"/>
                </a:lnTo>
                <a:lnTo>
                  <a:pt x="300683" y="93886"/>
                </a:lnTo>
                <a:lnTo>
                  <a:pt x="297846" y="89190"/>
                </a:lnTo>
                <a:close/>
              </a:path>
              <a:path w="303530" h="177165">
                <a:moveTo>
                  <a:pt x="299005" y="2555"/>
                </a:moveTo>
                <a:lnTo>
                  <a:pt x="225404" y="2555"/>
                </a:lnTo>
                <a:lnTo>
                  <a:pt x="225404" y="92001"/>
                </a:lnTo>
                <a:lnTo>
                  <a:pt x="249554" y="89893"/>
                </a:lnTo>
                <a:lnTo>
                  <a:pt x="257125" y="89366"/>
                </a:lnTo>
                <a:lnTo>
                  <a:pt x="261694" y="89190"/>
                </a:lnTo>
                <a:lnTo>
                  <a:pt x="297846" y="89190"/>
                </a:lnTo>
                <a:lnTo>
                  <a:pt x="293447" y="81907"/>
                </a:lnTo>
                <a:lnTo>
                  <a:pt x="281388" y="74719"/>
                </a:lnTo>
                <a:lnTo>
                  <a:pt x="273509" y="73601"/>
                </a:lnTo>
                <a:lnTo>
                  <a:pt x="243293" y="73601"/>
                </a:lnTo>
                <a:lnTo>
                  <a:pt x="243293" y="19422"/>
                </a:lnTo>
                <a:lnTo>
                  <a:pt x="299005" y="19422"/>
                </a:lnTo>
                <a:lnTo>
                  <a:pt x="299005" y="2555"/>
                </a:lnTo>
                <a:close/>
              </a:path>
              <a:path w="303530" h="177165">
                <a:moveTo>
                  <a:pt x="264505" y="72323"/>
                </a:moveTo>
                <a:lnTo>
                  <a:pt x="256838" y="72323"/>
                </a:lnTo>
                <a:lnTo>
                  <a:pt x="249767" y="72749"/>
                </a:lnTo>
                <a:lnTo>
                  <a:pt x="243293" y="73601"/>
                </a:lnTo>
                <a:lnTo>
                  <a:pt x="273509" y="73601"/>
                </a:lnTo>
                <a:lnTo>
                  <a:pt x="264505" y="72323"/>
                </a:lnTo>
                <a:close/>
              </a:path>
              <a:path w="303530" h="177165">
                <a:moveTo>
                  <a:pt x="152441" y="0"/>
                </a:moveTo>
                <a:lnTo>
                  <a:pt x="116407" y="17130"/>
                </a:lnTo>
                <a:lnTo>
                  <a:pt x="110657" y="40634"/>
                </a:lnTo>
                <a:lnTo>
                  <a:pt x="110657" y="136469"/>
                </a:lnTo>
                <a:lnTo>
                  <a:pt x="133881" y="174100"/>
                </a:lnTo>
                <a:lnTo>
                  <a:pt x="152441" y="176847"/>
                </a:lnTo>
                <a:lnTo>
                  <a:pt x="162424" y="176161"/>
                </a:lnTo>
                <a:lnTo>
                  <a:pt x="171033" y="174100"/>
                </a:lnTo>
                <a:lnTo>
                  <a:pt x="178269" y="170666"/>
                </a:lnTo>
                <a:lnTo>
                  <a:pt x="184131" y="165858"/>
                </a:lnTo>
                <a:lnTo>
                  <a:pt x="188210" y="160492"/>
                </a:lnTo>
                <a:lnTo>
                  <a:pt x="152569" y="160492"/>
                </a:lnTo>
                <a:lnTo>
                  <a:pt x="142171" y="158958"/>
                </a:lnTo>
                <a:lnTo>
                  <a:pt x="134744" y="154358"/>
                </a:lnTo>
                <a:lnTo>
                  <a:pt x="130287" y="146691"/>
                </a:lnTo>
                <a:lnTo>
                  <a:pt x="128873" y="136469"/>
                </a:lnTo>
                <a:lnTo>
                  <a:pt x="128837" y="40634"/>
                </a:lnTo>
                <a:lnTo>
                  <a:pt x="130287" y="30156"/>
                </a:lnTo>
                <a:lnTo>
                  <a:pt x="134744" y="22489"/>
                </a:lnTo>
                <a:lnTo>
                  <a:pt x="142171" y="17889"/>
                </a:lnTo>
                <a:lnTo>
                  <a:pt x="152569" y="16355"/>
                </a:lnTo>
                <a:lnTo>
                  <a:pt x="188076" y="16355"/>
                </a:lnTo>
                <a:lnTo>
                  <a:pt x="184131" y="11116"/>
                </a:lnTo>
                <a:lnTo>
                  <a:pt x="178269" y="6253"/>
                </a:lnTo>
                <a:lnTo>
                  <a:pt x="171033" y="2779"/>
                </a:lnTo>
                <a:lnTo>
                  <a:pt x="162424" y="694"/>
                </a:lnTo>
                <a:lnTo>
                  <a:pt x="152441" y="0"/>
                </a:lnTo>
                <a:close/>
              </a:path>
              <a:path w="303530" h="177165">
                <a:moveTo>
                  <a:pt x="188076" y="16355"/>
                </a:moveTo>
                <a:lnTo>
                  <a:pt x="152569" y="16355"/>
                </a:lnTo>
                <a:lnTo>
                  <a:pt x="162967" y="17889"/>
                </a:lnTo>
                <a:lnTo>
                  <a:pt x="170395" y="22489"/>
                </a:lnTo>
                <a:lnTo>
                  <a:pt x="174851" y="30156"/>
                </a:lnTo>
                <a:lnTo>
                  <a:pt x="176301" y="40634"/>
                </a:lnTo>
                <a:lnTo>
                  <a:pt x="176266" y="136469"/>
                </a:lnTo>
                <a:lnTo>
                  <a:pt x="174851" y="146691"/>
                </a:lnTo>
                <a:lnTo>
                  <a:pt x="170395" y="154358"/>
                </a:lnTo>
                <a:lnTo>
                  <a:pt x="162967" y="158958"/>
                </a:lnTo>
                <a:lnTo>
                  <a:pt x="152569" y="160492"/>
                </a:lnTo>
                <a:lnTo>
                  <a:pt x="188210" y="160492"/>
                </a:lnTo>
                <a:lnTo>
                  <a:pt x="188659" y="159901"/>
                </a:lnTo>
                <a:lnTo>
                  <a:pt x="191894" y="153016"/>
                </a:lnTo>
                <a:lnTo>
                  <a:pt x="193834" y="145206"/>
                </a:lnTo>
                <a:lnTo>
                  <a:pt x="194481" y="136469"/>
                </a:lnTo>
                <a:lnTo>
                  <a:pt x="194481" y="40634"/>
                </a:lnTo>
                <a:lnTo>
                  <a:pt x="193834" y="31889"/>
                </a:lnTo>
                <a:lnTo>
                  <a:pt x="191894" y="24054"/>
                </a:lnTo>
                <a:lnTo>
                  <a:pt x="188659" y="17130"/>
                </a:lnTo>
                <a:lnTo>
                  <a:pt x="188076" y="16355"/>
                </a:lnTo>
                <a:close/>
              </a:path>
              <a:path w="303530" h="177165">
                <a:moveTo>
                  <a:pt x="43317" y="1277"/>
                </a:moveTo>
                <a:lnTo>
                  <a:pt x="6253" y="18392"/>
                </a:lnTo>
                <a:lnTo>
                  <a:pt x="0" y="41656"/>
                </a:lnTo>
                <a:lnTo>
                  <a:pt x="0" y="136469"/>
                </a:lnTo>
                <a:lnTo>
                  <a:pt x="23224" y="174100"/>
                </a:lnTo>
                <a:lnTo>
                  <a:pt x="41784" y="176847"/>
                </a:lnTo>
                <a:lnTo>
                  <a:pt x="51766" y="176161"/>
                </a:lnTo>
                <a:lnTo>
                  <a:pt x="60376" y="174100"/>
                </a:lnTo>
                <a:lnTo>
                  <a:pt x="67611" y="170666"/>
                </a:lnTo>
                <a:lnTo>
                  <a:pt x="73473" y="165858"/>
                </a:lnTo>
                <a:lnTo>
                  <a:pt x="77358" y="160747"/>
                </a:lnTo>
                <a:lnTo>
                  <a:pt x="41911" y="160747"/>
                </a:lnTo>
                <a:lnTo>
                  <a:pt x="31513" y="159214"/>
                </a:lnTo>
                <a:lnTo>
                  <a:pt x="24086" y="154614"/>
                </a:lnTo>
                <a:lnTo>
                  <a:pt x="19630" y="146947"/>
                </a:lnTo>
                <a:lnTo>
                  <a:pt x="18180" y="136469"/>
                </a:lnTo>
                <a:lnTo>
                  <a:pt x="18144" y="89446"/>
                </a:lnTo>
                <a:lnTo>
                  <a:pt x="23751" y="86762"/>
                </a:lnTo>
                <a:lnTo>
                  <a:pt x="29836" y="84846"/>
                </a:lnTo>
                <a:lnTo>
                  <a:pt x="36401" y="83696"/>
                </a:lnTo>
                <a:lnTo>
                  <a:pt x="43445" y="83312"/>
                </a:lnTo>
                <a:lnTo>
                  <a:pt x="78968" y="83312"/>
                </a:lnTo>
                <a:lnTo>
                  <a:pt x="78145" y="81667"/>
                </a:lnTo>
                <a:lnTo>
                  <a:pt x="73729" y="76412"/>
                </a:lnTo>
                <a:lnTo>
                  <a:pt x="68645" y="72579"/>
                </a:lnTo>
                <a:lnTo>
                  <a:pt x="18144" y="72579"/>
                </a:lnTo>
                <a:lnTo>
                  <a:pt x="18144" y="42678"/>
                </a:lnTo>
                <a:lnTo>
                  <a:pt x="19885" y="31945"/>
                </a:lnTo>
                <a:lnTo>
                  <a:pt x="25108" y="24278"/>
                </a:lnTo>
                <a:lnTo>
                  <a:pt x="33813" y="19678"/>
                </a:lnTo>
                <a:lnTo>
                  <a:pt x="46000" y="18144"/>
                </a:lnTo>
                <a:lnTo>
                  <a:pt x="77690" y="18144"/>
                </a:lnTo>
                <a:lnTo>
                  <a:pt x="77690" y="5877"/>
                </a:lnTo>
                <a:lnTo>
                  <a:pt x="70558" y="3865"/>
                </a:lnTo>
                <a:lnTo>
                  <a:pt x="62452" y="2427"/>
                </a:lnTo>
                <a:lnTo>
                  <a:pt x="53372" y="1565"/>
                </a:lnTo>
                <a:lnTo>
                  <a:pt x="43317" y="1277"/>
                </a:lnTo>
                <a:close/>
              </a:path>
              <a:path w="303530" h="177165">
                <a:moveTo>
                  <a:pt x="78968" y="83312"/>
                </a:moveTo>
                <a:lnTo>
                  <a:pt x="43445" y="83312"/>
                </a:lnTo>
                <a:lnTo>
                  <a:pt x="53172" y="84638"/>
                </a:lnTo>
                <a:lnTo>
                  <a:pt x="60120" y="88615"/>
                </a:lnTo>
                <a:lnTo>
                  <a:pt x="64289" y="95244"/>
                </a:lnTo>
                <a:lnTo>
                  <a:pt x="65564" y="103757"/>
                </a:lnTo>
                <a:lnTo>
                  <a:pt x="65643" y="136469"/>
                </a:lnTo>
                <a:lnTo>
                  <a:pt x="64193" y="146947"/>
                </a:lnTo>
                <a:lnTo>
                  <a:pt x="59737" y="154614"/>
                </a:lnTo>
                <a:lnTo>
                  <a:pt x="52310" y="159214"/>
                </a:lnTo>
                <a:lnTo>
                  <a:pt x="41911" y="160747"/>
                </a:lnTo>
                <a:lnTo>
                  <a:pt x="77358" y="160747"/>
                </a:lnTo>
                <a:lnTo>
                  <a:pt x="78001" y="159901"/>
                </a:lnTo>
                <a:lnTo>
                  <a:pt x="81236" y="153016"/>
                </a:lnTo>
                <a:lnTo>
                  <a:pt x="83176" y="145206"/>
                </a:lnTo>
                <a:lnTo>
                  <a:pt x="83823" y="136469"/>
                </a:lnTo>
                <a:lnTo>
                  <a:pt x="83823" y="103757"/>
                </a:lnTo>
                <a:lnTo>
                  <a:pt x="83192" y="95340"/>
                </a:lnTo>
                <a:lnTo>
                  <a:pt x="81300" y="87976"/>
                </a:lnTo>
                <a:lnTo>
                  <a:pt x="78968" y="83312"/>
                </a:lnTo>
                <a:close/>
              </a:path>
              <a:path w="303530" h="177165">
                <a:moveTo>
                  <a:pt x="46512" y="66956"/>
                </a:moveTo>
                <a:lnTo>
                  <a:pt x="38318" y="67308"/>
                </a:lnTo>
                <a:lnTo>
                  <a:pt x="30858" y="68362"/>
                </a:lnTo>
                <a:lnTo>
                  <a:pt x="24134" y="70119"/>
                </a:lnTo>
                <a:lnTo>
                  <a:pt x="18144" y="72579"/>
                </a:lnTo>
                <a:lnTo>
                  <a:pt x="68645" y="72579"/>
                </a:lnTo>
                <a:lnTo>
                  <a:pt x="68242" y="72275"/>
                </a:lnTo>
                <a:lnTo>
                  <a:pt x="61877" y="69320"/>
                </a:lnTo>
                <a:lnTo>
                  <a:pt x="54634" y="67547"/>
                </a:lnTo>
                <a:lnTo>
                  <a:pt x="46512" y="66956"/>
                </a:lnTo>
                <a:close/>
              </a:path>
              <a:path w="303530" h="177165">
                <a:moveTo>
                  <a:pt x="77690" y="18144"/>
                </a:moveTo>
                <a:lnTo>
                  <a:pt x="46000" y="18144"/>
                </a:lnTo>
                <a:lnTo>
                  <a:pt x="54881" y="18464"/>
                </a:lnTo>
                <a:lnTo>
                  <a:pt x="63123" y="19422"/>
                </a:lnTo>
                <a:lnTo>
                  <a:pt x="70726" y="21019"/>
                </a:lnTo>
                <a:lnTo>
                  <a:pt x="77690" y="23256"/>
                </a:lnTo>
                <a:lnTo>
                  <a:pt x="77690" y="18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0" name="object 110"/>
          <p:cNvSpPr/>
          <p:nvPr/>
        </p:nvSpPr>
        <p:spPr>
          <a:xfrm>
            <a:off x="13344289" y="6915045"/>
            <a:ext cx="278765" cy="174625"/>
          </a:xfrm>
          <a:custGeom>
            <a:avLst/>
            <a:gdLst/>
            <a:ahLst/>
            <a:cxnLst/>
            <a:rect l="l" t="t" r="r" b="b"/>
            <a:pathLst>
              <a:path w="278765" h="174625">
                <a:moveTo>
                  <a:pt x="199592" y="151802"/>
                </a:moveTo>
                <a:lnTo>
                  <a:pt x="199592" y="169692"/>
                </a:lnTo>
                <a:lnTo>
                  <a:pt x="206740" y="171704"/>
                </a:lnTo>
                <a:lnTo>
                  <a:pt x="214894" y="173142"/>
                </a:lnTo>
                <a:lnTo>
                  <a:pt x="224054" y="174004"/>
                </a:lnTo>
                <a:lnTo>
                  <a:pt x="234221" y="174292"/>
                </a:lnTo>
                <a:lnTo>
                  <a:pt x="244268" y="173685"/>
                </a:lnTo>
                <a:lnTo>
                  <a:pt x="272776" y="157680"/>
                </a:lnTo>
                <a:lnTo>
                  <a:pt x="231154" y="157680"/>
                </a:lnTo>
                <a:lnTo>
                  <a:pt x="223000" y="157313"/>
                </a:lnTo>
                <a:lnTo>
                  <a:pt x="215022" y="156211"/>
                </a:lnTo>
                <a:lnTo>
                  <a:pt x="207219" y="154374"/>
                </a:lnTo>
                <a:lnTo>
                  <a:pt x="199592" y="151802"/>
                </a:lnTo>
                <a:close/>
              </a:path>
              <a:path w="278765" h="174625">
                <a:moveTo>
                  <a:pt x="271473" y="16611"/>
                </a:moveTo>
                <a:lnTo>
                  <a:pt x="241930" y="16611"/>
                </a:lnTo>
                <a:lnTo>
                  <a:pt x="249341" y="18442"/>
                </a:lnTo>
                <a:lnTo>
                  <a:pt x="257179" y="25769"/>
                </a:lnTo>
                <a:lnTo>
                  <a:pt x="259138" y="31008"/>
                </a:lnTo>
                <a:lnTo>
                  <a:pt x="259138" y="62186"/>
                </a:lnTo>
                <a:lnTo>
                  <a:pt x="257434" y="68277"/>
                </a:lnTo>
                <a:lnTo>
                  <a:pt x="250619" y="76625"/>
                </a:lnTo>
                <a:lnTo>
                  <a:pt x="244656" y="78712"/>
                </a:lnTo>
                <a:lnTo>
                  <a:pt x="218504" y="78712"/>
                </a:lnTo>
                <a:lnTo>
                  <a:pt x="218504" y="95324"/>
                </a:lnTo>
                <a:lnTo>
                  <a:pt x="236137" y="95324"/>
                </a:lnTo>
                <a:lnTo>
                  <a:pt x="246647" y="96825"/>
                </a:lnTo>
                <a:lnTo>
                  <a:pt x="254155" y="101329"/>
                </a:lnTo>
                <a:lnTo>
                  <a:pt x="258659" y="108836"/>
                </a:lnTo>
                <a:lnTo>
                  <a:pt x="260160" y="119346"/>
                </a:lnTo>
                <a:lnTo>
                  <a:pt x="260160" y="143454"/>
                </a:lnTo>
                <a:lnTo>
                  <a:pt x="258073" y="148736"/>
                </a:lnTo>
                <a:lnTo>
                  <a:pt x="249725" y="155891"/>
                </a:lnTo>
                <a:lnTo>
                  <a:pt x="242143" y="157680"/>
                </a:lnTo>
                <a:lnTo>
                  <a:pt x="272776" y="157680"/>
                </a:lnTo>
                <a:lnTo>
                  <a:pt x="275462" y="152889"/>
                </a:lnTo>
                <a:lnTo>
                  <a:pt x="277594" y="145557"/>
                </a:lnTo>
                <a:lnTo>
                  <a:pt x="278305" y="137236"/>
                </a:lnTo>
                <a:lnTo>
                  <a:pt x="278305" y="117557"/>
                </a:lnTo>
                <a:lnTo>
                  <a:pt x="277075" y="106520"/>
                </a:lnTo>
                <a:lnTo>
                  <a:pt x="273385" y="97688"/>
                </a:lnTo>
                <a:lnTo>
                  <a:pt x="267236" y="91059"/>
                </a:lnTo>
                <a:lnTo>
                  <a:pt x="258627" y="86635"/>
                </a:lnTo>
                <a:lnTo>
                  <a:pt x="266789" y="81843"/>
                </a:lnTo>
                <a:lnTo>
                  <a:pt x="272619" y="74879"/>
                </a:lnTo>
                <a:lnTo>
                  <a:pt x="276117" y="65742"/>
                </a:lnTo>
                <a:lnTo>
                  <a:pt x="277283" y="54434"/>
                </a:lnTo>
                <a:lnTo>
                  <a:pt x="277283" y="36800"/>
                </a:lnTo>
                <a:lnTo>
                  <a:pt x="274472" y="20700"/>
                </a:lnTo>
                <a:lnTo>
                  <a:pt x="271473" y="16611"/>
                </a:lnTo>
                <a:close/>
              </a:path>
              <a:path w="278765" h="174625">
                <a:moveTo>
                  <a:pt x="232304" y="0"/>
                </a:moveTo>
                <a:lnTo>
                  <a:pt x="223759" y="223"/>
                </a:lnTo>
                <a:lnTo>
                  <a:pt x="216012" y="894"/>
                </a:lnTo>
                <a:lnTo>
                  <a:pt x="209064" y="2012"/>
                </a:lnTo>
                <a:lnTo>
                  <a:pt x="202915" y="3577"/>
                </a:lnTo>
                <a:lnTo>
                  <a:pt x="202915" y="20955"/>
                </a:lnTo>
                <a:lnTo>
                  <a:pt x="209080" y="19055"/>
                </a:lnTo>
                <a:lnTo>
                  <a:pt x="215820" y="17697"/>
                </a:lnTo>
                <a:lnTo>
                  <a:pt x="223136" y="16882"/>
                </a:lnTo>
                <a:lnTo>
                  <a:pt x="231026" y="16611"/>
                </a:lnTo>
                <a:lnTo>
                  <a:pt x="271473" y="16611"/>
                </a:lnTo>
                <a:lnTo>
                  <a:pt x="266038" y="9200"/>
                </a:lnTo>
                <a:lnTo>
                  <a:pt x="251982" y="2300"/>
                </a:lnTo>
                <a:lnTo>
                  <a:pt x="232304" y="0"/>
                </a:lnTo>
                <a:close/>
              </a:path>
              <a:path w="278765" h="174625">
                <a:moveTo>
                  <a:pt x="99157" y="151802"/>
                </a:moveTo>
                <a:lnTo>
                  <a:pt x="99157" y="169692"/>
                </a:lnTo>
                <a:lnTo>
                  <a:pt x="106301" y="171704"/>
                </a:lnTo>
                <a:lnTo>
                  <a:pt x="114456" y="173142"/>
                </a:lnTo>
                <a:lnTo>
                  <a:pt x="123618" y="174004"/>
                </a:lnTo>
                <a:lnTo>
                  <a:pt x="133785" y="174292"/>
                </a:lnTo>
                <a:lnTo>
                  <a:pt x="143829" y="173685"/>
                </a:lnTo>
                <a:lnTo>
                  <a:pt x="172341" y="157680"/>
                </a:lnTo>
                <a:lnTo>
                  <a:pt x="130719" y="157680"/>
                </a:lnTo>
                <a:lnTo>
                  <a:pt x="122565" y="157313"/>
                </a:lnTo>
                <a:lnTo>
                  <a:pt x="114586" y="156211"/>
                </a:lnTo>
                <a:lnTo>
                  <a:pt x="106784" y="154374"/>
                </a:lnTo>
                <a:lnTo>
                  <a:pt x="99157" y="151802"/>
                </a:lnTo>
                <a:close/>
              </a:path>
              <a:path w="278765" h="174625">
                <a:moveTo>
                  <a:pt x="171038" y="16611"/>
                </a:moveTo>
                <a:lnTo>
                  <a:pt x="141486" y="16611"/>
                </a:lnTo>
                <a:lnTo>
                  <a:pt x="148898" y="18442"/>
                </a:lnTo>
                <a:lnTo>
                  <a:pt x="156743" y="25769"/>
                </a:lnTo>
                <a:lnTo>
                  <a:pt x="158703" y="31008"/>
                </a:lnTo>
                <a:lnTo>
                  <a:pt x="158703" y="62186"/>
                </a:lnTo>
                <a:lnTo>
                  <a:pt x="156999" y="68277"/>
                </a:lnTo>
                <a:lnTo>
                  <a:pt x="150175" y="76625"/>
                </a:lnTo>
                <a:lnTo>
                  <a:pt x="144221" y="78712"/>
                </a:lnTo>
                <a:lnTo>
                  <a:pt x="118068" y="78712"/>
                </a:lnTo>
                <a:lnTo>
                  <a:pt x="118068" y="95324"/>
                </a:lnTo>
                <a:lnTo>
                  <a:pt x="135702" y="95324"/>
                </a:lnTo>
                <a:lnTo>
                  <a:pt x="146212" y="96825"/>
                </a:lnTo>
                <a:lnTo>
                  <a:pt x="153719" y="101329"/>
                </a:lnTo>
                <a:lnTo>
                  <a:pt x="158223" y="108836"/>
                </a:lnTo>
                <a:lnTo>
                  <a:pt x="159725" y="119346"/>
                </a:lnTo>
                <a:lnTo>
                  <a:pt x="159725" y="143454"/>
                </a:lnTo>
                <a:lnTo>
                  <a:pt x="157638" y="148736"/>
                </a:lnTo>
                <a:lnTo>
                  <a:pt x="149281" y="155891"/>
                </a:lnTo>
                <a:lnTo>
                  <a:pt x="141708" y="157680"/>
                </a:lnTo>
                <a:lnTo>
                  <a:pt x="172341" y="157680"/>
                </a:lnTo>
                <a:lnTo>
                  <a:pt x="175027" y="152889"/>
                </a:lnTo>
                <a:lnTo>
                  <a:pt x="177159" y="145557"/>
                </a:lnTo>
                <a:lnTo>
                  <a:pt x="177870" y="137236"/>
                </a:lnTo>
                <a:lnTo>
                  <a:pt x="177870" y="117557"/>
                </a:lnTo>
                <a:lnTo>
                  <a:pt x="176640" y="106520"/>
                </a:lnTo>
                <a:lnTo>
                  <a:pt x="172950" y="97688"/>
                </a:lnTo>
                <a:lnTo>
                  <a:pt x="166801" y="91059"/>
                </a:lnTo>
                <a:lnTo>
                  <a:pt x="158192" y="86635"/>
                </a:lnTo>
                <a:lnTo>
                  <a:pt x="166350" y="81843"/>
                </a:lnTo>
                <a:lnTo>
                  <a:pt x="172180" y="74879"/>
                </a:lnTo>
                <a:lnTo>
                  <a:pt x="175680" y="65742"/>
                </a:lnTo>
                <a:lnTo>
                  <a:pt x="176847" y="54434"/>
                </a:lnTo>
                <a:lnTo>
                  <a:pt x="176847" y="36800"/>
                </a:lnTo>
                <a:lnTo>
                  <a:pt x="174036" y="20700"/>
                </a:lnTo>
                <a:lnTo>
                  <a:pt x="171038" y="16611"/>
                </a:lnTo>
                <a:close/>
              </a:path>
              <a:path w="278765" h="174625">
                <a:moveTo>
                  <a:pt x="131869" y="0"/>
                </a:moveTo>
                <a:lnTo>
                  <a:pt x="123323" y="223"/>
                </a:lnTo>
                <a:lnTo>
                  <a:pt x="115577" y="894"/>
                </a:lnTo>
                <a:lnTo>
                  <a:pt x="108629" y="2012"/>
                </a:lnTo>
                <a:lnTo>
                  <a:pt x="102479" y="3577"/>
                </a:lnTo>
                <a:lnTo>
                  <a:pt x="102479" y="20955"/>
                </a:lnTo>
                <a:lnTo>
                  <a:pt x="108645" y="19055"/>
                </a:lnTo>
                <a:lnTo>
                  <a:pt x="115385" y="17697"/>
                </a:lnTo>
                <a:lnTo>
                  <a:pt x="122701" y="16882"/>
                </a:lnTo>
                <a:lnTo>
                  <a:pt x="130591" y="16611"/>
                </a:lnTo>
                <a:lnTo>
                  <a:pt x="171038" y="16611"/>
                </a:lnTo>
                <a:lnTo>
                  <a:pt x="165603" y="9200"/>
                </a:lnTo>
                <a:lnTo>
                  <a:pt x="151547" y="2300"/>
                </a:lnTo>
                <a:lnTo>
                  <a:pt x="131869" y="0"/>
                </a:lnTo>
                <a:close/>
              </a:path>
              <a:path w="278765" h="174625">
                <a:moveTo>
                  <a:pt x="0" y="151291"/>
                </a:moveTo>
                <a:lnTo>
                  <a:pt x="0" y="169181"/>
                </a:lnTo>
                <a:lnTo>
                  <a:pt x="8174" y="171417"/>
                </a:lnTo>
                <a:lnTo>
                  <a:pt x="16352" y="173014"/>
                </a:lnTo>
                <a:lnTo>
                  <a:pt x="24532" y="173972"/>
                </a:lnTo>
                <a:lnTo>
                  <a:pt x="32711" y="174292"/>
                </a:lnTo>
                <a:lnTo>
                  <a:pt x="43601" y="173685"/>
                </a:lnTo>
                <a:lnTo>
                  <a:pt x="73393" y="157680"/>
                </a:lnTo>
                <a:lnTo>
                  <a:pt x="32583" y="157680"/>
                </a:lnTo>
                <a:lnTo>
                  <a:pt x="24744" y="157281"/>
                </a:lnTo>
                <a:lnTo>
                  <a:pt x="16700" y="156083"/>
                </a:lnTo>
                <a:lnTo>
                  <a:pt x="8452" y="154087"/>
                </a:lnTo>
                <a:lnTo>
                  <a:pt x="0" y="151291"/>
                </a:lnTo>
                <a:close/>
              </a:path>
              <a:path w="278765" h="174625">
                <a:moveTo>
                  <a:pt x="73718" y="87912"/>
                </a:moveTo>
                <a:lnTo>
                  <a:pt x="46418" y="87912"/>
                </a:lnTo>
                <a:lnTo>
                  <a:pt x="52517" y="89744"/>
                </a:lnTo>
                <a:lnTo>
                  <a:pt x="59162" y="97070"/>
                </a:lnTo>
                <a:lnTo>
                  <a:pt x="60823" y="102820"/>
                </a:lnTo>
                <a:lnTo>
                  <a:pt x="60823" y="143284"/>
                </a:lnTo>
                <a:lnTo>
                  <a:pt x="58685" y="148523"/>
                </a:lnTo>
                <a:lnTo>
                  <a:pt x="50166" y="155849"/>
                </a:lnTo>
                <a:lnTo>
                  <a:pt x="42883" y="157680"/>
                </a:lnTo>
                <a:lnTo>
                  <a:pt x="73393" y="157680"/>
                </a:lnTo>
                <a:lnTo>
                  <a:pt x="76093" y="152953"/>
                </a:lnTo>
                <a:lnTo>
                  <a:pt x="78249" y="145701"/>
                </a:lnTo>
                <a:lnTo>
                  <a:pt x="78968" y="137491"/>
                </a:lnTo>
                <a:lnTo>
                  <a:pt x="78968" y="109379"/>
                </a:lnTo>
                <a:lnTo>
                  <a:pt x="76555" y="92608"/>
                </a:lnTo>
                <a:lnTo>
                  <a:pt x="73718" y="87912"/>
                </a:lnTo>
                <a:close/>
              </a:path>
              <a:path w="278765" h="174625">
                <a:moveTo>
                  <a:pt x="74879" y="1277"/>
                </a:moveTo>
                <a:lnTo>
                  <a:pt x="1277" y="1277"/>
                </a:lnTo>
                <a:lnTo>
                  <a:pt x="1277" y="90724"/>
                </a:lnTo>
                <a:lnTo>
                  <a:pt x="25425" y="88615"/>
                </a:lnTo>
                <a:lnTo>
                  <a:pt x="32998" y="88088"/>
                </a:lnTo>
                <a:lnTo>
                  <a:pt x="37567" y="87912"/>
                </a:lnTo>
                <a:lnTo>
                  <a:pt x="73718" y="87912"/>
                </a:lnTo>
                <a:lnTo>
                  <a:pt x="69317" y="80629"/>
                </a:lnTo>
                <a:lnTo>
                  <a:pt x="57257" y="73441"/>
                </a:lnTo>
                <a:lnTo>
                  <a:pt x="49380" y="72323"/>
                </a:lnTo>
                <a:lnTo>
                  <a:pt x="19167" y="72323"/>
                </a:lnTo>
                <a:lnTo>
                  <a:pt x="19167" y="18144"/>
                </a:lnTo>
                <a:lnTo>
                  <a:pt x="74879" y="18144"/>
                </a:lnTo>
                <a:lnTo>
                  <a:pt x="74879" y="1277"/>
                </a:lnTo>
                <a:close/>
              </a:path>
              <a:path w="278765" h="174625">
                <a:moveTo>
                  <a:pt x="40378" y="71045"/>
                </a:moveTo>
                <a:lnTo>
                  <a:pt x="32711" y="71045"/>
                </a:lnTo>
                <a:lnTo>
                  <a:pt x="25632" y="71471"/>
                </a:lnTo>
                <a:lnTo>
                  <a:pt x="19167" y="72323"/>
                </a:lnTo>
                <a:lnTo>
                  <a:pt x="49380" y="72323"/>
                </a:lnTo>
                <a:lnTo>
                  <a:pt x="40378" y="710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1" name="object 111"/>
          <p:cNvSpPr txBox="1"/>
          <p:nvPr/>
        </p:nvSpPr>
        <p:spPr>
          <a:xfrm>
            <a:off x="13764761" y="6819802"/>
            <a:ext cx="3752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25" dirty="0">
                <a:latin typeface="Arial Narrow"/>
                <a:cs typeface="Arial Narrow"/>
              </a:rPr>
              <a:t>464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112" name="object 11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4262259" y="6916323"/>
            <a:ext cx="249938" cy="171736"/>
          </a:xfrm>
          <a:prstGeom prst="rect">
            <a:avLst/>
          </a:prstGeom>
        </p:spPr>
      </p:pic>
      <p:sp>
        <p:nvSpPr>
          <p:cNvPr id="113" name="object 113"/>
          <p:cNvSpPr/>
          <p:nvPr/>
        </p:nvSpPr>
        <p:spPr>
          <a:xfrm>
            <a:off x="14708982" y="6915045"/>
            <a:ext cx="254635" cy="174625"/>
          </a:xfrm>
          <a:custGeom>
            <a:avLst/>
            <a:gdLst/>
            <a:ahLst/>
            <a:cxnLst/>
            <a:rect l="l" t="t" r="r" b="b"/>
            <a:pathLst>
              <a:path w="254634" h="174625">
                <a:moveTo>
                  <a:pt x="254282" y="19933"/>
                </a:moveTo>
                <a:lnTo>
                  <a:pt x="235882" y="19933"/>
                </a:lnTo>
                <a:lnTo>
                  <a:pt x="235882" y="173014"/>
                </a:lnTo>
                <a:lnTo>
                  <a:pt x="254282" y="173014"/>
                </a:lnTo>
                <a:lnTo>
                  <a:pt x="254282" y="19933"/>
                </a:lnTo>
                <a:close/>
              </a:path>
              <a:path w="254634" h="174625">
                <a:moveTo>
                  <a:pt x="254282" y="1277"/>
                </a:moveTo>
                <a:lnTo>
                  <a:pt x="233582" y="1277"/>
                </a:lnTo>
                <a:lnTo>
                  <a:pt x="203681" y="23000"/>
                </a:lnTo>
                <a:lnTo>
                  <a:pt x="203681" y="43445"/>
                </a:lnTo>
                <a:lnTo>
                  <a:pt x="235882" y="19933"/>
                </a:lnTo>
                <a:lnTo>
                  <a:pt x="254282" y="19933"/>
                </a:lnTo>
                <a:lnTo>
                  <a:pt x="254282" y="1277"/>
                </a:lnTo>
                <a:close/>
              </a:path>
              <a:path w="254634" h="174625">
                <a:moveTo>
                  <a:pt x="108357" y="151291"/>
                </a:moveTo>
                <a:lnTo>
                  <a:pt x="108357" y="169181"/>
                </a:lnTo>
                <a:lnTo>
                  <a:pt x="116535" y="171417"/>
                </a:lnTo>
                <a:lnTo>
                  <a:pt x="124713" y="173014"/>
                </a:lnTo>
                <a:lnTo>
                  <a:pt x="132891" y="173972"/>
                </a:lnTo>
                <a:lnTo>
                  <a:pt x="141069" y="174292"/>
                </a:lnTo>
                <a:lnTo>
                  <a:pt x="151959" y="173685"/>
                </a:lnTo>
                <a:lnTo>
                  <a:pt x="181750" y="157680"/>
                </a:lnTo>
                <a:lnTo>
                  <a:pt x="140941" y="157680"/>
                </a:lnTo>
                <a:lnTo>
                  <a:pt x="133102" y="157281"/>
                </a:lnTo>
                <a:lnTo>
                  <a:pt x="125058" y="156083"/>
                </a:lnTo>
                <a:lnTo>
                  <a:pt x="116810" y="154087"/>
                </a:lnTo>
                <a:lnTo>
                  <a:pt x="108357" y="151291"/>
                </a:lnTo>
                <a:close/>
              </a:path>
              <a:path w="254634" h="174625">
                <a:moveTo>
                  <a:pt x="182077" y="87912"/>
                </a:moveTo>
                <a:lnTo>
                  <a:pt x="154776" y="87912"/>
                </a:lnTo>
                <a:lnTo>
                  <a:pt x="160875" y="89744"/>
                </a:lnTo>
                <a:lnTo>
                  <a:pt x="167519" y="97070"/>
                </a:lnTo>
                <a:lnTo>
                  <a:pt x="169181" y="102820"/>
                </a:lnTo>
                <a:lnTo>
                  <a:pt x="169181" y="143284"/>
                </a:lnTo>
                <a:lnTo>
                  <a:pt x="167051" y="148523"/>
                </a:lnTo>
                <a:lnTo>
                  <a:pt x="158532" y="155849"/>
                </a:lnTo>
                <a:lnTo>
                  <a:pt x="151249" y="157680"/>
                </a:lnTo>
                <a:lnTo>
                  <a:pt x="181750" y="157680"/>
                </a:lnTo>
                <a:lnTo>
                  <a:pt x="184450" y="152953"/>
                </a:lnTo>
                <a:lnTo>
                  <a:pt x="186607" y="145701"/>
                </a:lnTo>
                <a:lnTo>
                  <a:pt x="187325" y="137491"/>
                </a:lnTo>
                <a:lnTo>
                  <a:pt x="187325" y="109379"/>
                </a:lnTo>
                <a:lnTo>
                  <a:pt x="184914" y="92608"/>
                </a:lnTo>
                <a:lnTo>
                  <a:pt x="182077" y="87912"/>
                </a:lnTo>
                <a:close/>
              </a:path>
              <a:path w="254634" h="174625">
                <a:moveTo>
                  <a:pt x="183236" y="1277"/>
                </a:moveTo>
                <a:lnTo>
                  <a:pt x="109635" y="1277"/>
                </a:lnTo>
                <a:lnTo>
                  <a:pt x="109635" y="90724"/>
                </a:lnTo>
                <a:lnTo>
                  <a:pt x="133785" y="88615"/>
                </a:lnTo>
                <a:lnTo>
                  <a:pt x="141356" y="88088"/>
                </a:lnTo>
                <a:lnTo>
                  <a:pt x="145925" y="87912"/>
                </a:lnTo>
                <a:lnTo>
                  <a:pt x="182077" y="87912"/>
                </a:lnTo>
                <a:lnTo>
                  <a:pt x="177678" y="80629"/>
                </a:lnTo>
                <a:lnTo>
                  <a:pt x="165619" y="73441"/>
                </a:lnTo>
                <a:lnTo>
                  <a:pt x="157740" y="72323"/>
                </a:lnTo>
                <a:lnTo>
                  <a:pt x="127524" y="72323"/>
                </a:lnTo>
                <a:lnTo>
                  <a:pt x="127524" y="18144"/>
                </a:lnTo>
                <a:lnTo>
                  <a:pt x="183236" y="18144"/>
                </a:lnTo>
                <a:lnTo>
                  <a:pt x="183236" y="1277"/>
                </a:lnTo>
                <a:close/>
              </a:path>
              <a:path w="254634" h="174625">
                <a:moveTo>
                  <a:pt x="148736" y="71045"/>
                </a:moveTo>
                <a:lnTo>
                  <a:pt x="141069" y="71045"/>
                </a:lnTo>
                <a:lnTo>
                  <a:pt x="133998" y="71471"/>
                </a:lnTo>
                <a:lnTo>
                  <a:pt x="127524" y="72323"/>
                </a:lnTo>
                <a:lnTo>
                  <a:pt x="157740" y="72323"/>
                </a:lnTo>
                <a:lnTo>
                  <a:pt x="148736" y="71045"/>
                </a:lnTo>
                <a:close/>
              </a:path>
              <a:path w="254634" h="174625">
                <a:moveTo>
                  <a:pt x="0" y="151802"/>
                </a:moveTo>
                <a:lnTo>
                  <a:pt x="0" y="169692"/>
                </a:lnTo>
                <a:lnTo>
                  <a:pt x="7142" y="171704"/>
                </a:lnTo>
                <a:lnTo>
                  <a:pt x="15295" y="173142"/>
                </a:lnTo>
                <a:lnTo>
                  <a:pt x="24457" y="174004"/>
                </a:lnTo>
                <a:lnTo>
                  <a:pt x="34628" y="174292"/>
                </a:lnTo>
                <a:lnTo>
                  <a:pt x="44670" y="173685"/>
                </a:lnTo>
                <a:lnTo>
                  <a:pt x="73180" y="157680"/>
                </a:lnTo>
                <a:lnTo>
                  <a:pt x="31561" y="157680"/>
                </a:lnTo>
                <a:lnTo>
                  <a:pt x="23406" y="157313"/>
                </a:lnTo>
                <a:lnTo>
                  <a:pt x="15426" y="156211"/>
                </a:lnTo>
                <a:lnTo>
                  <a:pt x="7623" y="154374"/>
                </a:lnTo>
                <a:lnTo>
                  <a:pt x="0" y="151802"/>
                </a:lnTo>
                <a:close/>
              </a:path>
              <a:path w="254634" h="174625">
                <a:moveTo>
                  <a:pt x="71880" y="16611"/>
                </a:moveTo>
                <a:lnTo>
                  <a:pt x="42329" y="16611"/>
                </a:lnTo>
                <a:lnTo>
                  <a:pt x="49740" y="18442"/>
                </a:lnTo>
                <a:lnTo>
                  <a:pt x="57577" y="25769"/>
                </a:lnTo>
                <a:lnTo>
                  <a:pt x="59545" y="31008"/>
                </a:lnTo>
                <a:lnTo>
                  <a:pt x="59545" y="62186"/>
                </a:lnTo>
                <a:lnTo>
                  <a:pt x="57833" y="68277"/>
                </a:lnTo>
                <a:lnTo>
                  <a:pt x="51018" y="76625"/>
                </a:lnTo>
                <a:lnTo>
                  <a:pt x="45055" y="78712"/>
                </a:lnTo>
                <a:lnTo>
                  <a:pt x="18911" y="78712"/>
                </a:lnTo>
                <a:lnTo>
                  <a:pt x="18911" y="95324"/>
                </a:lnTo>
                <a:lnTo>
                  <a:pt x="36545" y="95324"/>
                </a:lnTo>
                <a:lnTo>
                  <a:pt x="47051" y="96825"/>
                </a:lnTo>
                <a:lnTo>
                  <a:pt x="54558" y="101329"/>
                </a:lnTo>
                <a:lnTo>
                  <a:pt x="59065" y="108836"/>
                </a:lnTo>
                <a:lnTo>
                  <a:pt x="60567" y="119346"/>
                </a:lnTo>
                <a:lnTo>
                  <a:pt x="60567" y="143454"/>
                </a:lnTo>
                <a:lnTo>
                  <a:pt x="58480" y="148736"/>
                </a:lnTo>
                <a:lnTo>
                  <a:pt x="50123" y="155891"/>
                </a:lnTo>
                <a:lnTo>
                  <a:pt x="42550" y="157680"/>
                </a:lnTo>
                <a:lnTo>
                  <a:pt x="73180" y="157680"/>
                </a:lnTo>
                <a:lnTo>
                  <a:pt x="75866" y="152889"/>
                </a:lnTo>
                <a:lnTo>
                  <a:pt x="78000" y="145557"/>
                </a:lnTo>
                <a:lnTo>
                  <a:pt x="78712" y="137236"/>
                </a:lnTo>
                <a:lnTo>
                  <a:pt x="78712" y="117557"/>
                </a:lnTo>
                <a:lnTo>
                  <a:pt x="77482" y="106520"/>
                </a:lnTo>
                <a:lnTo>
                  <a:pt x="73793" y="97688"/>
                </a:lnTo>
                <a:lnTo>
                  <a:pt x="67643" y="91059"/>
                </a:lnTo>
                <a:lnTo>
                  <a:pt x="59034" y="86635"/>
                </a:lnTo>
                <a:lnTo>
                  <a:pt x="67192" y="81843"/>
                </a:lnTo>
                <a:lnTo>
                  <a:pt x="73023" y="74879"/>
                </a:lnTo>
                <a:lnTo>
                  <a:pt x="76523" y="65742"/>
                </a:lnTo>
                <a:lnTo>
                  <a:pt x="77690" y="54434"/>
                </a:lnTo>
                <a:lnTo>
                  <a:pt x="77690" y="36800"/>
                </a:lnTo>
                <a:lnTo>
                  <a:pt x="74879" y="20700"/>
                </a:lnTo>
                <a:lnTo>
                  <a:pt x="71880" y="16611"/>
                </a:lnTo>
                <a:close/>
              </a:path>
              <a:path w="254634" h="174625">
                <a:moveTo>
                  <a:pt x="32711" y="0"/>
                </a:moveTo>
                <a:lnTo>
                  <a:pt x="24162" y="223"/>
                </a:lnTo>
                <a:lnTo>
                  <a:pt x="16416" y="894"/>
                </a:lnTo>
                <a:lnTo>
                  <a:pt x="9470" y="2012"/>
                </a:lnTo>
                <a:lnTo>
                  <a:pt x="3322" y="3577"/>
                </a:lnTo>
                <a:lnTo>
                  <a:pt x="3322" y="20955"/>
                </a:lnTo>
                <a:lnTo>
                  <a:pt x="9482" y="19055"/>
                </a:lnTo>
                <a:lnTo>
                  <a:pt x="16221" y="17697"/>
                </a:lnTo>
                <a:lnTo>
                  <a:pt x="23538" y="16882"/>
                </a:lnTo>
                <a:lnTo>
                  <a:pt x="31433" y="16611"/>
                </a:lnTo>
                <a:lnTo>
                  <a:pt x="71880" y="16611"/>
                </a:lnTo>
                <a:lnTo>
                  <a:pt x="66445" y="9200"/>
                </a:lnTo>
                <a:lnTo>
                  <a:pt x="52389" y="2300"/>
                </a:lnTo>
                <a:lnTo>
                  <a:pt x="327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14" name="object 11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6554636" y="6913767"/>
            <a:ext cx="181703" cy="176847"/>
          </a:xfrm>
          <a:prstGeom prst="rect">
            <a:avLst/>
          </a:prstGeom>
        </p:spPr>
      </p:pic>
      <p:sp>
        <p:nvSpPr>
          <p:cNvPr id="115" name="object 115"/>
          <p:cNvSpPr txBox="1"/>
          <p:nvPr/>
        </p:nvSpPr>
        <p:spPr>
          <a:xfrm>
            <a:off x="17001438" y="6819802"/>
            <a:ext cx="63563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05459" algn="l"/>
              </a:tabLst>
            </a:pPr>
            <a:r>
              <a:rPr sz="2000" spc="-25" dirty="0">
                <a:latin typeface="Arial Narrow"/>
                <a:cs typeface="Arial Narrow"/>
              </a:rPr>
              <a:t>16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50" dirty="0">
                <a:latin typeface="Arial Narrow"/>
                <a:cs typeface="Arial Narrow"/>
              </a:rPr>
              <a:t>3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116" name="object 11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968399" y="6913767"/>
            <a:ext cx="83823" cy="176847"/>
          </a:xfrm>
          <a:prstGeom prst="rect">
            <a:avLst/>
          </a:prstGeom>
        </p:spPr>
      </p:pic>
      <p:sp>
        <p:nvSpPr>
          <p:cNvPr id="117" name="object 117"/>
          <p:cNvSpPr txBox="1"/>
          <p:nvPr/>
        </p:nvSpPr>
        <p:spPr>
          <a:xfrm>
            <a:off x="11949514" y="6789903"/>
            <a:ext cx="835025" cy="6991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R="12065" algn="r">
              <a:lnSpc>
                <a:spcPct val="100000"/>
              </a:lnSpc>
              <a:spcBef>
                <a:spcPts val="345"/>
              </a:spcBef>
            </a:pPr>
            <a:r>
              <a:rPr sz="2000" spc="-25" dirty="0">
                <a:latin typeface="Arial Narrow"/>
                <a:cs typeface="Arial Narrow"/>
              </a:rPr>
              <a:t>683</a:t>
            </a:r>
            <a:endParaRPr sz="2000" dirty="0">
              <a:latin typeface="Arial Narrow"/>
              <a:cs typeface="Arial Narrow"/>
            </a:endParaRPr>
          </a:p>
          <a:p>
            <a:pPr marR="5080" algn="r">
              <a:lnSpc>
                <a:spcPct val="100000"/>
              </a:lnSpc>
              <a:spcBef>
                <a:spcPts val="250"/>
              </a:spcBef>
            </a:pPr>
            <a:r>
              <a:rPr sz="2000" dirty="0">
                <a:latin typeface="Arial Narrow"/>
                <a:cs typeface="Arial Narrow"/>
              </a:rPr>
              <a:t>398</a:t>
            </a:r>
            <a:r>
              <a:rPr sz="2000" spc="390" dirty="0">
                <a:latin typeface="Arial Narrow"/>
                <a:cs typeface="Arial Narrow"/>
              </a:rPr>
              <a:t> </a:t>
            </a:r>
            <a:r>
              <a:rPr sz="2000" spc="-25" dirty="0">
                <a:latin typeface="Arial Narrow"/>
                <a:cs typeface="Arial Narrow"/>
              </a:rPr>
              <a:t>293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12878653" y="7250341"/>
            <a:ext cx="301625" cy="177165"/>
          </a:xfrm>
          <a:custGeom>
            <a:avLst/>
            <a:gdLst/>
            <a:ahLst/>
            <a:cxnLst/>
            <a:rect l="l" t="t" r="r" b="b"/>
            <a:pathLst>
              <a:path w="301625" h="177165">
                <a:moveTo>
                  <a:pt x="222082" y="153080"/>
                </a:moveTo>
                <a:lnTo>
                  <a:pt x="255049" y="175570"/>
                </a:lnTo>
                <a:lnTo>
                  <a:pt x="265934" y="174907"/>
                </a:lnTo>
                <a:lnTo>
                  <a:pt x="294785" y="158958"/>
                </a:lnTo>
                <a:lnTo>
                  <a:pt x="254793" y="158958"/>
                </a:lnTo>
                <a:lnTo>
                  <a:pt x="246328" y="158591"/>
                </a:lnTo>
                <a:lnTo>
                  <a:pt x="238054" y="157489"/>
                </a:lnTo>
                <a:lnTo>
                  <a:pt x="229972" y="155652"/>
                </a:lnTo>
                <a:lnTo>
                  <a:pt x="222082" y="153080"/>
                </a:lnTo>
                <a:close/>
              </a:path>
              <a:path w="301625" h="177165">
                <a:moveTo>
                  <a:pt x="301050" y="106568"/>
                </a:moveTo>
                <a:lnTo>
                  <a:pt x="282905" y="106568"/>
                </a:lnTo>
                <a:lnTo>
                  <a:pt x="282905" y="135447"/>
                </a:lnTo>
                <a:lnTo>
                  <a:pt x="281148" y="145733"/>
                </a:lnTo>
                <a:lnTo>
                  <a:pt x="275877" y="153080"/>
                </a:lnTo>
                <a:lnTo>
                  <a:pt x="267092" y="157489"/>
                </a:lnTo>
                <a:lnTo>
                  <a:pt x="254793" y="158958"/>
                </a:lnTo>
                <a:lnTo>
                  <a:pt x="294785" y="158958"/>
                </a:lnTo>
                <a:lnTo>
                  <a:pt x="298207" y="152537"/>
                </a:lnTo>
                <a:lnTo>
                  <a:pt x="300339" y="144958"/>
                </a:lnTo>
                <a:lnTo>
                  <a:pt x="301050" y="136469"/>
                </a:lnTo>
                <a:lnTo>
                  <a:pt x="301050" y="106568"/>
                </a:lnTo>
                <a:close/>
              </a:path>
              <a:path w="301625" h="177165">
                <a:moveTo>
                  <a:pt x="259266" y="0"/>
                </a:moveTo>
                <a:lnTo>
                  <a:pt x="223048" y="17130"/>
                </a:lnTo>
                <a:lnTo>
                  <a:pt x="217226" y="40634"/>
                </a:lnTo>
                <a:lnTo>
                  <a:pt x="217226" y="74112"/>
                </a:lnTo>
                <a:lnTo>
                  <a:pt x="239524" y="109443"/>
                </a:lnTo>
                <a:lnTo>
                  <a:pt x="255305" y="111935"/>
                </a:lnTo>
                <a:lnTo>
                  <a:pt x="263642" y="111600"/>
                </a:lnTo>
                <a:lnTo>
                  <a:pt x="271022" y="110593"/>
                </a:lnTo>
                <a:lnTo>
                  <a:pt x="277442" y="108916"/>
                </a:lnTo>
                <a:lnTo>
                  <a:pt x="282905" y="106568"/>
                </a:lnTo>
                <a:lnTo>
                  <a:pt x="301050" y="106568"/>
                </a:lnTo>
                <a:lnTo>
                  <a:pt x="301050" y="95579"/>
                </a:lnTo>
                <a:lnTo>
                  <a:pt x="258116" y="95579"/>
                </a:lnTo>
                <a:lnTo>
                  <a:pt x="248165" y="94174"/>
                </a:lnTo>
                <a:lnTo>
                  <a:pt x="241057" y="89957"/>
                </a:lnTo>
                <a:lnTo>
                  <a:pt x="236792" y="82929"/>
                </a:lnTo>
                <a:lnTo>
                  <a:pt x="235371" y="73090"/>
                </a:lnTo>
                <a:lnTo>
                  <a:pt x="235371" y="40634"/>
                </a:lnTo>
                <a:lnTo>
                  <a:pt x="236856" y="30012"/>
                </a:lnTo>
                <a:lnTo>
                  <a:pt x="241313" y="22425"/>
                </a:lnTo>
                <a:lnTo>
                  <a:pt x="248740" y="17873"/>
                </a:lnTo>
                <a:lnTo>
                  <a:pt x="259138" y="16355"/>
                </a:lnTo>
                <a:lnTo>
                  <a:pt x="294724" y="16355"/>
                </a:lnTo>
                <a:lnTo>
                  <a:pt x="290827" y="11116"/>
                </a:lnTo>
                <a:lnTo>
                  <a:pt x="285021" y="6253"/>
                </a:lnTo>
                <a:lnTo>
                  <a:pt x="277826" y="2779"/>
                </a:lnTo>
                <a:lnTo>
                  <a:pt x="269241" y="694"/>
                </a:lnTo>
                <a:lnTo>
                  <a:pt x="259266" y="0"/>
                </a:lnTo>
                <a:close/>
              </a:path>
              <a:path w="301625" h="177165">
                <a:moveTo>
                  <a:pt x="294724" y="16355"/>
                </a:moveTo>
                <a:lnTo>
                  <a:pt x="259138" y="16355"/>
                </a:lnTo>
                <a:lnTo>
                  <a:pt x="269536" y="17873"/>
                </a:lnTo>
                <a:lnTo>
                  <a:pt x="276963" y="22425"/>
                </a:lnTo>
                <a:lnTo>
                  <a:pt x="281420" y="30012"/>
                </a:lnTo>
                <a:lnTo>
                  <a:pt x="282905" y="40634"/>
                </a:lnTo>
                <a:lnTo>
                  <a:pt x="282905" y="89701"/>
                </a:lnTo>
                <a:lnTo>
                  <a:pt x="278097" y="92273"/>
                </a:lnTo>
                <a:lnTo>
                  <a:pt x="272363" y="94110"/>
                </a:lnTo>
                <a:lnTo>
                  <a:pt x="265703" y="95212"/>
                </a:lnTo>
                <a:lnTo>
                  <a:pt x="258116" y="95579"/>
                </a:lnTo>
                <a:lnTo>
                  <a:pt x="301050" y="95579"/>
                </a:lnTo>
                <a:lnTo>
                  <a:pt x="301050" y="40634"/>
                </a:lnTo>
                <a:lnTo>
                  <a:pt x="300411" y="31889"/>
                </a:lnTo>
                <a:lnTo>
                  <a:pt x="298494" y="24054"/>
                </a:lnTo>
                <a:lnTo>
                  <a:pt x="295300" y="17130"/>
                </a:lnTo>
                <a:lnTo>
                  <a:pt x="294724" y="16355"/>
                </a:lnTo>
                <a:close/>
              </a:path>
              <a:path w="301625" h="177165">
                <a:moveTo>
                  <a:pt x="148352" y="0"/>
                </a:moveTo>
                <a:lnTo>
                  <a:pt x="112318" y="17130"/>
                </a:lnTo>
                <a:lnTo>
                  <a:pt x="106568" y="40634"/>
                </a:lnTo>
                <a:lnTo>
                  <a:pt x="106568" y="136469"/>
                </a:lnTo>
                <a:lnTo>
                  <a:pt x="129792" y="174100"/>
                </a:lnTo>
                <a:lnTo>
                  <a:pt x="148352" y="176847"/>
                </a:lnTo>
                <a:lnTo>
                  <a:pt x="158335" y="176161"/>
                </a:lnTo>
                <a:lnTo>
                  <a:pt x="166944" y="174100"/>
                </a:lnTo>
                <a:lnTo>
                  <a:pt x="174180" y="170666"/>
                </a:lnTo>
                <a:lnTo>
                  <a:pt x="180042" y="165858"/>
                </a:lnTo>
                <a:lnTo>
                  <a:pt x="184121" y="160492"/>
                </a:lnTo>
                <a:lnTo>
                  <a:pt x="148480" y="160492"/>
                </a:lnTo>
                <a:lnTo>
                  <a:pt x="138082" y="158958"/>
                </a:lnTo>
                <a:lnTo>
                  <a:pt x="130655" y="154358"/>
                </a:lnTo>
                <a:lnTo>
                  <a:pt x="126199" y="146691"/>
                </a:lnTo>
                <a:lnTo>
                  <a:pt x="124784" y="136469"/>
                </a:lnTo>
                <a:lnTo>
                  <a:pt x="124748" y="40634"/>
                </a:lnTo>
                <a:lnTo>
                  <a:pt x="126199" y="30156"/>
                </a:lnTo>
                <a:lnTo>
                  <a:pt x="130655" y="22489"/>
                </a:lnTo>
                <a:lnTo>
                  <a:pt x="138082" y="17889"/>
                </a:lnTo>
                <a:lnTo>
                  <a:pt x="148480" y="16355"/>
                </a:lnTo>
                <a:lnTo>
                  <a:pt x="183987" y="16355"/>
                </a:lnTo>
                <a:lnTo>
                  <a:pt x="180042" y="11116"/>
                </a:lnTo>
                <a:lnTo>
                  <a:pt x="174180" y="6253"/>
                </a:lnTo>
                <a:lnTo>
                  <a:pt x="166944" y="2779"/>
                </a:lnTo>
                <a:lnTo>
                  <a:pt x="158335" y="694"/>
                </a:lnTo>
                <a:lnTo>
                  <a:pt x="148352" y="0"/>
                </a:lnTo>
                <a:close/>
              </a:path>
              <a:path w="301625" h="177165">
                <a:moveTo>
                  <a:pt x="183987" y="16355"/>
                </a:moveTo>
                <a:lnTo>
                  <a:pt x="148480" y="16355"/>
                </a:lnTo>
                <a:lnTo>
                  <a:pt x="158878" y="17889"/>
                </a:lnTo>
                <a:lnTo>
                  <a:pt x="166306" y="22489"/>
                </a:lnTo>
                <a:lnTo>
                  <a:pt x="170762" y="30156"/>
                </a:lnTo>
                <a:lnTo>
                  <a:pt x="172212" y="40634"/>
                </a:lnTo>
                <a:lnTo>
                  <a:pt x="172177" y="136469"/>
                </a:lnTo>
                <a:lnTo>
                  <a:pt x="170762" y="146691"/>
                </a:lnTo>
                <a:lnTo>
                  <a:pt x="166306" y="154358"/>
                </a:lnTo>
                <a:lnTo>
                  <a:pt x="158878" y="158958"/>
                </a:lnTo>
                <a:lnTo>
                  <a:pt x="148480" y="160492"/>
                </a:lnTo>
                <a:lnTo>
                  <a:pt x="184121" y="160492"/>
                </a:lnTo>
                <a:lnTo>
                  <a:pt x="184570" y="159901"/>
                </a:lnTo>
                <a:lnTo>
                  <a:pt x="187805" y="153016"/>
                </a:lnTo>
                <a:lnTo>
                  <a:pt x="189745" y="145206"/>
                </a:lnTo>
                <a:lnTo>
                  <a:pt x="190392" y="136469"/>
                </a:lnTo>
                <a:lnTo>
                  <a:pt x="190392" y="40634"/>
                </a:lnTo>
                <a:lnTo>
                  <a:pt x="189745" y="31889"/>
                </a:lnTo>
                <a:lnTo>
                  <a:pt x="187805" y="24054"/>
                </a:lnTo>
                <a:lnTo>
                  <a:pt x="184570" y="17130"/>
                </a:lnTo>
                <a:lnTo>
                  <a:pt x="183987" y="16355"/>
                </a:lnTo>
                <a:close/>
              </a:path>
              <a:path w="301625" h="177165">
                <a:moveTo>
                  <a:pt x="74000" y="18144"/>
                </a:moveTo>
                <a:lnTo>
                  <a:pt x="44510" y="18144"/>
                </a:lnTo>
                <a:lnTo>
                  <a:pt x="51963" y="19848"/>
                </a:lnTo>
                <a:lnTo>
                  <a:pt x="59460" y="26663"/>
                </a:lnTo>
                <a:lnTo>
                  <a:pt x="61334" y="31774"/>
                </a:lnTo>
                <a:lnTo>
                  <a:pt x="61334" y="57671"/>
                </a:lnTo>
                <a:lnTo>
                  <a:pt x="60397" y="63123"/>
                </a:lnTo>
                <a:lnTo>
                  <a:pt x="56649" y="71301"/>
                </a:lnTo>
                <a:lnTo>
                  <a:pt x="53071" y="75049"/>
                </a:lnTo>
                <a:lnTo>
                  <a:pt x="47789" y="78457"/>
                </a:lnTo>
                <a:lnTo>
                  <a:pt x="20780" y="97743"/>
                </a:lnTo>
                <a:lnTo>
                  <a:pt x="0" y="137236"/>
                </a:lnTo>
                <a:lnTo>
                  <a:pt x="0" y="174292"/>
                </a:lnTo>
                <a:lnTo>
                  <a:pt x="79990" y="174292"/>
                </a:lnTo>
                <a:lnTo>
                  <a:pt x="79990" y="157425"/>
                </a:lnTo>
                <a:lnTo>
                  <a:pt x="18400" y="157425"/>
                </a:lnTo>
                <a:lnTo>
                  <a:pt x="18400" y="130335"/>
                </a:lnTo>
                <a:lnTo>
                  <a:pt x="19848" y="124458"/>
                </a:lnTo>
                <a:lnTo>
                  <a:pt x="25641" y="116280"/>
                </a:lnTo>
                <a:lnTo>
                  <a:pt x="31348" y="111339"/>
                </a:lnTo>
                <a:lnTo>
                  <a:pt x="39867" y="105546"/>
                </a:lnTo>
                <a:lnTo>
                  <a:pt x="59545" y="91490"/>
                </a:lnTo>
                <a:lnTo>
                  <a:pt x="79385" y="57671"/>
                </a:lnTo>
                <a:lnTo>
                  <a:pt x="79479" y="37567"/>
                </a:lnTo>
                <a:lnTo>
                  <a:pt x="76652" y="21690"/>
                </a:lnTo>
                <a:lnTo>
                  <a:pt x="74000" y="18144"/>
                </a:lnTo>
                <a:close/>
              </a:path>
              <a:path w="301625" h="177165">
                <a:moveTo>
                  <a:pt x="34245" y="1277"/>
                </a:moveTo>
                <a:lnTo>
                  <a:pt x="25476" y="1565"/>
                </a:lnTo>
                <a:lnTo>
                  <a:pt x="17314" y="2427"/>
                </a:lnTo>
                <a:lnTo>
                  <a:pt x="9759" y="3865"/>
                </a:lnTo>
                <a:lnTo>
                  <a:pt x="2811" y="5877"/>
                </a:lnTo>
                <a:lnTo>
                  <a:pt x="2811" y="23511"/>
                </a:lnTo>
                <a:lnTo>
                  <a:pt x="9894" y="21163"/>
                </a:lnTo>
                <a:lnTo>
                  <a:pt x="17346" y="19486"/>
                </a:lnTo>
                <a:lnTo>
                  <a:pt x="25164" y="18480"/>
                </a:lnTo>
                <a:lnTo>
                  <a:pt x="33350" y="18144"/>
                </a:lnTo>
                <a:lnTo>
                  <a:pt x="74000" y="18144"/>
                </a:lnTo>
                <a:lnTo>
                  <a:pt x="68170" y="10350"/>
                </a:lnTo>
                <a:lnTo>
                  <a:pt x="54035" y="3545"/>
                </a:lnTo>
                <a:lnTo>
                  <a:pt x="34245" y="12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9" name="object 119"/>
          <p:cNvSpPr/>
          <p:nvPr/>
        </p:nvSpPr>
        <p:spPr>
          <a:xfrm>
            <a:off x="13346329" y="7251618"/>
            <a:ext cx="264795" cy="174625"/>
          </a:xfrm>
          <a:custGeom>
            <a:avLst/>
            <a:gdLst/>
            <a:ahLst/>
            <a:cxnLst/>
            <a:rect l="l" t="t" r="r" b="b"/>
            <a:pathLst>
              <a:path w="264794" h="174625">
                <a:moveTo>
                  <a:pt x="185281" y="151291"/>
                </a:moveTo>
                <a:lnTo>
                  <a:pt x="185281" y="169181"/>
                </a:lnTo>
                <a:lnTo>
                  <a:pt x="193459" y="171417"/>
                </a:lnTo>
                <a:lnTo>
                  <a:pt x="201637" y="173014"/>
                </a:lnTo>
                <a:lnTo>
                  <a:pt x="209815" y="173972"/>
                </a:lnTo>
                <a:lnTo>
                  <a:pt x="217993" y="174292"/>
                </a:lnTo>
                <a:lnTo>
                  <a:pt x="228886" y="173685"/>
                </a:lnTo>
                <a:lnTo>
                  <a:pt x="258674" y="157680"/>
                </a:lnTo>
                <a:lnTo>
                  <a:pt x="217865" y="157680"/>
                </a:lnTo>
                <a:lnTo>
                  <a:pt x="210030" y="157281"/>
                </a:lnTo>
                <a:lnTo>
                  <a:pt x="201988" y="156083"/>
                </a:lnTo>
                <a:lnTo>
                  <a:pt x="193738" y="154087"/>
                </a:lnTo>
                <a:lnTo>
                  <a:pt x="185281" y="151291"/>
                </a:lnTo>
                <a:close/>
              </a:path>
              <a:path w="264794" h="174625">
                <a:moveTo>
                  <a:pt x="259001" y="87912"/>
                </a:moveTo>
                <a:lnTo>
                  <a:pt x="231708" y="87912"/>
                </a:lnTo>
                <a:lnTo>
                  <a:pt x="237799" y="89744"/>
                </a:lnTo>
                <a:lnTo>
                  <a:pt x="244443" y="97070"/>
                </a:lnTo>
                <a:lnTo>
                  <a:pt x="246104" y="102820"/>
                </a:lnTo>
                <a:lnTo>
                  <a:pt x="246104" y="143284"/>
                </a:lnTo>
                <a:lnTo>
                  <a:pt x="243975" y="148523"/>
                </a:lnTo>
                <a:lnTo>
                  <a:pt x="235456" y="155849"/>
                </a:lnTo>
                <a:lnTo>
                  <a:pt x="228173" y="157680"/>
                </a:lnTo>
                <a:lnTo>
                  <a:pt x="258674" y="157680"/>
                </a:lnTo>
                <a:lnTo>
                  <a:pt x="261374" y="152953"/>
                </a:lnTo>
                <a:lnTo>
                  <a:pt x="263530" y="145701"/>
                </a:lnTo>
                <a:lnTo>
                  <a:pt x="264249" y="137491"/>
                </a:lnTo>
                <a:lnTo>
                  <a:pt x="264249" y="109379"/>
                </a:lnTo>
                <a:lnTo>
                  <a:pt x="261837" y="92608"/>
                </a:lnTo>
                <a:lnTo>
                  <a:pt x="259001" y="87912"/>
                </a:lnTo>
                <a:close/>
              </a:path>
              <a:path w="264794" h="174625">
                <a:moveTo>
                  <a:pt x="260160" y="1277"/>
                </a:moveTo>
                <a:lnTo>
                  <a:pt x="186559" y="1277"/>
                </a:lnTo>
                <a:lnTo>
                  <a:pt x="186559" y="90724"/>
                </a:lnTo>
                <a:lnTo>
                  <a:pt x="210709" y="88615"/>
                </a:lnTo>
                <a:lnTo>
                  <a:pt x="218280" y="88088"/>
                </a:lnTo>
                <a:lnTo>
                  <a:pt x="222848" y="87912"/>
                </a:lnTo>
                <a:lnTo>
                  <a:pt x="259001" y="87912"/>
                </a:lnTo>
                <a:lnTo>
                  <a:pt x="254602" y="80629"/>
                </a:lnTo>
                <a:lnTo>
                  <a:pt x="242542" y="73441"/>
                </a:lnTo>
                <a:lnTo>
                  <a:pt x="234664" y="72323"/>
                </a:lnTo>
                <a:lnTo>
                  <a:pt x="204448" y="72323"/>
                </a:lnTo>
                <a:lnTo>
                  <a:pt x="204448" y="18144"/>
                </a:lnTo>
                <a:lnTo>
                  <a:pt x="260160" y="18144"/>
                </a:lnTo>
                <a:lnTo>
                  <a:pt x="260160" y="1277"/>
                </a:lnTo>
                <a:close/>
              </a:path>
              <a:path w="264794" h="174625">
                <a:moveTo>
                  <a:pt x="225660" y="71045"/>
                </a:moveTo>
                <a:lnTo>
                  <a:pt x="217993" y="71045"/>
                </a:lnTo>
                <a:lnTo>
                  <a:pt x="210922" y="71471"/>
                </a:lnTo>
                <a:lnTo>
                  <a:pt x="204448" y="72323"/>
                </a:lnTo>
                <a:lnTo>
                  <a:pt x="234664" y="72323"/>
                </a:lnTo>
                <a:lnTo>
                  <a:pt x="225660" y="71045"/>
                </a:lnTo>
                <a:close/>
              </a:path>
              <a:path w="264794" h="174625">
                <a:moveTo>
                  <a:pt x="153224" y="16866"/>
                </a:moveTo>
                <a:lnTo>
                  <a:pt x="123733" y="16866"/>
                </a:lnTo>
                <a:lnTo>
                  <a:pt x="131187" y="18570"/>
                </a:lnTo>
                <a:lnTo>
                  <a:pt x="138684" y="25385"/>
                </a:lnTo>
                <a:lnTo>
                  <a:pt x="140558" y="30496"/>
                </a:lnTo>
                <a:lnTo>
                  <a:pt x="140558" y="56393"/>
                </a:lnTo>
                <a:lnTo>
                  <a:pt x="139621" y="61845"/>
                </a:lnTo>
                <a:lnTo>
                  <a:pt x="135873" y="70023"/>
                </a:lnTo>
                <a:lnTo>
                  <a:pt x="132295" y="73771"/>
                </a:lnTo>
                <a:lnTo>
                  <a:pt x="127013" y="77179"/>
                </a:lnTo>
                <a:lnTo>
                  <a:pt x="100004" y="96466"/>
                </a:lnTo>
                <a:lnTo>
                  <a:pt x="79223" y="135958"/>
                </a:lnTo>
                <a:lnTo>
                  <a:pt x="79223" y="173014"/>
                </a:lnTo>
                <a:lnTo>
                  <a:pt x="159214" y="173014"/>
                </a:lnTo>
                <a:lnTo>
                  <a:pt x="159214" y="156147"/>
                </a:lnTo>
                <a:lnTo>
                  <a:pt x="97624" y="156147"/>
                </a:lnTo>
                <a:lnTo>
                  <a:pt x="97624" y="129058"/>
                </a:lnTo>
                <a:lnTo>
                  <a:pt x="99072" y="123180"/>
                </a:lnTo>
                <a:lnTo>
                  <a:pt x="104865" y="115002"/>
                </a:lnTo>
                <a:lnTo>
                  <a:pt x="110572" y="110061"/>
                </a:lnTo>
                <a:lnTo>
                  <a:pt x="119091" y="104268"/>
                </a:lnTo>
                <a:lnTo>
                  <a:pt x="138769" y="90212"/>
                </a:lnTo>
                <a:lnTo>
                  <a:pt x="158608" y="56393"/>
                </a:lnTo>
                <a:lnTo>
                  <a:pt x="158703" y="36289"/>
                </a:lnTo>
                <a:lnTo>
                  <a:pt x="155875" y="20412"/>
                </a:lnTo>
                <a:lnTo>
                  <a:pt x="153224" y="16866"/>
                </a:lnTo>
                <a:close/>
              </a:path>
              <a:path w="264794" h="174625">
                <a:moveTo>
                  <a:pt x="113468" y="0"/>
                </a:moveTo>
                <a:lnTo>
                  <a:pt x="104699" y="287"/>
                </a:lnTo>
                <a:lnTo>
                  <a:pt x="96538" y="1150"/>
                </a:lnTo>
                <a:lnTo>
                  <a:pt x="88983" y="2587"/>
                </a:lnTo>
                <a:lnTo>
                  <a:pt x="82034" y="4600"/>
                </a:lnTo>
                <a:lnTo>
                  <a:pt x="82034" y="22233"/>
                </a:lnTo>
                <a:lnTo>
                  <a:pt x="89118" y="19885"/>
                </a:lnTo>
                <a:lnTo>
                  <a:pt x="96569" y="18208"/>
                </a:lnTo>
                <a:lnTo>
                  <a:pt x="104388" y="17202"/>
                </a:lnTo>
                <a:lnTo>
                  <a:pt x="112574" y="16866"/>
                </a:lnTo>
                <a:lnTo>
                  <a:pt x="153224" y="16866"/>
                </a:lnTo>
                <a:lnTo>
                  <a:pt x="147394" y="9072"/>
                </a:lnTo>
                <a:lnTo>
                  <a:pt x="133258" y="2268"/>
                </a:lnTo>
                <a:lnTo>
                  <a:pt x="113468" y="0"/>
                </a:lnTo>
                <a:close/>
              </a:path>
              <a:path w="264794" h="174625">
                <a:moveTo>
                  <a:pt x="50600" y="19933"/>
                </a:moveTo>
                <a:lnTo>
                  <a:pt x="32200" y="19933"/>
                </a:lnTo>
                <a:lnTo>
                  <a:pt x="32200" y="173014"/>
                </a:lnTo>
                <a:lnTo>
                  <a:pt x="50600" y="173014"/>
                </a:lnTo>
                <a:lnTo>
                  <a:pt x="50600" y="19933"/>
                </a:lnTo>
                <a:close/>
              </a:path>
              <a:path w="264794" h="174625">
                <a:moveTo>
                  <a:pt x="50600" y="1277"/>
                </a:moveTo>
                <a:lnTo>
                  <a:pt x="29900" y="1277"/>
                </a:lnTo>
                <a:lnTo>
                  <a:pt x="0" y="23000"/>
                </a:lnTo>
                <a:lnTo>
                  <a:pt x="0" y="43445"/>
                </a:lnTo>
                <a:lnTo>
                  <a:pt x="32200" y="19933"/>
                </a:lnTo>
                <a:lnTo>
                  <a:pt x="50600" y="19933"/>
                </a:lnTo>
                <a:lnTo>
                  <a:pt x="50600" y="12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20" name="object 120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3855406" y="7252896"/>
            <a:ext cx="170458" cy="173014"/>
          </a:xfrm>
          <a:prstGeom prst="rect">
            <a:avLst/>
          </a:prstGeom>
        </p:spPr>
      </p:pic>
      <p:sp>
        <p:nvSpPr>
          <p:cNvPr id="121" name="object 121"/>
          <p:cNvSpPr txBox="1"/>
          <p:nvPr/>
        </p:nvSpPr>
        <p:spPr>
          <a:xfrm>
            <a:off x="14269747" y="7156374"/>
            <a:ext cx="259079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25" dirty="0">
                <a:latin typeface="Arial Narrow"/>
                <a:cs typeface="Arial Narrow"/>
              </a:rPr>
              <a:t>29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122" name="object 122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4802767" y="7252896"/>
            <a:ext cx="78968" cy="173014"/>
          </a:xfrm>
          <a:prstGeom prst="rect">
            <a:avLst/>
          </a:prstGeom>
        </p:spPr>
      </p:pic>
      <p:pic>
        <p:nvPicPr>
          <p:cNvPr id="123" name="object 12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252554" y="7250341"/>
            <a:ext cx="83823" cy="176847"/>
          </a:xfrm>
          <a:prstGeom prst="rect">
            <a:avLst/>
          </a:prstGeom>
        </p:spPr>
      </p:pic>
      <p:pic>
        <p:nvPicPr>
          <p:cNvPr id="124" name="object 12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705153" y="7250341"/>
            <a:ext cx="83823" cy="176847"/>
          </a:xfrm>
          <a:prstGeom prst="rect">
            <a:avLst/>
          </a:prstGeom>
        </p:spPr>
      </p:pic>
      <p:pic>
        <p:nvPicPr>
          <p:cNvPr id="125" name="object 12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157750" y="7250341"/>
            <a:ext cx="83823" cy="176847"/>
          </a:xfrm>
          <a:prstGeom prst="rect">
            <a:avLst/>
          </a:prstGeom>
        </p:spPr>
      </p:pic>
      <p:pic>
        <p:nvPicPr>
          <p:cNvPr id="126" name="object 12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610348" y="7250341"/>
            <a:ext cx="83823" cy="176847"/>
          </a:xfrm>
          <a:prstGeom prst="rect">
            <a:avLst/>
          </a:prstGeom>
        </p:spPr>
      </p:pic>
      <p:pic>
        <p:nvPicPr>
          <p:cNvPr id="127" name="object 127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7062946" y="7250341"/>
            <a:ext cx="83823" cy="176847"/>
          </a:xfrm>
          <a:prstGeom prst="rect">
            <a:avLst/>
          </a:prstGeom>
        </p:spPr>
      </p:pic>
      <p:pic>
        <p:nvPicPr>
          <p:cNvPr id="128" name="object 12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515543" y="7250341"/>
            <a:ext cx="83823" cy="176847"/>
          </a:xfrm>
          <a:prstGeom prst="rect">
            <a:avLst/>
          </a:prstGeom>
        </p:spPr>
      </p:pic>
      <p:pic>
        <p:nvPicPr>
          <p:cNvPr id="129" name="object 12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7968140" y="7250341"/>
            <a:ext cx="83823" cy="176847"/>
          </a:xfrm>
          <a:prstGeom prst="rect">
            <a:avLst/>
          </a:prstGeom>
        </p:spPr>
      </p:pic>
      <p:sp>
        <p:nvSpPr>
          <p:cNvPr id="130" name="object 130"/>
          <p:cNvSpPr/>
          <p:nvPr/>
        </p:nvSpPr>
        <p:spPr>
          <a:xfrm>
            <a:off x="11975501" y="12196460"/>
            <a:ext cx="300990" cy="177165"/>
          </a:xfrm>
          <a:custGeom>
            <a:avLst/>
            <a:gdLst/>
            <a:ahLst/>
            <a:cxnLst/>
            <a:rect l="l" t="t" r="r" b="b"/>
            <a:pathLst>
              <a:path w="300990" h="177165">
                <a:moveTo>
                  <a:pt x="221826" y="153080"/>
                </a:moveTo>
                <a:lnTo>
                  <a:pt x="221826" y="170970"/>
                </a:lnTo>
                <a:lnTo>
                  <a:pt x="228974" y="172982"/>
                </a:lnTo>
                <a:lnTo>
                  <a:pt x="237128" y="174420"/>
                </a:lnTo>
                <a:lnTo>
                  <a:pt x="246288" y="175282"/>
                </a:lnTo>
                <a:lnTo>
                  <a:pt x="256455" y="175570"/>
                </a:lnTo>
                <a:lnTo>
                  <a:pt x="266501" y="174963"/>
                </a:lnTo>
                <a:lnTo>
                  <a:pt x="295010" y="158958"/>
                </a:lnTo>
                <a:lnTo>
                  <a:pt x="253388" y="158958"/>
                </a:lnTo>
                <a:lnTo>
                  <a:pt x="245234" y="158591"/>
                </a:lnTo>
                <a:lnTo>
                  <a:pt x="237256" y="157489"/>
                </a:lnTo>
                <a:lnTo>
                  <a:pt x="229453" y="155652"/>
                </a:lnTo>
                <a:lnTo>
                  <a:pt x="221826" y="153080"/>
                </a:lnTo>
                <a:close/>
              </a:path>
              <a:path w="300990" h="177165">
                <a:moveTo>
                  <a:pt x="293707" y="17889"/>
                </a:moveTo>
                <a:lnTo>
                  <a:pt x="264164" y="17889"/>
                </a:lnTo>
                <a:lnTo>
                  <a:pt x="271575" y="19720"/>
                </a:lnTo>
                <a:lnTo>
                  <a:pt x="279412" y="27046"/>
                </a:lnTo>
                <a:lnTo>
                  <a:pt x="281372" y="32285"/>
                </a:lnTo>
                <a:lnTo>
                  <a:pt x="281372" y="63464"/>
                </a:lnTo>
                <a:lnTo>
                  <a:pt x="279668" y="69555"/>
                </a:lnTo>
                <a:lnTo>
                  <a:pt x="272853" y="77903"/>
                </a:lnTo>
                <a:lnTo>
                  <a:pt x="266890" y="79990"/>
                </a:lnTo>
                <a:lnTo>
                  <a:pt x="240738" y="79990"/>
                </a:lnTo>
                <a:lnTo>
                  <a:pt x="240738" y="96601"/>
                </a:lnTo>
                <a:lnTo>
                  <a:pt x="258371" y="96601"/>
                </a:lnTo>
                <a:lnTo>
                  <a:pt x="268881" y="98103"/>
                </a:lnTo>
                <a:lnTo>
                  <a:pt x="276388" y="102607"/>
                </a:lnTo>
                <a:lnTo>
                  <a:pt x="280893" y="110114"/>
                </a:lnTo>
                <a:lnTo>
                  <a:pt x="282394" y="120624"/>
                </a:lnTo>
                <a:lnTo>
                  <a:pt x="282394" y="144732"/>
                </a:lnTo>
                <a:lnTo>
                  <a:pt x="280307" y="150014"/>
                </a:lnTo>
                <a:lnTo>
                  <a:pt x="271959" y="157169"/>
                </a:lnTo>
                <a:lnTo>
                  <a:pt x="264377" y="158958"/>
                </a:lnTo>
                <a:lnTo>
                  <a:pt x="295010" y="158958"/>
                </a:lnTo>
                <a:lnTo>
                  <a:pt x="297696" y="154166"/>
                </a:lnTo>
                <a:lnTo>
                  <a:pt x="299828" y="146835"/>
                </a:lnTo>
                <a:lnTo>
                  <a:pt x="300539" y="138513"/>
                </a:lnTo>
                <a:lnTo>
                  <a:pt x="300539" y="118835"/>
                </a:lnTo>
                <a:lnTo>
                  <a:pt x="299309" y="107798"/>
                </a:lnTo>
                <a:lnTo>
                  <a:pt x="295619" y="98965"/>
                </a:lnTo>
                <a:lnTo>
                  <a:pt x="289470" y="92337"/>
                </a:lnTo>
                <a:lnTo>
                  <a:pt x="280861" y="87912"/>
                </a:lnTo>
                <a:lnTo>
                  <a:pt x="289023" y="83121"/>
                </a:lnTo>
                <a:lnTo>
                  <a:pt x="294853" y="76157"/>
                </a:lnTo>
                <a:lnTo>
                  <a:pt x="298351" y="67020"/>
                </a:lnTo>
                <a:lnTo>
                  <a:pt x="299517" y="55712"/>
                </a:lnTo>
                <a:lnTo>
                  <a:pt x="299517" y="38078"/>
                </a:lnTo>
                <a:lnTo>
                  <a:pt x="296705" y="21978"/>
                </a:lnTo>
                <a:lnTo>
                  <a:pt x="293707" y="17889"/>
                </a:lnTo>
                <a:close/>
              </a:path>
              <a:path w="300990" h="177165">
                <a:moveTo>
                  <a:pt x="254538" y="1277"/>
                </a:moveTo>
                <a:lnTo>
                  <a:pt x="245993" y="1501"/>
                </a:lnTo>
                <a:lnTo>
                  <a:pt x="238246" y="2172"/>
                </a:lnTo>
                <a:lnTo>
                  <a:pt x="231298" y="3290"/>
                </a:lnTo>
                <a:lnTo>
                  <a:pt x="225148" y="4855"/>
                </a:lnTo>
                <a:lnTo>
                  <a:pt x="225148" y="22233"/>
                </a:lnTo>
                <a:lnTo>
                  <a:pt x="231314" y="20333"/>
                </a:lnTo>
                <a:lnTo>
                  <a:pt x="238054" y="18975"/>
                </a:lnTo>
                <a:lnTo>
                  <a:pt x="245370" y="18160"/>
                </a:lnTo>
                <a:lnTo>
                  <a:pt x="253260" y="17889"/>
                </a:lnTo>
                <a:lnTo>
                  <a:pt x="293707" y="17889"/>
                </a:lnTo>
                <a:lnTo>
                  <a:pt x="288272" y="10477"/>
                </a:lnTo>
                <a:lnTo>
                  <a:pt x="274216" y="3577"/>
                </a:lnTo>
                <a:lnTo>
                  <a:pt x="254538" y="1277"/>
                </a:lnTo>
                <a:close/>
              </a:path>
              <a:path w="300990" h="177165">
                <a:moveTo>
                  <a:pt x="158064" y="0"/>
                </a:moveTo>
                <a:lnTo>
                  <a:pt x="122030" y="17130"/>
                </a:lnTo>
                <a:lnTo>
                  <a:pt x="116280" y="40634"/>
                </a:lnTo>
                <a:lnTo>
                  <a:pt x="116280" y="136469"/>
                </a:lnTo>
                <a:lnTo>
                  <a:pt x="139504" y="174100"/>
                </a:lnTo>
                <a:lnTo>
                  <a:pt x="158064" y="176847"/>
                </a:lnTo>
                <a:lnTo>
                  <a:pt x="168047" y="176161"/>
                </a:lnTo>
                <a:lnTo>
                  <a:pt x="176656" y="174100"/>
                </a:lnTo>
                <a:lnTo>
                  <a:pt x="183891" y="170666"/>
                </a:lnTo>
                <a:lnTo>
                  <a:pt x="189753" y="165858"/>
                </a:lnTo>
                <a:lnTo>
                  <a:pt x="193832" y="160492"/>
                </a:lnTo>
                <a:lnTo>
                  <a:pt x="158192" y="160492"/>
                </a:lnTo>
                <a:lnTo>
                  <a:pt x="147793" y="158958"/>
                </a:lnTo>
                <a:lnTo>
                  <a:pt x="140366" y="154358"/>
                </a:lnTo>
                <a:lnTo>
                  <a:pt x="135910" y="146691"/>
                </a:lnTo>
                <a:lnTo>
                  <a:pt x="134495" y="136469"/>
                </a:lnTo>
                <a:lnTo>
                  <a:pt x="134460" y="40634"/>
                </a:lnTo>
                <a:lnTo>
                  <a:pt x="135910" y="30156"/>
                </a:lnTo>
                <a:lnTo>
                  <a:pt x="140366" y="22489"/>
                </a:lnTo>
                <a:lnTo>
                  <a:pt x="147793" y="17889"/>
                </a:lnTo>
                <a:lnTo>
                  <a:pt x="158192" y="16355"/>
                </a:lnTo>
                <a:lnTo>
                  <a:pt x="193698" y="16355"/>
                </a:lnTo>
                <a:lnTo>
                  <a:pt x="189753" y="11116"/>
                </a:lnTo>
                <a:lnTo>
                  <a:pt x="183891" y="6253"/>
                </a:lnTo>
                <a:lnTo>
                  <a:pt x="176656" y="2779"/>
                </a:lnTo>
                <a:lnTo>
                  <a:pt x="168047" y="694"/>
                </a:lnTo>
                <a:lnTo>
                  <a:pt x="158064" y="0"/>
                </a:lnTo>
                <a:close/>
              </a:path>
              <a:path w="300990" h="177165">
                <a:moveTo>
                  <a:pt x="193698" y="16355"/>
                </a:moveTo>
                <a:lnTo>
                  <a:pt x="158192" y="16355"/>
                </a:lnTo>
                <a:lnTo>
                  <a:pt x="168590" y="17889"/>
                </a:lnTo>
                <a:lnTo>
                  <a:pt x="176017" y="22489"/>
                </a:lnTo>
                <a:lnTo>
                  <a:pt x="180473" y="30156"/>
                </a:lnTo>
                <a:lnTo>
                  <a:pt x="181923" y="40634"/>
                </a:lnTo>
                <a:lnTo>
                  <a:pt x="181888" y="136469"/>
                </a:lnTo>
                <a:lnTo>
                  <a:pt x="180473" y="146691"/>
                </a:lnTo>
                <a:lnTo>
                  <a:pt x="176017" y="154358"/>
                </a:lnTo>
                <a:lnTo>
                  <a:pt x="168590" y="158958"/>
                </a:lnTo>
                <a:lnTo>
                  <a:pt x="158192" y="160492"/>
                </a:lnTo>
                <a:lnTo>
                  <a:pt x="193832" y="160492"/>
                </a:lnTo>
                <a:lnTo>
                  <a:pt x="194281" y="159901"/>
                </a:lnTo>
                <a:lnTo>
                  <a:pt x="197516" y="153016"/>
                </a:lnTo>
                <a:lnTo>
                  <a:pt x="199457" y="145206"/>
                </a:lnTo>
                <a:lnTo>
                  <a:pt x="200103" y="136469"/>
                </a:lnTo>
                <a:lnTo>
                  <a:pt x="200103" y="40634"/>
                </a:lnTo>
                <a:lnTo>
                  <a:pt x="199457" y="31889"/>
                </a:lnTo>
                <a:lnTo>
                  <a:pt x="197516" y="24054"/>
                </a:lnTo>
                <a:lnTo>
                  <a:pt x="194281" y="17130"/>
                </a:lnTo>
                <a:lnTo>
                  <a:pt x="193698" y="16355"/>
                </a:lnTo>
                <a:close/>
              </a:path>
              <a:path w="300990" h="177165">
                <a:moveTo>
                  <a:pt x="43189" y="0"/>
                </a:moveTo>
                <a:lnTo>
                  <a:pt x="6476" y="16563"/>
                </a:lnTo>
                <a:lnTo>
                  <a:pt x="511" y="39611"/>
                </a:lnTo>
                <a:lnTo>
                  <a:pt x="537" y="56734"/>
                </a:lnTo>
                <a:lnTo>
                  <a:pt x="1645" y="67499"/>
                </a:lnTo>
                <a:lnTo>
                  <a:pt x="5047" y="76540"/>
                </a:lnTo>
                <a:lnTo>
                  <a:pt x="10717" y="83600"/>
                </a:lnTo>
                <a:lnTo>
                  <a:pt x="18655" y="88679"/>
                </a:lnTo>
                <a:lnTo>
                  <a:pt x="10493" y="93966"/>
                </a:lnTo>
                <a:lnTo>
                  <a:pt x="4663" y="101138"/>
                </a:lnTo>
                <a:lnTo>
                  <a:pt x="1165" y="110194"/>
                </a:lnTo>
                <a:lnTo>
                  <a:pt x="27" y="120880"/>
                </a:lnTo>
                <a:lnTo>
                  <a:pt x="0" y="137491"/>
                </a:lnTo>
                <a:lnTo>
                  <a:pt x="670" y="146092"/>
                </a:lnTo>
                <a:lnTo>
                  <a:pt x="32943" y="176185"/>
                </a:lnTo>
                <a:lnTo>
                  <a:pt x="43061" y="176847"/>
                </a:lnTo>
                <a:lnTo>
                  <a:pt x="53188" y="176177"/>
                </a:lnTo>
                <a:lnTo>
                  <a:pt x="61973" y="174164"/>
                </a:lnTo>
                <a:lnTo>
                  <a:pt x="69416" y="170810"/>
                </a:lnTo>
                <a:lnTo>
                  <a:pt x="75518" y="166114"/>
                </a:lnTo>
                <a:lnTo>
                  <a:pt x="79904" y="160747"/>
                </a:lnTo>
                <a:lnTo>
                  <a:pt x="43061" y="160747"/>
                </a:lnTo>
                <a:lnTo>
                  <a:pt x="32048" y="159278"/>
                </a:lnTo>
                <a:lnTo>
                  <a:pt x="24182" y="154869"/>
                </a:lnTo>
                <a:lnTo>
                  <a:pt x="19462" y="147522"/>
                </a:lnTo>
                <a:lnTo>
                  <a:pt x="17928" y="137491"/>
                </a:lnTo>
                <a:lnTo>
                  <a:pt x="17889" y="120880"/>
                </a:lnTo>
                <a:lnTo>
                  <a:pt x="19462" y="110146"/>
                </a:lnTo>
                <a:lnTo>
                  <a:pt x="24182" y="102479"/>
                </a:lnTo>
                <a:lnTo>
                  <a:pt x="32048" y="97879"/>
                </a:lnTo>
                <a:lnTo>
                  <a:pt x="43061" y="96346"/>
                </a:lnTo>
                <a:lnTo>
                  <a:pt x="77702" y="96346"/>
                </a:lnTo>
                <a:lnTo>
                  <a:pt x="75741" y="93966"/>
                </a:lnTo>
                <a:lnTo>
                  <a:pt x="67467" y="88679"/>
                </a:lnTo>
                <a:lnTo>
                  <a:pt x="75406" y="83600"/>
                </a:lnTo>
                <a:lnTo>
                  <a:pt x="77279" y="81268"/>
                </a:lnTo>
                <a:lnTo>
                  <a:pt x="43189" y="81268"/>
                </a:lnTo>
                <a:lnTo>
                  <a:pt x="32456" y="79734"/>
                </a:lnTo>
                <a:lnTo>
                  <a:pt x="24789" y="75134"/>
                </a:lnTo>
                <a:lnTo>
                  <a:pt x="20189" y="67467"/>
                </a:lnTo>
                <a:lnTo>
                  <a:pt x="18655" y="56734"/>
                </a:lnTo>
                <a:lnTo>
                  <a:pt x="18655" y="39611"/>
                </a:lnTo>
                <a:lnTo>
                  <a:pt x="20189" y="29325"/>
                </a:lnTo>
                <a:lnTo>
                  <a:pt x="24789" y="21978"/>
                </a:lnTo>
                <a:lnTo>
                  <a:pt x="32456" y="17569"/>
                </a:lnTo>
                <a:lnTo>
                  <a:pt x="43189" y="16100"/>
                </a:lnTo>
                <a:lnTo>
                  <a:pt x="79354" y="16100"/>
                </a:lnTo>
                <a:lnTo>
                  <a:pt x="75134" y="10733"/>
                </a:lnTo>
                <a:lnTo>
                  <a:pt x="69209" y="6037"/>
                </a:lnTo>
                <a:lnTo>
                  <a:pt x="61909" y="2683"/>
                </a:lnTo>
                <a:lnTo>
                  <a:pt x="53236" y="670"/>
                </a:lnTo>
                <a:lnTo>
                  <a:pt x="43189" y="0"/>
                </a:lnTo>
                <a:close/>
              </a:path>
              <a:path w="300990" h="177165">
                <a:moveTo>
                  <a:pt x="77702" y="96346"/>
                </a:moveTo>
                <a:lnTo>
                  <a:pt x="43061" y="96346"/>
                </a:lnTo>
                <a:lnTo>
                  <a:pt x="54075" y="97879"/>
                </a:lnTo>
                <a:lnTo>
                  <a:pt x="61941" y="102479"/>
                </a:lnTo>
                <a:lnTo>
                  <a:pt x="66661" y="110146"/>
                </a:lnTo>
                <a:lnTo>
                  <a:pt x="68234" y="120880"/>
                </a:lnTo>
                <a:lnTo>
                  <a:pt x="68195" y="137491"/>
                </a:lnTo>
                <a:lnTo>
                  <a:pt x="66661" y="147522"/>
                </a:lnTo>
                <a:lnTo>
                  <a:pt x="61941" y="154869"/>
                </a:lnTo>
                <a:lnTo>
                  <a:pt x="54075" y="159278"/>
                </a:lnTo>
                <a:lnTo>
                  <a:pt x="43061" y="160747"/>
                </a:lnTo>
                <a:lnTo>
                  <a:pt x="79904" y="160747"/>
                </a:lnTo>
                <a:lnTo>
                  <a:pt x="80269" y="160300"/>
                </a:lnTo>
                <a:lnTo>
                  <a:pt x="83664" y="153591"/>
                </a:lnTo>
                <a:lnTo>
                  <a:pt x="85700" y="145988"/>
                </a:lnTo>
                <a:lnTo>
                  <a:pt x="86379" y="137491"/>
                </a:lnTo>
                <a:lnTo>
                  <a:pt x="86351" y="120880"/>
                </a:lnTo>
                <a:lnTo>
                  <a:pt x="85197" y="110194"/>
                </a:lnTo>
                <a:lnTo>
                  <a:pt x="81651" y="101138"/>
                </a:lnTo>
                <a:lnTo>
                  <a:pt x="77702" y="96346"/>
                </a:lnTo>
                <a:close/>
              </a:path>
              <a:path w="300990" h="177165">
                <a:moveTo>
                  <a:pt x="79354" y="16100"/>
                </a:moveTo>
                <a:lnTo>
                  <a:pt x="43189" y="16100"/>
                </a:lnTo>
                <a:lnTo>
                  <a:pt x="53923" y="17569"/>
                </a:lnTo>
                <a:lnTo>
                  <a:pt x="61590" y="21978"/>
                </a:lnTo>
                <a:lnTo>
                  <a:pt x="66190" y="29325"/>
                </a:lnTo>
                <a:lnTo>
                  <a:pt x="67723" y="39611"/>
                </a:lnTo>
                <a:lnTo>
                  <a:pt x="67723" y="56734"/>
                </a:lnTo>
                <a:lnTo>
                  <a:pt x="66190" y="67467"/>
                </a:lnTo>
                <a:lnTo>
                  <a:pt x="61590" y="75134"/>
                </a:lnTo>
                <a:lnTo>
                  <a:pt x="53923" y="79734"/>
                </a:lnTo>
                <a:lnTo>
                  <a:pt x="43189" y="81268"/>
                </a:lnTo>
                <a:lnTo>
                  <a:pt x="77279" y="81268"/>
                </a:lnTo>
                <a:lnTo>
                  <a:pt x="81076" y="76540"/>
                </a:lnTo>
                <a:lnTo>
                  <a:pt x="84482" y="67467"/>
                </a:lnTo>
                <a:lnTo>
                  <a:pt x="85586" y="56734"/>
                </a:lnTo>
                <a:lnTo>
                  <a:pt x="85612" y="39611"/>
                </a:lnTo>
                <a:lnTo>
                  <a:pt x="84957" y="31002"/>
                </a:lnTo>
                <a:lnTo>
                  <a:pt x="82993" y="23319"/>
                </a:lnTo>
                <a:lnTo>
                  <a:pt x="79718" y="16563"/>
                </a:lnTo>
                <a:lnTo>
                  <a:pt x="79354" y="16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1" name="object 131"/>
          <p:cNvSpPr/>
          <p:nvPr/>
        </p:nvSpPr>
        <p:spPr>
          <a:xfrm>
            <a:off x="12439085" y="12196460"/>
            <a:ext cx="278765" cy="177165"/>
          </a:xfrm>
          <a:custGeom>
            <a:avLst/>
            <a:gdLst/>
            <a:ahLst/>
            <a:cxnLst/>
            <a:rect l="l" t="t" r="r" b="b"/>
            <a:pathLst>
              <a:path w="278765" h="177165">
                <a:moveTo>
                  <a:pt x="236521" y="0"/>
                </a:moveTo>
                <a:lnTo>
                  <a:pt x="200487" y="17130"/>
                </a:lnTo>
                <a:lnTo>
                  <a:pt x="194737" y="40634"/>
                </a:lnTo>
                <a:lnTo>
                  <a:pt x="194737" y="136469"/>
                </a:lnTo>
                <a:lnTo>
                  <a:pt x="217961" y="174100"/>
                </a:lnTo>
                <a:lnTo>
                  <a:pt x="236521" y="176847"/>
                </a:lnTo>
                <a:lnTo>
                  <a:pt x="246504" y="176161"/>
                </a:lnTo>
                <a:lnTo>
                  <a:pt x="255113" y="174100"/>
                </a:lnTo>
                <a:lnTo>
                  <a:pt x="262348" y="170666"/>
                </a:lnTo>
                <a:lnTo>
                  <a:pt x="268210" y="165858"/>
                </a:lnTo>
                <a:lnTo>
                  <a:pt x="272289" y="160492"/>
                </a:lnTo>
                <a:lnTo>
                  <a:pt x="236649" y="160492"/>
                </a:lnTo>
                <a:lnTo>
                  <a:pt x="226250" y="158958"/>
                </a:lnTo>
                <a:lnTo>
                  <a:pt x="218823" y="154358"/>
                </a:lnTo>
                <a:lnTo>
                  <a:pt x="214367" y="146691"/>
                </a:lnTo>
                <a:lnTo>
                  <a:pt x="212952" y="136469"/>
                </a:lnTo>
                <a:lnTo>
                  <a:pt x="212917" y="40634"/>
                </a:lnTo>
                <a:lnTo>
                  <a:pt x="214367" y="30156"/>
                </a:lnTo>
                <a:lnTo>
                  <a:pt x="218823" y="22489"/>
                </a:lnTo>
                <a:lnTo>
                  <a:pt x="226250" y="17889"/>
                </a:lnTo>
                <a:lnTo>
                  <a:pt x="236649" y="16355"/>
                </a:lnTo>
                <a:lnTo>
                  <a:pt x="272155" y="16355"/>
                </a:lnTo>
                <a:lnTo>
                  <a:pt x="268210" y="11116"/>
                </a:lnTo>
                <a:lnTo>
                  <a:pt x="262348" y="6253"/>
                </a:lnTo>
                <a:lnTo>
                  <a:pt x="255113" y="2779"/>
                </a:lnTo>
                <a:lnTo>
                  <a:pt x="246504" y="694"/>
                </a:lnTo>
                <a:lnTo>
                  <a:pt x="236521" y="0"/>
                </a:lnTo>
                <a:close/>
              </a:path>
              <a:path w="278765" h="177165">
                <a:moveTo>
                  <a:pt x="272155" y="16355"/>
                </a:moveTo>
                <a:lnTo>
                  <a:pt x="236649" y="16355"/>
                </a:lnTo>
                <a:lnTo>
                  <a:pt x="247047" y="17889"/>
                </a:lnTo>
                <a:lnTo>
                  <a:pt x="254474" y="22489"/>
                </a:lnTo>
                <a:lnTo>
                  <a:pt x="258930" y="30156"/>
                </a:lnTo>
                <a:lnTo>
                  <a:pt x="260380" y="40634"/>
                </a:lnTo>
                <a:lnTo>
                  <a:pt x="260345" y="136469"/>
                </a:lnTo>
                <a:lnTo>
                  <a:pt x="258930" y="146691"/>
                </a:lnTo>
                <a:lnTo>
                  <a:pt x="254474" y="154358"/>
                </a:lnTo>
                <a:lnTo>
                  <a:pt x="247047" y="158958"/>
                </a:lnTo>
                <a:lnTo>
                  <a:pt x="236649" y="160492"/>
                </a:lnTo>
                <a:lnTo>
                  <a:pt x="272289" y="160492"/>
                </a:lnTo>
                <a:lnTo>
                  <a:pt x="272739" y="159901"/>
                </a:lnTo>
                <a:lnTo>
                  <a:pt x="275973" y="153016"/>
                </a:lnTo>
                <a:lnTo>
                  <a:pt x="277914" y="145206"/>
                </a:lnTo>
                <a:lnTo>
                  <a:pt x="278561" y="136469"/>
                </a:lnTo>
                <a:lnTo>
                  <a:pt x="278561" y="40634"/>
                </a:lnTo>
                <a:lnTo>
                  <a:pt x="277914" y="31889"/>
                </a:lnTo>
                <a:lnTo>
                  <a:pt x="275973" y="24054"/>
                </a:lnTo>
                <a:lnTo>
                  <a:pt x="272739" y="17130"/>
                </a:lnTo>
                <a:lnTo>
                  <a:pt x="272155" y="16355"/>
                </a:lnTo>
                <a:close/>
              </a:path>
              <a:path w="278765" h="177165">
                <a:moveTo>
                  <a:pt x="173525" y="2555"/>
                </a:moveTo>
                <a:lnTo>
                  <a:pt x="96857" y="2555"/>
                </a:lnTo>
                <a:lnTo>
                  <a:pt x="96857" y="19167"/>
                </a:lnTo>
                <a:lnTo>
                  <a:pt x="154358" y="19167"/>
                </a:lnTo>
                <a:lnTo>
                  <a:pt x="138513" y="69256"/>
                </a:lnTo>
                <a:lnTo>
                  <a:pt x="127396" y="110529"/>
                </a:lnTo>
                <a:lnTo>
                  <a:pt x="123946" y="148480"/>
                </a:lnTo>
                <a:lnTo>
                  <a:pt x="123946" y="174292"/>
                </a:lnTo>
                <a:lnTo>
                  <a:pt x="142347" y="174292"/>
                </a:lnTo>
                <a:lnTo>
                  <a:pt x="142363" y="148480"/>
                </a:lnTo>
                <a:lnTo>
                  <a:pt x="142554" y="139152"/>
                </a:lnTo>
                <a:lnTo>
                  <a:pt x="150077" y="93279"/>
                </a:lnTo>
                <a:lnTo>
                  <a:pt x="173525" y="17122"/>
                </a:lnTo>
                <a:lnTo>
                  <a:pt x="173525" y="2555"/>
                </a:lnTo>
                <a:close/>
              </a:path>
              <a:path w="278765" h="177165">
                <a:moveTo>
                  <a:pt x="43317" y="1277"/>
                </a:moveTo>
                <a:lnTo>
                  <a:pt x="6253" y="18392"/>
                </a:lnTo>
                <a:lnTo>
                  <a:pt x="0" y="41656"/>
                </a:lnTo>
                <a:lnTo>
                  <a:pt x="0" y="136469"/>
                </a:lnTo>
                <a:lnTo>
                  <a:pt x="23224" y="174100"/>
                </a:lnTo>
                <a:lnTo>
                  <a:pt x="41784" y="176847"/>
                </a:lnTo>
                <a:lnTo>
                  <a:pt x="51766" y="176161"/>
                </a:lnTo>
                <a:lnTo>
                  <a:pt x="60376" y="174100"/>
                </a:lnTo>
                <a:lnTo>
                  <a:pt x="67611" y="170666"/>
                </a:lnTo>
                <a:lnTo>
                  <a:pt x="73473" y="165858"/>
                </a:lnTo>
                <a:lnTo>
                  <a:pt x="77358" y="160747"/>
                </a:lnTo>
                <a:lnTo>
                  <a:pt x="41911" y="160747"/>
                </a:lnTo>
                <a:lnTo>
                  <a:pt x="31513" y="159214"/>
                </a:lnTo>
                <a:lnTo>
                  <a:pt x="24086" y="154614"/>
                </a:lnTo>
                <a:lnTo>
                  <a:pt x="19630" y="146947"/>
                </a:lnTo>
                <a:lnTo>
                  <a:pt x="18180" y="136469"/>
                </a:lnTo>
                <a:lnTo>
                  <a:pt x="18144" y="89446"/>
                </a:lnTo>
                <a:lnTo>
                  <a:pt x="23751" y="86762"/>
                </a:lnTo>
                <a:lnTo>
                  <a:pt x="29836" y="84846"/>
                </a:lnTo>
                <a:lnTo>
                  <a:pt x="36401" y="83696"/>
                </a:lnTo>
                <a:lnTo>
                  <a:pt x="43445" y="83312"/>
                </a:lnTo>
                <a:lnTo>
                  <a:pt x="78968" y="83312"/>
                </a:lnTo>
                <a:lnTo>
                  <a:pt x="78145" y="81667"/>
                </a:lnTo>
                <a:lnTo>
                  <a:pt x="73729" y="76412"/>
                </a:lnTo>
                <a:lnTo>
                  <a:pt x="68645" y="72579"/>
                </a:lnTo>
                <a:lnTo>
                  <a:pt x="18144" y="72579"/>
                </a:lnTo>
                <a:lnTo>
                  <a:pt x="18144" y="42678"/>
                </a:lnTo>
                <a:lnTo>
                  <a:pt x="19885" y="31945"/>
                </a:lnTo>
                <a:lnTo>
                  <a:pt x="25108" y="24278"/>
                </a:lnTo>
                <a:lnTo>
                  <a:pt x="33813" y="19678"/>
                </a:lnTo>
                <a:lnTo>
                  <a:pt x="46000" y="18144"/>
                </a:lnTo>
                <a:lnTo>
                  <a:pt x="77690" y="18144"/>
                </a:lnTo>
                <a:lnTo>
                  <a:pt x="77690" y="5877"/>
                </a:lnTo>
                <a:lnTo>
                  <a:pt x="70558" y="3865"/>
                </a:lnTo>
                <a:lnTo>
                  <a:pt x="62452" y="2427"/>
                </a:lnTo>
                <a:lnTo>
                  <a:pt x="53372" y="1565"/>
                </a:lnTo>
                <a:lnTo>
                  <a:pt x="43317" y="1277"/>
                </a:lnTo>
                <a:close/>
              </a:path>
              <a:path w="278765" h="177165">
                <a:moveTo>
                  <a:pt x="78968" y="83312"/>
                </a:moveTo>
                <a:lnTo>
                  <a:pt x="43445" y="83312"/>
                </a:lnTo>
                <a:lnTo>
                  <a:pt x="53172" y="84638"/>
                </a:lnTo>
                <a:lnTo>
                  <a:pt x="60120" y="88615"/>
                </a:lnTo>
                <a:lnTo>
                  <a:pt x="64289" y="95244"/>
                </a:lnTo>
                <a:lnTo>
                  <a:pt x="65564" y="103757"/>
                </a:lnTo>
                <a:lnTo>
                  <a:pt x="65643" y="136469"/>
                </a:lnTo>
                <a:lnTo>
                  <a:pt x="64193" y="146947"/>
                </a:lnTo>
                <a:lnTo>
                  <a:pt x="59737" y="154614"/>
                </a:lnTo>
                <a:lnTo>
                  <a:pt x="52310" y="159214"/>
                </a:lnTo>
                <a:lnTo>
                  <a:pt x="41911" y="160747"/>
                </a:lnTo>
                <a:lnTo>
                  <a:pt x="77358" y="160747"/>
                </a:lnTo>
                <a:lnTo>
                  <a:pt x="78001" y="159901"/>
                </a:lnTo>
                <a:lnTo>
                  <a:pt x="81236" y="153016"/>
                </a:lnTo>
                <a:lnTo>
                  <a:pt x="83176" y="145206"/>
                </a:lnTo>
                <a:lnTo>
                  <a:pt x="83823" y="136469"/>
                </a:lnTo>
                <a:lnTo>
                  <a:pt x="83823" y="103757"/>
                </a:lnTo>
                <a:lnTo>
                  <a:pt x="83192" y="95340"/>
                </a:lnTo>
                <a:lnTo>
                  <a:pt x="81300" y="87976"/>
                </a:lnTo>
                <a:lnTo>
                  <a:pt x="78968" y="83312"/>
                </a:lnTo>
                <a:close/>
              </a:path>
              <a:path w="278765" h="177165">
                <a:moveTo>
                  <a:pt x="46512" y="66956"/>
                </a:moveTo>
                <a:lnTo>
                  <a:pt x="38318" y="67308"/>
                </a:lnTo>
                <a:lnTo>
                  <a:pt x="30858" y="68362"/>
                </a:lnTo>
                <a:lnTo>
                  <a:pt x="24134" y="70119"/>
                </a:lnTo>
                <a:lnTo>
                  <a:pt x="18144" y="72579"/>
                </a:lnTo>
                <a:lnTo>
                  <a:pt x="68645" y="72579"/>
                </a:lnTo>
                <a:lnTo>
                  <a:pt x="68242" y="72275"/>
                </a:lnTo>
                <a:lnTo>
                  <a:pt x="61877" y="69320"/>
                </a:lnTo>
                <a:lnTo>
                  <a:pt x="54634" y="67547"/>
                </a:lnTo>
                <a:lnTo>
                  <a:pt x="46512" y="66956"/>
                </a:lnTo>
                <a:close/>
              </a:path>
              <a:path w="278765" h="177165">
                <a:moveTo>
                  <a:pt x="77690" y="18144"/>
                </a:moveTo>
                <a:lnTo>
                  <a:pt x="46000" y="18144"/>
                </a:lnTo>
                <a:lnTo>
                  <a:pt x="54881" y="18464"/>
                </a:lnTo>
                <a:lnTo>
                  <a:pt x="63123" y="19422"/>
                </a:lnTo>
                <a:lnTo>
                  <a:pt x="70726" y="21019"/>
                </a:lnTo>
                <a:lnTo>
                  <a:pt x="77690" y="23256"/>
                </a:lnTo>
                <a:lnTo>
                  <a:pt x="77690" y="18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2" name="object 132"/>
          <p:cNvSpPr/>
          <p:nvPr/>
        </p:nvSpPr>
        <p:spPr>
          <a:xfrm>
            <a:off x="12894755" y="12196460"/>
            <a:ext cx="281305" cy="175895"/>
          </a:xfrm>
          <a:custGeom>
            <a:avLst/>
            <a:gdLst/>
            <a:ahLst/>
            <a:cxnLst/>
            <a:rect l="l" t="t" r="r" b="b"/>
            <a:pathLst>
              <a:path w="281305" h="175895">
                <a:moveTo>
                  <a:pt x="281116" y="2555"/>
                </a:moveTo>
                <a:lnTo>
                  <a:pt x="204448" y="2555"/>
                </a:lnTo>
                <a:lnTo>
                  <a:pt x="204448" y="19167"/>
                </a:lnTo>
                <a:lnTo>
                  <a:pt x="261949" y="19167"/>
                </a:lnTo>
                <a:lnTo>
                  <a:pt x="246104" y="69256"/>
                </a:lnTo>
                <a:lnTo>
                  <a:pt x="234987" y="110529"/>
                </a:lnTo>
                <a:lnTo>
                  <a:pt x="231537" y="148480"/>
                </a:lnTo>
                <a:lnTo>
                  <a:pt x="231537" y="174292"/>
                </a:lnTo>
                <a:lnTo>
                  <a:pt x="249938" y="174292"/>
                </a:lnTo>
                <a:lnTo>
                  <a:pt x="249954" y="148480"/>
                </a:lnTo>
                <a:lnTo>
                  <a:pt x="250145" y="139152"/>
                </a:lnTo>
                <a:lnTo>
                  <a:pt x="257668" y="93279"/>
                </a:lnTo>
                <a:lnTo>
                  <a:pt x="281116" y="17122"/>
                </a:lnTo>
                <a:lnTo>
                  <a:pt x="281116" y="2555"/>
                </a:lnTo>
                <a:close/>
              </a:path>
              <a:path w="281305" h="175895">
                <a:moveTo>
                  <a:pt x="109124" y="153080"/>
                </a:moveTo>
                <a:lnTo>
                  <a:pt x="109124" y="170714"/>
                </a:lnTo>
                <a:lnTo>
                  <a:pt x="117126" y="172838"/>
                </a:lnTo>
                <a:lnTo>
                  <a:pt x="125288" y="174356"/>
                </a:lnTo>
                <a:lnTo>
                  <a:pt x="133610" y="175266"/>
                </a:lnTo>
                <a:lnTo>
                  <a:pt x="142091" y="175570"/>
                </a:lnTo>
                <a:lnTo>
                  <a:pt x="152976" y="174907"/>
                </a:lnTo>
                <a:lnTo>
                  <a:pt x="181827" y="158958"/>
                </a:lnTo>
                <a:lnTo>
                  <a:pt x="141836" y="158958"/>
                </a:lnTo>
                <a:lnTo>
                  <a:pt x="133370" y="158591"/>
                </a:lnTo>
                <a:lnTo>
                  <a:pt x="125096" y="157489"/>
                </a:lnTo>
                <a:lnTo>
                  <a:pt x="117014" y="155652"/>
                </a:lnTo>
                <a:lnTo>
                  <a:pt x="109124" y="153080"/>
                </a:lnTo>
                <a:close/>
              </a:path>
              <a:path w="281305" h="175895">
                <a:moveTo>
                  <a:pt x="188092" y="106568"/>
                </a:moveTo>
                <a:lnTo>
                  <a:pt x="169947" y="106568"/>
                </a:lnTo>
                <a:lnTo>
                  <a:pt x="169947" y="135447"/>
                </a:lnTo>
                <a:lnTo>
                  <a:pt x="168190" y="145733"/>
                </a:lnTo>
                <a:lnTo>
                  <a:pt x="162919" y="153080"/>
                </a:lnTo>
                <a:lnTo>
                  <a:pt x="154134" y="157489"/>
                </a:lnTo>
                <a:lnTo>
                  <a:pt x="141836" y="158958"/>
                </a:lnTo>
                <a:lnTo>
                  <a:pt x="181827" y="158958"/>
                </a:lnTo>
                <a:lnTo>
                  <a:pt x="185249" y="152537"/>
                </a:lnTo>
                <a:lnTo>
                  <a:pt x="187381" y="144958"/>
                </a:lnTo>
                <a:lnTo>
                  <a:pt x="188092" y="136469"/>
                </a:lnTo>
                <a:lnTo>
                  <a:pt x="188092" y="106568"/>
                </a:lnTo>
                <a:close/>
              </a:path>
              <a:path w="281305" h="175895">
                <a:moveTo>
                  <a:pt x="146308" y="0"/>
                </a:moveTo>
                <a:lnTo>
                  <a:pt x="110090" y="17130"/>
                </a:lnTo>
                <a:lnTo>
                  <a:pt x="104268" y="40634"/>
                </a:lnTo>
                <a:lnTo>
                  <a:pt x="104268" y="74112"/>
                </a:lnTo>
                <a:lnTo>
                  <a:pt x="126566" y="109443"/>
                </a:lnTo>
                <a:lnTo>
                  <a:pt x="142347" y="111935"/>
                </a:lnTo>
                <a:lnTo>
                  <a:pt x="150684" y="111600"/>
                </a:lnTo>
                <a:lnTo>
                  <a:pt x="158064" y="110593"/>
                </a:lnTo>
                <a:lnTo>
                  <a:pt x="164485" y="108916"/>
                </a:lnTo>
                <a:lnTo>
                  <a:pt x="169947" y="106568"/>
                </a:lnTo>
                <a:lnTo>
                  <a:pt x="188092" y="106568"/>
                </a:lnTo>
                <a:lnTo>
                  <a:pt x="188092" y="95579"/>
                </a:lnTo>
                <a:lnTo>
                  <a:pt x="145158" y="95579"/>
                </a:lnTo>
                <a:lnTo>
                  <a:pt x="135207" y="94174"/>
                </a:lnTo>
                <a:lnTo>
                  <a:pt x="128099" y="89957"/>
                </a:lnTo>
                <a:lnTo>
                  <a:pt x="123835" y="82929"/>
                </a:lnTo>
                <a:lnTo>
                  <a:pt x="122413" y="73090"/>
                </a:lnTo>
                <a:lnTo>
                  <a:pt x="122413" y="40634"/>
                </a:lnTo>
                <a:lnTo>
                  <a:pt x="123898" y="30012"/>
                </a:lnTo>
                <a:lnTo>
                  <a:pt x="128355" y="22425"/>
                </a:lnTo>
                <a:lnTo>
                  <a:pt x="135782" y="17873"/>
                </a:lnTo>
                <a:lnTo>
                  <a:pt x="146180" y="16355"/>
                </a:lnTo>
                <a:lnTo>
                  <a:pt x="181766" y="16355"/>
                </a:lnTo>
                <a:lnTo>
                  <a:pt x="177870" y="11116"/>
                </a:lnTo>
                <a:lnTo>
                  <a:pt x="172064" y="6253"/>
                </a:lnTo>
                <a:lnTo>
                  <a:pt x="164868" y="2779"/>
                </a:lnTo>
                <a:lnTo>
                  <a:pt x="156283" y="694"/>
                </a:lnTo>
                <a:lnTo>
                  <a:pt x="146308" y="0"/>
                </a:lnTo>
                <a:close/>
              </a:path>
              <a:path w="281305" h="175895">
                <a:moveTo>
                  <a:pt x="181766" y="16355"/>
                </a:moveTo>
                <a:lnTo>
                  <a:pt x="146180" y="16355"/>
                </a:lnTo>
                <a:lnTo>
                  <a:pt x="156578" y="17873"/>
                </a:lnTo>
                <a:lnTo>
                  <a:pt x="164006" y="22425"/>
                </a:lnTo>
                <a:lnTo>
                  <a:pt x="168462" y="30012"/>
                </a:lnTo>
                <a:lnTo>
                  <a:pt x="169947" y="40634"/>
                </a:lnTo>
                <a:lnTo>
                  <a:pt x="169947" y="89701"/>
                </a:lnTo>
                <a:lnTo>
                  <a:pt x="165140" y="92273"/>
                </a:lnTo>
                <a:lnTo>
                  <a:pt x="159405" y="94110"/>
                </a:lnTo>
                <a:lnTo>
                  <a:pt x="152745" y="95212"/>
                </a:lnTo>
                <a:lnTo>
                  <a:pt x="145158" y="95579"/>
                </a:lnTo>
                <a:lnTo>
                  <a:pt x="188092" y="95579"/>
                </a:lnTo>
                <a:lnTo>
                  <a:pt x="188092" y="40634"/>
                </a:lnTo>
                <a:lnTo>
                  <a:pt x="187453" y="31889"/>
                </a:lnTo>
                <a:lnTo>
                  <a:pt x="185536" y="24054"/>
                </a:lnTo>
                <a:lnTo>
                  <a:pt x="182342" y="17130"/>
                </a:lnTo>
                <a:lnTo>
                  <a:pt x="181766" y="16355"/>
                </a:lnTo>
                <a:close/>
              </a:path>
              <a:path w="281305" h="175895">
                <a:moveTo>
                  <a:pt x="0" y="152569"/>
                </a:moveTo>
                <a:lnTo>
                  <a:pt x="0" y="170458"/>
                </a:lnTo>
                <a:lnTo>
                  <a:pt x="8177" y="172695"/>
                </a:lnTo>
                <a:lnTo>
                  <a:pt x="16355" y="174292"/>
                </a:lnTo>
                <a:lnTo>
                  <a:pt x="24533" y="175250"/>
                </a:lnTo>
                <a:lnTo>
                  <a:pt x="32711" y="175570"/>
                </a:lnTo>
                <a:lnTo>
                  <a:pt x="43601" y="174963"/>
                </a:lnTo>
                <a:lnTo>
                  <a:pt x="73393" y="158958"/>
                </a:lnTo>
                <a:lnTo>
                  <a:pt x="32583" y="158958"/>
                </a:lnTo>
                <a:lnTo>
                  <a:pt x="24748" y="158559"/>
                </a:lnTo>
                <a:lnTo>
                  <a:pt x="16704" y="157361"/>
                </a:lnTo>
                <a:lnTo>
                  <a:pt x="8453" y="155364"/>
                </a:lnTo>
                <a:lnTo>
                  <a:pt x="0" y="152569"/>
                </a:lnTo>
                <a:close/>
              </a:path>
              <a:path w="281305" h="175895">
                <a:moveTo>
                  <a:pt x="73720" y="89190"/>
                </a:moveTo>
                <a:lnTo>
                  <a:pt x="46418" y="89190"/>
                </a:lnTo>
                <a:lnTo>
                  <a:pt x="52517" y="91022"/>
                </a:lnTo>
                <a:lnTo>
                  <a:pt x="59162" y="98348"/>
                </a:lnTo>
                <a:lnTo>
                  <a:pt x="60823" y="104098"/>
                </a:lnTo>
                <a:lnTo>
                  <a:pt x="60823" y="144562"/>
                </a:lnTo>
                <a:lnTo>
                  <a:pt x="58693" y="149801"/>
                </a:lnTo>
                <a:lnTo>
                  <a:pt x="50175" y="157127"/>
                </a:lnTo>
                <a:lnTo>
                  <a:pt x="42891" y="158958"/>
                </a:lnTo>
                <a:lnTo>
                  <a:pt x="73393" y="158958"/>
                </a:lnTo>
                <a:lnTo>
                  <a:pt x="76093" y="154230"/>
                </a:lnTo>
                <a:lnTo>
                  <a:pt x="78249" y="146979"/>
                </a:lnTo>
                <a:lnTo>
                  <a:pt x="78968" y="138769"/>
                </a:lnTo>
                <a:lnTo>
                  <a:pt x="78968" y="110657"/>
                </a:lnTo>
                <a:lnTo>
                  <a:pt x="76556" y="93886"/>
                </a:lnTo>
                <a:lnTo>
                  <a:pt x="73720" y="89190"/>
                </a:lnTo>
                <a:close/>
              </a:path>
              <a:path w="281305" h="175895">
                <a:moveTo>
                  <a:pt x="74879" y="2555"/>
                </a:moveTo>
                <a:lnTo>
                  <a:pt x="1277" y="2555"/>
                </a:lnTo>
                <a:lnTo>
                  <a:pt x="1277" y="92001"/>
                </a:lnTo>
                <a:lnTo>
                  <a:pt x="25428" y="89893"/>
                </a:lnTo>
                <a:lnTo>
                  <a:pt x="32999" y="89366"/>
                </a:lnTo>
                <a:lnTo>
                  <a:pt x="37567" y="89190"/>
                </a:lnTo>
                <a:lnTo>
                  <a:pt x="73720" y="89190"/>
                </a:lnTo>
                <a:lnTo>
                  <a:pt x="69320" y="81907"/>
                </a:lnTo>
                <a:lnTo>
                  <a:pt x="57261" y="74719"/>
                </a:lnTo>
                <a:lnTo>
                  <a:pt x="49382" y="73601"/>
                </a:lnTo>
                <a:lnTo>
                  <a:pt x="19167" y="73601"/>
                </a:lnTo>
                <a:lnTo>
                  <a:pt x="19167" y="19422"/>
                </a:lnTo>
                <a:lnTo>
                  <a:pt x="74879" y="19422"/>
                </a:lnTo>
                <a:lnTo>
                  <a:pt x="74879" y="2555"/>
                </a:lnTo>
                <a:close/>
              </a:path>
              <a:path w="281305" h="175895">
                <a:moveTo>
                  <a:pt x="40378" y="72323"/>
                </a:moveTo>
                <a:lnTo>
                  <a:pt x="32711" y="72323"/>
                </a:lnTo>
                <a:lnTo>
                  <a:pt x="25641" y="72749"/>
                </a:lnTo>
                <a:lnTo>
                  <a:pt x="19167" y="73601"/>
                </a:lnTo>
                <a:lnTo>
                  <a:pt x="49382" y="73601"/>
                </a:lnTo>
                <a:lnTo>
                  <a:pt x="40378" y="723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3" name="object 133"/>
          <p:cNvSpPr/>
          <p:nvPr/>
        </p:nvSpPr>
        <p:spPr>
          <a:xfrm>
            <a:off x="13335341" y="12196460"/>
            <a:ext cx="296545" cy="177165"/>
          </a:xfrm>
          <a:custGeom>
            <a:avLst/>
            <a:gdLst/>
            <a:ahLst/>
            <a:cxnLst/>
            <a:rect l="l" t="t" r="r" b="b"/>
            <a:pathLst>
              <a:path w="296544" h="177165">
                <a:moveTo>
                  <a:pt x="253260" y="0"/>
                </a:moveTo>
                <a:lnTo>
                  <a:pt x="216547" y="16563"/>
                </a:lnTo>
                <a:lnTo>
                  <a:pt x="210581" y="39611"/>
                </a:lnTo>
                <a:lnTo>
                  <a:pt x="210608" y="56734"/>
                </a:lnTo>
                <a:lnTo>
                  <a:pt x="211715" y="67499"/>
                </a:lnTo>
                <a:lnTo>
                  <a:pt x="215118" y="76540"/>
                </a:lnTo>
                <a:lnTo>
                  <a:pt x="220788" y="83600"/>
                </a:lnTo>
                <a:lnTo>
                  <a:pt x="228726" y="88679"/>
                </a:lnTo>
                <a:lnTo>
                  <a:pt x="220564" y="93966"/>
                </a:lnTo>
                <a:lnTo>
                  <a:pt x="214734" y="101138"/>
                </a:lnTo>
                <a:lnTo>
                  <a:pt x="211236" y="110194"/>
                </a:lnTo>
                <a:lnTo>
                  <a:pt x="210098" y="120880"/>
                </a:lnTo>
                <a:lnTo>
                  <a:pt x="210070" y="137491"/>
                </a:lnTo>
                <a:lnTo>
                  <a:pt x="210741" y="146092"/>
                </a:lnTo>
                <a:lnTo>
                  <a:pt x="243014" y="176185"/>
                </a:lnTo>
                <a:lnTo>
                  <a:pt x="253132" y="176847"/>
                </a:lnTo>
                <a:lnTo>
                  <a:pt x="263259" y="176177"/>
                </a:lnTo>
                <a:lnTo>
                  <a:pt x="272044" y="174164"/>
                </a:lnTo>
                <a:lnTo>
                  <a:pt x="279487" y="170810"/>
                </a:lnTo>
                <a:lnTo>
                  <a:pt x="285588" y="166114"/>
                </a:lnTo>
                <a:lnTo>
                  <a:pt x="289975" y="160747"/>
                </a:lnTo>
                <a:lnTo>
                  <a:pt x="253132" y="160747"/>
                </a:lnTo>
                <a:lnTo>
                  <a:pt x="242119" y="159278"/>
                </a:lnTo>
                <a:lnTo>
                  <a:pt x="234253" y="154869"/>
                </a:lnTo>
                <a:lnTo>
                  <a:pt x="229533" y="147522"/>
                </a:lnTo>
                <a:lnTo>
                  <a:pt x="227999" y="137491"/>
                </a:lnTo>
                <a:lnTo>
                  <a:pt x="227960" y="120880"/>
                </a:lnTo>
                <a:lnTo>
                  <a:pt x="229533" y="110146"/>
                </a:lnTo>
                <a:lnTo>
                  <a:pt x="234253" y="102479"/>
                </a:lnTo>
                <a:lnTo>
                  <a:pt x="242119" y="97879"/>
                </a:lnTo>
                <a:lnTo>
                  <a:pt x="253132" y="96346"/>
                </a:lnTo>
                <a:lnTo>
                  <a:pt x="287773" y="96346"/>
                </a:lnTo>
                <a:lnTo>
                  <a:pt x="285812" y="93966"/>
                </a:lnTo>
                <a:lnTo>
                  <a:pt x="277538" y="88679"/>
                </a:lnTo>
                <a:lnTo>
                  <a:pt x="285477" y="83600"/>
                </a:lnTo>
                <a:lnTo>
                  <a:pt x="287350" y="81268"/>
                </a:lnTo>
                <a:lnTo>
                  <a:pt x="253260" y="81268"/>
                </a:lnTo>
                <a:lnTo>
                  <a:pt x="242527" y="79734"/>
                </a:lnTo>
                <a:lnTo>
                  <a:pt x="234860" y="75134"/>
                </a:lnTo>
                <a:lnTo>
                  <a:pt x="230260" y="67467"/>
                </a:lnTo>
                <a:lnTo>
                  <a:pt x="228726" y="56734"/>
                </a:lnTo>
                <a:lnTo>
                  <a:pt x="228726" y="39611"/>
                </a:lnTo>
                <a:lnTo>
                  <a:pt x="230260" y="29325"/>
                </a:lnTo>
                <a:lnTo>
                  <a:pt x="234860" y="21978"/>
                </a:lnTo>
                <a:lnTo>
                  <a:pt x="242527" y="17569"/>
                </a:lnTo>
                <a:lnTo>
                  <a:pt x="253260" y="16100"/>
                </a:lnTo>
                <a:lnTo>
                  <a:pt x="289425" y="16100"/>
                </a:lnTo>
                <a:lnTo>
                  <a:pt x="285205" y="10733"/>
                </a:lnTo>
                <a:lnTo>
                  <a:pt x="279279" y="6037"/>
                </a:lnTo>
                <a:lnTo>
                  <a:pt x="271980" y="2683"/>
                </a:lnTo>
                <a:lnTo>
                  <a:pt x="263307" y="670"/>
                </a:lnTo>
                <a:lnTo>
                  <a:pt x="253260" y="0"/>
                </a:lnTo>
                <a:close/>
              </a:path>
              <a:path w="296544" h="177165">
                <a:moveTo>
                  <a:pt x="287773" y="96346"/>
                </a:moveTo>
                <a:lnTo>
                  <a:pt x="253132" y="96346"/>
                </a:lnTo>
                <a:lnTo>
                  <a:pt x="264145" y="97879"/>
                </a:lnTo>
                <a:lnTo>
                  <a:pt x="272012" y="102479"/>
                </a:lnTo>
                <a:lnTo>
                  <a:pt x="276732" y="110146"/>
                </a:lnTo>
                <a:lnTo>
                  <a:pt x="278305" y="120880"/>
                </a:lnTo>
                <a:lnTo>
                  <a:pt x="278266" y="137491"/>
                </a:lnTo>
                <a:lnTo>
                  <a:pt x="276732" y="147522"/>
                </a:lnTo>
                <a:lnTo>
                  <a:pt x="272012" y="154869"/>
                </a:lnTo>
                <a:lnTo>
                  <a:pt x="264145" y="159278"/>
                </a:lnTo>
                <a:lnTo>
                  <a:pt x="253132" y="160747"/>
                </a:lnTo>
                <a:lnTo>
                  <a:pt x="289975" y="160747"/>
                </a:lnTo>
                <a:lnTo>
                  <a:pt x="290340" y="160300"/>
                </a:lnTo>
                <a:lnTo>
                  <a:pt x="293734" y="153591"/>
                </a:lnTo>
                <a:lnTo>
                  <a:pt x="295771" y="145988"/>
                </a:lnTo>
                <a:lnTo>
                  <a:pt x="296450" y="137491"/>
                </a:lnTo>
                <a:lnTo>
                  <a:pt x="296422" y="120880"/>
                </a:lnTo>
                <a:lnTo>
                  <a:pt x="295268" y="110194"/>
                </a:lnTo>
                <a:lnTo>
                  <a:pt x="291722" y="101138"/>
                </a:lnTo>
                <a:lnTo>
                  <a:pt x="287773" y="96346"/>
                </a:lnTo>
                <a:close/>
              </a:path>
              <a:path w="296544" h="177165">
                <a:moveTo>
                  <a:pt x="289425" y="16100"/>
                </a:moveTo>
                <a:lnTo>
                  <a:pt x="253260" y="16100"/>
                </a:lnTo>
                <a:lnTo>
                  <a:pt x="263994" y="17569"/>
                </a:lnTo>
                <a:lnTo>
                  <a:pt x="271660" y="21978"/>
                </a:lnTo>
                <a:lnTo>
                  <a:pt x="276261" y="29325"/>
                </a:lnTo>
                <a:lnTo>
                  <a:pt x="277794" y="39611"/>
                </a:lnTo>
                <a:lnTo>
                  <a:pt x="277794" y="56734"/>
                </a:lnTo>
                <a:lnTo>
                  <a:pt x="276261" y="67467"/>
                </a:lnTo>
                <a:lnTo>
                  <a:pt x="271660" y="75134"/>
                </a:lnTo>
                <a:lnTo>
                  <a:pt x="263994" y="79734"/>
                </a:lnTo>
                <a:lnTo>
                  <a:pt x="253260" y="81268"/>
                </a:lnTo>
                <a:lnTo>
                  <a:pt x="287350" y="81268"/>
                </a:lnTo>
                <a:lnTo>
                  <a:pt x="291147" y="76540"/>
                </a:lnTo>
                <a:lnTo>
                  <a:pt x="294552" y="67467"/>
                </a:lnTo>
                <a:lnTo>
                  <a:pt x="295657" y="56734"/>
                </a:lnTo>
                <a:lnTo>
                  <a:pt x="295683" y="39611"/>
                </a:lnTo>
                <a:lnTo>
                  <a:pt x="295028" y="31002"/>
                </a:lnTo>
                <a:lnTo>
                  <a:pt x="293064" y="23319"/>
                </a:lnTo>
                <a:lnTo>
                  <a:pt x="289789" y="16563"/>
                </a:lnTo>
                <a:lnTo>
                  <a:pt x="289425" y="16100"/>
                </a:lnTo>
                <a:close/>
              </a:path>
              <a:path w="296544" h="177165">
                <a:moveTo>
                  <a:pt x="177502" y="18144"/>
                </a:moveTo>
                <a:lnTo>
                  <a:pt x="148012" y="18144"/>
                </a:lnTo>
                <a:lnTo>
                  <a:pt x="155466" y="19848"/>
                </a:lnTo>
                <a:lnTo>
                  <a:pt x="162962" y="26663"/>
                </a:lnTo>
                <a:lnTo>
                  <a:pt x="164836" y="31774"/>
                </a:lnTo>
                <a:lnTo>
                  <a:pt x="164836" y="57671"/>
                </a:lnTo>
                <a:lnTo>
                  <a:pt x="163899" y="63123"/>
                </a:lnTo>
                <a:lnTo>
                  <a:pt x="160151" y="71301"/>
                </a:lnTo>
                <a:lnTo>
                  <a:pt x="156573" y="75049"/>
                </a:lnTo>
                <a:lnTo>
                  <a:pt x="151291" y="78457"/>
                </a:lnTo>
                <a:lnTo>
                  <a:pt x="124282" y="97743"/>
                </a:lnTo>
                <a:lnTo>
                  <a:pt x="103502" y="137236"/>
                </a:lnTo>
                <a:lnTo>
                  <a:pt x="103502" y="174292"/>
                </a:lnTo>
                <a:lnTo>
                  <a:pt x="183492" y="174292"/>
                </a:lnTo>
                <a:lnTo>
                  <a:pt x="183492" y="157425"/>
                </a:lnTo>
                <a:lnTo>
                  <a:pt x="121902" y="157425"/>
                </a:lnTo>
                <a:lnTo>
                  <a:pt x="121902" y="130335"/>
                </a:lnTo>
                <a:lnTo>
                  <a:pt x="123350" y="124458"/>
                </a:lnTo>
                <a:lnTo>
                  <a:pt x="129143" y="116280"/>
                </a:lnTo>
                <a:lnTo>
                  <a:pt x="134850" y="111339"/>
                </a:lnTo>
                <a:lnTo>
                  <a:pt x="143369" y="105546"/>
                </a:lnTo>
                <a:lnTo>
                  <a:pt x="163047" y="91490"/>
                </a:lnTo>
                <a:lnTo>
                  <a:pt x="182887" y="57671"/>
                </a:lnTo>
                <a:lnTo>
                  <a:pt x="182981" y="37567"/>
                </a:lnTo>
                <a:lnTo>
                  <a:pt x="180154" y="21690"/>
                </a:lnTo>
                <a:lnTo>
                  <a:pt x="177502" y="18144"/>
                </a:lnTo>
                <a:close/>
              </a:path>
              <a:path w="296544" h="177165">
                <a:moveTo>
                  <a:pt x="137747" y="1277"/>
                </a:moveTo>
                <a:lnTo>
                  <a:pt x="128978" y="1565"/>
                </a:lnTo>
                <a:lnTo>
                  <a:pt x="120816" y="2427"/>
                </a:lnTo>
                <a:lnTo>
                  <a:pt x="113261" y="3865"/>
                </a:lnTo>
                <a:lnTo>
                  <a:pt x="106313" y="5877"/>
                </a:lnTo>
                <a:lnTo>
                  <a:pt x="106313" y="23511"/>
                </a:lnTo>
                <a:lnTo>
                  <a:pt x="113397" y="21163"/>
                </a:lnTo>
                <a:lnTo>
                  <a:pt x="120848" y="19486"/>
                </a:lnTo>
                <a:lnTo>
                  <a:pt x="128666" y="18480"/>
                </a:lnTo>
                <a:lnTo>
                  <a:pt x="136852" y="18144"/>
                </a:lnTo>
                <a:lnTo>
                  <a:pt x="177502" y="18144"/>
                </a:lnTo>
                <a:lnTo>
                  <a:pt x="171672" y="10350"/>
                </a:lnTo>
                <a:lnTo>
                  <a:pt x="157537" y="3545"/>
                </a:lnTo>
                <a:lnTo>
                  <a:pt x="137747" y="1277"/>
                </a:lnTo>
                <a:close/>
              </a:path>
              <a:path w="296544" h="177165">
                <a:moveTo>
                  <a:pt x="0" y="152569"/>
                </a:moveTo>
                <a:lnTo>
                  <a:pt x="0" y="170458"/>
                </a:lnTo>
                <a:lnTo>
                  <a:pt x="8177" y="172695"/>
                </a:lnTo>
                <a:lnTo>
                  <a:pt x="16355" y="174292"/>
                </a:lnTo>
                <a:lnTo>
                  <a:pt x="24533" y="175250"/>
                </a:lnTo>
                <a:lnTo>
                  <a:pt x="32711" y="175570"/>
                </a:lnTo>
                <a:lnTo>
                  <a:pt x="43601" y="174963"/>
                </a:lnTo>
                <a:lnTo>
                  <a:pt x="73393" y="158958"/>
                </a:lnTo>
                <a:lnTo>
                  <a:pt x="32583" y="158958"/>
                </a:lnTo>
                <a:lnTo>
                  <a:pt x="24749" y="158559"/>
                </a:lnTo>
                <a:lnTo>
                  <a:pt x="16707" y="157361"/>
                </a:lnTo>
                <a:lnTo>
                  <a:pt x="8457" y="155364"/>
                </a:lnTo>
                <a:lnTo>
                  <a:pt x="0" y="152569"/>
                </a:lnTo>
                <a:close/>
              </a:path>
              <a:path w="296544" h="177165">
                <a:moveTo>
                  <a:pt x="73720" y="89190"/>
                </a:moveTo>
                <a:lnTo>
                  <a:pt x="46418" y="89190"/>
                </a:lnTo>
                <a:lnTo>
                  <a:pt x="52517" y="91022"/>
                </a:lnTo>
                <a:lnTo>
                  <a:pt x="59162" y="98348"/>
                </a:lnTo>
                <a:lnTo>
                  <a:pt x="60823" y="104098"/>
                </a:lnTo>
                <a:lnTo>
                  <a:pt x="60823" y="144562"/>
                </a:lnTo>
                <a:lnTo>
                  <a:pt x="58693" y="149801"/>
                </a:lnTo>
                <a:lnTo>
                  <a:pt x="50175" y="157127"/>
                </a:lnTo>
                <a:lnTo>
                  <a:pt x="42891" y="158958"/>
                </a:lnTo>
                <a:lnTo>
                  <a:pt x="73393" y="158958"/>
                </a:lnTo>
                <a:lnTo>
                  <a:pt x="76093" y="154230"/>
                </a:lnTo>
                <a:lnTo>
                  <a:pt x="78249" y="146979"/>
                </a:lnTo>
                <a:lnTo>
                  <a:pt x="78968" y="138769"/>
                </a:lnTo>
                <a:lnTo>
                  <a:pt x="78968" y="110657"/>
                </a:lnTo>
                <a:lnTo>
                  <a:pt x="76556" y="93886"/>
                </a:lnTo>
                <a:lnTo>
                  <a:pt x="73720" y="89190"/>
                </a:lnTo>
                <a:close/>
              </a:path>
              <a:path w="296544" h="177165">
                <a:moveTo>
                  <a:pt x="74879" y="2555"/>
                </a:moveTo>
                <a:lnTo>
                  <a:pt x="1277" y="2555"/>
                </a:lnTo>
                <a:lnTo>
                  <a:pt x="1277" y="92001"/>
                </a:lnTo>
                <a:lnTo>
                  <a:pt x="25428" y="89893"/>
                </a:lnTo>
                <a:lnTo>
                  <a:pt x="32999" y="89366"/>
                </a:lnTo>
                <a:lnTo>
                  <a:pt x="37567" y="89190"/>
                </a:lnTo>
                <a:lnTo>
                  <a:pt x="73720" y="89190"/>
                </a:lnTo>
                <a:lnTo>
                  <a:pt x="69320" y="81907"/>
                </a:lnTo>
                <a:lnTo>
                  <a:pt x="57261" y="74719"/>
                </a:lnTo>
                <a:lnTo>
                  <a:pt x="49382" y="73601"/>
                </a:lnTo>
                <a:lnTo>
                  <a:pt x="19167" y="73601"/>
                </a:lnTo>
                <a:lnTo>
                  <a:pt x="19167" y="19422"/>
                </a:lnTo>
                <a:lnTo>
                  <a:pt x="74879" y="19422"/>
                </a:lnTo>
                <a:lnTo>
                  <a:pt x="74879" y="2555"/>
                </a:lnTo>
                <a:close/>
              </a:path>
              <a:path w="296544" h="177165">
                <a:moveTo>
                  <a:pt x="40378" y="72323"/>
                </a:moveTo>
                <a:lnTo>
                  <a:pt x="32711" y="72323"/>
                </a:lnTo>
                <a:lnTo>
                  <a:pt x="25641" y="72749"/>
                </a:lnTo>
                <a:lnTo>
                  <a:pt x="19167" y="73601"/>
                </a:lnTo>
                <a:lnTo>
                  <a:pt x="49382" y="73601"/>
                </a:lnTo>
                <a:lnTo>
                  <a:pt x="40378" y="723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4" name="object 134"/>
          <p:cNvSpPr txBox="1"/>
          <p:nvPr/>
        </p:nvSpPr>
        <p:spPr>
          <a:xfrm>
            <a:off x="13781116" y="12102493"/>
            <a:ext cx="3752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25" dirty="0">
                <a:latin typeface="Arial Narrow"/>
                <a:cs typeface="Arial Narrow"/>
              </a:rPr>
              <a:t>461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35" name="object 135"/>
          <p:cNvSpPr/>
          <p:nvPr/>
        </p:nvSpPr>
        <p:spPr>
          <a:xfrm>
            <a:off x="14242577" y="12196460"/>
            <a:ext cx="280670" cy="175895"/>
          </a:xfrm>
          <a:custGeom>
            <a:avLst/>
            <a:gdLst/>
            <a:ahLst/>
            <a:cxnLst/>
            <a:rect l="l" t="t" r="r" b="b"/>
            <a:pathLst>
              <a:path w="280669" h="175895">
                <a:moveTo>
                  <a:pt x="201637" y="153080"/>
                </a:moveTo>
                <a:lnTo>
                  <a:pt x="234604" y="175570"/>
                </a:lnTo>
                <a:lnTo>
                  <a:pt x="245489" y="174907"/>
                </a:lnTo>
                <a:lnTo>
                  <a:pt x="274340" y="158958"/>
                </a:lnTo>
                <a:lnTo>
                  <a:pt x="234349" y="158958"/>
                </a:lnTo>
                <a:lnTo>
                  <a:pt x="225883" y="158591"/>
                </a:lnTo>
                <a:lnTo>
                  <a:pt x="217609" y="157489"/>
                </a:lnTo>
                <a:lnTo>
                  <a:pt x="209527" y="155652"/>
                </a:lnTo>
                <a:lnTo>
                  <a:pt x="201637" y="153080"/>
                </a:lnTo>
                <a:close/>
              </a:path>
              <a:path w="280669" h="175895">
                <a:moveTo>
                  <a:pt x="280605" y="106568"/>
                </a:moveTo>
                <a:lnTo>
                  <a:pt x="262460" y="106568"/>
                </a:lnTo>
                <a:lnTo>
                  <a:pt x="262460" y="135447"/>
                </a:lnTo>
                <a:lnTo>
                  <a:pt x="260703" y="145733"/>
                </a:lnTo>
                <a:lnTo>
                  <a:pt x="255432" y="153080"/>
                </a:lnTo>
                <a:lnTo>
                  <a:pt x="246647" y="157489"/>
                </a:lnTo>
                <a:lnTo>
                  <a:pt x="234349" y="158958"/>
                </a:lnTo>
                <a:lnTo>
                  <a:pt x="274340" y="158958"/>
                </a:lnTo>
                <a:lnTo>
                  <a:pt x="277762" y="152537"/>
                </a:lnTo>
                <a:lnTo>
                  <a:pt x="279894" y="144958"/>
                </a:lnTo>
                <a:lnTo>
                  <a:pt x="280605" y="136469"/>
                </a:lnTo>
                <a:lnTo>
                  <a:pt x="280605" y="106568"/>
                </a:lnTo>
                <a:close/>
              </a:path>
              <a:path w="280669" h="175895">
                <a:moveTo>
                  <a:pt x="238821" y="0"/>
                </a:moveTo>
                <a:lnTo>
                  <a:pt x="202603" y="17130"/>
                </a:lnTo>
                <a:lnTo>
                  <a:pt x="196781" y="40634"/>
                </a:lnTo>
                <a:lnTo>
                  <a:pt x="196781" y="74112"/>
                </a:lnTo>
                <a:lnTo>
                  <a:pt x="219079" y="109443"/>
                </a:lnTo>
                <a:lnTo>
                  <a:pt x="234860" y="111935"/>
                </a:lnTo>
                <a:lnTo>
                  <a:pt x="243197" y="111600"/>
                </a:lnTo>
                <a:lnTo>
                  <a:pt x="250577" y="110593"/>
                </a:lnTo>
                <a:lnTo>
                  <a:pt x="256998" y="108916"/>
                </a:lnTo>
                <a:lnTo>
                  <a:pt x="262460" y="106568"/>
                </a:lnTo>
                <a:lnTo>
                  <a:pt x="280605" y="106568"/>
                </a:lnTo>
                <a:lnTo>
                  <a:pt x="280605" y="95579"/>
                </a:lnTo>
                <a:lnTo>
                  <a:pt x="237671" y="95579"/>
                </a:lnTo>
                <a:lnTo>
                  <a:pt x="227720" y="94174"/>
                </a:lnTo>
                <a:lnTo>
                  <a:pt x="220612" y="89957"/>
                </a:lnTo>
                <a:lnTo>
                  <a:pt x="216348" y="82929"/>
                </a:lnTo>
                <a:lnTo>
                  <a:pt x="214926" y="73090"/>
                </a:lnTo>
                <a:lnTo>
                  <a:pt x="214926" y="40634"/>
                </a:lnTo>
                <a:lnTo>
                  <a:pt x="216411" y="30012"/>
                </a:lnTo>
                <a:lnTo>
                  <a:pt x="220868" y="22425"/>
                </a:lnTo>
                <a:lnTo>
                  <a:pt x="228295" y="17873"/>
                </a:lnTo>
                <a:lnTo>
                  <a:pt x="238693" y="16355"/>
                </a:lnTo>
                <a:lnTo>
                  <a:pt x="274279" y="16355"/>
                </a:lnTo>
                <a:lnTo>
                  <a:pt x="270383" y="11116"/>
                </a:lnTo>
                <a:lnTo>
                  <a:pt x="264577" y="6253"/>
                </a:lnTo>
                <a:lnTo>
                  <a:pt x="257381" y="2779"/>
                </a:lnTo>
                <a:lnTo>
                  <a:pt x="248796" y="694"/>
                </a:lnTo>
                <a:lnTo>
                  <a:pt x="238821" y="0"/>
                </a:lnTo>
                <a:close/>
              </a:path>
              <a:path w="280669" h="175895">
                <a:moveTo>
                  <a:pt x="274279" y="16355"/>
                </a:moveTo>
                <a:lnTo>
                  <a:pt x="238693" y="16355"/>
                </a:lnTo>
                <a:lnTo>
                  <a:pt x="249091" y="17873"/>
                </a:lnTo>
                <a:lnTo>
                  <a:pt x="256518" y="22425"/>
                </a:lnTo>
                <a:lnTo>
                  <a:pt x="260975" y="30012"/>
                </a:lnTo>
                <a:lnTo>
                  <a:pt x="262460" y="40634"/>
                </a:lnTo>
                <a:lnTo>
                  <a:pt x="262460" y="89701"/>
                </a:lnTo>
                <a:lnTo>
                  <a:pt x="257653" y="92273"/>
                </a:lnTo>
                <a:lnTo>
                  <a:pt x="251918" y="94110"/>
                </a:lnTo>
                <a:lnTo>
                  <a:pt x="245258" y="95212"/>
                </a:lnTo>
                <a:lnTo>
                  <a:pt x="237671" y="95579"/>
                </a:lnTo>
                <a:lnTo>
                  <a:pt x="280605" y="95579"/>
                </a:lnTo>
                <a:lnTo>
                  <a:pt x="280605" y="40634"/>
                </a:lnTo>
                <a:lnTo>
                  <a:pt x="279966" y="31889"/>
                </a:lnTo>
                <a:lnTo>
                  <a:pt x="278049" y="24054"/>
                </a:lnTo>
                <a:lnTo>
                  <a:pt x="274855" y="17130"/>
                </a:lnTo>
                <a:lnTo>
                  <a:pt x="274279" y="16355"/>
                </a:lnTo>
                <a:close/>
              </a:path>
              <a:path w="280669" h="175895">
                <a:moveTo>
                  <a:pt x="178892" y="2555"/>
                </a:moveTo>
                <a:lnTo>
                  <a:pt x="102224" y="2555"/>
                </a:lnTo>
                <a:lnTo>
                  <a:pt x="102224" y="19167"/>
                </a:lnTo>
                <a:lnTo>
                  <a:pt x="159725" y="19167"/>
                </a:lnTo>
                <a:lnTo>
                  <a:pt x="143880" y="69256"/>
                </a:lnTo>
                <a:lnTo>
                  <a:pt x="132763" y="110529"/>
                </a:lnTo>
                <a:lnTo>
                  <a:pt x="129313" y="148480"/>
                </a:lnTo>
                <a:lnTo>
                  <a:pt x="129313" y="174292"/>
                </a:lnTo>
                <a:lnTo>
                  <a:pt x="147714" y="174292"/>
                </a:lnTo>
                <a:lnTo>
                  <a:pt x="147729" y="148480"/>
                </a:lnTo>
                <a:lnTo>
                  <a:pt x="147921" y="139152"/>
                </a:lnTo>
                <a:lnTo>
                  <a:pt x="155444" y="93279"/>
                </a:lnTo>
                <a:lnTo>
                  <a:pt x="178892" y="17122"/>
                </a:lnTo>
                <a:lnTo>
                  <a:pt x="178892" y="2555"/>
                </a:lnTo>
                <a:close/>
              </a:path>
              <a:path w="280669" h="175895">
                <a:moveTo>
                  <a:pt x="82290" y="142091"/>
                </a:moveTo>
                <a:lnTo>
                  <a:pt x="64656" y="142091"/>
                </a:lnTo>
                <a:lnTo>
                  <a:pt x="64656" y="174292"/>
                </a:lnTo>
                <a:lnTo>
                  <a:pt x="82290" y="174292"/>
                </a:lnTo>
                <a:lnTo>
                  <a:pt x="82290" y="142091"/>
                </a:lnTo>
                <a:close/>
              </a:path>
              <a:path w="280669" h="175895">
                <a:moveTo>
                  <a:pt x="82290" y="2555"/>
                </a:moveTo>
                <a:lnTo>
                  <a:pt x="54434" y="2555"/>
                </a:lnTo>
                <a:lnTo>
                  <a:pt x="0" y="125735"/>
                </a:lnTo>
                <a:lnTo>
                  <a:pt x="0" y="142091"/>
                </a:lnTo>
                <a:lnTo>
                  <a:pt x="99668" y="142091"/>
                </a:lnTo>
                <a:lnTo>
                  <a:pt x="99668" y="125991"/>
                </a:lnTo>
                <a:lnTo>
                  <a:pt x="17122" y="125991"/>
                </a:lnTo>
                <a:lnTo>
                  <a:pt x="64912" y="17633"/>
                </a:lnTo>
                <a:lnTo>
                  <a:pt x="82290" y="17633"/>
                </a:lnTo>
                <a:lnTo>
                  <a:pt x="82290" y="2555"/>
                </a:lnTo>
                <a:close/>
              </a:path>
              <a:path w="280669" h="175895">
                <a:moveTo>
                  <a:pt x="82290" y="17633"/>
                </a:moveTo>
                <a:lnTo>
                  <a:pt x="64912" y="17633"/>
                </a:lnTo>
                <a:lnTo>
                  <a:pt x="64912" y="125991"/>
                </a:lnTo>
                <a:lnTo>
                  <a:pt x="82290" y="125991"/>
                </a:lnTo>
                <a:lnTo>
                  <a:pt x="82290" y="176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6" name="object 136"/>
          <p:cNvSpPr/>
          <p:nvPr/>
        </p:nvSpPr>
        <p:spPr>
          <a:xfrm>
            <a:off x="14691092" y="12197738"/>
            <a:ext cx="294640" cy="174625"/>
          </a:xfrm>
          <a:custGeom>
            <a:avLst/>
            <a:gdLst/>
            <a:ahLst/>
            <a:cxnLst/>
            <a:rect l="l" t="t" r="r" b="b"/>
            <a:pathLst>
              <a:path w="294640" h="174625">
                <a:moveTo>
                  <a:pt x="215437" y="151291"/>
                </a:moveTo>
                <a:lnTo>
                  <a:pt x="215437" y="169181"/>
                </a:lnTo>
                <a:lnTo>
                  <a:pt x="223615" y="171417"/>
                </a:lnTo>
                <a:lnTo>
                  <a:pt x="231793" y="173014"/>
                </a:lnTo>
                <a:lnTo>
                  <a:pt x="239971" y="173972"/>
                </a:lnTo>
                <a:lnTo>
                  <a:pt x="248149" y="174292"/>
                </a:lnTo>
                <a:lnTo>
                  <a:pt x="259042" y="173685"/>
                </a:lnTo>
                <a:lnTo>
                  <a:pt x="288830" y="157680"/>
                </a:lnTo>
                <a:lnTo>
                  <a:pt x="248021" y="157680"/>
                </a:lnTo>
                <a:lnTo>
                  <a:pt x="240187" y="157281"/>
                </a:lnTo>
                <a:lnTo>
                  <a:pt x="232144" y="156083"/>
                </a:lnTo>
                <a:lnTo>
                  <a:pt x="223895" y="154087"/>
                </a:lnTo>
                <a:lnTo>
                  <a:pt x="215437" y="151291"/>
                </a:lnTo>
                <a:close/>
              </a:path>
              <a:path w="294640" h="174625">
                <a:moveTo>
                  <a:pt x="289157" y="87912"/>
                </a:moveTo>
                <a:lnTo>
                  <a:pt x="261864" y="87912"/>
                </a:lnTo>
                <a:lnTo>
                  <a:pt x="267955" y="89744"/>
                </a:lnTo>
                <a:lnTo>
                  <a:pt x="274599" y="97070"/>
                </a:lnTo>
                <a:lnTo>
                  <a:pt x="276261" y="102820"/>
                </a:lnTo>
                <a:lnTo>
                  <a:pt x="276261" y="143284"/>
                </a:lnTo>
                <a:lnTo>
                  <a:pt x="274131" y="148523"/>
                </a:lnTo>
                <a:lnTo>
                  <a:pt x="265612" y="155849"/>
                </a:lnTo>
                <a:lnTo>
                  <a:pt x="258329" y="157680"/>
                </a:lnTo>
                <a:lnTo>
                  <a:pt x="288830" y="157680"/>
                </a:lnTo>
                <a:lnTo>
                  <a:pt x="291530" y="152953"/>
                </a:lnTo>
                <a:lnTo>
                  <a:pt x="293687" y="145701"/>
                </a:lnTo>
                <a:lnTo>
                  <a:pt x="294405" y="137491"/>
                </a:lnTo>
                <a:lnTo>
                  <a:pt x="294405" y="109379"/>
                </a:lnTo>
                <a:lnTo>
                  <a:pt x="291993" y="92608"/>
                </a:lnTo>
                <a:lnTo>
                  <a:pt x="289157" y="87912"/>
                </a:lnTo>
                <a:close/>
              </a:path>
              <a:path w="294640" h="174625">
                <a:moveTo>
                  <a:pt x="290316" y="1277"/>
                </a:moveTo>
                <a:lnTo>
                  <a:pt x="216715" y="1277"/>
                </a:lnTo>
                <a:lnTo>
                  <a:pt x="216715" y="90724"/>
                </a:lnTo>
                <a:lnTo>
                  <a:pt x="240865" y="88615"/>
                </a:lnTo>
                <a:lnTo>
                  <a:pt x="248436" y="88088"/>
                </a:lnTo>
                <a:lnTo>
                  <a:pt x="253004" y="87912"/>
                </a:lnTo>
                <a:lnTo>
                  <a:pt x="289157" y="87912"/>
                </a:lnTo>
                <a:lnTo>
                  <a:pt x="284758" y="80629"/>
                </a:lnTo>
                <a:lnTo>
                  <a:pt x="272699" y="73441"/>
                </a:lnTo>
                <a:lnTo>
                  <a:pt x="264820" y="72323"/>
                </a:lnTo>
                <a:lnTo>
                  <a:pt x="234604" y="72323"/>
                </a:lnTo>
                <a:lnTo>
                  <a:pt x="234604" y="18144"/>
                </a:lnTo>
                <a:lnTo>
                  <a:pt x="290316" y="18144"/>
                </a:lnTo>
                <a:lnTo>
                  <a:pt x="290316" y="1277"/>
                </a:lnTo>
                <a:close/>
              </a:path>
              <a:path w="294640" h="174625">
                <a:moveTo>
                  <a:pt x="255816" y="71045"/>
                </a:moveTo>
                <a:lnTo>
                  <a:pt x="248149" y="71045"/>
                </a:lnTo>
                <a:lnTo>
                  <a:pt x="241078" y="71471"/>
                </a:lnTo>
                <a:lnTo>
                  <a:pt x="234604" y="72323"/>
                </a:lnTo>
                <a:lnTo>
                  <a:pt x="264820" y="72323"/>
                </a:lnTo>
                <a:lnTo>
                  <a:pt x="255816" y="71045"/>
                </a:lnTo>
                <a:close/>
              </a:path>
              <a:path w="294640" h="174625">
                <a:moveTo>
                  <a:pt x="108357" y="151291"/>
                </a:moveTo>
                <a:lnTo>
                  <a:pt x="108357" y="169181"/>
                </a:lnTo>
                <a:lnTo>
                  <a:pt x="116535" y="171417"/>
                </a:lnTo>
                <a:lnTo>
                  <a:pt x="124713" y="173014"/>
                </a:lnTo>
                <a:lnTo>
                  <a:pt x="132891" y="173972"/>
                </a:lnTo>
                <a:lnTo>
                  <a:pt x="141069" y="174292"/>
                </a:lnTo>
                <a:lnTo>
                  <a:pt x="151959" y="173685"/>
                </a:lnTo>
                <a:lnTo>
                  <a:pt x="181750" y="157680"/>
                </a:lnTo>
                <a:lnTo>
                  <a:pt x="140941" y="157680"/>
                </a:lnTo>
                <a:lnTo>
                  <a:pt x="133107" y="157281"/>
                </a:lnTo>
                <a:lnTo>
                  <a:pt x="125064" y="156083"/>
                </a:lnTo>
                <a:lnTo>
                  <a:pt x="116815" y="154087"/>
                </a:lnTo>
                <a:lnTo>
                  <a:pt x="108357" y="151291"/>
                </a:lnTo>
                <a:close/>
              </a:path>
              <a:path w="294640" h="174625">
                <a:moveTo>
                  <a:pt x="182077" y="87912"/>
                </a:moveTo>
                <a:lnTo>
                  <a:pt x="154776" y="87912"/>
                </a:lnTo>
                <a:lnTo>
                  <a:pt x="160875" y="89744"/>
                </a:lnTo>
                <a:lnTo>
                  <a:pt x="167519" y="97070"/>
                </a:lnTo>
                <a:lnTo>
                  <a:pt x="169181" y="102820"/>
                </a:lnTo>
                <a:lnTo>
                  <a:pt x="169181" y="143284"/>
                </a:lnTo>
                <a:lnTo>
                  <a:pt x="167051" y="148523"/>
                </a:lnTo>
                <a:lnTo>
                  <a:pt x="158532" y="155849"/>
                </a:lnTo>
                <a:lnTo>
                  <a:pt x="151249" y="157680"/>
                </a:lnTo>
                <a:lnTo>
                  <a:pt x="181750" y="157680"/>
                </a:lnTo>
                <a:lnTo>
                  <a:pt x="184450" y="152953"/>
                </a:lnTo>
                <a:lnTo>
                  <a:pt x="186607" y="145701"/>
                </a:lnTo>
                <a:lnTo>
                  <a:pt x="187325" y="137491"/>
                </a:lnTo>
                <a:lnTo>
                  <a:pt x="187325" y="109379"/>
                </a:lnTo>
                <a:lnTo>
                  <a:pt x="184914" y="92608"/>
                </a:lnTo>
                <a:lnTo>
                  <a:pt x="182077" y="87912"/>
                </a:lnTo>
                <a:close/>
              </a:path>
              <a:path w="294640" h="174625">
                <a:moveTo>
                  <a:pt x="183236" y="1277"/>
                </a:moveTo>
                <a:lnTo>
                  <a:pt x="109635" y="1277"/>
                </a:lnTo>
                <a:lnTo>
                  <a:pt x="109635" y="90724"/>
                </a:lnTo>
                <a:lnTo>
                  <a:pt x="133785" y="88615"/>
                </a:lnTo>
                <a:lnTo>
                  <a:pt x="141356" y="88088"/>
                </a:lnTo>
                <a:lnTo>
                  <a:pt x="145925" y="87912"/>
                </a:lnTo>
                <a:lnTo>
                  <a:pt x="182077" y="87912"/>
                </a:lnTo>
                <a:lnTo>
                  <a:pt x="177678" y="80629"/>
                </a:lnTo>
                <a:lnTo>
                  <a:pt x="165619" y="73441"/>
                </a:lnTo>
                <a:lnTo>
                  <a:pt x="157740" y="72323"/>
                </a:lnTo>
                <a:lnTo>
                  <a:pt x="127524" y="72323"/>
                </a:lnTo>
                <a:lnTo>
                  <a:pt x="127524" y="18144"/>
                </a:lnTo>
                <a:lnTo>
                  <a:pt x="183236" y="18144"/>
                </a:lnTo>
                <a:lnTo>
                  <a:pt x="183236" y="1277"/>
                </a:lnTo>
                <a:close/>
              </a:path>
              <a:path w="294640" h="174625">
                <a:moveTo>
                  <a:pt x="148736" y="71045"/>
                </a:moveTo>
                <a:lnTo>
                  <a:pt x="141069" y="71045"/>
                </a:lnTo>
                <a:lnTo>
                  <a:pt x="133998" y="71471"/>
                </a:lnTo>
                <a:lnTo>
                  <a:pt x="127524" y="72323"/>
                </a:lnTo>
                <a:lnTo>
                  <a:pt x="157740" y="72323"/>
                </a:lnTo>
                <a:lnTo>
                  <a:pt x="148736" y="71045"/>
                </a:lnTo>
                <a:close/>
              </a:path>
              <a:path w="294640" h="174625">
                <a:moveTo>
                  <a:pt x="0" y="151802"/>
                </a:moveTo>
                <a:lnTo>
                  <a:pt x="0" y="169692"/>
                </a:lnTo>
                <a:lnTo>
                  <a:pt x="7142" y="171704"/>
                </a:lnTo>
                <a:lnTo>
                  <a:pt x="15295" y="173142"/>
                </a:lnTo>
                <a:lnTo>
                  <a:pt x="24457" y="174004"/>
                </a:lnTo>
                <a:lnTo>
                  <a:pt x="34628" y="174292"/>
                </a:lnTo>
                <a:lnTo>
                  <a:pt x="44670" y="173685"/>
                </a:lnTo>
                <a:lnTo>
                  <a:pt x="73180" y="157680"/>
                </a:lnTo>
                <a:lnTo>
                  <a:pt x="31561" y="157680"/>
                </a:lnTo>
                <a:lnTo>
                  <a:pt x="23407" y="157313"/>
                </a:lnTo>
                <a:lnTo>
                  <a:pt x="15429" y="156211"/>
                </a:lnTo>
                <a:lnTo>
                  <a:pt x="7626" y="154374"/>
                </a:lnTo>
                <a:lnTo>
                  <a:pt x="0" y="151802"/>
                </a:lnTo>
                <a:close/>
              </a:path>
              <a:path w="294640" h="174625">
                <a:moveTo>
                  <a:pt x="71880" y="16611"/>
                </a:moveTo>
                <a:lnTo>
                  <a:pt x="42329" y="16611"/>
                </a:lnTo>
                <a:lnTo>
                  <a:pt x="49740" y="18442"/>
                </a:lnTo>
                <a:lnTo>
                  <a:pt x="57577" y="25769"/>
                </a:lnTo>
                <a:lnTo>
                  <a:pt x="59545" y="31008"/>
                </a:lnTo>
                <a:lnTo>
                  <a:pt x="59545" y="62186"/>
                </a:lnTo>
                <a:lnTo>
                  <a:pt x="57833" y="68277"/>
                </a:lnTo>
                <a:lnTo>
                  <a:pt x="51018" y="76625"/>
                </a:lnTo>
                <a:lnTo>
                  <a:pt x="45055" y="78712"/>
                </a:lnTo>
                <a:lnTo>
                  <a:pt x="18911" y="78712"/>
                </a:lnTo>
                <a:lnTo>
                  <a:pt x="18911" y="95324"/>
                </a:lnTo>
                <a:lnTo>
                  <a:pt x="36545" y="95324"/>
                </a:lnTo>
                <a:lnTo>
                  <a:pt x="47051" y="96825"/>
                </a:lnTo>
                <a:lnTo>
                  <a:pt x="54558" y="101329"/>
                </a:lnTo>
                <a:lnTo>
                  <a:pt x="59065" y="108836"/>
                </a:lnTo>
                <a:lnTo>
                  <a:pt x="60567" y="119346"/>
                </a:lnTo>
                <a:lnTo>
                  <a:pt x="60567" y="143454"/>
                </a:lnTo>
                <a:lnTo>
                  <a:pt x="58480" y="148736"/>
                </a:lnTo>
                <a:lnTo>
                  <a:pt x="50123" y="155891"/>
                </a:lnTo>
                <a:lnTo>
                  <a:pt x="42550" y="157680"/>
                </a:lnTo>
                <a:lnTo>
                  <a:pt x="73180" y="157680"/>
                </a:lnTo>
                <a:lnTo>
                  <a:pt x="75866" y="152889"/>
                </a:lnTo>
                <a:lnTo>
                  <a:pt x="78000" y="145557"/>
                </a:lnTo>
                <a:lnTo>
                  <a:pt x="78712" y="137236"/>
                </a:lnTo>
                <a:lnTo>
                  <a:pt x="78712" y="117557"/>
                </a:lnTo>
                <a:lnTo>
                  <a:pt x="77482" y="106520"/>
                </a:lnTo>
                <a:lnTo>
                  <a:pt x="73793" y="97688"/>
                </a:lnTo>
                <a:lnTo>
                  <a:pt x="67643" y="91059"/>
                </a:lnTo>
                <a:lnTo>
                  <a:pt x="59034" y="86635"/>
                </a:lnTo>
                <a:lnTo>
                  <a:pt x="67192" y="81843"/>
                </a:lnTo>
                <a:lnTo>
                  <a:pt x="73023" y="74879"/>
                </a:lnTo>
                <a:lnTo>
                  <a:pt x="76523" y="65742"/>
                </a:lnTo>
                <a:lnTo>
                  <a:pt x="77690" y="54434"/>
                </a:lnTo>
                <a:lnTo>
                  <a:pt x="77690" y="36800"/>
                </a:lnTo>
                <a:lnTo>
                  <a:pt x="74879" y="20700"/>
                </a:lnTo>
                <a:lnTo>
                  <a:pt x="71880" y="16611"/>
                </a:lnTo>
                <a:close/>
              </a:path>
              <a:path w="294640" h="174625">
                <a:moveTo>
                  <a:pt x="32711" y="0"/>
                </a:moveTo>
                <a:lnTo>
                  <a:pt x="24166" y="223"/>
                </a:lnTo>
                <a:lnTo>
                  <a:pt x="16419" y="894"/>
                </a:lnTo>
                <a:lnTo>
                  <a:pt x="9471" y="2012"/>
                </a:lnTo>
                <a:lnTo>
                  <a:pt x="3322" y="3577"/>
                </a:lnTo>
                <a:lnTo>
                  <a:pt x="3322" y="20955"/>
                </a:lnTo>
                <a:lnTo>
                  <a:pt x="9482" y="19055"/>
                </a:lnTo>
                <a:lnTo>
                  <a:pt x="16221" y="17697"/>
                </a:lnTo>
                <a:lnTo>
                  <a:pt x="23538" y="16882"/>
                </a:lnTo>
                <a:lnTo>
                  <a:pt x="31433" y="16611"/>
                </a:lnTo>
                <a:lnTo>
                  <a:pt x="71880" y="16611"/>
                </a:lnTo>
                <a:lnTo>
                  <a:pt x="66445" y="9200"/>
                </a:lnTo>
                <a:lnTo>
                  <a:pt x="52389" y="2300"/>
                </a:lnTo>
                <a:lnTo>
                  <a:pt x="327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7" name="object 137"/>
          <p:cNvSpPr/>
          <p:nvPr/>
        </p:nvSpPr>
        <p:spPr>
          <a:xfrm>
            <a:off x="15151865" y="12196460"/>
            <a:ext cx="285750" cy="177165"/>
          </a:xfrm>
          <a:custGeom>
            <a:avLst/>
            <a:gdLst/>
            <a:ahLst/>
            <a:cxnLst/>
            <a:rect l="l" t="t" r="r" b="b"/>
            <a:pathLst>
              <a:path w="285750" h="177165">
                <a:moveTo>
                  <a:pt x="285716" y="2555"/>
                </a:moveTo>
                <a:lnTo>
                  <a:pt x="209048" y="2555"/>
                </a:lnTo>
                <a:lnTo>
                  <a:pt x="209048" y="19167"/>
                </a:lnTo>
                <a:lnTo>
                  <a:pt x="266549" y="19167"/>
                </a:lnTo>
                <a:lnTo>
                  <a:pt x="250704" y="69256"/>
                </a:lnTo>
                <a:lnTo>
                  <a:pt x="239588" y="110529"/>
                </a:lnTo>
                <a:lnTo>
                  <a:pt x="236137" y="148480"/>
                </a:lnTo>
                <a:lnTo>
                  <a:pt x="236137" y="174292"/>
                </a:lnTo>
                <a:lnTo>
                  <a:pt x="254538" y="174292"/>
                </a:lnTo>
                <a:lnTo>
                  <a:pt x="254554" y="148480"/>
                </a:lnTo>
                <a:lnTo>
                  <a:pt x="254746" y="139152"/>
                </a:lnTo>
                <a:lnTo>
                  <a:pt x="262269" y="93279"/>
                </a:lnTo>
                <a:lnTo>
                  <a:pt x="285716" y="17122"/>
                </a:lnTo>
                <a:lnTo>
                  <a:pt x="285716" y="2555"/>
                </a:lnTo>
                <a:close/>
              </a:path>
              <a:path w="285750" h="177165">
                <a:moveTo>
                  <a:pt x="150652" y="0"/>
                </a:moveTo>
                <a:lnTo>
                  <a:pt x="114618" y="17130"/>
                </a:lnTo>
                <a:lnTo>
                  <a:pt x="108868" y="40634"/>
                </a:lnTo>
                <a:lnTo>
                  <a:pt x="108868" y="136469"/>
                </a:lnTo>
                <a:lnTo>
                  <a:pt x="132092" y="174100"/>
                </a:lnTo>
                <a:lnTo>
                  <a:pt x="150652" y="176847"/>
                </a:lnTo>
                <a:lnTo>
                  <a:pt x="160635" y="176161"/>
                </a:lnTo>
                <a:lnTo>
                  <a:pt x="169245" y="174100"/>
                </a:lnTo>
                <a:lnTo>
                  <a:pt x="176480" y="170666"/>
                </a:lnTo>
                <a:lnTo>
                  <a:pt x="182342" y="165858"/>
                </a:lnTo>
                <a:lnTo>
                  <a:pt x="186421" y="160492"/>
                </a:lnTo>
                <a:lnTo>
                  <a:pt x="150780" y="160492"/>
                </a:lnTo>
                <a:lnTo>
                  <a:pt x="140382" y="158958"/>
                </a:lnTo>
                <a:lnTo>
                  <a:pt x="132955" y="154358"/>
                </a:lnTo>
                <a:lnTo>
                  <a:pt x="128499" y="146691"/>
                </a:lnTo>
                <a:lnTo>
                  <a:pt x="127084" y="136469"/>
                </a:lnTo>
                <a:lnTo>
                  <a:pt x="127048" y="40634"/>
                </a:lnTo>
                <a:lnTo>
                  <a:pt x="128499" y="30156"/>
                </a:lnTo>
                <a:lnTo>
                  <a:pt x="132955" y="22489"/>
                </a:lnTo>
                <a:lnTo>
                  <a:pt x="140382" y="17889"/>
                </a:lnTo>
                <a:lnTo>
                  <a:pt x="150780" y="16355"/>
                </a:lnTo>
                <a:lnTo>
                  <a:pt x="186287" y="16355"/>
                </a:lnTo>
                <a:lnTo>
                  <a:pt x="182342" y="11116"/>
                </a:lnTo>
                <a:lnTo>
                  <a:pt x="176480" y="6253"/>
                </a:lnTo>
                <a:lnTo>
                  <a:pt x="169245" y="2779"/>
                </a:lnTo>
                <a:lnTo>
                  <a:pt x="160635" y="694"/>
                </a:lnTo>
                <a:lnTo>
                  <a:pt x="150652" y="0"/>
                </a:lnTo>
                <a:close/>
              </a:path>
              <a:path w="285750" h="177165">
                <a:moveTo>
                  <a:pt x="186287" y="16355"/>
                </a:moveTo>
                <a:lnTo>
                  <a:pt x="150780" y="16355"/>
                </a:lnTo>
                <a:lnTo>
                  <a:pt x="161178" y="17889"/>
                </a:lnTo>
                <a:lnTo>
                  <a:pt x="168606" y="22489"/>
                </a:lnTo>
                <a:lnTo>
                  <a:pt x="173062" y="30156"/>
                </a:lnTo>
                <a:lnTo>
                  <a:pt x="174512" y="40634"/>
                </a:lnTo>
                <a:lnTo>
                  <a:pt x="174477" y="136469"/>
                </a:lnTo>
                <a:lnTo>
                  <a:pt x="173062" y="146691"/>
                </a:lnTo>
                <a:lnTo>
                  <a:pt x="168606" y="154358"/>
                </a:lnTo>
                <a:lnTo>
                  <a:pt x="161178" y="158958"/>
                </a:lnTo>
                <a:lnTo>
                  <a:pt x="150780" y="160492"/>
                </a:lnTo>
                <a:lnTo>
                  <a:pt x="186421" y="160492"/>
                </a:lnTo>
                <a:lnTo>
                  <a:pt x="186870" y="159901"/>
                </a:lnTo>
                <a:lnTo>
                  <a:pt x="190105" y="153016"/>
                </a:lnTo>
                <a:lnTo>
                  <a:pt x="192045" y="145206"/>
                </a:lnTo>
                <a:lnTo>
                  <a:pt x="192692" y="136469"/>
                </a:lnTo>
                <a:lnTo>
                  <a:pt x="192692" y="40634"/>
                </a:lnTo>
                <a:lnTo>
                  <a:pt x="192045" y="31889"/>
                </a:lnTo>
                <a:lnTo>
                  <a:pt x="190105" y="24054"/>
                </a:lnTo>
                <a:lnTo>
                  <a:pt x="186870" y="17130"/>
                </a:lnTo>
                <a:lnTo>
                  <a:pt x="186287" y="16355"/>
                </a:lnTo>
                <a:close/>
              </a:path>
              <a:path w="285750" h="177165">
                <a:moveTo>
                  <a:pt x="0" y="153080"/>
                </a:moveTo>
                <a:lnTo>
                  <a:pt x="0" y="170970"/>
                </a:lnTo>
                <a:lnTo>
                  <a:pt x="7147" y="172982"/>
                </a:lnTo>
                <a:lnTo>
                  <a:pt x="15301" y="174420"/>
                </a:lnTo>
                <a:lnTo>
                  <a:pt x="24461" y="175282"/>
                </a:lnTo>
                <a:lnTo>
                  <a:pt x="34628" y="175570"/>
                </a:lnTo>
                <a:lnTo>
                  <a:pt x="44671" y="174963"/>
                </a:lnTo>
                <a:lnTo>
                  <a:pt x="73183" y="158958"/>
                </a:lnTo>
                <a:lnTo>
                  <a:pt x="31561" y="158958"/>
                </a:lnTo>
                <a:lnTo>
                  <a:pt x="23407" y="158591"/>
                </a:lnTo>
                <a:lnTo>
                  <a:pt x="15429" y="157489"/>
                </a:lnTo>
                <a:lnTo>
                  <a:pt x="7626" y="155652"/>
                </a:lnTo>
                <a:lnTo>
                  <a:pt x="0" y="153080"/>
                </a:lnTo>
                <a:close/>
              </a:path>
              <a:path w="285750" h="177165">
                <a:moveTo>
                  <a:pt x="71880" y="17889"/>
                </a:moveTo>
                <a:lnTo>
                  <a:pt x="42329" y="17889"/>
                </a:lnTo>
                <a:lnTo>
                  <a:pt x="49740" y="19720"/>
                </a:lnTo>
                <a:lnTo>
                  <a:pt x="57586" y="27046"/>
                </a:lnTo>
                <a:lnTo>
                  <a:pt x="59545" y="32285"/>
                </a:lnTo>
                <a:lnTo>
                  <a:pt x="59545" y="63464"/>
                </a:lnTo>
                <a:lnTo>
                  <a:pt x="57841" y="69555"/>
                </a:lnTo>
                <a:lnTo>
                  <a:pt x="51018" y="77903"/>
                </a:lnTo>
                <a:lnTo>
                  <a:pt x="45063" y="79990"/>
                </a:lnTo>
                <a:lnTo>
                  <a:pt x="18911" y="79990"/>
                </a:lnTo>
                <a:lnTo>
                  <a:pt x="18911" y="96601"/>
                </a:lnTo>
                <a:lnTo>
                  <a:pt x="36545" y="96601"/>
                </a:lnTo>
                <a:lnTo>
                  <a:pt x="47055" y="98103"/>
                </a:lnTo>
                <a:lnTo>
                  <a:pt x="54562" y="102607"/>
                </a:lnTo>
                <a:lnTo>
                  <a:pt x="59066" y="110114"/>
                </a:lnTo>
                <a:lnTo>
                  <a:pt x="60567" y="120624"/>
                </a:lnTo>
                <a:lnTo>
                  <a:pt x="60567" y="144732"/>
                </a:lnTo>
                <a:lnTo>
                  <a:pt x="58480" y="150014"/>
                </a:lnTo>
                <a:lnTo>
                  <a:pt x="50123" y="157169"/>
                </a:lnTo>
                <a:lnTo>
                  <a:pt x="42550" y="158958"/>
                </a:lnTo>
                <a:lnTo>
                  <a:pt x="73183" y="158958"/>
                </a:lnTo>
                <a:lnTo>
                  <a:pt x="75869" y="154166"/>
                </a:lnTo>
                <a:lnTo>
                  <a:pt x="78001" y="146835"/>
                </a:lnTo>
                <a:lnTo>
                  <a:pt x="78712" y="138513"/>
                </a:lnTo>
                <a:lnTo>
                  <a:pt x="78712" y="118835"/>
                </a:lnTo>
                <a:lnTo>
                  <a:pt x="77482" y="107798"/>
                </a:lnTo>
                <a:lnTo>
                  <a:pt x="73793" y="98965"/>
                </a:lnTo>
                <a:lnTo>
                  <a:pt x="67643" y="92337"/>
                </a:lnTo>
                <a:lnTo>
                  <a:pt x="59034" y="87912"/>
                </a:lnTo>
                <a:lnTo>
                  <a:pt x="67192" y="83121"/>
                </a:lnTo>
                <a:lnTo>
                  <a:pt x="73023" y="76157"/>
                </a:lnTo>
                <a:lnTo>
                  <a:pt x="76523" y="67020"/>
                </a:lnTo>
                <a:lnTo>
                  <a:pt x="77690" y="55712"/>
                </a:lnTo>
                <a:lnTo>
                  <a:pt x="77690" y="38078"/>
                </a:lnTo>
                <a:lnTo>
                  <a:pt x="74879" y="21978"/>
                </a:lnTo>
                <a:lnTo>
                  <a:pt x="71880" y="17889"/>
                </a:lnTo>
                <a:close/>
              </a:path>
              <a:path w="285750" h="177165">
                <a:moveTo>
                  <a:pt x="32711" y="1277"/>
                </a:moveTo>
                <a:lnTo>
                  <a:pt x="24166" y="1501"/>
                </a:lnTo>
                <a:lnTo>
                  <a:pt x="16419" y="2172"/>
                </a:lnTo>
                <a:lnTo>
                  <a:pt x="9471" y="3290"/>
                </a:lnTo>
                <a:lnTo>
                  <a:pt x="3322" y="4855"/>
                </a:lnTo>
                <a:lnTo>
                  <a:pt x="3322" y="22233"/>
                </a:lnTo>
                <a:lnTo>
                  <a:pt x="9487" y="20333"/>
                </a:lnTo>
                <a:lnTo>
                  <a:pt x="16228" y="18975"/>
                </a:lnTo>
                <a:lnTo>
                  <a:pt x="23543" y="18160"/>
                </a:lnTo>
                <a:lnTo>
                  <a:pt x="31433" y="17889"/>
                </a:lnTo>
                <a:lnTo>
                  <a:pt x="71880" y="17889"/>
                </a:lnTo>
                <a:lnTo>
                  <a:pt x="66445" y="10477"/>
                </a:lnTo>
                <a:lnTo>
                  <a:pt x="52389" y="3577"/>
                </a:lnTo>
                <a:lnTo>
                  <a:pt x="32711" y="12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8" name="object 138"/>
          <p:cNvSpPr/>
          <p:nvPr/>
        </p:nvSpPr>
        <p:spPr>
          <a:xfrm>
            <a:off x="15614685" y="12197738"/>
            <a:ext cx="269875" cy="174625"/>
          </a:xfrm>
          <a:custGeom>
            <a:avLst/>
            <a:gdLst/>
            <a:ahLst/>
            <a:cxnLst/>
            <a:rect l="l" t="t" r="r" b="b"/>
            <a:pathLst>
              <a:path w="269875" h="174625">
                <a:moveTo>
                  <a:pt x="269871" y="1277"/>
                </a:moveTo>
                <a:lnTo>
                  <a:pt x="193203" y="1277"/>
                </a:lnTo>
                <a:lnTo>
                  <a:pt x="193203" y="17889"/>
                </a:lnTo>
                <a:lnTo>
                  <a:pt x="250704" y="17889"/>
                </a:lnTo>
                <a:lnTo>
                  <a:pt x="234860" y="67979"/>
                </a:lnTo>
                <a:lnTo>
                  <a:pt x="223743" y="109252"/>
                </a:lnTo>
                <a:lnTo>
                  <a:pt x="220293" y="147202"/>
                </a:lnTo>
                <a:lnTo>
                  <a:pt x="220293" y="173014"/>
                </a:lnTo>
                <a:lnTo>
                  <a:pt x="238693" y="173014"/>
                </a:lnTo>
                <a:lnTo>
                  <a:pt x="238709" y="147202"/>
                </a:lnTo>
                <a:lnTo>
                  <a:pt x="238901" y="137874"/>
                </a:lnTo>
                <a:lnTo>
                  <a:pt x="246424" y="92001"/>
                </a:lnTo>
                <a:lnTo>
                  <a:pt x="269871" y="15844"/>
                </a:lnTo>
                <a:lnTo>
                  <a:pt x="269871" y="1277"/>
                </a:lnTo>
                <a:close/>
              </a:path>
              <a:path w="269875" h="174625">
                <a:moveTo>
                  <a:pt x="98135" y="151802"/>
                </a:moveTo>
                <a:lnTo>
                  <a:pt x="98135" y="169692"/>
                </a:lnTo>
                <a:lnTo>
                  <a:pt x="105282" y="171704"/>
                </a:lnTo>
                <a:lnTo>
                  <a:pt x="113436" y="173142"/>
                </a:lnTo>
                <a:lnTo>
                  <a:pt x="122597" y="174004"/>
                </a:lnTo>
                <a:lnTo>
                  <a:pt x="132763" y="174292"/>
                </a:lnTo>
                <a:lnTo>
                  <a:pt x="142806" y="173685"/>
                </a:lnTo>
                <a:lnTo>
                  <a:pt x="171319" y="157680"/>
                </a:lnTo>
                <a:lnTo>
                  <a:pt x="129697" y="157680"/>
                </a:lnTo>
                <a:lnTo>
                  <a:pt x="121543" y="157313"/>
                </a:lnTo>
                <a:lnTo>
                  <a:pt x="113564" y="156211"/>
                </a:lnTo>
                <a:lnTo>
                  <a:pt x="105762" y="154374"/>
                </a:lnTo>
                <a:lnTo>
                  <a:pt x="98135" y="151802"/>
                </a:lnTo>
                <a:close/>
              </a:path>
              <a:path w="269875" h="174625">
                <a:moveTo>
                  <a:pt x="170015" y="16611"/>
                </a:moveTo>
                <a:lnTo>
                  <a:pt x="140464" y="16611"/>
                </a:lnTo>
                <a:lnTo>
                  <a:pt x="147875" y="18442"/>
                </a:lnTo>
                <a:lnTo>
                  <a:pt x="155721" y="25769"/>
                </a:lnTo>
                <a:lnTo>
                  <a:pt x="157680" y="31008"/>
                </a:lnTo>
                <a:lnTo>
                  <a:pt x="157680" y="62186"/>
                </a:lnTo>
                <a:lnTo>
                  <a:pt x="155977" y="68277"/>
                </a:lnTo>
                <a:lnTo>
                  <a:pt x="149153" y="76625"/>
                </a:lnTo>
                <a:lnTo>
                  <a:pt x="143199" y="78712"/>
                </a:lnTo>
                <a:lnTo>
                  <a:pt x="117046" y="78712"/>
                </a:lnTo>
                <a:lnTo>
                  <a:pt x="117046" y="95324"/>
                </a:lnTo>
                <a:lnTo>
                  <a:pt x="134680" y="95324"/>
                </a:lnTo>
                <a:lnTo>
                  <a:pt x="145190" y="96825"/>
                </a:lnTo>
                <a:lnTo>
                  <a:pt x="152697" y="101329"/>
                </a:lnTo>
                <a:lnTo>
                  <a:pt x="157201" y="108836"/>
                </a:lnTo>
                <a:lnTo>
                  <a:pt x="158703" y="119346"/>
                </a:lnTo>
                <a:lnTo>
                  <a:pt x="158703" y="143454"/>
                </a:lnTo>
                <a:lnTo>
                  <a:pt x="156616" y="148736"/>
                </a:lnTo>
                <a:lnTo>
                  <a:pt x="148259" y="155891"/>
                </a:lnTo>
                <a:lnTo>
                  <a:pt x="140686" y="157680"/>
                </a:lnTo>
                <a:lnTo>
                  <a:pt x="171319" y="157680"/>
                </a:lnTo>
                <a:lnTo>
                  <a:pt x="174004" y="152889"/>
                </a:lnTo>
                <a:lnTo>
                  <a:pt x="176137" y="145557"/>
                </a:lnTo>
                <a:lnTo>
                  <a:pt x="176847" y="137236"/>
                </a:lnTo>
                <a:lnTo>
                  <a:pt x="176847" y="117557"/>
                </a:lnTo>
                <a:lnTo>
                  <a:pt x="175618" y="106520"/>
                </a:lnTo>
                <a:lnTo>
                  <a:pt x="171928" y="97688"/>
                </a:lnTo>
                <a:lnTo>
                  <a:pt x="165778" y="91059"/>
                </a:lnTo>
                <a:lnTo>
                  <a:pt x="157169" y="86635"/>
                </a:lnTo>
                <a:lnTo>
                  <a:pt x="165328" y="81843"/>
                </a:lnTo>
                <a:lnTo>
                  <a:pt x="171158" y="74879"/>
                </a:lnTo>
                <a:lnTo>
                  <a:pt x="174658" y="65742"/>
                </a:lnTo>
                <a:lnTo>
                  <a:pt x="175825" y="54434"/>
                </a:lnTo>
                <a:lnTo>
                  <a:pt x="175825" y="36800"/>
                </a:lnTo>
                <a:lnTo>
                  <a:pt x="173014" y="20700"/>
                </a:lnTo>
                <a:lnTo>
                  <a:pt x="170015" y="16611"/>
                </a:lnTo>
                <a:close/>
              </a:path>
              <a:path w="269875" h="174625">
                <a:moveTo>
                  <a:pt x="130847" y="0"/>
                </a:moveTo>
                <a:lnTo>
                  <a:pt x="122301" y="223"/>
                </a:lnTo>
                <a:lnTo>
                  <a:pt x="114555" y="894"/>
                </a:lnTo>
                <a:lnTo>
                  <a:pt x="107606" y="2012"/>
                </a:lnTo>
                <a:lnTo>
                  <a:pt x="101457" y="3577"/>
                </a:lnTo>
                <a:lnTo>
                  <a:pt x="101457" y="20955"/>
                </a:lnTo>
                <a:lnTo>
                  <a:pt x="107622" y="19055"/>
                </a:lnTo>
                <a:lnTo>
                  <a:pt x="114363" y="17697"/>
                </a:lnTo>
                <a:lnTo>
                  <a:pt x="121678" y="16882"/>
                </a:lnTo>
                <a:lnTo>
                  <a:pt x="129569" y="16611"/>
                </a:lnTo>
                <a:lnTo>
                  <a:pt x="170015" y="16611"/>
                </a:lnTo>
                <a:lnTo>
                  <a:pt x="164581" y="9200"/>
                </a:lnTo>
                <a:lnTo>
                  <a:pt x="150525" y="2300"/>
                </a:lnTo>
                <a:lnTo>
                  <a:pt x="130847" y="0"/>
                </a:lnTo>
                <a:close/>
              </a:path>
              <a:path w="269875" h="174625">
                <a:moveTo>
                  <a:pt x="74000" y="16866"/>
                </a:moveTo>
                <a:lnTo>
                  <a:pt x="44501" y="16866"/>
                </a:lnTo>
                <a:lnTo>
                  <a:pt x="51963" y="18570"/>
                </a:lnTo>
                <a:lnTo>
                  <a:pt x="59451" y="25385"/>
                </a:lnTo>
                <a:lnTo>
                  <a:pt x="61334" y="30496"/>
                </a:lnTo>
                <a:lnTo>
                  <a:pt x="61334" y="56393"/>
                </a:lnTo>
                <a:lnTo>
                  <a:pt x="60397" y="61845"/>
                </a:lnTo>
                <a:lnTo>
                  <a:pt x="56640" y="70023"/>
                </a:lnTo>
                <a:lnTo>
                  <a:pt x="53062" y="73771"/>
                </a:lnTo>
                <a:lnTo>
                  <a:pt x="47789" y="77179"/>
                </a:lnTo>
                <a:lnTo>
                  <a:pt x="20780" y="96466"/>
                </a:lnTo>
                <a:lnTo>
                  <a:pt x="0" y="135958"/>
                </a:lnTo>
                <a:lnTo>
                  <a:pt x="0" y="173014"/>
                </a:lnTo>
                <a:lnTo>
                  <a:pt x="79990" y="173014"/>
                </a:lnTo>
                <a:lnTo>
                  <a:pt x="79990" y="156147"/>
                </a:lnTo>
                <a:lnTo>
                  <a:pt x="18400" y="156147"/>
                </a:lnTo>
                <a:lnTo>
                  <a:pt x="18400" y="129058"/>
                </a:lnTo>
                <a:lnTo>
                  <a:pt x="19840" y="123180"/>
                </a:lnTo>
                <a:lnTo>
                  <a:pt x="25641" y="115002"/>
                </a:lnTo>
                <a:lnTo>
                  <a:pt x="31348" y="110061"/>
                </a:lnTo>
                <a:lnTo>
                  <a:pt x="39867" y="104268"/>
                </a:lnTo>
                <a:lnTo>
                  <a:pt x="59545" y="90212"/>
                </a:lnTo>
                <a:lnTo>
                  <a:pt x="79385" y="56393"/>
                </a:lnTo>
                <a:lnTo>
                  <a:pt x="79479" y="36289"/>
                </a:lnTo>
                <a:lnTo>
                  <a:pt x="76652" y="20412"/>
                </a:lnTo>
                <a:lnTo>
                  <a:pt x="74000" y="16866"/>
                </a:lnTo>
                <a:close/>
              </a:path>
              <a:path w="269875" h="174625">
                <a:moveTo>
                  <a:pt x="34245" y="0"/>
                </a:moveTo>
                <a:lnTo>
                  <a:pt x="25471" y="287"/>
                </a:lnTo>
                <a:lnTo>
                  <a:pt x="17307" y="1150"/>
                </a:lnTo>
                <a:lnTo>
                  <a:pt x="9754" y="2587"/>
                </a:lnTo>
                <a:lnTo>
                  <a:pt x="2811" y="4600"/>
                </a:lnTo>
                <a:lnTo>
                  <a:pt x="2811" y="22233"/>
                </a:lnTo>
                <a:lnTo>
                  <a:pt x="9894" y="19885"/>
                </a:lnTo>
                <a:lnTo>
                  <a:pt x="17346" y="18208"/>
                </a:lnTo>
                <a:lnTo>
                  <a:pt x="25164" y="17202"/>
                </a:lnTo>
                <a:lnTo>
                  <a:pt x="33350" y="16866"/>
                </a:lnTo>
                <a:lnTo>
                  <a:pt x="74000" y="16866"/>
                </a:lnTo>
                <a:lnTo>
                  <a:pt x="68170" y="9072"/>
                </a:lnTo>
                <a:lnTo>
                  <a:pt x="54035" y="2268"/>
                </a:lnTo>
                <a:lnTo>
                  <a:pt x="342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9" name="object 139"/>
          <p:cNvSpPr/>
          <p:nvPr/>
        </p:nvSpPr>
        <p:spPr>
          <a:xfrm>
            <a:off x="16060128" y="12199016"/>
            <a:ext cx="269240" cy="173355"/>
          </a:xfrm>
          <a:custGeom>
            <a:avLst/>
            <a:gdLst/>
            <a:ahLst/>
            <a:cxnLst/>
            <a:rect l="l" t="t" r="r" b="b"/>
            <a:pathLst>
              <a:path w="269240" h="173354">
                <a:moveTo>
                  <a:pt x="189881" y="150014"/>
                </a:moveTo>
                <a:lnTo>
                  <a:pt x="189881" y="167903"/>
                </a:lnTo>
                <a:lnTo>
                  <a:pt x="198059" y="170139"/>
                </a:lnTo>
                <a:lnTo>
                  <a:pt x="206237" y="171736"/>
                </a:lnTo>
                <a:lnTo>
                  <a:pt x="214415" y="172695"/>
                </a:lnTo>
                <a:lnTo>
                  <a:pt x="222593" y="173014"/>
                </a:lnTo>
                <a:lnTo>
                  <a:pt x="233486" y="172407"/>
                </a:lnTo>
                <a:lnTo>
                  <a:pt x="263274" y="156403"/>
                </a:lnTo>
                <a:lnTo>
                  <a:pt x="222465" y="156403"/>
                </a:lnTo>
                <a:lnTo>
                  <a:pt x="214630" y="156003"/>
                </a:lnTo>
                <a:lnTo>
                  <a:pt x="206588" y="154805"/>
                </a:lnTo>
                <a:lnTo>
                  <a:pt x="198338" y="152809"/>
                </a:lnTo>
                <a:lnTo>
                  <a:pt x="189881" y="150014"/>
                </a:lnTo>
                <a:close/>
              </a:path>
              <a:path w="269240" h="173354">
                <a:moveTo>
                  <a:pt x="263601" y="86635"/>
                </a:moveTo>
                <a:lnTo>
                  <a:pt x="236308" y="86635"/>
                </a:lnTo>
                <a:lnTo>
                  <a:pt x="242399" y="88466"/>
                </a:lnTo>
                <a:lnTo>
                  <a:pt x="249043" y="95792"/>
                </a:lnTo>
                <a:lnTo>
                  <a:pt x="250704" y="101542"/>
                </a:lnTo>
                <a:lnTo>
                  <a:pt x="250704" y="142006"/>
                </a:lnTo>
                <a:lnTo>
                  <a:pt x="248575" y="147245"/>
                </a:lnTo>
                <a:lnTo>
                  <a:pt x="240056" y="154571"/>
                </a:lnTo>
                <a:lnTo>
                  <a:pt x="232773" y="156403"/>
                </a:lnTo>
                <a:lnTo>
                  <a:pt x="263274" y="156403"/>
                </a:lnTo>
                <a:lnTo>
                  <a:pt x="265974" y="151675"/>
                </a:lnTo>
                <a:lnTo>
                  <a:pt x="268130" y="144423"/>
                </a:lnTo>
                <a:lnTo>
                  <a:pt x="268849" y="136213"/>
                </a:lnTo>
                <a:lnTo>
                  <a:pt x="268849" y="108102"/>
                </a:lnTo>
                <a:lnTo>
                  <a:pt x="266437" y="91330"/>
                </a:lnTo>
                <a:lnTo>
                  <a:pt x="263601" y="86635"/>
                </a:lnTo>
                <a:close/>
              </a:path>
              <a:path w="269240" h="173354">
                <a:moveTo>
                  <a:pt x="264760" y="0"/>
                </a:moveTo>
                <a:lnTo>
                  <a:pt x="191159" y="0"/>
                </a:lnTo>
                <a:lnTo>
                  <a:pt x="191159" y="89446"/>
                </a:lnTo>
                <a:lnTo>
                  <a:pt x="215309" y="87337"/>
                </a:lnTo>
                <a:lnTo>
                  <a:pt x="222880" y="86810"/>
                </a:lnTo>
                <a:lnTo>
                  <a:pt x="227448" y="86635"/>
                </a:lnTo>
                <a:lnTo>
                  <a:pt x="263601" y="86635"/>
                </a:lnTo>
                <a:lnTo>
                  <a:pt x="259202" y="79351"/>
                </a:lnTo>
                <a:lnTo>
                  <a:pt x="247143" y="72163"/>
                </a:lnTo>
                <a:lnTo>
                  <a:pt x="239264" y="71045"/>
                </a:lnTo>
                <a:lnTo>
                  <a:pt x="209048" y="71045"/>
                </a:lnTo>
                <a:lnTo>
                  <a:pt x="209048" y="16866"/>
                </a:lnTo>
                <a:lnTo>
                  <a:pt x="264760" y="16866"/>
                </a:lnTo>
                <a:lnTo>
                  <a:pt x="264760" y="0"/>
                </a:lnTo>
                <a:close/>
              </a:path>
              <a:path w="269240" h="173354">
                <a:moveTo>
                  <a:pt x="230260" y="69768"/>
                </a:moveTo>
                <a:lnTo>
                  <a:pt x="222593" y="69768"/>
                </a:lnTo>
                <a:lnTo>
                  <a:pt x="215522" y="70193"/>
                </a:lnTo>
                <a:lnTo>
                  <a:pt x="209048" y="71045"/>
                </a:lnTo>
                <a:lnTo>
                  <a:pt x="239264" y="71045"/>
                </a:lnTo>
                <a:lnTo>
                  <a:pt x="230260" y="69768"/>
                </a:lnTo>
                <a:close/>
              </a:path>
              <a:path w="269240" h="173354">
                <a:moveTo>
                  <a:pt x="82801" y="150014"/>
                </a:moveTo>
                <a:lnTo>
                  <a:pt x="82801" y="167903"/>
                </a:lnTo>
                <a:lnTo>
                  <a:pt x="90979" y="170139"/>
                </a:lnTo>
                <a:lnTo>
                  <a:pt x="99157" y="171736"/>
                </a:lnTo>
                <a:lnTo>
                  <a:pt x="107335" y="172695"/>
                </a:lnTo>
                <a:lnTo>
                  <a:pt x="115513" y="173014"/>
                </a:lnTo>
                <a:lnTo>
                  <a:pt x="126403" y="172407"/>
                </a:lnTo>
                <a:lnTo>
                  <a:pt x="156194" y="156403"/>
                </a:lnTo>
                <a:lnTo>
                  <a:pt x="115385" y="156403"/>
                </a:lnTo>
                <a:lnTo>
                  <a:pt x="107551" y="156003"/>
                </a:lnTo>
                <a:lnTo>
                  <a:pt x="99508" y="154805"/>
                </a:lnTo>
                <a:lnTo>
                  <a:pt x="91259" y="152809"/>
                </a:lnTo>
                <a:lnTo>
                  <a:pt x="82801" y="150014"/>
                </a:lnTo>
                <a:close/>
              </a:path>
              <a:path w="269240" h="173354">
                <a:moveTo>
                  <a:pt x="156521" y="86635"/>
                </a:moveTo>
                <a:lnTo>
                  <a:pt x="129219" y="86635"/>
                </a:lnTo>
                <a:lnTo>
                  <a:pt x="135319" y="88466"/>
                </a:lnTo>
                <a:lnTo>
                  <a:pt x="141963" y="95792"/>
                </a:lnTo>
                <a:lnTo>
                  <a:pt x="143625" y="101542"/>
                </a:lnTo>
                <a:lnTo>
                  <a:pt x="143625" y="142006"/>
                </a:lnTo>
                <a:lnTo>
                  <a:pt x="141495" y="147245"/>
                </a:lnTo>
                <a:lnTo>
                  <a:pt x="132976" y="154571"/>
                </a:lnTo>
                <a:lnTo>
                  <a:pt x="125693" y="156403"/>
                </a:lnTo>
                <a:lnTo>
                  <a:pt x="156194" y="156403"/>
                </a:lnTo>
                <a:lnTo>
                  <a:pt x="158894" y="151675"/>
                </a:lnTo>
                <a:lnTo>
                  <a:pt x="161051" y="144423"/>
                </a:lnTo>
                <a:lnTo>
                  <a:pt x="161769" y="136213"/>
                </a:lnTo>
                <a:lnTo>
                  <a:pt x="161769" y="108102"/>
                </a:lnTo>
                <a:lnTo>
                  <a:pt x="159358" y="91330"/>
                </a:lnTo>
                <a:lnTo>
                  <a:pt x="156521" y="86635"/>
                </a:lnTo>
                <a:close/>
              </a:path>
              <a:path w="269240" h="173354">
                <a:moveTo>
                  <a:pt x="157680" y="0"/>
                </a:moveTo>
                <a:lnTo>
                  <a:pt x="84079" y="0"/>
                </a:lnTo>
                <a:lnTo>
                  <a:pt x="84079" y="89446"/>
                </a:lnTo>
                <a:lnTo>
                  <a:pt x="108229" y="87337"/>
                </a:lnTo>
                <a:lnTo>
                  <a:pt x="115800" y="86810"/>
                </a:lnTo>
                <a:lnTo>
                  <a:pt x="120369" y="86635"/>
                </a:lnTo>
                <a:lnTo>
                  <a:pt x="156521" y="86635"/>
                </a:lnTo>
                <a:lnTo>
                  <a:pt x="152122" y="79351"/>
                </a:lnTo>
                <a:lnTo>
                  <a:pt x="140063" y="72163"/>
                </a:lnTo>
                <a:lnTo>
                  <a:pt x="132184" y="71045"/>
                </a:lnTo>
                <a:lnTo>
                  <a:pt x="101968" y="71045"/>
                </a:lnTo>
                <a:lnTo>
                  <a:pt x="101968" y="16866"/>
                </a:lnTo>
                <a:lnTo>
                  <a:pt x="157680" y="16866"/>
                </a:lnTo>
                <a:lnTo>
                  <a:pt x="157680" y="0"/>
                </a:lnTo>
                <a:close/>
              </a:path>
              <a:path w="269240" h="173354">
                <a:moveTo>
                  <a:pt x="123180" y="69768"/>
                </a:moveTo>
                <a:lnTo>
                  <a:pt x="115513" y="69768"/>
                </a:lnTo>
                <a:lnTo>
                  <a:pt x="108442" y="70193"/>
                </a:lnTo>
                <a:lnTo>
                  <a:pt x="101968" y="71045"/>
                </a:lnTo>
                <a:lnTo>
                  <a:pt x="132184" y="71045"/>
                </a:lnTo>
                <a:lnTo>
                  <a:pt x="123180" y="69768"/>
                </a:lnTo>
                <a:close/>
              </a:path>
              <a:path w="269240" h="173354">
                <a:moveTo>
                  <a:pt x="50600" y="18655"/>
                </a:moveTo>
                <a:lnTo>
                  <a:pt x="32200" y="18655"/>
                </a:lnTo>
                <a:lnTo>
                  <a:pt x="32200" y="171736"/>
                </a:lnTo>
                <a:lnTo>
                  <a:pt x="50600" y="171736"/>
                </a:lnTo>
                <a:lnTo>
                  <a:pt x="50600" y="18655"/>
                </a:lnTo>
                <a:close/>
              </a:path>
              <a:path w="269240" h="173354">
                <a:moveTo>
                  <a:pt x="50600" y="0"/>
                </a:moveTo>
                <a:lnTo>
                  <a:pt x="29900" y="0"/>
                </a:lnTo>
                <a:lnTo>
                  <a:pt x="0" y="21722"/>
                </a:lnTo>
                <a:lnTo>
                  <a:pt x="0" y="42167"/>
                </a:lnTo>
                <a:lnTo>
                  <a:pt x="32200" y="18655"/>
                </a:lnTo>
                <a:lnTo>
                  <a:pt x="50600" y="18655"/>
                </a:lnTo>
                <a:lnTo>
                  <a:pt x="506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40" name="object 140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6560001" y="12199016"/>
            <a:ext cx="185025" cy="171736"/>
          </a:xfrm>
          <a:prstGeom prst="rect">
            <a:avLst/>
          </a:prstGeom>
        </p:spPr>
      </p:pic>
      <p:pic>
        <p:nvPicPr>
          <p:cNvPr id="141" name="object 141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7030490" y="12199016"/>
            <a:ext cx="146180" cy="171736"/>
          </a:xfrm>
          <a:prstGeom prst="rect">
            <a:avLst/>
          </a:prstGeom>
        </p:spPr>
      </p:pic>
      <p:sp>
        <p:nvSpPr>
          <p:cNvPr id="142" name="object 142"/>
          <p:cNvSpPr txBox="1"/>
          <p:nvPr/>
        </p:nvSpPr>
        <p:spPr>
          <a:xfrm>
            <a:off x="17493388" y="12102493"/>
            <a:ext cx="14224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50" dirty="0">
                <a:latin typeface="Arial Narrow"/>
                <a:cs typeface="Arial Narrow"/>
              </a:rPr>
              <a:t>4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143" name="object 143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7968652" y="12196460"/>
            <a:ext cx="83823" cy="176847"/>
          </a:xfrm>
          <a:prstGeom prst="rect">
            <a:avLst/>
          </a:prstGeom>
        </p:spPr>
      </p:pic>
      <p:sp>
        <p:nvSpPr>
          <p:cNvPr id="144" name="object 144"/>
          <p:cNvSpPr txBox="1"/>
          <p:nvPr/>
        </p:nvSpPr>
        <p:spPr>
          <a:xfrm>
            <a:off x="11949767" y="12439065"/>
            <a:ext cx="1322070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958850" algn="l"/>
              </a:tabLst>
            </a:pPr>
            <a:r>
              <a:rPr sz="2000" dirty="0">
                <a:latin typeface="Arial Narrow"/>
                <a:cs typeface="Arial Narrow"/>
              </a:rPr>
              <a:t>398</a:t>
            </a:r>
            <a:r>
              <a:rPr sz="2000" spc="380" dirty="0">
                <a:latin typeface="Arial Narrow"/>
                <a:cs typeface="Arial Narrow"/>
              </a:rPr>
              <a:t> </a:t>
            </a:r>
            <a:r>
              <a:rPr sz="2000" spc="-25" dirty="0">
                <a:latin typeface="Arial Narrow"/>
                <a:cs typeface="Arial Narrow"/>
              </a:rPr>
              <a:t>294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211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145" name="object 145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3358083" y="12534311"/>
            <a:ext cx="248660" cy="173014"/>
          </a:xfrm>
          <a:prstGeom prst="rect">
            <a:avLst/>
          </a:prstGeom>
        </p:spPr>
      </p:pic>
      <p:pic>
        <p:nvPicPr>
          <p:cNvPr id="146" name="object 146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3839561" y="12533034"/>
            <a:ext cx="193970" cy="176847"/>
          </a:xfrm>
          <a:prstGeom prst="rect">
            <a:avLst/>
          </a:prstGeom>
        </p:spPr>
      </p:pic>
      <p:pic>
        <p:nvPicPr>
          <p:cNvPr id="147" name="object 147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4288837" y="12533034"/>
            <a:ext cx="192692" cy="176847"/>
          </a:xfrm>
          <a:prstGeom prst="rect">
            <a:avLst/>
          </a:prstGeom>
        </p:spPr>
      </p:pic>
      <p:pic>
        <p:nvPicPr>
          <p:cNvPr id="148" name="object 148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4803025" y="12535589"/>
            <a:ext cx="78968" cy="173014"/>
          </a:xfrm>
          <a:prstGeom prst="rect">
            <a:avLst/>
          </a:prstGeom>
        </p:spPr>
      </p:pic>
      <p:pic>
        <p:nvPicPr>
          <p:cNvPr id="149" name="object 14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252810" y="12533034"/>
            <a:ext cx="83823" cy="176847"/>
          </a:xfrm>
          <a:prstGeom prst="rect">
            <a:avLst/>
          </a:prstGeom>
        </p:spPr>
      </p:pic>
      <p:pic>
        <p:nvPicPr>
          <p:cNvPr id="150" name="object 15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705408" y="12533034"/>
            <a:ext cx="83823" cy="176847"/>
          </a:xfrm>
          <a:prstGeom prst="rect">
            <a:avLst/>
          </a:prstGeom>
        </p:spPr>
      </p:pic>
      <p:pic>
        <p:nvPicPr>
          <p:cNvPr id="151" name="object 151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6610604" y="12533034"/>
            <a:ext cx="83823" cy="176847"/>
          </a:xfrm>
          <a:prstGeom prst="rect">
            <a:avLst/>
          </a:prstGeom>
        </p:spPr>
      </p:pic>
      <p:pic>
        <p:nvPicPr>
          <p:cNvPr id="152" name="object 15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158007" y="12533034"/>
            <a:ext cx="83823" cy="176847"/>
          </a:xfrm>
          <a:prstGeom prst="rect">
            <a:avLst/>
          </a:prstGeom>
        </p:spPr>
      </p:pic>
      <p:pic>
        <p:nvPicPr>
          <p:cNvPr id="153" name="object 15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063201" y="12533034"/>
            <a:ext cx="83823" cy="176847"/>
          </a:xfrm>
          <a:prstGeom prst="rect">
            <a:avLst/>
          </a:prstGeom>
        </p:spPr>
      </p:pic>
      <p:pic>
        <p:nvPicPr>
          <p:cNvPr id="154" name="object 15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515800" y="12533034"/>
            <a:ext cx="83823" cy="176847"/>
          </a:xfrm>
          <a:prstGeom prst="rect">
            <a:avLst/>
          </a:prstGeom>
        </p:spPr>
      </p:pic>
      <p:pic>
        <p:nvPicPr>
          <p:cNvPr id="155" name="object 15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968397" y="12533034"/>
            <a:ext cx="83823" cy="176847"/>
          </a:xfrm>
          <a:prstGeom prst="rect">
            <a:avLst/>
          </a:prstGeom>
        </p:spPr>
      </p:pic>
      <p:pic>
        <p:nvPicPr>
          <p:cNvPr id="156" name="object 15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34865" y="6262599"/>
            <a:ext cx="83823" cy="176847"/>
          </a:xfrm>
          <a:prstGeom prst="rect">
            <a:avLst/>
          </a:prstGeom>
        </p:spPr>
      </p:pic>
      <p:sp>
        <p:nvSpPr>
          <p:cNvPr id="157" name="object 157"/>
          <p:cNvSpPr txBox="1"/>
          <p:nvPr/>
        </p:nvSpPr>
        <p:spPr>
          <a:xfrm>
            <a:off x="3261474" y="6168630"/>
            <a:ext cx="15690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33705" algn="l"/>
                <a:tab pos="879475" algn="l"/>
                <a:tab pos="1322705" algn="l"/>
              </a:tabLst>
            </a:pPr>
            <a:r>
              <a:rPr sz="2000" spc="-50" dirty="0">
                <a:latin typeface="Arial Narrow"/>
                <a:cs typeface="Arial Narrow"/>
              </a:rPr>
              <a:t>6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12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18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24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158" name="object 158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5039588" y="6262599"/>
            <a:ext cx="192692" cy="176847"/>
          </a:xfrm>
          <a:prstGeom prst="rect">
            <a:avLst/>
          </a:prstGeom>
        </p:spPr>
      </p:pic>
      <p:sp>
        <p:nvSpPr>
          <p:cNvPr id="159" name="object 159"/>
          <p:cNvSpPr txBox="1"/>
          <p:nvPr/>
        </p:nvSpPr>
        <p:spPr>
          <a:xfrm>
            <a:off x="5373616" y="6168630"/>
            <a:ext cx="1339850" cy="1320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13664">
              <a:lnSpc>
                <a:spcPct val="100000"/>
              </a:lnSpc>
              <a:spcBef>
                <a:spcPts val="110"/>
              </a:spcBef>
              <a:tabLst>
                <a:tab pos="568325" algn="l"/>
                <a:tab pos="1014094" algn="l"/>
              </a:tabLst>
            </a:pPr>
            <a:r>
              <a:rPr sz="2000" spc="-25" dirty="0">
                <a:latin typeface="Arial Narrow"/>
                <a:cs typeface="Arial Narrow"/>
              </a:rPr>
              <a:t>36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42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48</a:t>
            </a:r>
            <a:endParaRPr sz="20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Miesiące</a:t>
            </a:r>
            <a:endParaRPr sz="2000" dirty="0">
              <a:latin typeface="Arial Narrow"/>
              <a:cs typeface="Arial Narrow"/>
            </a:endParaRPr>
          </a:p>
          <a:p>
            <a:pPr marL="532765">
              <a:lnSpc>
                <a:spcPct val="100000"/>
              </a:lnSpc>
              <a:spcBef>
                <a:spcPts val="295"/>
              </a:spcBef>
            </a:pPr>
            <a:r>
              <a:rPr sz="2000" dirty="0">
                <a:latin typeface="Arial Narrow"/>
                <a:cs typeface="Arial Narrow"/>
              </a:rPr>
              <a:t>221</a:t>
            </a:r>
            <a:r>
              <a:rPr sz="2000" spc="260" dirty="0">
                <a:latin typeface="Arial Narrow"/>
                <a:cs typeface="Arial Narrow"/>
              </a:rPr>
              <a:t> </a:t>
            </a:r>
            <a:r>
              <a:rPr sz="2000" spc="-25" dirty="0">
                <a:latin typeface="Arial Narrow"/>
                <a:cs typeface="Arial Narrow"/>
              </a:rPr>
              <a:t>169</a:t>
            </a:r>
            <a:endParaRPr sz="2000" dirty="0">
              <a:latin typeface="Arial Narrow"/>
              <a:cs typeface="Arial Narrow"/>
            </a:endParaRPr>
          </a:p>
          <a:p>
            <a:pPr marL="167640">
              <a:lnSpc>
                <a:spcPct val="100000"/>
              </a:lnSpc>
              <a:spcBef>
                <a:spcPts val="250"/>
              </a:spcBef>
            </a:pPr>
            <a:r>
              <a:rPr sz="2000" spc="-50" dirty="0">
                <a:latin typeface="Arial Narrow"/>
                <a:cs typeface="Arial Narrow"/>
              </a:rPr>
              <a:t>3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160" name="object 160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6859946" y="6265155"/>
            <a:ext cx="194737" cy="173014"/>
          </a:xfrm>
          <a:prstGeom prst="rect">
            <a:avLst/>
          </a:prstGeom>
        </p:spPr>
      </p:pic>
      <p:pic>
        <p:nvPicPr>
          <p:cNvPr id="161" name="object 16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06152" y="6262599"/>
            <a:ext cx="194481" cy="176847"/>
          </a:xfrm>
          <a:prstGeom prst="rect">
            <a:avLst/>
          </a:prstGeom>
        </p:spPr>
      </p:pic>
      <p:sp>
        <p:nvSpPr>
          <p:cNvPr id="162" name="object 162"/>
          <p:cNvSpPr txBox="1"/>
          <p:nvPr/>
        </p:nvSpPr>
        <p:spPr>
          <a:xfrm>
            <a:off x="7732761" y="6168630"/>
            <a:ext cx="259079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25" dirty="0">
                <a:latin typeface="Arial Narrow"/>
                <a:cs typeface="Arial Narrow"/>
              </a:rPr>
              <a:t>66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163" name="object 163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8662413" y="6262599"/>
            <a:ext cx="184259" cy="176847"/>
          </a:xfrm>
          <a:prstGeom prst="rect">
            <a:avLst/>
          </a:prstGeom>
        </p:spPr>
      </p:pic>
      <p:pic>
        <p:nvPicPr>
          <p:cNvPr id="164" name="object 164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8216713" y="6263876"/>
            <a:ext cx="173781" cy="173014"/>
          </a:xfrm>
          <a:prstGeom prst="rect">
            <a:avLst/>
          </a:prstGeom>
        </p:spPr>
      </p:pic>
      <p:pic>
        <p:nvPicPr>
          <p:cNvPr id="165" name="object 16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35121" y="11545292"/>
            <a:ext cx="83823" cy="176847"/>
          </a:xfrm>
          <a:prstGeom prst="rect">
            <a:avLst/>
          </a:prstGeom>
        </p:spPr>
      </p:pic>
      <p:pic>
        <p:nvPicPr>
          <p:cNvPr id="166" name="object 166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5039843" y="11545292"/>
            <a:ext cx="192692" cy="176847"/>
          </a:xfrm>
          <a:prstGeom prst="rect">
            <a:avLst/>
          </a:prstGeom>
        </p:spPr>
      </p:pic>
      <p:sp>
        <p:nvSpPr>
          <p:cNvPr id="167" name="object 167"/>
          <p:cNvSpPr txBox="1"/>
          <p:nvPr/>
        </p:nvSpPr>
        <p:spPr>
          <a:xfrm>
            <a:off x="3261730" y="11451321"/>
            <a:ext cx="3372485" cy="1320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33705" algn="l"/>
                <a:tab pos="879475" algn="l"/>
                <a:tab pos="1322705" algn="l"/>
                <a:tab pos="2225675" algn="l"/>
                <a:tab pos="2680335" algn="l"/>
                <a:tab pos="3126105" algn="l"/>
              </a:tabLst>
            </a:pPr>
            <a:r>
              <a:rPr sz="2000" spc="-50" dirty="0">
                <a:latin typeface="Arial Narrow"/>
                <a:cs typeface="Arial Narrow"/>
              </a:rPr>
              <a:t>6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12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18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24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36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42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48</a:t>
            </a:r>
            <a:endParaRPr sz="2000" dirty="0">
              <a:latin typeface="Arial Narrow"/>
              <a:cs typeface="Arial Narrow"/>
            </a:endParaRPr>
          </a:p>
          <a:p>
            <a:pPr marL="2124075">
              <a:lnSpc>
                <a:spcPct val="100000"/>
              </a:lnSpc>
              <a:spcBef>
                <a:spcPts val="35"/>
              </a:spcBef>
            </a:pP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Miesiące</a:t>
            </a:r>
            <a:endParaRPr sz="2000" dirty="0">
              <a:latin typeface="Arial Narrow"/>
              <a:cs typeface="Arial Narrow"/>
            </a:endParaRPr>
          </a:p>
          <a:p>
            <a:pPr marL="428625" algn="ctr">
              <a:lnSpc>
                <a:spcPct val="100000"/>
              </a:lnSpc>
              <a:spcBef>
                <a:spcPts val="295"/>
              </a:spcBef>
            </a:pPr>
            <a:r>
              <a:rPr sz="2000" dirty="0">
                <a:latin typeface="Arial Narrow"/>
                <a:cs typeface="Arial Narrow"/>
              </a:rPr>
              <a:t>469</a:t>
            </a:r>
            <a:r>
              <a:rPr sz="2000" spc="345" dirty="0">
                <a:latin typeface="Arial Narrow"/>
                <a:cs typeface="Arial Narrow"/>
              </a:rPr>
              <a:t> </a:t>
            </a:r>
            <a:r>
              <a:rPr sz="2000" dirty="0">
                <a:latin typeface="Arial Narrow"/>
                <a:cs typeface="Arial Narrow"/>
              </a:rPr>
              <a:t>428</a:t>
            </a:r>
            <a:r>
              <a:rPr sz="2000" spc="495" dirty="0">
                <a:latin typeface="Arial Narrow"/>
                <a:cs typeface="Arial Narrow"/>
              </a:rPr>
              <a:t> </a:t>
            </a:r>
            <a:r>
              <a:rPr sz="2000" spc="-25" dirty="0">
                <a:latin typeface="Arial Narrow"/>
                <a:cs typeface="Arial Narrow"/>
              </a:rPr>
              <a:t>361</a:t>
            </a:r>
            <a:endParaRPr sz="2000" dirty="0">
              <a:latin typeface="Arial Narrow"/>
              <a:cs typeface="Arial Narrow"/>
            </a:endParaRPr>
          </a:p>
          <a:p>
            <a:pPr marL="402590" algn="ctr">
              <a:lnSpc>
                <a:spcPct val="100000"/>
              </a:lnSpc>
              <a:spcBef>
                <a:spcPts val="250"/>
              </a:spcBef>
            </a:pPr>
            <a:r>
              <a:rPr sz="2000" spc="-25" dirty="0">
                <a:latin typeface="Arial Narrow"/>
                <a:cs typeface="Arial Narrow"/>
              </a:rPr>
              <a:t>29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168" name="object 168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6860202" y="11547847"/>
            <a:ext cx="194737" cy="173014"/>
          </a:xfrm>
          <a:prstGeom prst="rect">
            <a:avLst/>
          </a:prstGeom>
        </p:spPr>
      </p:pic>
      <p:pic>
        <p:nvPicPr>
          <p:cNvPr id="169" name="object 16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306409" y="11545292"/>
            <a:ext cx="194481" cy="176847"/>
          </a:xfrm>
          <a:prstGeom prst="rect">
            <a:avLst/>
          </a:prstGeom>
        </p:spPr>
      </p:pic>
      <p:sp>
        <p:nvSpPr>
          <p:cNvPr id="170" name="object 170"/>
          <p:cNvSpPr txBox="1"/>
          <p:nvPr/>
        </p:nvSpPr>
        <p:spPr>
          <a:xfrm>
            <a:off x="7733019" y="11451321"/>
            <a:ext cx="259079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25" dirty="0">
                <a:latin typeface="Arial Narrow"/>
                <a:cs typeface="Arial Narrow"/>
              </a:rPr>
              <a:t>66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171" name="object 171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8216970" y="11546571"/>
            <a:ext cx="173781" cy="173014"/>
          </a:xfrm>
          <a:prstGeom prst="rect">
            <a:avLst/>
          </a:prstGeom>
        </p:spPr>
      </p:pic>
      <p:pic>
        <p:nvPicPr>
          <p:cNvPr id="172" name="object 172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8662668" y="11545292"/>
            <a:ext cx="184259" cy="176847"/>
          </a:xfrm>
          <a:prstGeom prst="rect">
            <a:avLst/>
          </a:prstGeom>
        </p:spPr>
      </p:pic>
      <p:pic>
        <p:nvPicPr>
          <p:cNvPr id="173" name="object 17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084625" y="6262599"/>
            <a:ext cx="83823" cy="176847"/>
          </a:xfrm>
          <a:prstGeom prst="rect">
            <a:avLst/>
          </a:prstGeom>
        </p:spPr>
      </p:pic>
      <p:sp>
        <p:nvSpPr>
          <p:cNvPr id="174" name="object 174"/>
          <p:cNvSpPr txBox="1"/>
          <p:nvPr/>
        </p:nvSpPr>
        <p:spPr>
          <a:xfrm>
            <a:off x="12511233" y="6168630"/>
            <a:ext cx="15690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33705" algn="l"/>
                <a:tab pos="879475" algn="l"/>
                <a:tab pos="1322705" algn="l"/>
              </a:tabLst>
            </a:pPr>
            <a:r>
              <a:rPr sz="2000" spc="-50" dirty="0">
                <a:latin typeface="Arial Narrow"/>
                <a:cs typeface="Arial Narrow"/>
              </a:rPr>
              <a:t>6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12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18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24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175" name="object 175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4289347" y="6262599"/>
            <a:ext cx="192692" cy="176847"/>
          </a:xfrm>
          <a:prstGeom prst="rect">
            <a:avLst/>
          </a:prstGeom>
        </p:spPr>
      </p:pic>
      <p:sp>
        <p:nvSpPr>
          <p:cNvPr id="176" name="object 176"/>
          <p:cNvSpPr txBox="1"/>
          <p:nvPr/>
        </p:nvSpPr>
        <p:spPr>
          <a:xfrm>
            <a:off x="14622865" y="6168630"/>
            <a:ext cx="1797050" cy="9836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13664">
              <a:lnSpc>
                <a:spcPct val="100000"/>
              </a:lnSpc>
              <a:spcBef>
                <a:spcPts val="110"/>
              </a:spcBef>
              <a:tabLst>
                <a:tab pos="568960" algn="l"/>
                <a:tab pos="1014730" algn="l"/>
              </a:tabLst>
            </a:pPr>
            <a:r>
              <a:rPr sz="2000" spc="-25" dirty="0">
                <a:latin typeface="Arial Narrow"/>
                <a:cs typeface="Arial Narrow"/>
              </a:rPr>
              <a:t>36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42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48</a:t>
            </a:r>
            <a:endParaRPr sz="20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Miesiące</a:t>
            </a:r>
            <a:endParaRPr sz="2000" dirty="0">
              <a:latin typeface="Arial Narrow"/>
              <a:cs typeface="Arial Narrow"/>
            </a:endParaRPr>
          </a:p>
          <a:p>
            <a:pPr marL="506730">
              <a:lnSpc>
                <a:spcPct val="100000"/>
              </a:lnSpc>
              <a:spcBef>
                <a:spcPts val="295"/>
              </a:spcBef>
            </a:pPr>
            <a:r>
              <a:rPr sz="2000" dirty="0">
                <a:latin typeface="Arial Narrow"/>
                <a:cs typeface="Arial Narrow"/>
              </a:rPr>
              <a:t>298</a:t>
            </a:r>
            <a:r>
              <a:rPr sz="2000" spc="390" dirty="0">
                <a:latin typeface="Arial Narrow"/>
                <a:cs typeface="Arial Narrow"/>
              </a:rPr>
              <a:t> </a:t>
            </a:r>
            <a:r>
              <a:rPr sz="2000" dirty="0">
                <a:latin typeface="Arial Narrow"/>
                <a:cs typeface="Arial Narrow"/>
              </a:rPr>
              <a:t>226</a:t>
            </a:r>
            <a:r>
              <a:rPr sz="2000" spc="455" dirty="0">
                <a:latin typeface="Arial Narrow"/>
                <a:cs typeface="Arial Narrow"/>
              </a:rPr>
              <a:t> </a:t>
            </a:r>
            <a:r>
              <a:rPr sz="2000" spc="-25" dirty="0">
                <a:latin typeface="Arial Narrow"/>
                <a:cs typeface="Arial Narrow"/>
              </a:rPr>
              <a:t>146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177" name="object 177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16109706" y="6265155"/>
            <a:ext cx="194737" cy="173014"/>
          </a:xfrm>
          <a:prstGeom prst="rect">
            <a:avLst/>
          </a:prstGeom>
        </p:spPr>
      </p:pic>
      <p:pic>
        <p:nvPicPr>
          <p:cNvPr id="178" name="object 17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555913" y="6262599"/>
            <a:ext cx="194481" cy="176847"/>
          </a:xfrm>
          <a:prstGeom prst="rect">
            <a:avLst/>
          </a:prstGeom>
        </p:spPr>
      </p:pic>
      <p:sp>
        <p:nvSpPr>
          <p:cNvPr id="179" name="object 179"/>
          <p:cNvSpPr txBox="1"/>
          <p:nvPr/>
        </p:nvSpPr>
        <p:spPr>
          <a:xfrm>
            <a:off x="16982519" y="6168630"/>
            <a:ext cx="259079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25" dirty="0">
                <a:latin typeface="Arial Narrow"/>
                <a:cs typeface="Arial Narrow"/>
              </a:rPr>
              <a:t>66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180" name="object 180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17912171" y="6262599"/>
            <a:ext cx="184259" cy="176847"/>
          </a:xfrm>
          <a:prstGeom prst="rect">
            <a:avLst/>
          </a:prstGeom>
        </p:spPr>
      </p:pic>
      <p:pic>
        <p:nvPicPr>
          <p:cNvPr id="181" name="object 181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17466474" y="6263876"/>
            <a:ext cx="173781" cy="173014"/>
          </a:xfrm>
          <a:prstGeom prst="rect">
            <a:avLst/>
          </a:prstGeom>
        </p:spPr>
      </p:pic>
      <p:pic>
        <p:nvPicPr>
          <p:cNvPr id="182" name="object 18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2084880" y="11545292"/>
            <a:ext cx="83823" cy="176847"/>
          </a:xfrm>
          <a:prstGeom prst="rect">
            <a:avLst/>
          </a:prstGeom>
        </p:spPr>
      </p:pic>
      <p:sp>
        <p:nvSpPr>
          <p:cNvPr id="183" name="object 183"/>
          <p:cNvSpPr txBox="1"/>
          <p:nvPr/>
        </p:nvSpPr>
        <p:spPr>
          <a:xfrm>
            <a:off x="12511489" y="11451321"/>
            <a:ext cx="1569085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33705" algn="l"/>
                <a:tab pos="879475" algn="l"/>
                <a:tab pos="1322705" algn="l"/>
              </a:tabLst>
            </a:pPr>
            <a:r>
              <a:rPr sz="2000" spc="-50" dirty="0">
                <a:latin typeface="Arial Narrow"/>
                <a:cs typeface="Arial Narrow"/>
              </a:rPr>
              <a:t>6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12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18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24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184" name="object 184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14289602" y="11545292"/>
            <a:ext cx="192692" cy="176847"/>
          </a:xfrm>
          <a:prstGeom prst="rect">
            <a:avLst/>
          </a:prstGeom>
        </p:spPr>
      </p:pic>
      <p:sp>
        <p:nvSpPr>
          <p:cNvPr id="185" name="object 185"/>
          <p:cNvSpPr txBox="1"/>
          <p:nvPr/>
        </p:nvSpPr>
        <p:spPr>
          <a:xfrm>
            <a:off x="14622865" y="11451321"/>
            <a:ext cx="1261110" cy="641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10"/>
              </a:spcBef>
              <a:tabLst>
                <a:tab pos="568960" algn="l"/>
                <a:tab pos="1014730" algn="l"/>
              </a:tabLst>
            </a:pPr>
            <a:r>
              <a:rPr sz="2000" spc="-25" dirty="0">
                <a:latin typeface="Arial Narrow"/>
                <a:cs typeface="Arial Narrow"/>
              </a:rPr>
              <a:t>36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42</a:t>
            </a:r>
            <a:r>
              <a:rPr sz="2000" dirty="0">
                <a:latin typeface="Arial Narrow"/>
                <a:cs typeface="Arial Narrow"/>
              </a:rPr>
              <a:t>	</a:t>
            </a:r>
            <a:r>
              <a:rPr sz="2000" spc="-25" dirty="0">
                <a:latin typeface="Arial Narrow"/>
                <a:cs typeface="Arial Narrow"/>
              </a:rPr>
              <a:t>48</a:t>
            </a:r>
            <a:endParaRPr sz="20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Miesiące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186" name="object 186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16109960" y="11547847"/>
            <a:ext cx="194737" cy="173014"/>
          </a:xfrm>
          <a:prstGeom prst="rect">
            <a:avLst/>
          </a:prstGeom>
        </p:spPr>
      </p:pic>
      <p:pic>
        <p:nvPicPr>
          <p:cNvPr id="187" name="object 187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16556167" y="11545292"/>
            <a:ext cx="194481" cy="176847"/>
          </a:xfrm>
          <a:prstGeom prst="rect">
            <a:avLst/>
          </a:prstGeom>
        </p:spPr>
      </p:pic>
      <p:sp>
        <p:nvSpPr>
          <p:cNvPr id="188" name="object 188"/>
          <p:cNvSpPr txBox="1"/>
          <p:nvPr/>
        </p:nvSpPr>
        <p:spPr>
          <a:xfrm>
            <a:off x="16982777" y="11451321"/>
            <a:ext cx="259079" cy="332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25" dirty="0">
                <a:latin typeface="Arial Narrow"/>
                <a:cs typeface="Arial Narrow"/>
              </a:rPr>
              <a:t>66</a:t>
            </a:r>
            <a:endParaRPr sz="2000" dirty="0">
              <a:latin typeface="Arial Narrow"/>
              <a:cs typeface="Arial Narrow"/>
            </a:endParaRPr>
          </a:p>
        </p:txBody>
      </p:sp>
      <p:pic>
        <p:nvPicPr>
          <p:cNvPr id="189" name="object 189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17466729" y="11546571"/>
            <a:ext cx="173781" cy="173014"/>
          </a:xfrm>
          <a:prstGeom prst="rect">
            <a:avLst/>
          </a:prstGeom>
        </p:spPr>
      </p:pic>
      <p:pic>
        <p:nvPicPr>
          <p:cNvPr id="190" name="object 190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17912426" y="11545292"/>
            <a:ext cx="184259" cy="176847"/>
          </a:xfrm>
          <a:prstGeom prst="rect">
            <a:avLst/>
          </a:prstGeom>
        </p:spPr>
      </p:pic>
      <p:sp>
        <p:nvSpPr>
          <p:cNvPr id="192" name="object 192">
            <a:hlinkClick r:id="rId2" action="ppaction://hlinksldjump"/>
          </p:cNvPr>
          <p:cNvSpPr/>
          <p:nvPr/>
        </p:nvSpPr>
        <p:spPr>
          <a:xfrm>
            <a:off x="18362632" y="1915851"/>
            <a:ext cx="886460" cy="886460"/>
          </a:xfrm>
          <a:custGeom>
            <a:avLst/>
            <a:gdLst/>
            <a:ahLst/>
            <a:cxnLst/>
            <a:rect l="l" t="t" r="r" b="b"/>
            <a:pathLst>
              <a:path w="886459" h="886460">
                <a:moveTo>
                  <a:pt x="442971" y="0"/>
                </a:moveTo>
                <a:lnTo>
                  <a:pt x="394704" y="2599"/>
                </a:lnTo>
                <a:lnTo>
                  <a:pt x="347943" y="10216"/>
                </a:lnTo>
                <a:lnTo>
                  <a:pt x="302957" y="22582"/>
                </a:lnTo>
                <a:lnTo>
                  <a:pt x="260018" y="39426"/>
                </a:lnTo>
                <a:lnTo>
                  <a:pt x="219394" y="60478"/>
                </a:lnTo>
                <a:lnTo>
                  <a:pt x="181357" y="85467"/>
                </a:lnTo>
                <a:lnTo>
                  <a:pt x="146177" y="114123"/>
                </a:lnTo>
                <a:lnTo>
                  <a:pt x="114123" y="146177"/>
                </a:lnTo>
                <a:lnTo>
                  <a:pt x="85467" y="181357"/>
                </a:lnTo>
                <a:lnTo>
                  <a:pt x="60478" y="219394"/>
                </a:lnTo>
                <a:lnTo>
                  <a:pt x="39426" y="260018"/>
                </a:lnTo>
                <a:lnTo>
                  <a:pt x="22582" y="302957"/>
                </a:lnTo>
                <a:lnTo>
                  <a:pt x="10216" y="347943"/>
                </a:lnTo>
                <a:lnTo>
                  <a:pt x="2599" y="394704"/>
                </a:lnTo>
                <a:lnTo>
                  <a:pt x="0" y="442971"/>
                </a:lnTo>
                <a:lnTo>
                  <a:pt x="2599" y="491238"/>
                </a:lnTo>
                <a:lnTo>
                  <a:pt x="10216" y="538000"/>
                </a:lnTo>
                <a:lnTo>
                  <a:pt x="22582" y="582985"/>
                </a:lnTo>
                <a:lnTo>
                  <a:pt x="39426" y="625925"/>
                </a:lnTo>
                <a:lnTo>
                  <a:pt x="60478" y="666548"/>
                </a:lnTo>
                <a:lnTo>
                  <a:pt x="85467" y="704585"/>
                </a:lnTo>
                <a:lnTo>
                  <a:pt x="114123" y="739766"/>
                </a:lnTo>
                <a:lnTo>
                  <a:pt x="146177" y="771819"/>
                </a:lnTo>
                <a:lnTo>
                  <a:pt x="181357" y="800476"/>
                </a:lnTo>
                <a:lnTo>
                  <a:pt x="219394" y="825465"/>
                </a:lnTo>
                <a:lnTo>
                  <a:pt x="260018" y="846516"/>
                </a:lnTo>
                <a:lnTo>
                  <a:pt x="302957" y="863360"/>
                </a:lnTo>
                <a:lnTo>
                  <a:pt x="347943" y="875726"/>
                </a:lnTo>
                <a:lnTo>
                  <a:pt x="394704" y="883344"/>
                </a:lnTo>
                <a:lnTo>
                  <a:pt x="442971" y="885943"/>
                </a:lnTo>
                <a:lnTo>
                  <a:pt x="491238" y="883344"/>
                </a:lnTo>
                <a:lnTo>
                  <a:pt x="538000" y="875726"/>
                </a:lnTo>
                <a:lnTo>
                  <a:pt x="582985" y="863360"/>
                </a:lnTo>
                <a:lnTo>
                  <a:pt x="625925" y="846516"/>
                </a:lnTo>
                <a:lnTo>
                  <a:pt x="666548" y="825465"/>
                </a:lnTo>
                <a:lnTo>
                  <a:pt x="704585" y="800476"/>
                </a:lnTo>
                <a:lnTo>
                  <a:pt x="739766" y="771819"/>
                </a:lnTo>
                <a:lnTo>
                  <a:pt x="771819" y="739766"/>
                </a:lnTo>
                <a:lnTo>
                  <a:pt x="800476" y="704585"/>
                </a:lnTo>
                <a:lnTo>
                  <a:pt x="825465" y="666548"/>
                </a:lnTo>
                <a:lnTo>
                  <a:pt x="846516" y="625925"/>
                </a:lnTo>
                <a:lnTo>
                  <a:pt x="863360" y="582985"/>
                </a:lnTo>
                <a:lnTo>
                  <a:pt x="875726" y="538000"/>
                </a:lnTo>
                <a:lnTo>
                  <a:pt x="883344" y="491238"/>
                </a:lnTo>
                <a:lnTo>
                  <a:pt x="885943" y="442971"/>
                </a:lnTo>
                <a:lnTo>
                  <a:pt x="883344" y="394704"/>
                </a:lnTo>
                <a:lnTo>
                  <a:pt x="875726" y="347943"/>
                </a:lnTo>
                <a:lnTo>
                  <a:pt x="863360" y="302957"/>
                </a:lnTo>
                <a:lnTo>
                  <a:pt x="846516" y="260018"/>
                </a:lnTo>
                <a:lnTo>
                  <a:pt x="825465" y="219394"/>
                </a:lnTo>
                <a:lnTo>
                  <a:pt x="800476" y="181357"/>
                </a:lnTo>
                <a:lnTo>
                  <a:pt x="771819" y="146177"/>
                </a:lnTo>
                <a:lnTo>
                  <a:pt x="739766" y="114123"/>
                </a:lnTo>
                <a:lnTo>
                  <a:pt x="704585" y="85467"/>
                </a:lnTo>
                <a:lnTo>
                  <a:pt x="666548" y="60478"/>
                </a:lnTo>
                <a:lnTo>
                  <a:pt x="625925" y="39426"/>
                </a:lnTo>
                <a:lnTo>
                  <a:pt x="582985" y="22582"/>
                </a:lnTo>
                <a:lnTo>
                  <a:pt x="538000" y="10216"/>
                </a:lnTo>
                <a:lnTo>
                  <a:pt x="491238" y="2599"/>
                </a:lnTo>
                <a:lnTo>
                  <a:pt x="442971" y="0"/>
                </a:lnTo>
                <a:close/>
              </a:path>
            </a:pathLst>
          </a:custGeom>
          <a:solidFill>
            <a:srgbClr val="ADC32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3" name="object 193"/>
          <p:cNvSpPr/>
          <p:nvPr/>
        </p:nvSpPr>
        <p:spPr>
          <a:xfrm>
            <a:off x="18362632" y="1915851"/>
            <a:ext cx="886460" cy="886460"/>
          </a:xfrm>
          <a:custGeom>
            <a:avLst/>
            <a:gdLst/>
            <a:ahLst/>
            <a:cxnLst/>
            <a:rect l="l" t="t" r="r" b="b"/>
            <a:pathLst>
              <a:path w="886459" h="886460">
                <a:moveTo>
                  <a:pt x="442971" y="885943"/>
                </a:moveTo>
                <a:lnTo>
                  <a:pt x="491238" y="883344"/>
                </a:lnTo>
                <a:lnTo>
                  <a:pt x="538000" y="875726"/>
                </a:lnTo>
                <a:lnTo>
                  <a:pt x="582985" y="863360"/>
                </a:lnTo>
                <a:lnTo>
                  <a:pt x="625925" y="846516"/>
                </a:lnTo>
                <a:lnTo>
                  <a:pt x="666548" y="825465"/>
                </a:lnTo>
                <a:lnTo>
                  <a:pt x="704585" y="800476"/>
                </a:lnTo>
                <a:lnTo>
                  <a:pt x="739766" y="771819"/>
                </a:lnTo>
                <a:lnTo>
                  <a:pt x="771819" y="739766"/>
                </a:lnTo>
                <a:lnTo>
                  <a:pt x="800476" y="704585"/>
                </a:lnTo>
                <a:lnTo>
                  <a:pt x="825465" y="666548"/>
                </a:lnTo>
                <a:lnTo>
                  <a:pt x="846516" y="625925"/>
                </a:lnTo>
                <a:lnTo>
                  <a:pt x="863360" y="582985"/>
                </a:lnTo>
                <a:lnTo>
                  <a:pt x="875726" y="538000"/>
                </a:lnTo>
                <a:lnTo>
                  <a:pt x="883344" y="491238"/>
                </a:lnTo>
                <a:lnTo>
                  <a:pt x="885943" y="442971"/>
                </a:lnTo>
                <a:lnTo>
                  <a:pt x="883344" y="394704"/>
                </a:lnTo>
                <a:lnTo>
                  <a:pt x="875726" y="347943"/>
                </a:lnTo>
                <a:lnTo>
                  <a:pt x="863360" y="302957"/>
                </a:lnTo>
                <a:lnTo>
                  <a:pt x="846516" y="260018"/>
                </a:lnTo>
                <a:lnTo>
                  <a:pt x="825465" y="219394"/>
                </a:lnTo>
                <a:lnTo>
                  <a:pt x="800476" y="181357"/>
                </a:lnTo>
                <a:lnTo>
                  <a:pt x="771819" y="146177"/>
                </a:lnTo>
                <a:lnTo>
                  <a:pt x="739766" y="114123"/>
                </a:lnTo>
                <a:lnTo>
                  <a:pt x="704585" y="85467"/>
                </a:lnTo>
                <a:lnTo>
                  <a:pt x="666548" y="60478"/>
                </a:lnTo>
                <a:lnTo>
                  <a:pt x="625925" y="39426"/>
                </a:lnTo>
                <a:lnTo>
                  <a:pt x="582985" y="22582"/>
                </a:lnTo>
                <a:lnTo>
                  <a:pt x="538000" y="10216"/>
                </a:lnTo>
                <a:lnTo>
                  <a:pt x="491238" y="2599"/>
                </a:lnTo>
                <a:lnTo>
                  <a:pt x="442971" y="0"/>
                </a:lnTo>
                <a:lnTo>
                  <a:pt x="394704" y="2599"/>
                </a:lnTo>
                <a:lnTo>
                  <a:pt x="347943" y="10216"/>
                </a:lnTo>
                <a:lnTo>
                  <a:pt x="302957" y="22582"/>
                </a:lnTo>
                <a:lnTo>
                  <a:pt x="260018" y="39426"/>
                </a:lnTo>
                <a:lnTo>
                  <a:pt x="219394" y="60478"/>
                </a:lnTo>
                <a:lnTo>
                  <a:pt x="181357" y="85467"/>
                </a:lnTo>
                <a:lnTo>
                  <a:pt x="146177" y="114123"/>
                </a:lnTo>
                <a:lnTo>
                  <a:pt x="114123" y="146177"/>
                </a:lnTo>
                <a:lnTo>
                  <a:pt x="85467" y="181357"/>
                </a:lnTo>
                <a:lnTo>
                  <a:pt x="60478" y="219394"/>
                </a:lnTo>
                <a:lnTo>
                  <a:pt x="39426" y="260018"/>
                </a:lnTo>
                <a:lnTo>
                  <a:pt x="22582" y="302957"/>
                </a:lnTo>
                <a:lnTo>
                  <a:pt x="10216" y="347943"/>
                </a:lnTo>
                <a:lnTo>
                  <a:pt x="2599" y="394704"/>
                </a:lnTo>
                <a:lnTo>
                  <a:pt x="0" y="442971"/>
                </a:lnTo>
                <a:lnTo>
                  <a:pt x="2599" y="491238"/>
                </a:lnTo>
                <a:lnTo>
                  <a:pt x="10216" y="538000"/>
                </a:lnTo>
                <a:lnTo>
                  <a:pt x="22582" y="582985"/>
                </a:lnTo>
                <a:lnTo>
                  <a:pt x="39426" y="625925"/>
                </a:lnTo>
                <a:lnTo>
                  <a:pt x="60478" y="666548"/>
                </a:lnTo>
                <a:lnTo>
                  <a:pt x="85467" y="704585"/>
                </a:lnTo>
                <a:lnTo>
                  <a:pt x="114123" y="739766"/>
                </a:lnTo>
                <a:lnTo>
                  <a:pt x="146177" y="771819"/>
                </a:lnTo>
                <a:lnTo>
                  <a:pt x="181357" y="800476"/>
                </a:lnTo>
                <a:lnTo>
                  <a:pt x="219394" y="825465"/>
                </a:lnTo>
                <a:lnTo>
                  <a:pt x="260018" y="846516"/>
                </a:lnTo>
                <a:lnTo>
                  <a:pt x="302957" y="863360"/>
                </a:lnTo>
                <a:lnTo>
                  <a:pt x="347943" y="875726"/>
                </a:lnTo>
                <a:lnTo>
                  <a:pt x="394704" y="883344"/>
                </a:lnTo>
                <a:lnTo>
                  <a:pt x="442971" y="885943"/>
                </a:lnTo>
                <a:close/>
              </a:path>
            </a:pathLst>
          </a:custGeom>
          <a:ln w="13629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4" name="object 194"/>
          <p:cNvSpPr/>
          <p:nvPr/>
        </p:nvSpPr>
        <p:spPr>
          <a:xfrm>
            <a:off x="18648008" y="2194271"/>
            <a:ext cx="315595" cy="329565"/>
          </a:xfrm>
          <a:custGeom>
            <a:avLst/>
            <a:gdLst/>
            <a:ahLst/>
            <a:cxnLst/>
            <a:rect l="l" t="t" r="r" b="b"/>
            <a:pathLst>
              <a:path w="315594" h="329564">
                <a:moveTo>
                  <a:pt x="0" y="0"/>
                </a:moveTo>
                <a:lnTo>
                  <a:pt x="315191" y="329102"/>
                </a:lnTo>
              </a:path>
            </a:pathLst>
          </a:custGeom>
          <a:ln w="8518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5" name="object 195">
            <a:hlinkClick r:id="rId2" action="ppaction://hlinksldjump"/>
          </p:cNvPr>
          <p:cNvSpPr/>
          <p:nvPr/>
        </p:nvSpPr>
        <p:spPr>
          <a:xfrm>
            <a:off x="18641049" y="2201227"/>
            <a:ext cx="329565" cy="315595"/>
          </a:xfrm>
          <a:custGeom>
            <a:avLst/>
            <a:gdLst/>
            <a:ahLst/>
            <a:cxnLst/>
            <a:rect l="l" t="t" r="r" b="b"/>
            <a:pathLst>
              <a:path w="329565" h="315594">
                <a:moveTo>
                  <a:pt x="329102" y="0"/>
                </a:moveTo>
                <a:lnTo>
                  <a:pt x="0" y="315191"/>
                </a:lnTo>
              </a:path>
            </a:pathLst>
          </a:custGeom>
          <a:ln w="8518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6" name="object 19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4205" rIns="0" bIns="0" rtlCol="0">
            <a:spAutoFit/>
          </a:bodyPr>
          <a:lstStyle/>
          <a:p>
            <a:pPr marL="4380230">
              <a:lnSpc>
                <a:spcPct val="100000"/>
              </a:lnSpc>
              <a:spcBef>
                <a:spcPts val="110"/>
              </a:spcBef>
            </a:pPr>
            <a:r>
              <a:rPr dirty="0"/>
              <a:t>PROFIL </a:t>
            </a:r>
            <a:r>
              <a:rPr spc="-10" dirty="0"/>
              <a:t>TOLERANCJI</a:t>
            </a:r>
          </a:p>
        </p:txBody>
      </p:sp>
      <p:sp>
        <p:nvSpPr>
          <p:cNvPr id="197" name="object 197"/>
          <p:cNvSpPr txBox="1"/>
          <p:nvPr/>
        </p:nvSpPr>
        <p:spPr>
          <a:xfrm>
            <a:off x="1094729" y="2059578"/>
            <a:ext cx="8313420" cy="53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50" b="1" dirty="0">
                <a:solidFill>
                  <a:srgbClr val="050E4C"/>
                </a:solidFill>
                <a:latin typeface="Arial Narrow"/>
                <a:cs typeface="Arial Narrow"/>
              </a:rPr>
              <a:t>Istotne</a:t>
            </a:r>
            <a:r>
              <a:rPr sz="3350" b="1" spc="-4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050E4C"/>
                </a:solidFill>
                <a:latin typeface="Arial Narrow"/>
                <a:cs typeface="Arial Narrow"/>
              </a:rPr>
              <a:t>AE:</a:t>
            </a:r>
            <a:r>
              <a:rPr sz="3350" b="1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050E4C"/>
                </a:solidFill>
                <a:latin typeface="Arial Narrow"/>
                <a:cs typeface="Arial Narrow"/>
              </a:rPr>
              <a:t>skumulowana</a:t>
            </a:r>
            <a:r>
              <a:rPr sz="3350" b="1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b="1" dirty="0">
                <a:solidFill>
                  <a:srgbClr val="050E4C"/>
                </a:solidFill>
                <a:latin typeface="Arial Narrow"/>
                <a:cs typeface="Arial Narrow"/>
              </a:rPr>
              <a:t>częstość</a:t>
            </a:r>
            <a:r>
              <a:rPr sz="3350" b="1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3350" b="1" spc="-10" dirty="0">
                <a:solidFill>
                  <a:srgbClr val="050E4C"/>
                </a:solidFill>
                <a:latin typeface="Arial Narrow"/>
                <a:cs typeface="Arial Narrow"/>
              </a:rPr>
              <a:t>występowania</a:t>
            </a:r>
            <a:endParaRPr sz="3350" dirty="0">
              <a:latin typeface="Arial Narrow"/>
              <a:cs typeface="Arial Narrow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2899775" y="3058161"/>
            <a:ext cx="1525905" cy="4552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00" b="1" dirty="0">
                <a:solidFill>
                  <a:srgbClr val="050E4C"/>
                </a:solidFill>
                <a:latin typeface="Arial Narrow"/>
                <a:cs typeface="Arial Narrow"/>
              </a:rPr>
              <a:t>Ciężkie</a:t>
            </a:r>
            <a:r>
              <a:rPr sz="2800" b="1" spc="-3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800" b="1" spc="-25" dirty="0">
                <a:solidFill>
                  <a:srgbClr val="050E4C"/>
                </a:solidFill>
                <a:latin typeface="Arial Narrow"/>
                <a:cs typeface="Arial Narrow"/>
              </a:rPr>
              <a:t>AE</a:t>
            </a:r>
            <a:endParaRPr sz="2800" dirty="0">
              <a:latin typeface="Arial Narrow"/>
              <a:cs typeface="Arial Narrow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12110946" y="3058161"/>
            <a:ext cx="3286760" cy="4552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00" b="1" dirty="0">
                <a:solidFill>
                  <a:srgbClr val="050E4C"/>
                </a:solidFill>
                <a:latin typeface="Arial Narrow"/>
                <a:cs typeface="Arial Narrow"/>
              </a:rPr>
              <a:t>Złamania</a:t>
            </a:r>
            <a:r>
              <a:rPr sz="28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050E4C"/>
                </a:solidFill>
                <a:latin typeface="Arial Narrow"/>
                <a:cs typeface="Arial Narrow"/>
              </a:rPr>
              <a:t>(stopień</a:t>
            </a:r>
            <a:r>
              <a:rPr sz="2800" b="1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050E4C"/>
                </a:solidFill>
                <a:latin typeface="Arial Narrow"/>
                <a:cs typeface="Arial Narrow"/>
              </a:rPr>
              <a:t>3.-</a:t>
            </a:r>
            <a:r>
              <a:rPr sz="2800" b="1" spc="-25" dirty="0">
                <a:solidFill>
                  <a:srgbClr val="050E4C"/>
                </a:solidFill>
                <a:latin typeface="Arial Narrow"/>
                <a:cs typeface="Arial Narrow"/>
              </a:rPr>
              <a:t>4.)</a:t>
            </a:r>
            <a:endParaRPr sz="2800" dirty="0">
              <a:latin typeface="Arial Narrow"/>
              <a:cs typeface="Arial Narrow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2899775" y="8380210"/>
            <a:ext cx="2992755" cy="4552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00" b="1" dirty="0">
                <a:solidFill>
                  <a:srgbClr val="050E4C"/>
                </a:solidFill>
                <a:latin typeface="Arial Narrow"/>
                <a:cs typeface="Arial Narrow"/>
              </a:rPr>
              <a:t>Upadki</a:t>
            </a:r>
            <a:r>
              <a:rPr sz="2800" b="1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050E4C"/>
                </a:solidFill>
                <a:latin typeface="Arial Narrow"/>
                <a:cs typeface="Arial Narrow"/>
              </a:rPr>
              <a:t>(stopień</a:t>
            </a:r>
            <a:r>
              <a:rPr sz="2800" b="1" spc="-1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050E4C"/>
                </a:solidFill>
                <a:latin typeface="Arial Narrow"/>
                <a:cs typeface="Arial Narrow"/>
              </a:rPr>
              <a:t>3.-</a:t>
            </a:r>
            <a:r>
              <a:rPr sz="2800" b="1" spc="-25" dirty="0">
                <a:solidFill>
                  <a:srgbClr val="050E4C"/>
                </a:solidFill>
                <a:latin typeface="Arial Narrow"/>
                <a:cs typeface="Arial Narrow"/>
              </a:rPr>
              <a:t>4.)</a:t>
            </a:r>
            <a:endParaRPr sz="2800" dirty="0">
              <a:latin typeface="Arial Narrow"/>
              <a:cs typeface="Arial Narrow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7261653" y="9955177"/>
            <a:ext cx="1748789" cy="321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50" dirty="0">
                <a:solidFill>
                  <a:srgbClr val="FFFFFF"/>
                </a:solidFill>
                <a:latin typeface="Arial Narrow"/>
                <a:cs typeface="Arial Narrow"/>
              </a:rPr>
              <a:t>Stopień</a:t>
            </a:r>
            <a:r>
              <a:rPr sz="1950" spc="-5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950" spc="-20" dirty="0">
                <a:solidFill>
                  <a:srgbClr val="FFFFFF"/>
                </a:solidFill>
                <a:latin typeface="Arial Narrow"/>
                <a:cs typeface="Arial Narrow"/>
              </a:rPr>
              <a:t>3.-</a:t>
            </a:r>
            <a:r>
              <a:rPr sz="1950" dirty="0">
                <a:solidFill>
                  <a:srgbClr val="FFFFFF"/>
                </a:solidFill>
                <a:latin typeface="Arial Narrow"/>
                <a:cs typeface="Arial Narrow"/>
              </a:rPr>
              <a:t>4.:</a:t>
            </a:r>
            <a:r>
              <a:rPr sz="1950" spc="-5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950" spc="-20" dirty="0">
                <a:solidFill>
                  <a:srgbClr val="FFFFFF"/>
                </a:solidFill>
                <a:latin typeface="Arial Narrow"/>
                <a:cs typeface="Arial Narrow"/>
              </a:rPr>
              <a:t>2,7%</a:t>
            </a:r>
            <a:endParaRPr sz="1950" dirty="0">
              <a:latin typeface="Arial Narrow"/>
              <a:cs typeface="Arial Narrow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16452105" y="9955177"/>
            <a:ext cx="1748789" cy="321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50" dirty="0">
                <a:solidFill>
                  <a:srgbClr val="FFFFFF"/>
                </a:solidFill>
                <a:latin typeface="Arial Narrow"/>
                <a:cs typeface="Arial Narrow"/>
              </a:rPr>
              <a:t>Stopień</a:t>
            </a:r>
            <a:r>
              <a:rPr sz="1950" spc="-5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950" spc="-20" dirty="0">
                <a:solidFill>
                  <a:srgbClr val="FFFFFF"/>
                </a:solidFill>
                <a:latin typeface="Arial Narrow"/>
                <a:cs typeface="Arial Narrow"/>
              </a:rPr>
              <a:t>3.-</a:t>
            </a:r>
            <a:r>
              <a:rPr sz="1950" dirty="0">
                <a:solidFill>
                  <a:srgbClr val="FFFFFF"/>
                </a:solidFill>
                <a:latin typeface="Arial Narrow"/>
                <a:cs typeface="Arial Narrow"/>
              </a:rPr>
              <a:t>4.:</a:t>
            </a:r>
            <a:r>
              <a:rPr sz="1950" spc="-5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950" spc="-20" dirty="0">
                <a:solidFill>
                  <a:srgbClr val="FFFFFF"/>
                </a:solidFill>
                <a:latin typeface="Arial Narrow"/>
                <a:cs typeface="Arial Narrow"/>
              </a:rPr>
              <a:t>5,2%</a:t>
            </a:r>
            <a:endParaRPr sz="1950" dirty="0">
              <a:latin typeface="Arial Narrow"/>
              <a:cs typeface="Arial Narrow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16440495" y="4572875"/>
            <a:ext cx="1748789" cy="321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50" dirty="0">
                <a:solidFill>
                  <a:srgbClr val="FFFFFF"/>
                </a:solidFill>
                <a:latin typeface="Arial Narrow"/>
                <a:cs typeface="Arial Narrow"/>
              </a:rPr>
              <a:t>Stopień</a:t>
            </a:r>
            <a:r>
              <a:rPr sz="1950" spc="-5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950" spc="-20" dirty="0">
                <a:solidFill>
                  <a:srgbClr val="FFFFFF"/>
                </a:solidFill>
                <a:latin typeface="Arial Narrow"/>
                <a:cs typeface="Arial Narrow"/>
              </a:rPr>
              <a:t>3.-</a:t>
            </a:r>
            <a:r>
              <a:rPr sz="1950" dirty="0">
                <a:solidFill>
                  <a:srgbClr val="FFFFFF"/>
                </a:solidFill>
                <a:latin typeface="Arial Narrow"/>
                <a:cs typeface="Arial Narrow"/>
              </a:rPr>
              <a:t>4.:</a:t>
            </a:r>
            <a:r>
              <a:rPr sz="1950" spc="-5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950" spc="-20" dirty="0">
                <a:solidFill>
                  <a:srgbClr val="FFFFFF"/>
                </a:solidFill>
                <a:latin typeface="Arial Narrow"/>
                <a:cs typeface="Arial Narrow"/>
              </a:rPr>
              <a:t>4,9%</a:t>
            </a:r>
            <a:endParaRPr sz="1950" dirty="0">
              <a:latin typeface="Arial Narrow"/>
              <a:cs typeface="Arial Narrow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12111087" y="8380260"/>
            <a:ext cx="3204845" cy="4552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00" b="1" dirty="0">
                <a:solidFill>
                  <a:srgbClr val="050E4C"/>
                </a:solidFill>
                <a:latin typeface="Arial Narrow"/>
                <a:cs typeface="Arial Narrow"/>
              </a:rPr>
              <a:t>Wysypki</a:t>
            </a:r>
            <a:r>
              <a:rPr sz="2800" b="1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050E4C"/>
                </a:solidFill>
                <a:latin typeface="Arial Narrow"/>
                <a:cs typeface="Arial Narrow"/>
              </a:rPr>
              <a:t>(stopień</a:t>
            </a:r>
            <a:r>
              <a:rPr sz="2800" b="1" spc="-15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050E4C"/>
                </a:solidFill>
                <a:latin typeface="Arial Narrow"/>
                <a:cs typeface="Arial Narrow"/>
              </a:rPr>
              <a:t>3.-</a:t>
            </a:r>
            <a:r>
              <a:rPr sz="2800" b="1" spc="-25" dirty="0">
                <a:solidFill>
                  <a:srgbClr val="050E4C"/>
                </a:solidFill>
                <a:latin typeface="Arial Narrow"/>
                <a:cs typeface="Arial Narrow"/>
              </a:rPr>
              <a:t>4.)</a:t>
            </a:r>
            <a:endParaRPr sz="2800" dirty="0">
              <a:latin typeface="Arial Narrow"/>
              <a:cs typeface="Arial Narrow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10359790" y="3639881"/>
            <a:ext cx="625475" cy="2459990"/>
          </a:xfrm>
          <a:prstGeom prst="rect">
            <a:avLst/>
          </a:prstGeom>
        </p:spPr>
        <p:txBody>
          <a:bodyPr vert="vert270" wrap="square" lIns="0" tIns="6985" rIns="0" bIns="0" rtlCol="0">
            <a:spAutoFit/>
          </a:bodyPr>
          <a:lstStyle/>
          <a:p>
            <a:pPr marL="12700" marR="5080" indent="121920">
              <a:lnSpc>
                <a:spcPts val="2410"/>
              </a:lnSpc>
              <a:spcBef>
                <a:spcPts val="55"/>
              </a:spcBef>
            </a:pP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Skumulowana</a:t>
            </a:r>
            <a:r>
              <a:rPr sz="2000" spc="-5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050E4C"/>
                </a:solidFill>
                <a:latin typeface="Arial Narrow"/>
                <a:cs typeface="Arial Narrow"/>
              </a:rPr>
              <a:t>częstość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występowania</a:t>
            </a:r>
            <a:r>
              <a:rPr sz="200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050E4C"/>
                </a:solidFill>
                <a:latin typeface="Arial Narrow"/>
                <a:cs typeface="Arial Narrow"/>
              </a:rPr>
              <a:t>złamań</a:t>
            </a:r>
            <a:r>
              <a:rPr sz="2000" spc="-4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sz="2000" spc="-25" dirty="0">
                <a:solidFill>
                  <a:srgbClr val="050E4C"/>
                </a:solidFill>
                <a:latin typeface="Arial Narrow"/>
                <a:cs typeface="Arial Narrow"/>
              </a:rPr>
              <a:t>(%)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9099608" y="4818205"/>
            <a:ext cx="231140" cy="2658745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Na</a:t>
            </a:r>
            <a:r>
              <a:rPr sz="1400" spc="-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podstawie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pozycji</a:t>
            </a:r>
            <a:r>
              <a:rPr sz="1400" spc="-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piśmiennictwa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nr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spc="-50" dirty="0">
                <a:solidFill>
                  <a:srgbClr val="1D1D1B"/>
                </a:solidFill>
                <a:latin typeface="Arial Narrow"/>
                <a:cs typeface="Arial Narrow"/>
              </a:rPr>
              <a:t>8</a:t>
            </a:r>
            <a:endParaRPr sz="1400" dirty="0">
              <a:latin typeface="Arial Narrow"/>
              <a:cs typeface="Arial Narrow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18344230" y="4818205"/>
            <a:ext cx="231140" cy="2658745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Na</a:t>
            </a:r>
            <a:r>
              <a:rPr sz="1400" spc="-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podstawie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pozycji</a:t>
            </a:r>
            <a:r>
              <a:rPr sz="1400" spc="-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piśmiennictwa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nr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spc="-50" dirty="0">
                <a:solidFill>
                  <a:srgbClr val="1D1D1B"/>
                </a:solidFill>
                <a:latin typeface="Arial Narrow"/>
                <a:cs typeface="Arial Narrow"/>
              </a:rPr>
              <a:t>8</a:t>
            </a:r>
            <a:endParaRPr sz="1400" dirty="0">
              <a:latin typeface="Arial Narrow"/>
              <a:cs typeface="Arial Narrow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9099608" y="10091238"/>
            <a:ext cx="231140" cy="2658745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Na</a:t>
            </a:r>
            <a:r>
              <a:rPr sz="1400" spc="-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podstawie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pozycji</a:t>
            </a:r>
            <a:r>
              <a:rPr sz="1400" spc="-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piśmiennictwa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nr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spc="-50" dirty="0">
                <a:solidFill>
                  <a:srgbClr val="1D1D1B"/>
                </a:solidFill>
                <a:latin typeface="Arial Narrow"/>
                <a:cs typeface="Arial Narrow"/>
              </a:rPr>
              <a:t>8</a:t>
            </a:r>
            <a:endParaRPr sz="1400" dirty="0">
              <a:latin typeface="Arial Narrow"/>
              <a:cs typeface="Arial Narrow"/>
            </a:endParaRPr>
          </a:p>
        </p:txBody>
      </p:sp>
      <p:sp>
        <p:nvSpPr>
          <p:cNvPr id="209" name="object 209"/>
          <p:cNvSpPr txBox="1"/>
          <p:nvPr/>
        </p:nvSpPr>
        <p:spPr>
          <a:xfrm>
            <a:off x="18344230" y="10091238"/>
            <a:ext cx="231140" cy="2658745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Na</a:t>
            </a:r>
            <a:r>
              <a:rPr sz="1400" spc="-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podstawie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pozycji</a:t>
            </a:r>
            <a:r>
              <a:rPr sz="1400" spc="-30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piśmiennictwa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dirty="0">
                <a:solidFill>
                  <a:srgbClr val="1D1D1B"/>
                </a:solidFill>
                <a:latin typeface="Arial Narrow"/>
                <a:cs typeface="Arial Narrow"/>
              </a:rPr>
              <a:t>nr</a:t>
            </a:r>
            <a:r>
              <a:rPr sz="1400" spc="-25" dirty="0">
                <a:solidFill>
                  <a:srgbClr val="1D1D1B"/>
                </a:solidFill>
                <a:latin typeface="Arial Narrow"/>
                <a:cs typeface="Arial Narrow"/>
              </a:rPr>
              <a:t> </a:t>
            </a:r>
            <a:r>
              <a:rPr sz="1400" spc="-50" dirty="0">
                <a:solidFill>
                  <a:srgbClr val="1D1D1B"/>
                </a:solidFill>
                <a:latin typeface="Arial Narrow"/>
                <a:cs typeface="Arial Narrow"/>
              </a:rPr>
              <a:t>8</a:t>
            </a:r>
            <a:endParaRPr sz="1400" dirty="0">
              <a:latin typeface="Arial Narrow"/>
              <a:cs typeface="Arial Narrow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B08E419-D2D1-D6AF-110B-68F6CA8D228D}"/>
              </a:ext>
            </a:extLst>
          </p:cNvPr>
          <p:cNvSpPr txBox="1"/>
          <p:nvPr/>
        </p:nvSpPr>
        <p:spPr>
          <a:xfrm>
            <a:off x="755650" y="13541375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ADT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terapia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 err="1">
                <a:solidFill>
                  <a:srgbClr val="050E4C"/>
                </a:solidFill>
                <a:latin typeface="Arial Narrow"/>
                <a:cs typeface="Arial Narrow"/>
              </a:rPr>
              <a:t>antyandrogenowa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;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AE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zdarzenia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niepożądane; </a:t>
            </a:r>
            <a:r>
              <a:rPr lang="pl-PL" sz="1400" b="1" dirty="0">
                <a:solidFill>
                  <a:srgbClr val="050E4C"/>
                </a:solidFill>
                <a:latin typeface="Arial Narrow"/>
                <a:cs typeface="Arial Narrow"/>
              </a:rPr>
              <a:t>APA</a:t>
            </a:r>
            <a:r>
              <a:rPr lang="pl-PL" sz="1400" b="1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>
                <a:solidFill>
                  <a:srgbClr val="050E4C"/>
                </a:solidFill>
                <a:latin typeface="Arial Narrow"/>
                <a:cs typeface="Arial Narrow"/>
              </a:rPr>
              <a:t>–</a:t>
            </a:r>
            <a:r>
              <a:rPr lang="pl-PL" sz="1400" spc="-20" dirty="0">
                <a:solidFill>
                  <a:srgbClr val="050E4C"/>
                </a:solidFill>
                <a:latin typeface="Arial Narrow"/>
                <a:cs typeface="Arial Narrow"/>
              </a:rPr>
              <a:t> </a:t>
            </a:r>
            <a:r>
              <a:rPr lang="pl-PL" sz="1400" dirty="0" err="1">
                <a:solidFill>
                  <a:srgbClr val="050E4C"/>
                </a:solidFill>
                <a:latin typeface="Arial Narrow"/>
                <a:cs typeface="Arial Narrow"/>
              </a:rPr>
              <a:t>apalutamid</a:t>
            </a:r>
            <a:endParaRPr lang="pl-PL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ca48ea3-8c75-4d36-b64f-70604b11fd22}" enabled="1" method="Standard" siteId="{3ac94b33-9135-4821-9502-eafda6592a3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905</TotalTime>
  <Words>4384</Words>
  <Application>Microsoft Office PowerPoint</Application>
  <PresentationFormat>Custom</PresentationFormat>
  <Paragraphs>643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Arial Narrow</vt:lpstr>
      <vt:lpstr>Calibri</vt:lpstr>
      <vt:lpstr>Exo 2 Medium</vt:lpstr>
      <vt:lpstr>Proxima Nova Medium</vt:lpstr>
      <vt:lpstr>Times New Roman</vt:lpstr>
      <vt:lpstr>Office Theme</vt:lpstr>
      <vt:lpstr>Terapia hormonalna</vt:lpstr>
      <vt:lpstr>PACJENT Z nmCRPC Z DUŻYM RYZYKIEM ROZWOJU PRZERZUTÓW1-7</vt:lpstr>
      <vt:lpstr>BADANIE SPARTAN – PRZEDŁUŻONA OBSERWACJA TRWAJĄCA 4,3 ROKU1-4</vt:lpstr>
      <vt:lpstr>BADANIE SPARTAN</vt:lpstr>
      <vt:lpstr>BADANIE SPARTAN – PRZEDŁUŻONA OBSERWACJA TRWAJĄCA 4,3 ROKU1,2 </vt:lpstr>
      <vt:lpstr>BADANIE SPARTAN – PRZEDŁUŻONA OBSERWACJA TRWAJĄCA 4,3 ROKU1,2 </vt:lpstr>
      <vt:lpstr>BADANIE SPARTAN – PRZEDŁUŻONA OBSERWACJA TRWAJĄCA 4,3 ROKU1,2</vt:lpstr>
      <vt:lpstr>METAANALIZA nmCRPC | S. CHOWDHURY et al. 20221</vt:lpstr>
      <vt:lpstr>RZECZYWISTA PRAKTYKA KLINICZNA1</vt:lpstr>
      <vt:lpstr>RZECZYWISTA PRAKTYKA KLINICZNA1</vt:lpstr>
      <vt:lpstr>RZECZYWISTA PRAKTYKA KLINICZNA1</vt:lpstr>
      <vt:lpstr>PROFIL TOLERANCJI1</vt:lpstr>
      <vt:lpstr>PowerPoint Presentation</vt:lpstr>
      <vt:lpstr>JAKOŚĆ ŻYCIA1</vt:lpstr>
      <vt:lpstr>WYGODA I PROSTOTA1,2</vt:lpstr>
      <vt:lpstr>SCHEMAT PRZEBIEGU CHOROBY1</vt:lpstr>
      <vt:lpstr>KRYTERIA PROGRESJI1</vt:lpstr>
      <vt:lpstr>PROGRESJA BIOCHEMICZNA1,2</vt:lpstr>
      <vt:lpstr>PROGRESJA W UKŁADZIE KOSTNYM1</vt:lpstr>
      <vt:lpstr>PROGRESJA W UKŁADZIE KOSTNYM1</vt:lpstr>
      <vt:lpstr>Kluczowe informacje zgodne z charakterystyką produktu leczniczego</vt:lpstr>
      <vt:lpstr>PROFIL TOLERANCJI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Janssen_Erleada_prezentacja_nmCRPC_NEW_6980M_03</dc:title>
  <dc:creator>Magda</dc:creator>
  <cp:lastModifiedBy>Strzeciwilk-hrycz, Agnieszka [JNJPL]</cp:lastModifiedBy>
  <cp:revision>136</cp:revision>
  <dcterms:created xsi:type="dcterms:W3CDTF">2024-01-31T13:36:50Z</dcterms:created>
  <dcterms:modified xsi:type="dcterms:W3CDTF">2025-07-28T06:11:51Z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2024-01-31T00:00:00Z</vt:filetime>
  </property>
  <property fmtid="{D5CDD505-2E9C-101B-9397-08002B2CF9AE}" pid="3" name="Creator">
    <vt:lpwstr>Adobe Illustrator 28.3 (Windows)</vt:lpwstr>
  </property>
  <property fmtid="{D5CDD505-2E9C-101B-9397-08002B2CF9AE}" pid="4" name="GTS_PDFXConformance">
    <vt:lpwstr>PDF/X-1a:2001</vt:lpwstr>
  </property>
  <property fmtid="{D5CDD505-2E9C-101B-9397-08002B2CF9AE}" pid="5" name="GTS_PDFXVersion">
    <vt:lpwstr>PDF/X-1:2001</vt:lpwstr>
  </property>
  <property fmtid="{D5CDD505-2E9C-101B-9397-08002B2CF9AE}" pid="6" name="LastSaved">
    <vt:filetime>2024-01-31T00:00:00Z</vt:filetime>
  </property>
  <property fmtid="{D5CDD505-2E9C-101B-9397-08002B2CF9AE}" pid="7" name="Producer">
    <vt:lpwstr>Adobe PDF library 17.00</vt:lpwstr>
  </property>
</Properties>
</file>