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93" r:id="rId21"/>
    <p:sldId id="294" r:id="rId22"/>
    <p:sldId id="295" r:id="rId23"/>
    <p:sldId id="298" r:id="rId24"/>
    <p:sldId id="297" r:id="rId25"/>
    <p:sldId id="299" r:id="rId26"/>
    <p:sldId id="300" r:id="rId27"/>
    <p:sldId id="275" r:id="rId28"/>
    <p:sldId id="287" r:id="rId29"/>
    <p:sldId id="288" r:id="rId30"/>
    <p:sldId id="289" r:id="rId31"/>
    <p:sldId id="290" r:id="rId32"/>
    <p:sldId id="291" r:id="rId33"/>
    <p:sldId id="292" r:id="rId34"/>
    <p:sldId id="301" r:id="rId35"/>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9EC"/>
    <a:srgbClr val="C2D500"/>
    <a:srgbClr val="491D6C"/>
    <a:srgbClr val="94B200"/>
    <a:srgbClr val="0D89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120" d="100"/>
          <a:sy n="120" d="100"/>
        </p:scale>
        <p:origin x="-754" y="-7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rek, Agnieszka [JNJPL]" userId="c46e6aa7-b19c-46ba-a511-2c088c96afd4" providerId="ADAL" clId="{24469DF2-C47F-4194-8B09-9C1043D75C84}"/>
    <pc:docChg chg="addSld delSld modSld sldOrd">
      <pc:chgData name="Norek, Agnieszka [JNJPL]" userId="c46e6aa7-b19c-46ba-a511-2c088c96afd4" providerId="ADAL" clId="{24469DF2-C47F-4194-8B09-9C1043D75C84}" dt="2024-10-18T10:49:57.742" v="212" actId="1036"/>
      <pc:docMkLst>
        <pc:docMk/>
      </pc:docMkLst>
      <pc:sldChg chg="modSp mod">
        <pc:chgData name="Norek, Agnieszka [JNJPL]" userId="c46e6aa7-b19c-46ba-a511-2c088c96afd4" providerId="ADAL" clId="{24469DF2-C47F-4194-8B09-9C1043D75C84}" dt="2024-10-14T18:20:04.538" v="73" actId="207"/>
        <pc:sldMkLst>
          <pc:docMk/>
          <pc:sldMk cId="3837510750" sldId="256"/>
        </pc:sldMkLst>
        <pc:spChg chg="mod">
          <ac:chgData name="Norek, Agnieszka [JNJPL]" userId="c46e6aa7-b19c-46ba-a511-2c088c96afd4" providerId="ADAL" clId="{24469DF2-C47F-4194-8B09-9C1043D75C84}" dt="2024-10-14T18:20:04.538" v="73" actId="207"/>
          <ac:spMkLst>
            <pc:docMk/>
            <pc:sldMk cId="3837510750" sldId="256"/>
            <ac:spMk id="5" creationId="{E352554F-96C9-C47B-40D1-0797F554BE8D}"/>
          </ac:spMkLst>
        </pc:spChg>
      </pc:sldChg>
      <pc:sldChg chg="del">
        <pc:chgData name="Norek, Agnieszka [JNJPL]" userId="c46e6aa7-b19c-46ba-a511-2c088c96afd4" providerId="ADAL" clId="{24469DF2-C47F-4194-8B09-9C1043D75C84}" dt="2024-10-14T15:45:33.934" v="4" actId="47"/>
        <pc:sldMkLst>
          <pc:docMk/>
          <pc:sldMk cId="70458734" sldId="277"/>
        </pc:sldMkLst>
      </pc:sldChg>
      <pc:sldChg chg="del">
        <pc:chgData name="Norek, Agnieszka [JNJPL]" userId="c46e6aa7-b19c-46ba-a511-2c088c96afd4" providerId="ADAL" clId="{24469DF2-C47F-4194-8B09-9C1043D75C84}" dt="2024-10-14T15:45:34.821" v="5" actId="47"/>
        <pc:sldMkLst>
          <pc:docMk/>
          <pc:sldMk cId="1228495284" sldId="278"/>
        </pc:sldMkLst>
      </pc:sldChg>
      <pc:sldChg chg="del">
        <pc:chgData name="Norek, Agnieszka [JNJPL]" userId="c46e6aa7-b19c-46ba-a511-2c088c96afd4" providerId="ADAL" clId="{24469DF2-C47F-4194-8B09-9C1043D75C84}" dt="2024-10-14T15:45:35.545" v="6" actId="47"/>
        <pc:sldMkLst>
          <pc:docMk/>
          <pc:sldMk cId="2837034384" sldId="279"/>
        </pc:sldMkLst>
      </pc:sldChg>
      <pc:sldChg chg="del">
        <pc:chgData name="Norek, Agnieszka [JNJPL]" userId="c46e6aa7-b19c-46ba-a511-2c088c96afd4" providerId="ADAL" clId="{24469DF2-C47F-4194-8B09-9C1043D75C84}" dt="2024-10-14T15:45:36.577" v="7" actId="47"/>
        <pc:sldMkLst>
          <pc:docMk/>
          <pc:sldMk cId="1786534813" sldId="280"/>
        </pc:sldMkLst>
      </pc:sldChg>
      <pc:sldChg chg="del">
        <pc:chgData name="Norek, Agnieszka [JNJPL]" userId="c46e6aa7-b19c-46ba-a511-2c088c96afd4" providerId="ADAL" clId="{24469DF2-C47F-4194-8B09-9C1043D75C84}" dt="2024-10-14T15:45:37.257" v="8" actId="47"/>
        <pc:sldMkLst>
          <pc:docMk/>
          <pc:sldMk cId="12974758" sldId="281"/>
        </pc:sldMkLst>
      </pc:sldChg>
      <pc:sldChg chg="del">
        <pc:chgData name="Norek, Agnieszka [JNJPL]" userId="c46e6aa7-b19c-46ba-a511-2c088c96afd4" providerId="ADAL" clId="{24469DF2-C47F-4194-8B09-9C1043D75C84}" dt="2024-10-14T15:45:38.573" v="9" actId="47"/>
        <pc:sldMkLst>
          <pc:docMk/>
          <pc:sldMk cId="2514129395" sldId="282"/>
        </pc:sldMkLst>
      </pc:sldChg>
      <pc:sldChg chg="del">
        <pc:chgData name="Norek, Agnieszka [JNJPL]" userId="c46e6aa7-b19c-46ba-a511-2c088c96afd4" providerId="ADAL" clId="{24469DF2-C47F-4194-8B09-9C1043D75C84}" dt="2024-10-14T15:45:23.223" v="3" actId="47"/>
        <pc:sldMkLst>
          <pc:docMk/>
          <pc:sldMk cId="3608454875" sldId="283"/>
        </pc:sldMkLst>
      </pc:sldChg>
      <pc:sldChg chg="del">
        <pc:chgData name="Norek, Agnieszka [JNJPL]" userId="c46e6aa7-b19c-46ba-a511-2c088c96afd4" providerId="ADAL" clId="{24469DF2-C47F-4194-8B09-9C1043D75C84}" dt="2024-10-14T15:45:12.446" v="0" actId="47"/>
        <pc:sldMkLst>
          <pc:docMk/>
          <pc:sldMk cId="947694856" sldId="284"/>
        </pc:sldMkLst>
      </pc:sldChg>
      <pc:sldChg chg="del">
        <pc:chgData name="Norek, Agnieszka [JNJPL]" userId="c46e6aa7-b19c-46ba-a511-2c088c96afd4" providerId="ADAL" clId="{24469DF2-C47F-4194-8B09-9C1043D75C84}" dt="2024-10-14T15:45:13.431" v="1" actId="47"/>
        <pc:sldMkLst>
          <pc:docMk/>
          <pc:sldMk cId="4186934654" sldId="285"/>
        </pc:sldMkLst>
      </pc:sldChg>
      <pc:sldChg chg="del">
        <pc:chgData name="Norek, Agnieszka [JNJPL]" userId="c46e6aa7-b19c-46ba-a511-2c088c96afd4" providerId="ADAL" clId="{24469DF2-C47F-4194-8B09-9C1043D75C84}" dt="2024-10-14T15:45:14.266" v="2" actId="47"/>
        <pc:sldMkLst>
          <pc:docMk/>
          <pc:sldMk cId="2626030978" sldId="286"/>
        </pc:sldMkLst>
      </pc:sldChg>
      <pc:sldChg chg="modSp mod">
        <pc:chgData name="Norek, Agnieszka [JNJPL]" userId="c46e6aa7-b19c-46ba-a511-2c088c96afd4" providerId="ADAL" clId="{24469DF2-C47F-4194-8B09-9C1043D75C84}" dt="2024-10-18T09:00:26.337" v="97" actId="20577"/>
        <pc:sldMkLst>
          <pc:docMk/>
          <pc:sldMk cId="825293346" sldId="293"/>
        </pc:sldMkLst>
        <pc:spChg chg="mod">
          <ac:chgData name="Norek, Agnieszka [JNJPL]" userId="c46e6aa7-b19c-46ba-a511-2c088c96afd4" providerId="ADAL" clId="{24469DF2-C47F-4194-8B09-9C1043D75C84}" dt="2024-10-18T09:00:26.337" v="97" actId="20577"/>
          <ac:spMkLst>
            <pc:docMk/>
            <pc:sldMk cId="825293346" sldId="293"/>
            <ac:spMk id="6" creationId="{24C88166-EFF7-B031-04D9-73576EFF27DB}"/>
          </ac:spMkLst>
        </pc:spChg>
      </pc:sldChg>
      <pc:sldChg chg="modSp mod">
        <pc:chgData name="Norek, Agnieszka [JNJPL]" userId="c46e6aa7-b19c-46ba-a511-2c088c96afd4" providerId="ADAL" clId="{24469DF2-C47F-4194-8B09-9C1043D75C84}" dt="2024-10-18T10:49:57.742" v="212" actId="1036"/>
        <pc:sldMkLst>
          <pc:docMk/>
          <pc:sldMk cId="3723496379" sldId="294"/>
        </pc:sldMkLst>
        <pc:spChg chg="mod">
          <ac:chgData name="Norek, Agnieszka [JNJPL]" userId="c46e6aa7-b19c-46ba-a511-2c088c96afd4" providerId="ADAL" clId="{24469DF2-C47F-4194-8B09-9C1043D75C84}" dt="2024-10-18T09:00:35.457" v="110" actId="20577"/>
          <ac:spMkLst>
            <pc:docMk/>
            <pc:sldMk cId="3723496379" sldId="294"/>
            <ac:spMk id="6" creationId="{24C88166-EFF7-B031-04D9-73576EFF27DB}"/>
          </ac:spMkLst>
        </pc:spChg>
        <pc:picChg chg="mod">
          <ac:chgData name="Norek, Agnieszka [JNJPL]" userId="c46e6aa7-b19c-46ba-a511-2c088c96afd4" providerId="ADAL" clId="{24469DF2-C47F-4194-8B09-9C1043D75C84}" dt="2024-10-18T10:49:57.742" v="212" actId="1036"/>
          <ac:picMkLst>
            <pc:docMk/>
            <pc:sldMk cId="3723496379" sldId="294"/>
            <ac:picMk id="9" creationId="{90DC91BC-A312-DE95-2FA8-C621A5BAADEE}"/>
          </ac:picMkLst>
        </pc:picChg>
      </pc:sldChg>
      <pc:sldChg chg="modSp mod">
        <pc:chgData name="Norek, Agnieszka [JNJPL]" userId="c46e6aa7-b19c-46ba-a511-2c088c96afd4" providerId="ADAL" clId="{24469DF2-C47F-4194-8B09-9C1043D75C84}" dt="2024-10-18T09:00:56.619" v="121" actId="20577"/>
        <pc:sldMkLst>
          <pc:docMk/>
          <pc:sldMk cId="968687411" sldId="295"/>
        </pc:sldMkLst>
        <pc:spChg chg="mod">
          <ac:chgData name="Norek, Agnieszka [JNJPL]" userId="c46e6aa7-b19c-46ba-a511-2c088c96afd4" providerId="ADAL" clId="{24469DF2-C47F-4194-8B09-9C1043D75C84}" dt="2024-10-18T09:00:56.619" v="121" actId="20577"/>
          <ac:spMkLst>
            <pc:docMk/>
            <pc:sldMk cId="968687411" sldId="295"/>
            <ac:spMk id="6" creationId="{24C88166-EFF7-B031-04D9-73576EFF27DB}"/>
          </ac:spMkLst>
        </pc:spChg>
        <pc:spChg chg="mod">
          <ac:chgData name="Norek, Agnieszka [JNJPL]" userId="c46e6aa7-b19c-46ba-a511-2c088c96afd4" providerId="ADAL" clId="{24469DF2-C47F-4194-8B09-9C1043D75C84}" dt="2024-10-18T09:00:11.847" v="86" actId="20577"/>
          <ac:spMkLst>
            <pc:docMk/>
            <pc:sldMk cId="968687411" sldId="295"/>
            <ac:spMk id="17" creationId="{029B62DA-F487-0625-E51E-4693232900EF}"/>
          </ac:spMkLst>
        </pc:spChg>
      </pc:sldChg>
      <pc:sldChg chg="modSp mod">
        <pc:chgData name="Norek, Agnieszka [JNJPL]" userId="c46e6aa7-b19c-46ba-a511-2c088c96afd4" providerId="ADAL" clId="{24469DF2-C47F-4194-8B09-9C1043D75C84}" dt="2024-10-18T09:01:48.423" v="183" actId="20577"/>
        <pc:sldMkLst>
          <pc:docMk/>
          <pc:sldMk cId="3412529478" sldId="297"/>
        </pc:sldMkLst>
        <pc:spChg chg="mod">
          <ac:chgData name="Norek, Agnieszka [JNJPL]" userId="c46e6aa7-b19c-46ba-a511-2c088c96afd4" providerId="ADAL" clId="{24469DF2-C47F-4194-8B09-9C1043D75C84}" dt="2024-10-18T09:01:38.322" v="168" actId="20577"/>
          <ac:spMkLst>
            <pc:docMk/>
            <pc:sldMk cId="3412529478" sldId="297"/>
            <ac:spMk id="6" creationId="{24C88166-EFF7-B031-04D9-73576EFF27DB}"/>
          </ac:spMkLst>
        </pc:spChg>
        <pc:spChg chg="mod">
          <ac:chgData name="Norek, Agnieszka [JNJPL]" userId="c46e6aa7-b19c-46ba-a511-2c088c96afd4" providerId="ADAL" clId="{24469DF2-C47F-4194-8B09-9C1043D75C84}" dt="2024-10-18T09:01:48.423" v="183" actId="20577"/>
          <ac:spMkLst>
            <pc:docMk/>
            <pc:sldMk cId="3412529478" sldId="297"/>
            <ac:spMk id="17" creationId="{029B62DA-F487-0625-E51E-4693232900EF}"/>
          </ac:spMkLst>
        </pc:spChg>
      </pc:sldChg>
      <pc:sldChg chg="modSp mod">
        <pc:chgData name="Norek, Agnieszka [JNJPL]" userId="c46e6aa7-b19c-46ba-a511-2c088c96afd4" providerId="ADAL" clId="{24469DF2-C47F-4194-8B09-9C1043D75C84}" dt="2024-10-18T09:01:24.529" v="157" actId="20577"/>
        <pc:sldMkLst>
          <pc:docMk/>
          <pc:sldMk cId="4222227237" sldId="298"/>
        </pc:sldMkLst>
        <pc:spChg chg="mod">
          <ac:chgData name="Norek, Agnieszka [JNJPL]" userId="c46e6aa7-b19c-46ba-a511-2c088c96afd4" providerId="ADAL" clId="{24469DF2-C47F-4194-8B09-9C1043D75C84}" dt="2024-10-18T09:01:09.763" v="144" actId="20577"/>
          <ac:spMkLst>
            <pc:docMk/>
            <pc:sldMk cId="4222227237" sldId="298"/>
            <ac:spMk id="6" creationId="{24C88166-EFF7-B031-04D9-73576EFF27DB}"/>
          </ac:spMkLst>
        </pc:spChg>
        <pc:spChg chg="mod">
          <ac:chgData name="Norek, Agnieszka [JNJPL]" userId="c46e6aa7-b19c-46ba-a511-2c088c96afd4" providerId="ADAL" clId="{24469DF2-C47F-4194-8B09-9C1043D75C84}" dt="2024-10-18T09:01:24.529" v="157" actId="20577"/>
          <ac:spMkLst>
            <pc:docMk/>
            <pc:sldMk cId="4222227237" sldId="298"/>
            <ac:spMk id="17" creationId="{029B62DA-F487-0625-E51E-4693232900EF}"/>
          </ac:spMkLst>
        </pc:spChg>
      </pc:sldChg>
      <pc:sldChg chg="modSp mod">
        <pc:chgData name="Norek, Agnieszka [JNJPL]" userId="c46e6aa7-b19c-46ba-a511-2c088c96afd4" providerId="ADAL" clId="{24469DF2-C47F-4194-8B09-9C1043D75C84}" dt="2024-10-18T09:02:14.255" v="211" actId="20577"/>
        <pc:sldMkLst>
          <pc:docMk/>
          <pc:sldMk cId="1028763625" sldId="299"/>
        </pc:sldMkLst>
        <pc:spChg chg="mod">
          <ac:chgData name="Norek, Agnieszka [JNJPL]" userId="c46e6aa7-b19c-46ba-a511-2c088c96afd4" providerId="ADAL" clId="{24469DF2-C47F-4194-8B09-9C1043D75C84}" dt="2024-10-18T09:02:14.255" v="211" actId="20577"/>
          <ac:spMkLst>
            <pc:docMk/>
            <pc:sldMk cId="1028763625" sldId="299"/>
            <ac:spMk id="17" creationId="{029B62DA-F487-0625-E51E-4693232900EF}"/>
          </ac:spMkLst>
        </pc:spChg>
      </pc:sldChg>
      <pc:sldChg chg="modSp add mod ord">
        <pc:chgData name="Norek, Agnieszka [JNJPL]" userId="c46e6aa7-b19c-46ba-a511-2c088c96afd4" providerId="ADAL" clId="{24469DF2-C47F-4194-8B09-9C1043D75C84}" dt="2024-10-14T15:51:51.809" v="71" actId="404"/>
        <pc:sldMkLst>
          <pc:docMk/>
          <pc:sldMk cId="556859217" sldId="301"/>
        </pc:sldMkLst>
        <pc:spChg chg="mod">
          <ac:chgData name="Norek, Agnieszka [JNJPL]" userId="c46e6aa7-b19c-46ba-a511-2c088c96afd4" providerId="ADAL" clId="{24469DF2-C47F-4194-8B09-9C1043D75C84}" dt="2024-10-14T15:51:51.809" v="71" actId="404"/>
          <ac:spMkLst>
            <pc:docMk/>
            <pc:sldMk cId="556859217" sldId="301"/>
            <ac:spMk id="8" creationId="{088776C5-56B1-EECD-6159-97FCE9E1A925}"/>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18T08:09:20.741"/>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577 157,'-14'-1,"1"0,0-1,-20-6,-24-3,-104 9,1 1,151-1,-1 0,1-1,0 0,1 0,-1-1,1 0,-12-7,-10-5,29 16,0 0,1-1,-1 1,0-1,0 1,0-1,0 1,1-1,-1 1,0-1,1 0,-1 1,0-1,1 0,-1 0,1 1,-1-2,1 1,0 1,0-1,0 1,0-1,0 1,0 0,0-1,0 1,0-1,1 1,-1-1,0 1,0-1,0 1,1 0,-1-1,0 1,1-1,-1 1,0 0,1-1,-1 1,0 0,1-1,5-2,-1 0,1 0,0 0,8-2,5-3,38-23,-54 27,-12 4,-12 6,16-4,0 1,0 0,1 0,-1 0,1 1,0-1,0 1,0 0,1 0,-1 1,1-1,0 1,-3 6,-3 11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18T08:09:21.981"/>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1647 1,'-11'37,"-26"63,20-61,-177 388,-25-7,-59 119,191-354,-63 203,74-150,-188 521,-12-150,241-531,32-71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18T08:09:33.597"/>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1683 6344,'10'-1,"-1"1,1 1,0 0,-1 0,1 1,-1 0,1 1,-1 0,0 0,0 1,14 8,450 224,12-29,-395-169,67 25,2-7,300 63,-387-109,0-4,116-4,-140-2,-35-4,-13 4,0 0,0-1,0 1,0 0,0-1,0 1,0 0,0-1,0 1,0 0,0 0,0-1,0 1,0 0,0-1,-1 1,1 0,0 0,0-1,0 1,0 0,-1 0,1-1,0 1,0 0,-1 0,1-1,-31-21,22 16,-241-142,2 12,-95-51,-98-54,-684-418,591 281,48-48,261 183,73 45,124 156,1 0,3-2,-37-91,52 110,1 0,2-1,1-1,0 1,2-1,2 1,0-1,5-49,10-1,3 0,39-107,9-35,1-99,26-103,-82 374,-8 35,0-1,1 0,8-17,-11 30,0 0,0 0,0 1,0-1,0 0,0 0,0 0,0 1,0-1,0 0,0 0,0 0,0 0,0 1,0-1,0 0,0 0,1 0,-1 0,0 1,0-1,0 0,0 0,0 0,1 0,-1 0,0 0,0 1,0-1,0 0,1 0,-1 0,0 0,0 0,0 0,1 0,-1 0,0 0,0 0,0 0,1 0,-1 0,0 0,0 0,0 0,1 0,-1 0,0 0,0 0,0 0,0-1,1 1,-1 0,0 0,0 0,0 0,0 0,1 0,-1-1,0 1,0 0,0 0,0 0,0 0,0-1,0 1,1 0,7 26,41 238,-46-244,40 279,4 108,1 97,34 454,6 81,-59-751,-8-99,-17-157,9 35,-4-49,-9-17,0-1,0 0,0 0,1 0,-1 0,0 0,0 0,1 0,-1 0,0 0,0 0,1 0,-1 0,0 0,0 0,1 0,-1 0,0 0,0 0,1 0,-1 0,0 0,0 0,0-1,1 1,-1 0,0 0,0 0,0 0,1-1,-1 1,0 0,0 0,0 0,0-1,1 1,-1 0,0 0,0 0,0-1,0 1,0 0,0 0,0-1,0 1,0 0,6-19,-1-1,5-36,25-181,21-183,30-196,20-172,83-762,-44-13,-114 1076,-17 134,-13 119,-1 208,-1-16,0-1,-14-69,15 109,-1 1,1-1,-1 1,0-1,0 1,0-1,0 1,0 0,0 0,-1 0,1-1,-1 1,0 1,-2-4,3 5,1-1,-1 1,1 0,-1 0,0-1,1 1,-1 0,1 0,-1 0,1 0,-1 0,0 0,1 0,-1 0,0 0,1 0,-1 0,1 0,-1 0,0 0,0 1,0 0,-1 0,1 0,0 0,0 0,-1 0,1 0,0 0,0 0,0 0,0 1,-1 1,-2 5,1-1,-1 1,1 0,1 0,0 0,-3 16,-1 57,5-55,-2 307,8-38,9 90,7 158,48 1023,-68-1556,1 9,4-36,109-388,-87 325</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3B1F92-F21A-6F3D-2738-0D7FD6CE8B10}"/>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1B9377D6-69A4-C0F0-8060-82B8A0CF4D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304C372-2612-A83A-1F82-EC152D4EF845}"/>
              </a:ext>
            </a:extLst>
          </p:cNvPr>
          <p:cNvSpPr>
            <a:spLocks noGrp="1"/>
          </p:cNvSpPr>
          <p:nvPr>
            <p:ph type="dt" sz="half" idx="10"/>
          </p:nvPr>
        </p:nvSpPr>
        <p:spPr/>
        <p:txBody>
          <a:bodyPr/>
          <a:lstStyle/>
          <a:p>
            <a:fld id="{D433ACB9-E472-472D-AA9B-80C02D8C89C5}" type="datetimeFigureOut">
              <a:rPr lang="pl-PL" smtClean="0"/>
              <a:t>2024-10-18</a:t>
            </a:fld>
            <a:endParaRPr lang="pl-PL"/>
          </a:p>
        </p:txBody>
      </p:sp>
      <p:sp>
        <p:nvSpPr>
          <p:cNvPr id="5" name="Symbol zastępczy stopki 4">
            <a:extLst>
              <a:ext uri="{FF2B5EF4-FFF2-40B4-BE49-F238E27FC236}">
                <a16:creationId xmlns:a16="http://schemas.microsoft.com/office/drawing/2014/main" id="{474195EC-D6D1-3F51-72D1-92BCEA18666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0E4B8770-F690-A612-6252-6DD600F3F491}"/>
              </a:ext>
            </a:extLst>
          </p:cNvPr>
          <p:cNvSpPr>
            <a:spLocks noGrp="1"/>
          </p:cNvSpPr>
          <p:nvPr>
            <p:ph type="sldNum" sz="quarter" idx="12"/>
          </p:nvPr>
        </p:nvSpPr>
        <p:spPr/>
        <p:txBody>
          <a:bodyPr/>
          <a:lstStyle/>
          <a:p>
            <a:fld id="{BB3CF2D7-56AE-4BBB-8BAA-74E12276E7E2}" type="slidenum">
              <a:rPr lang="pl-PL" smtClean="0"/>
              <a:t>‹#›</a:t>
            </a:fld>
            <a:endParaRPr lang="pl-PL"/>
          </a:p>
        </p:txBody>
      </p:sp>
    </p:spTree>
    <p:extLst>
      <p:ext uri="{BB962C8B-B14F-4D97-AF65-F5344CB8AC3E}">
        <p14:creationId xmlns:p14="http://schemas.microsoft.com/office/powerpoint/2010/main" val="2502517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F3222A4-3B22-7D2E-B217-378CACA4510E}"/>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6352284A-6D1A-F6B8-DA8A-24B678694D8B}"/>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24891DDD-9099-B5F6-3419-D63A84F9DE7C}"/>
              </a:ext>
            </a:extLst>
          </p:cNvPr>
          <p:cNvSpPr>
            <a:spLocks noGrp="1"/>
          </p:cNvSpPr>
          <p:nvPr>
            <p:ph type="dt" sz="half" idx="10"/>
          </p:nvPr>
        </p:nvSpPr>
        <p:spPr/>
        <p:txBody>
          <a:bodyPr/>
          <a:lstStyle/>
          <a:p>
            <a:fld id="{D433ACB9-E472-472D-AA9B-80C02D8C89C5}" type="datetimeFigureOut">
              <a:rPr lang="pl-PL" smtClean="0"/>
              <a:t>2024-10-18</a:t>
            </a:fld>
            <a:endParaRPr lang="pl-PL"/>
          </a:p>
        </p:txBody>
      </p:sp>
      <p:sp>
        <p:nvSpPr>
          <p:cNvPr id="5" name="Symbol zastępczy stopki 4">
            <a:extLst>
              <a:ext uri="{FF2B5EF4-FFF2-40B4-BE49-F238E27FC236}">
                <a16:creationId xmlns:a16="http://schemas.microsoft.com/office/drawing/2014/main" id="{30D39C53-ADE2-B5B1-B7C1-E2BD47E3D6C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5C12018-2FD0-CC26-AAE2-8DDC9339BD2A}"/>
              </a:ext>
            </a:extLst>
          </p:cNvPr>
          <p:cNvSpPr>
            <a:spLocks noGrp="1"/>
          </p:cNvSpPr>
          <p:nvPr>
            <p:ph type="sldNum" sz="quarter" idx="12"/>
          </p:nvPr>
        </p:nvSpPr>
        <p:spPr/>
        <p:txBody>
          <a:bodyPr/>
          <a:lstStyle/>
          <a:p>
            <a:fld id="{BB3CF2D7-56AE-4BBB-8BAA-74E12276E7E2}" type="slidenum">
              <a:rPr lang="pl-PL" smtClean="0"/>
              <a:t>‹#›</a:t>
            </a:fld>
            <a:endParaRPr lang="pl-PL"/>
          </a:p>
        </p:txBody>
      </p:sp>
    </p:spTree>
    <p:extLst>
      <p:ext uri="{BB962C8B-B14F-4D97-AF65-F5344CB8AC3E}">
        <p14:creationId xmlns:p14="http://schemas.microsoft.com/office/powerpoint/2010/main" val="3156219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32FDBD1-F64D-E22F-19E1-D34452DDB951}"/>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31D57458-4E4B-55F4-D9D4-E621D48A16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8AED3F78-CD41-71FF-8C66-79E3A94B99E3}"/>
              </a:ext>
            </a:extLst>
          </p:cNvPr>
          <p:cNvSpPr>
            <a:spLocks noGrp="1"/>
          </p:cNvSpPr>
          <p:nvPr>
            <p:ph type="dt" sz="half" idx="10"/>
          </p:nvPr>
        </p:nvSpPr>
        <p:spPr/>
        <p:txBody>
          <a:bodyPr/>
          <a:lstStyle/>
          <a:p>
            <a:fld id="{D433ACB9-E472-472D-AA9B-80C02D8C89C5}" type="datetimeFigureOut">
              <a:rPr lang="pl-PL" smtClean="0"/>
              <a:t>2024-10-18</a:t>
            </a:fld>
            <a:endParaRPr lang="pl-PL"/>
          </a:p>
        </p:txBody>
      </p:sp>
      <p:sp>
        <p:nvSpPr>
          <p:cNvPr id="5" name="Symbol zastępczy stopki 4">
            <a:extLst>
              <a:ext uri="{FF2B5EF4-FFF2-40B4-BE49-F238E27FC236}">
                <a16:creationId xmlns:a16="http://schemas.microsoft.com/office/drawing/2014/main" id="{3FA132E9-1329-2D7B-B884-912F0906F08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9F207EF-8332-DD82-33FE-A40F44784DD9}"/>
              </a:ext>
            </a:extLst>
          </p:cNvPr>
          <p:cNvSpPr>
            <a:spLocks noGrp="1"/>
          </p:cNvSpPr>
          <p:nvPr>
            <p:ph type="sldNum" sz="quarter" idx="12"/>
          </p:nvPr>
        </p:nvSpPr>
        <p:spPr/>
        <p:txBody>
          <a:bodyPr/>
          <a:lstStyle/>
          <a:p>
            <a:fld id="{BB3CF2D7-56AE-4BBB-8BAA-74E12276E7E2}" type="slidenum">
              <a:rPr lang="pl-PL" smtClean="0"/>
              <a:t>‹#›</a:t>
            </a:fld>
            <a:endParaRPr lang="pl-PL"/>
          </a:p>
        </p:txBody>
      </p:sp>
    </p:spTree>
    <p:extLst>
      <p:ext uri="{BB962C8B-B14F-4D97-AF65-F5344CB8AC3E}">
        <p14:creationId xmlns:p14="http://schemas.microsoft.com/office/powerpoint/2010/main" val="1259855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0B7993B-D5E8-2F12-B5B0-9A237EBEEEC8}"/>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DE6523FD-FC97-D30B-B148-F306F5735CD9}"/>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78C8EFA8-A0B8-6BDA-3DFF-FB202304B6BD}"/>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5FF75D7B-1625-80C7-E67F-969DFF87916C}"/>
              </a:ext>
            </a:extLst>
          </p:cNvPr>
          <p:cNvSpPr>
            <a:spLocks noGrp="1"/>
          </p:cNvSpPr>
          <p:nvPr>
            <p:ph type="dt" sz="half" idx="10"/>
          </p:nvPr>
        </p:nvSpPr>
        <p:spPr/>
        <p:txBody>
          <a:bodyPr/>
          <a:lstStyle/>
          <a:p>
            <a:fld id="{D433ACB9-E472-472D-AA9B-80C02D8C89C5}" type="datetimeFigureOut">
              <a:rPr lang="pl-PL" smtClean="0"/>
              <a:t>2024-10-18</a:t>
            </a:fld>
            <a:endParaRPr lang="pl-PL"/>
          </a:p>
        </p:txBody>
      </p:sp>
      <p:sp>
        <p:nvSpPr>
          <p:cNvPr id="6" name="Symbol zastępczy stopki 5">
            <a:extLst>
              <a:ext uri="{FF2B5EF4-FFF2-40B4-BE49-F238E27FC236}">
                <a16:creationId xmlns:a16="http://schemas.microsoft.com/office/drawing/2014/main" id="{88B79B2B-B2FD-035F-0358-11B873A4FE0F}"/>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C57719AB-05B1-B437-AD5E-272E55F9255C}"/>
              </a:ext>
            </a:extLst>
          </p:cNvPr>
          <p:cNvSpPr>
            <a:spLocks noGrp="1"/>
          </p:cNvSpPr>
          <p:nvPr>
            <p:ph type="sldNum" sz="quarter" idx="12"/>
          </p:nvPr>
        </p:nvSpPr>
        <p:spPr/>
        <p:txBody>
          <a:bodyPr/>
          <a:lstStyle/>
          <a:p>
            <a:fld id="{BB3CF2D7-56AE-4BBB-8BAA-74E12276E7E2}" type="slidenum">
              <a:rPr lang="pl-PL" smtClean="0"/>
              <a:t>‹#›</a:t>
            </a:fld>
            <a:endParaRPr lang="pl-PL"/>
          </a:p>
        </p:txBody>
      </p:sp>
    </p:spTree>
    <p:extLst>
      <p:ext uri="{BB962C8B-B14F-4D97-AF65-F5344CB8AC3E}">
        <p14:creationId xmlns:p14="http://schemas.microsoft.com/office/powerpoint/2010/main" val="4063007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725A2E4-43F2-902A-85B5-B9A6DA65EFB1}"/>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D9C6299E-FE1C-3FEA-680D-0FBCA062F9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664C5A4D-26E6-762F-CEE5-2005045542CF}"/>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C23B107F-A631-D697-63EA-D3A4F5C203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C9AFF573-5C0A-E139-75EE-7FCA7AA42A91}"/>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4B0F4564-22E9-978C-E896-D2F5615C9C90}"/>
              </a:ext>
            </a:extLst>
          </p:cNvPr>
          <p:cNvSpPr>
            <a:spLocks noGrp="1"/>
          </p:cNvSpPr>
          <p:nvPr>
            <p:ph type="dt" sz="half" idx="10"/>
          </p:nvPr>
        </p:nvSpPr>
        <p:spPr/>
        <p:txBody>
          <a:bodyPr/>
          <a:lstStyle/>
          <a:p>
            <a:fld id="{D433ACB9-E472-472D-AA9B-80C02D8C89C5}" type="datetimeFigureOut">
              <a:rPr lang="pl-PL" smtClean="0"/>
              <a:t>2024-10-18</a:t>
            </a:fld>
            <a:endParaRPr lang="pl-PL"/>
          </a:p>
        </p:txBody>
      </p:sp>
      <p:sp>
        <p:nvSpPr>
          <p:cNvPr id="8" name="Symbol zastępczy stopki 7">
            <a:extLst>
              <a:ext uri="{FF2B5EF4-FFF2-40B4-BE49-F238E27FC236}">
                <a16:creationId xmlns:a16="http://schemas.microsoft.com/office/drawing/2014/main" id="{A487BCF5-1CC6-9668-691B-81E4CBA60ACD}"/>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69DBA0F4-B6DA-2E5F-00DE-C1A648E60237}"/>
              </a:ext>
            </a:extLst>
          </p:cNvPr>
          <p:cNvSpPr>
            <a:spLocks noGrp="1"/>
          </p:cNvSpPr>
          <p:nvPr>
            <p:ph type="sldNum" sz="quarter" idx="12"/>
          </p:nvPr>
        </p:nvSpPr>
        <p:spPr/>
        <p:txBody>
          <a:bodyPr/>
          <a:lstStyle/>
          <a:p>
            <a:fld id="{BB3CF2D7-56AE-4BBB-8BAA-74E12276E7E2}" type="slidenum">
              <a:rPr lang="pl-PL" smtClean="0"/>
              <a:t>‹#›</a:t>
            </a:fld>
            <a:endParaRPr lang="pl-PL"/>
          </a:p>
        </p:txBody>
      </p:sp>
    </p:spTree>
    <p:extLst>
      <p:ext uri="{BB962C8B-B14F-4D97-AF65-F5344CB8AC3E}">
        <p14:creationId xmlns:p14="http://schemas.microsoft.com/office/powerpoint/2010/main" val="3221294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445CAC9-BB9E-3316-E98C-0FFFFADD146F}"/>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410318EA-46CD-F99D-0FDF-04A7FCD04634}"/>
              </a:ext>
            </a:extLst>
          </p:cNvPr>
          <p:cNvSpPr>
            <a:spLocks noGrp="1"/>
          </p:cNvSpPr>
          <p:nvPr>
            <p:ph type="dt" sz="half" idx="10"/>
          </p:nvPr>
        </p:nvSpPr>
        <p:spPr/>
        <p:txBody>
          <a:bodyPr/>
          <a:lstStyle/>
          <a:p>
            <a:fld id="{D433ACB9-E472-472D-AA9B-80C02D8C89C5}" type="datetimeFigureOut">
              <a:rPr lang="pl-PL" smtClean="0"/>
              <a:t>2024-10-18</a:t>
            </a:fld>
            <a:endParaRPr lang="pl-PL"/>
          </a:p>
        </p:txBody>
      </p:sp>
      <p:sp>
        <p:nvSpPr>
          <p:cNvPr id="4" name="Symbol zastępczy stopki 3">
            <a:extLst>
              <a:ext uri="{FF2B5EF4-FFF2-40B4-BE49-F238E27FC236}">
                <a16:creationId xmlns:a16="http://schemas.microsoft.com/office/drawing/2014/main" id="{266BAF6A-FA39-02C5-E9BD-929329A2074F}"/>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53E31594-AD34-64A2-FA68-699D2CAD94CD}"/>
              </a:ext>
            </a:extLst>
          </p:cNvPr>
          <p:cNvSpPr>
            <a:spLocks noGrp="1"/>
          </p:cNvSpPr>
          <p:nvPr>
            <p:ph type="sldNum" sz="quarter" idx="12"/>
          </p:nvPr>
        </p:nvSpPr>
        <p:spPr/>
        <p:txBody>
          <a:bodyPr/>
          <a:lstStyle/>
          <a:p>
            <a:fld id="{BB3CF2D7-56AE-4BBB-8BAA-74E12276E7E2}" type="slidenum">
              <a:rPr lang="pl-PL" smtClean="0"/>
              <a:t>‹#›</a:t>
            </a:fld>
            <a:endParaRPr lang="pl-PL"/>
          </a:p>
        </p:txBody>
      </p:sp>
    </p:spTree>
    <p:extLst>
      <p:ext uri="{BB962C8B-B14F-4D97-AF65-F5344CB8AC3E}">
        <p14:creationId xmlns:p14="http://schemas.microsoft.com/office/powerpoint/2010/main" val="1432293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82B61481-EA5B-132E-212E-9453267D6496}"/>
              </a:ext>
            </a:extLst>
          </p:cNvPr>
          <p:cNvSpPr>
            <a:spLocks noGrp="1"/>
          </p:cNvSpPr>
          <p:nvPr>
            <p:ph type="dt" sz="half" idx="10"/>
          </p:nvPr>
        </p:nvSpPr>
        <p:spPr/>
        <p:txBody>
          <a:bodyPr/>
          <a:lstStyle/>
          <a:p>
            <a:fld id="{D433ACB9-E472-472D-AA9B-80C02D8C89C5}" type="datetimeFigureOut">
              <a:rPr lang="pl-PL" smtClean="0"/>
              <a:t>2024-10-18</a:t>
            </a:fld>
            <a:endParaRPr lang="pl-PL"/>
          </a:p>
        </p:txBody>
      </p:sp>
      <p:sp>
        <p:nvSpPr>
          <p:cNvPr id="3" name="Symbol zastępczy stopki 2">
            <a:extLst>
              <a:ext uri="{FF2B5EF4-FFF2-40B4-BE49-F238E27FC236}">
                <a16:creationId xmlns:a16="http://schemas.microsoft.com/office/drawing/2014/main" id="{8D5AB150-6D32-95CE-911D-1811A1527B31}"/>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356534F1-B838-4A5D-35DB-7C92B055285C}"/>
              </a:ext>
            </a:extLst>
          </p:cNvPr>
          <p:cNvSpPr>
            <a:spLocks noGrp="1"/>
          </p:cNvSpPr>
          <p:nvPr>
            <p:ph type="sldNum" sz="quarter" idx="12"/>
          </p:nvPr>
        </p:nvSpPr>
        <p:spPr/>
        <p:txBody>
          <a:bodyPr/>
          <a:lstStyle/>
          <a:p>
            <a:fld id="{BB3CF2D7-56AE-4BBB-8BAA-74E12276E7E2}" type="slidenum">
              <a:rPr lang="pl-PL" smtClean="0"/>
              <a:t>‹#›</a:t>
            </a:fld>
            <a:endParaRPr lang="pl-PL"/>
          </a:p>
        </p:txBody>
      </p:sp>
    </p:spTree>
    <p:extLst>
      <p:ext uri="{BB962C8B-B14F-4D97-AF65-F5344CB8AC3E}">
        <p14:creationId xmlns:p14="http://schemas.microsoft.com/office/powerpoint/2010/main" val="396578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146D294-F79C-085B-FAD0-686A64A110B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CF3ED4D5-2E06-3326-DC95-52FF2F1FB0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6D6666BB-394F-93FF-8136-6E7BC9AA44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249A58E1-5ACA-B4B3-80AA-7B8D80654006}"/>
              </a:ext>
            </a:extLst>
          </p:cNvPr>
          <p:cNvSpPr>
            <a:spLocks noGrp="1"/>
          </p:cNvSpPr>
          <p:nvPr>
            <p:ph type="dt" sz="half" idx="10"/>
          </p:nvPr>
        </p:nvSpPr>
        <p:spPr/>
        <p:txBody>
          <a:bodyPr/>
          <a:lstStyle/>
          <a:p>
            <a:fld id="{D433ACB9-E472-472D-AA9B-80C02D8C89C5}" type="datetimeFigureOut">
              <a:rPr lang="pl-PL" smtClean="0"/>
              <a:t>2024-10-18</a:t>
            </a:fld>
            <a:endParaRPr lang="pl-PL"/>
          </a:p>
        </p:txBody>
      </p:sp>
      <p:sp>
        <p:nvSpPr>
          <p:cNvPr id="6" name="Symbol zastępczy stopki 5">
            <a:extLst>
              <a:ext uri="{FF2B5EF4-FFF2-40B4-BE49-F238E27FC236}">
                <a16:creationId xmlns:a16="http://schemas.microsoft.com/office/drawing/2014/main" id="{0B920C65-9777-00AB-D346-C796E0921345}"/>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4F0EF0A5-9181-F726-3A7C-205E062EDFF3}"/>
              </a:ext>
            </a:extLst>
          </p:cNvPr>
          <p:cNvSpPr>
            <a:spLocks noGrp="1"/>
          </p:cNvSpPr>
          <p:nvPr>
            <p:ph type="sldNum" sz="quarter" idx="12"/>
          </p:nvPr>
        </p:nvSpPr>
        <p:spPr/>
        <p:txBody>
          <a:bodyPr/>
          <a:lstStyle/>
          <a:p>
            <a:fld id="{BB3CF2D7-56AE-4BBB-8BAA-74E12276E7E2}" type="slidenum">
              <a:rPr lang="pl-PL" smtClean="0"/>
              <a:t>‹#›</a:t>
            </a:fld>
            <a:endParaRPr lang="pl-PL"/>
          </a:p>
        </p:txBody>
      </p:sp>
    </p:spTree>
    <p:extLst>
      <p:ext uri="{BB962C8B-B14F-4D97-AF65-F5344CB8AC3E}">
        <p14:creationId xmlns:p14="http://schemas.microsoft.com/office/powerpoint/2010/main" val="1368905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FEADCAD-3575-5F2D-433E-59F52DBEC3F5}"/>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2D8F4176-BE23-3545-8155-B2FE7534E6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20F2DB3F-EC37-2400-F8FC-0E80F20D7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7C461A8B-1DA0-30F1-870A-229390D93617}"/>
              </a:ext>
            </a:extLst>
          </p:cNvPr>
          <p:cNvSpPr>
            <a:spLocks noGrp="1"/>
          </p:cNvSpPr>
          <p:nvPr>
            <p:ph type="dt" sz="half" idx="10"/>
          </p:nvPr>
        </p:nvSpPr>
        <p:spPr/>
        <p:txBody>
          <a:bodyPr/>
          <a:lstStyle/>
          <a:p>
            <a:fld id="{D433ACB9-E472-472D-AA9B-80C02D8C89C5}" type="datetimeFigureOut">
              <a:rPr lang="pl-PL" smtClean="0"/>
              <a:t>2024-10-18</a:t>
            </a:fld>
            <a:endParaRPr lang="pl-PL"/>
          </a:p>
        </p:txBody>
      </p:sp>
      <p:sp>
        <p:nvSpPr>
          <p:cNvPr id="6" name="Symbol zastępczy stopki 5">
            <a:extLst>
              <a:ext uri="{FF2B5EF4-FFF2-40B4-BE49-F238E27FC236}">
                <a16:creationId xmlns:a16="http://schemas.microsoft.com/office/drawing/2014/main" id="{22E16BDC-F3F2-8712-AE5F-C66A22F32D85}"/>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7EA1FE8B-8E86-6403-C0A2-D59948E2A7A1}"/>
              </a:ext>
            </a:extLst>
          </p:cNvPr>
          <p:cNvSpPr>
            <a:spLocks noGrp="1"/>
          </p:cNvSpPr>
          <p:nvPr>
            <p:ph type="sldNum" sz="quarter" idx="12"/>
          </p:nvPr>
        </p:nvSpPr>
        <p:spPr/>
        <p:txBody>
          <a:bodyPr/>
          <a:lstStyle/>
          <a:p>
            <a:fld id="{BB3CF2D7-56AE-4BBB-8BAA-74E12276E7E2}" type="slidenum">
              <a:rPr lang="pl-PL" smtClean="0"/>
              <a:t>‹#›</a:t>
            </a:fld>
            <a:endParaRPr lang="pl-PL"/>
          </a:p>
        </p:txBody>
      </p:sp>
    </p:spTree>
    <p:extLst>
      <p:ext uri="{BB962C8B-B14F-4D97-AF65-F5344CB8AC3E}">
        <p14:creationId xmlns:p14="http://schemas.microsoft.com/office/powerpoint/2010/main" val="3252308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C74A701-9D70-FD09-C272-C959EB39DC63}"/>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F7C69C07-AC54-4445-4078-585432D7F320}"/>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C937DB2-58A9-31E4-3FE2-B060C8121A87}"/>
              </a:ext>
            </a:extLst>
          </p:cNvPr>
          <p:cNvSpPr>
            <a:spLocks noGrp="1"/>
          </p:cNvSpPr>
          <p:nvPr>
            <p:ph type="dt" sz="half" idx="10"/>
          </p:nvPr>
        </p:nvSpPr>
        <p:spPr/>
        <p:txBody>
          <a:bodyPr/>
          <a:lstStyle/>
          <a:p>
            <a:fld id="{D433ACB9-E472-472D-AA9B-80C02D8C89C5}" type="datetimeFigureOut">
              <a:rPr lang="pl-PL" smtClean="0"/>
              <a:t>2024-10-18</a:t>
            </a:fld>
            <a:endParaRPr lang="pl-PL"/>
          </a:p>
        </p:txBody>
      </p:sp>
      <p:sp>
        <p:nvSpPr>
          <p:cNvPr id="5" name="Symbol zastępczy stopki 4">
            <a:extLst>
              <a:ext uri="{FF2B5EF4-FFF2-40B4-BE49-F238E27FC236}">
                <a16:creationId xmlns:a16="http://schemas.microsoft.com/office/drawing/2014/main" id="{B783AEB6-3E36-2944-E971-F9CDC59C781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61535141-66D5-2AF5-13C4-A781F3BEAAFF}"/>
              </a:ext>
            </a:extLst>
          </p:cNvPr>
          <p:cNvSpPr>
            <a:spLocks noGrp="1"/>
          </p:cNvSpPr>
          <p:nvPr>
            <p:ph type="sldNum" sz="quarter" idx="12"/>
          </p:nvPr>
        </p:nvSpPr>
        <p:spPr/>
        <p:txBody>
          <a:bodyPr/>
          <a:lstStyle/>
          <a:p>
            <a:fld id="{BB3CF2D7-56AE-4BBB-8BAA-74E12276E7E2}" type="slidenum">
              <a:rPr lang="pl-PL" smtClean="0"/>
              <a:t>‹#›</a:t>
            </a:fld>
            <a:endParaRPr lang="pl-PL"/>
          </a:p>
        </p:txBody>
      </p:sp>
    </p:spTree>
    <p:extLst>
      <p:ext uri="{BB962C8B-B14F-4D97-AF65-F5344CB8AC3E}">
        <p14:creationId xmlns:p14="http://schemas.microsoft.com/office/powerpoint/2010/main" val="2601928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0D043603-40A4-960C-F3ED-2F1DDCD3D617}"/>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44EC6435-88A4-7973-22B2-77CA13944554}"/>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C89F44FA-14F8-E439-0E6A-6FF3BB449F4C}"/>
              </a:ext>
            </a:extLst>
          </p:cNvPr>
          <p:cNvSpPr>
            <a:spLocks noGrp="1"/>
          </p:cNvSpPr>
          <p:nvPr>
            <p:ph type="dt" sz="half" idx="10"/>
          </p:nvPr>
        </p:nvSpPr>
        <p:spPr/>
        <p:txBody>
          <a:bodyPr/>
          <a:lstStyle/>
          <a:p>
            <a:fld id="{D433ACB9-E472-472D-AA9B-80C02D8C89C5}" type="datetimeFigureOut">
              <a:rPr lang="pl-PL" smtClean="0"/>
              <a:t>2024-10-18</a:t>
            </a:fld>
            <a:endParaRPr lang="pl-PL"/>
          </a:p>
        </p:txBody>
      </p:sp>
      <p:sp>
        <p:nvSpPr>
          <p:cNvPr id="5" name="Symbol zastępczy stopki 4">
            <a:extLst>
              <a:ext uri="{FF2B5EF4-FFF2-40B4-BE49-F238E27FC236}">
                <a16:creationId xmlns:a16="http://schemas.microsoft.com/office/drawing/2014/main" id="{67E2D5D5-27F7-60FC-C894-DFF1AF3E8D67}"/>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26F001E-2850-35CA-4F5A-4AB94F59AE72}"/>
              </a:ext>
            </a:extLst>
          </p:cNvPr>
          <p:cNvSpPr>
            <a:spLocks noGrp="1"/>
          </p:cNvSpPr>
          <p:nvPr>
            <p:ph type="sldNum" sz="quarter" idx="12"/>
          </p:nvPr>
        </p:nvSpPr>
        <p:spPr/>
        <p:txBody>
          <a:bodyPr/>
          <a:lstStyle/>
          <a:p>
            <a:fld id="{BB3CF2D7-56AE-4BBB-8BAA-74E12276E7E2}" type="slidenum">
              <a:rPr lang="pl-PL" smtClean="0"/>
              <a:t>‹#›</a:t>
            </a:fld>
            <a:endParaRPr lang="pl-PL"/>
          </a:p>
        </p:txBody>
      </p:sp>
    </p:spTree>
    <p:extLst>
      <p:ext uri="{BB962C8B-B14F-4D97-AF65-F5344CB8AC3E}">
        <p14:creationId xmlns:p14="http://schemas.microsoft.com/office/powerpoint/2010/main" val="1780020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30A76CDE-3901-9BA5-6CD2-039AB30FC9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CD77F2F-D049-93A6-392C-99A43146BB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68B253C4-6290-1ED0-158B-1F15D8DD67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33ACB9-E472-472D-AA9B-80C02D8C89C5}" type="datetimeFigureOut">
              <a:rPr lang="pl-PL" smtClean="0"/>
              <a:t>2024-10-18</a:t>
            </a:fld>
            <a:endParaRPr lang="pl-PL"/>
          </a:p>
        </p:txBody>
      </p:sp>
      <p:sp>
        <p:nvSpPr>
          <p:cNvPr id="5" name="Symbol zastępczy stopki 4">
            <a:extLst>
              <a:ext uri="{FF2B5EF4-FFF2-40B4-BE49-F238E27FC236}">
                <a16:creationId xmlns:a16="http://schemas.microsoft.com/office/drawing/2014/main" id="{E2EA167E-3401-B06F-3539-51F5FE817F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46F22CBE-A657-F2C0-9580-061CD34CC6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3CF2D7-56AE-4BBB-8BAA-74E12276E7E2}" type="slidenum">
              <a:rPr lang="pl-PL" smtClean="0"/>
              <a:t>‹#›</a:t>
            </a:fld>
            <a:endParaRPr lang="pl-PL"/>
          </a:p>
        </p:txBody>
      </p:sp>
    </p:spTree>
    <p:extLst>
      <p:ext uri="{BB962C8B-B14F-4D97-AF65-F5344CB8AC3E}">
        <p14:creationId xmlns:p14="http://schemas.microsoft.com/office/powerpoint/2010/main" val="2302669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9.png"/><Relationship Id="rId7" Type="http://schemas.openxmlformats.org/officeDocument/2006/relationships/image" Target="../media/image21.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9.png"/><Relationship Id="rId7" Type="http://schemas.openxmlformats.org/officeDocument/2006/relationships/image" Target="../media/image24.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3.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9.png"/><Relationship Id="rId7" Type="http://schemas.openxmlformats.org/officeDocument/2006/relationships/image" Target="../media/image26.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20.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22.png"/><Relationship Id="rId4" Type="http://schemas.openxmlformats.org/officeDocument/2006/relationships/image" Target="../media/image20.pn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1.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9.png"/><Relationship Id="rId7" Type="http://schemas.openxmlformats.org/officeDocument/2006/relationships/image" Target="../media/image34.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6.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7.png"/><Relationship Id="rId9" Type="http://schemas.openxmlformats.org/officeDocument/2006/relationships/image" Target="../media/image22.png"/></Relationships>
</file>

<file path=ppt/slides/_rels/slide17.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image" Target="../media/image44.png"/><Relationship Id="rId3" Type="http://schemas.openxmlformats.org/officeDocument/2006/relationships/image" Target="../media/image9.png"/><Relationship Id="rId7" Type="http://schemas.openxmlformats.org/officeDocument/2006/relationships/image" Target="../media/image41.png"/><Relationship Id="rId12" Type="http://schemas.openxmlformats.org/officeDocument/2006/relationships/customXml" Target="../ink/ink3.xml"/><Relationship Id="rId2" Type="http://schemas.openxmlformats.org/officeDocument/2006/relationships/image" Target="../media/image4.jpg"/><Relationship Id="rId16"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3.png"/><Relationship Id="rId5" Type="http://schemas.openxmlformats.org/officeDocument/2006/relationships/image" Target="../media/image18.png"/><Relationship Id="rId15" Type="http://schemas.openxmlformats.org/officeDocument/2006/relationships/image" Target="../media/image46.png"/><Relationship Id="rId10" Type="http://schemas.openxmlformats.org/officeDocument/2006/relationships/customXml" Target="../ink/ink2.xml"/><Relationship Id="rId4" Type="http://schemas.openxmlformats.org/officeDocument/2006/relationships/image" Target="../media/image39.png"/><Relationship Id="rId9" Type="http://schemas.openxmlformats.org/officeDocument/2006/relationships/image" Target="../media/image42.png"/><Relationship Id="rId1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9.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18.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1.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18.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9.png"/><Relationship Id="rId7" Type="http://schemas.openxmlformats.org/officeDocument/2006/relationships/image" Target="../media/image61.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27.png"/><Relationship Id="rId4" Type="http://schemas.openxmlformats.org/officeDocument/2006/relationships/image" Target="../media/image39.png"/><Relationship Id="rId9"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765AF83-74E6-3B93-7B89-898A00F2EC55}"/>
              </a:ext>
            </a:extLst>
          </p:cNvPr>
          <p:cNvSpPr>
            <a:spLocks noGrp="1"/>
          </p:cNvSpPr>
          <p:nvPr>
            <p:ph type="ctrTitle"/>
          </p:nvPr>
        </p:nvSpPr>
        <p:spPr/>
        <p:txBody>
          <a:bodyPr/>
          <a:lstStyle/>
          <a:p>
            <a:endParaRPr lang="pl-PL"/>
          </a:p>
        </p:txBody>
      </p:sp>
      <p:sp>
        <p:nvSpPr>
          <p:cNvPr id="3" name="Podtytuł 2">
            <a:extLst>
              <a:ext uri="{FF2B5EF4-FFF2-40B4-BE49-F238E27FC236}">
                <a16:creationId xmlns:a16="http://schemas.microsoft.com/office/drawing/2014/main" id="{E7C94DB6-9E2B-0AC7-5871-8E8191262F68}"/>
              </a:ext>
            </a:extLst>
          </p:cNvPr>
          <p:cNvSpPr>
            <a:spLocks noGrp="1"/>
          </p:cNvSpPr>
          <p:nvPr>
            <p:ph type="subTitle" idx="1"/>
          </p:nvPr>
        </p:nvSpPr>
        <p:spPr/>
        <p:txBody>
          <a:bodyPr/>
          <a:lstStyle/>
          <a:p>
            <a:endParaRPr lang="pl-PL"/>
          </a:p>
        </p:txBody>
      </p:sp>
      <p:pic>
        <p:nvPicPr>
          <p:cNvPr id="6" name="Obraz 5">
            <a:extLst>
              <a:ext uri="{FF2B5EF4-FFF2-40B4-BE49-F238E27FC236}">
                <a16:creationId xmlns:a16="http://schemas.microsoft.com/office/drawing/2014/main" id="{71BD2979-87D6-1E45-F617-559426CDD5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3"/>
          </a:xfrm>
          <a:prstGeom prst="rect">
            <a:avLst/>
          </a:prstGeom>
        </p:spPr>
      </p:pic>
      <p:sp>
        <p:nvSpPr>
          <p:cNvPr id="7" name="pole tekstowe 6">
            <a:extLst>
              <a:ext uri="{FF2B5EF4-FFF2-40B4-BE49-F238E27FC236}">
                <a16:creationId xmlns:a16="http://schemas.microsoft.com/office/drawing/2014/main" id="{44A838A4-ADCD-F844-3BA6-34A826C68FD0}"/>
              </a:ext>
            </a:extLst>
          </p:cNvPr>
          <p:cNvSpPr txBox="1"/>
          <p:nvPr/>
        </p:nvSpPr>
        <p:spPr>
          <a:xfrm>
            <a:off x="4244788" y="3951365"/>
            <a:ext cx="6289861" cy="2431435"/>
          </a:xfrm>
          <a:prstGeom prst="rect">
            <a:avLst/>
          </a:prstGeom>
          <a:noFill/>
        </p:spPr>
        <p:txBody>
          <a:bodyPr wrap="square" rtlCol="0">
            <a:spAutoFit/>
          </a:bodyPr>
          <a:lstStyle/>
          <a:p>
            <a:r>
              <a:rPr lang="pl-PL" sz="4000" b="1" dirty="0">
                <a:solidFill>
                  <a:schemeClr val="bg1"/>
                </a:solidFill>
                <a:latin typeface="Proxima Nova" panose="02000506030000020004" pitchFamily="50" charset="0"/>
              </a:rPr>
              <a:t>ERLEADA®</a:t>
            </a:r>
            <a:r>
              <a:rPr lang="pl-PL" sz="2800" dirty="0">
                <a:solidFill>
                  <a:schemeClr val="bg1"/>
                </a:solidFill>
                <a:latin typeface="Proxima Nova" panose="02000506030000020004" pitchFamily="50" charset="0"/>
              </a:rPr>
              <a:t>(</a:t>
            </a:r>
            <a:r>
              <a:rPr lang="pl-PL" sz="2800" dirty="0" err="1">
                <a:solidFill>
                  <a:schemeClr val="bg1"/>
                </a:solidFill>
                <a:latin typeface="Proxima Nova" panose="02000506030000020004" pitchFamily="50" charset="0"/>
              </a:rPr>
              <a:t>apalutamid</a:t>
            </a:r>
            <a:r>
              <a:rPr lang="pl-PL" sz="2800" dirty="0">
                <a:solidFill>
                  <a:schemeClr val="bg1"/>
                </a:solidFill>
                <a:latin typeface="Proxima Nova" panose="02000506030000020004" pitchFamily="50" charset="0"/>
              </a:rPr>
              <a:t>) </a:t>
            </a:r>
          </a:p>
          <a:p>
            <a:r>
              <a:rPr lang="pl-PL" sz="2800" dirty="0">
                <a:solidFill>
                  <a:schemeClr val="bg1"/>
                </a:solidFill>
                <a:latin typeface="Proxima Nova" panose="02000506030000020004" pitchFamily="50" charset="0"/>
              </a:rPr>
              <a:t>leczenie raka gruczołu krokowego </a:t>
            </a:r>
          </a:p>
          <a:p>
            <a:r>
              <a:rPr lang="pl-PL" sz="2800" dirty="0">
                <a:solidFill>
                  <a:schemeClr val="bg1"/>
                </a:solidFill>
                <a:latin typeface="Proxima Nova" panose="02000506030000020004" pitchFamily="50" charset="0"/>
              </a:rPr>
              <a:t>z przerzutami, wrażliwego na hormony (</a:t>
            </a:r>
            <a:r>
              <a:rPr lang="pl-PL" sz="2800" dirty="0" err="1">
                <a:solidFill>
                  <a:schemeClr val="bg1"/>
                </a:solidFill>
                <a:latin typeface="Proxima Nova" panose="02000506030000020004" pitchFamily="50" charset="0"/>
              </a:rPr>
              <a:t>mHSPC</a:t>
            </a:r>
            <a:r>
              <a:rPr lang="pl-PL" sz="2800" dirty="0">
                <a:solidFill>
                  <a:schemeClr val="bg1"/>
                </a:solidFill>
                <a:latin typeface="Proxima Nova" panose="02000506030000020004" pitchFamily="50" charset="0"/>
              </a:rPr>
              <a:t>) w skojarzeniu z terapią supresji androgenowej (ADT)</a:t>
            </a:r>
          </a:p>
        </p:txBody>
      </p:sp>
      <p:pic>
        <p:nvPicPr>
          <p:cNvPr id="9" name="Obraz 8">
            <a:extLst>
              <a:ext uri="{FF2B5EF4-FFF2-40B4-BE49-F238E27FC236}">
                <a16:creationId xmlns:a16="http://schemas.microsoft.com/office/drawing/2014/main" id="{33DAC729-CC21-7710-C356-E463F685EF4A}"/>
              </a:ext>
            </a:extLst>
          </p:cNvPr>
          <p:cNvPicPr>
            <a:picLocks noChangeAspect="1"/>
          </p:cNvPicPr>
          <p:nvPr/>
        </p:nvPicPr>
        <p:blipFill>
          <a:blip r:embed="rId3"/>
          <a:stretch>
            <a:fillRect/>
          </a:stretch>
        </p:blipFill>
        <p:spPr>
          <a:xfrm>
            <a:off x="1356096" y="5978905"/>
            <a:ext cx="891617" cy="807790"/>
          </a:xfrm>
          <a:prstGeom prst="rect">
            <a:avLst/>
          </a:prstGeom>
        </p:spPr>
      </p:pic>
      <p:pic>
        <p:nvPicPr>
          <p:cNvPr id="11" name="Obraz 10">
            <a:extLst>
              <a:ext uri="{FF2B5EF4-FFF2-40B4-BE49-F238E27FC236}">
                <a16:creationId xmlns:a16="http://schemas.microsoft.com/office/drawing/2014/main" id="{FB4AC6A6-CE57-665C-8E72-89B96BF52B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6096" y="185448"/>
            <a:ext cx="1272609" cy="431619"/>
          </a:xfrm>
          <a:prstGeom prst="rect">
            <a:avLst/>
          </a:prstGeom>
        </p:spPr>
      </p:pic>
      <p:sp>
        <p:nvSpPr>
          <p:cNvPr id="5" name="TextBox 4">
            <a:extLst>
              <a:ext uri="{FF2B5EF4-FFF2-40B4-BE49-F238E27FC236}">
                <a16:creationId xmlns:a16="http://schemas.microsoft.com/office/drawing/2014/main" id="{E352554F-96C9-C47B-40D1-0797F554BE8D}"/>
              </a:ext>
            </a:extLst>
          </p:cNvPr>
          <p:cNvSpPr txBox="1"/>
          <p:nvPr/>
        </p:nvSpPr>
        <p:spPr>
          <a:xfrm>
            <a:off x="73240" y="6527614"/>
            <a:ext cx="6094520" cy="369332"/>
          </a:xfrm>
          <a:prstGeom prst="rect">
            <a:avLst/>
          </a:prstGeom>
          <a:noFill/>
        </p:spPr>
        <p:txBody>
          <a:bodyPr wrap="square">
            <a:spAutoFit/>
          </a:bodyPr>
          <a:lstStyle/>
          <a:p>
            <a:pPr algn="l" fontAlgn="base"/>
            <a:r>
              <a:rPr lang="pl-PL" b="0" i="0" dirty="0">
                <a:solidFill>
                  <a:schemeClr val="bg1"/>
                </a:solidFill>
                <a:effectLst/>
                <a:latin typeface="Arial" panose="020B0604020202020204" pitchFamily="34" charset="0"/>
              </a:rPr>
              <a:t>CP-481797</a:t>
            </a:r>
            <a:endParaRPr lang="pl-PL" b="0" i="0" dirty="0">
              <a:solidFill>
                <a:schemeClr val="bg1"/>
              </a:solidFill>
              <a:effectLst/>
              <a:latin typeface="inherit"/>
            </a:endParaRPr>
          </a:p>
        </p:txBody>
      </p:sp>
    </p:spTree>
    <p:extLst>
      <p:ext uri="{BB962C8B-B14F-4D97-AF65-F5344CB8AC3E}">
        <p14:creationId xmlns:p14="http://schemas.microsoft.com/office/powerpoint/2010/main" val="3837510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ymbol zastępczy zawartości 6">
            <a:extLst>
              <a:ext uri="{FF2B5EF4-FFF2-40B4-BE49-F238E27FC236}">
                <a16:creationId xmlns:a16="http://schemas.microsoft.com/office/drawing/2014/main" id="{DFE489FD-5045-B7AC-4B98-15429B76D4C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8480"/>
            <a:ext cx="12192000" cy="6935894"/>
          </a:xfrm>
        </p:spPr>
      </p:pic>
      <p:sp>
        <p:nvSpPr>
          <p:cNvPr id="8" name="pole tekstowe 7">
            <a:extLst>
              <a:ext uri="{FF2B5EF4-FFF2-40B4-BE49-F238E27FC236}">
                <a16:creationId xmlns:a16="http://schemas.microsoft.com/office/drawing/2014/main" id="{17256F07-1EF3-EEC2-89BE-73E76D562167}"/>
              </a:ext>
            </a:extLst>
          </p:cNvPr>
          <p:cNvSpPr txBox="1"/>
          <p:nvPr/>
        </p:nvSpPr>
        <p:spPr>
          <a:xfrm>
            <a:off x="1362075" y="238239"/>
            <a:ext cx="9839325" cy="738664"/>
          </a:xfrm>
          <a:prstGeom prst="rect">
            <a:avLst/>
          </a:prstGeom>
          <a:noFill/>
        </p:spPr>
        <p:txBody>
          <a:bodyPr wrap="square" rtlCol="0">
            <a:spAutoFit/>
          </a:bodyPr>
          <a:lstStyle/>
          <a:p>
            <a:r>
              <a:rPr lang="pl-PL" sz="2400" b="1" dirty="0">
                <a:solidFill>
                  <a:srgbClr val="491D6C"/>
                </a:solidFill>
                <a:latin typeface="Proxima Nova" panose="02000506030000020004" pitchFamily="50" charset="0"/>
              </a:rPr>
              <a:t>Cele leczenia ERLEADA®: </a:t>
            </a:r>
            <a:endParaRPr lang="pl-PL" sz="2400" dirty="0">
              <a:solidFill>
                <a:srgbClr val="491D6C"/>
              </a:solidFill>
              <a:latin typeface="Proxima Nova" panose="02000506030000020004" pitchFamily="50" charset="0"/>
            </a:endParaRPr>
          </a:p>
          <a:p>
            <a:r>
              <a:rPr lang="pl-PL" dirty="0">
                <a:solidFill>
                  <a:srgbClr val="491D6C"/>
                </a:solidFill>
                <a:latin typeface="Proxima Nova" panose="02000506030000020004" pitchFamily="50" charset="0"/>
              </a:rPr>
              <a:t>opóźnienie wystąpienia późnej choroby (</a:t>
            </a:r>
            <a:r>
              <a:rPr lang="pl-PL" dirty="0" err="1">
                <a:solidFill>
                  <a:srgbClr val="491D6C"/>
                </a:solidFill>
                <a:latin typeface="Proxima Nova" panose="02000506030000020004" pitchFamily="50" charset="0"/>
              </a:rPr>
              <a:t>mCRPC</a:t>
            </a:r>
            <a:r>
              <a:rPr lang="pl-PL" dirty="0">
                <a:solidFill>
                  <a:srgbClr val="491D6C"/>
                </a:solidFill>
                <a:latin typeface="Proxima Nova" panose="02000506030000020004" pitchFamily="50" charset="0"/>
              </a:rPr>
              <a:t>) i wydłużenie przeżycia</a:t>
            </a:r>
          </a:p>
        </p:txBody>
      </p:sp>
      <p:pic>
        <p:nvPicPr>
          <p:cNvPr id="10" name="Obraz 9">
            <a:extLst>
              <a:ext uri="{FF2B5EF4-FFF2-40B4-BE49-F238E27FC236}">
                <a16:creationId xmlns:a16="http://schemas.microsoft.com/office/drawing/2014/main" id="{BCEA826E-C569-13F5-B860-16BDFE693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4745" y="1325600"/>
            <a:ext cx="7629748" cy="3575230"/>
          </a:xfrm>
          <a:prstGeom prst="rect">
            <a:avLst/>
          </a:prstGeom>
        </p:spPr>
      </p:pic>
      <p:sp>
        <p:nvSpPr>
          <p:cNvPr id="11" name="pole tekstowe 10">
            <a:extLst>
              <a:ext uri="{FF2B5EF4-FFF2-40B4-BE49-F238E27FC236}">
                <a16:creationId xmlns:a16="http://schemas.microsoft.com/office/drawing/2014/main" id="{49287D83-44ED-814A-B5F7-1EEC705BC69C}"/>
              </a:ext>
            </a:extLst>
          </p:cNvPr>
          <p:cNvSpPr txBox="1"/>
          <p:nvPr/>
        </p:nvSpPr>
        <p:spPr>
          <a:xfrm>
            <a:off x="4677887" y="3043906"/>
            <a:ext cx="493236" cy="246221"/>
          </a:xfrm>
          <a:prstGeom prst="rect">
            <a:avLst/>
          </a:prstGeom>
          <a:noFill/>
        </p:spPr>
        <p:txBody>
          <a:bodyPr wrap="square" rtlCol="0">
            <a:spAutoFit/>
          </a:bodyPr>
          <a:lstStyle/>
          <a:p>
            <a:r>
              <a:rPr lang="pl-PL" sz="1000" b="1" dirty="0">
                <a:solidFill>
                  <a:schemeClr val="bg1"/>
                </a:solidFill>
                <a:latin typeface="Proxima Nova" panose="02000506030000020004" pitchFamily="50" charset="0"/>
              </a:rPr>
              <a:t>BCR</a:t>
            </a:r>
          </a:p>
        </p:txBody>
      </p:sp>
      <p:sp>
        <p:nvSpPr>
          <p:cNvPr id="12" name="pole tekstowe 11">
            <a:extLst>
              <a:ext uri="{FF2B5EF4-FFF2-40B4-BE49-F238E27FC236}">
                <a16:creationId xmlns:a16="http://schemas.microsoft.com/office/drawing/2014/main" id="{4856D3D9-55F5-9E12-B7EC-D3CE5C708F62}"/>
              </a:ext>
            </a:extLst>
          </p:cNvPr>
          <p:cNvSpPr txBox="1"/>
          <p:nvPr/>
        </p:nvSpPr>
        <p:spPr>
          <a:xfrm>
            <a:off x="5890658" y="1683156"/>
            <a:ext cx="648961" cy="369332"/>
          </a:xfrm>
          <a:prstGeom prst="rect">
            <a:avLst/>
          </a:prstGeom>
          <a:noFill/>
        </p:spPr>
        <p:txBody>
          <a:bodyPr wrap="square" rtlCol="0">
            <a:spAutoFit/>
          </a:bodyPr>
          <a:lstStyle/>
          <a:p>
            <a:pPr algn="ctr"/>
            <a:r>
              <a:rPr lang="pl-PL" sz="900" b="1" dirty="0" err="1">
                <a:solidFill>
                  <a:schemeClr val="bg1"/>
                </a:solidFill>
                <a:latin typeface="Proxima Nova" panose="02000506030000020004" pitchFamily="50" charset="0"/>
              </a:rPr>
              <a:t>mCSPC</a:t>
            </a:r>
            <a:endParaRPr lang="pl-PL" sz="900" b="1" dirty="0">
              <a:solidFill>
                <a:schemeClr val="bg1"/>
              </a:solidFill>
              <a:latin typeface="Proxima Nova" panose="02000506030000020004" pitchFamily="50" charset="0"/>
            </a:endParaRPr>
          </a:p>
          <a:p>
            <a:pPr algn="ctr"/>
            <a:r>
              <a:rPr lang="pl-PL" sz="900" b="1" dirty="0">
                <a:solidFill>
                  <a:schemeClr val="bg1"/>
                </a:solidFill>
                <a:latin typeface="Proxima Nova" panose="02000506030000020004" pitchFamily="50" charset="0"/>
              </a:rPr>
              <a:t>2019</a:t>
            </a:r>
          </a:p>
        </p:txBody>
      </p:sp>
      <p:sp>
        <p:nvSpPr>
          <p:cNvPr id="13" name="pole tekstowe 12">
            <a:extLst>
              <a:ext uri="{FF2B5EF4-FFF2-40B4-BE49-F238E27FC236}">
                <a16:creationId xmlns:a16="http://schemas.microsoft.com/office/drawing/2014/main" id="{0128B8C3-88C4-C5D3-4571-283F5A275FAC}"/>
              </a:ext>
            </a:extLst>
          </p:cNvPr>
          <p:cNvSpPr txBox="1"/>
          <p:nvPr/>
        </p:nvSpPr>
        <p:spPr>
          <a:xfrm>
            <a:off x="5836976" y="4187990"/>
            <a:ext cx="726371" cy="369332"/>
          </a:xfrm>
          <a:prstGeom prst="rect">
            <a:avLst/>
          </a:prstGeom>
          <a:noFill/>
        </p:spPr>
        <p:txBody>
          <a:bodyPr wrap="square" rtlCol="0">
            <a:spAutoFit/>
          </a:bodyPr>
          <a:lstStyle/>
          <a:p>
            <a:pPr algn="ctr"/>
            <a:r>
              <a:rPr lang="pl-PL" sz="900" b="1" dirty="0" err="1">
                <a:solidFill>
                  <a:schemeClr val="bg1"/>
                </a:solidFill>
                <a:latin typeface="Proxima Nova" panose="02000506030000020004" pitchFamily="50" charset="0"/>
              </a:rPr>
              <a:t>nmCRPC</a:t>
            </a:r>
            <a:endParaRPr lang="pl-PL" sz="900" b="1" dirty="0">
              <a:solidFill>
                <a:schemeClr val="bg1"/>
              </a:solidFill>
              <a:latin typeface="Proxima Nova" panose="02000506030000020004" pitchFamily="50" charset="0"/>
            </a:endParaRPr>
          </a:p>
          <a:p>
            <a:pPr algn="ctr"/>
            <a:r>
              <a:rPr lang="pl-PL" sz="900" b="1" dirty="0">
                <a:solidFill>
                  <a:schemeClr val="bg1"/>
                </a:solidFill>
                <a:latin typeface="Proxima Nova" panose="02000506030000020004" pitchFamily="50" charset="0"/>
              </a:rPr>
              <a:t>2018</a:t>
            </a:r>
          </a:p>
        </p:txBody>
      </p:sp>
      <p:sp>
        <p:nvSpPr>
          <p:cNvPr id="14" name="pole tekstowe 13">
            <a:extLst>
              <a:ext uri="{FF2B5EF4-FFF2-40B4-BE49-F238E27FC236}">
                <a16:creationId xmlns:a16="http://schemas.microsoft.com/office/drawing/2014/main" id="{18114B5B-330F-1A0C-633C-819D23A6EC0E}"/>
              </a:ext>
            </a:extLst>
          </p:cNvPr>
          <p:cNvSpPr txBox="1"/>
          <p:nvPr/>
        </p:nvSpPr>
        <p:spPr>
          <a:xfrm>
            <a:off x="7710097" y="3043909"/>
            <a:ext cx="648283" cy="230832"/>
          </a:xfrm>
          <a:prstGeom prst="rect">
            <a:avLst/>
          </a:prstGeom>
          <a:noFill/>
        </p:spPr>
        <p:txBody>
          <a:bodyPr wrap="square" rtlCol="0">
            <a:spAutoFit/>
          </a:bodyPr>
          <a:lstStyle/>
          <a:p>
            <a:r>
              <a:rPr lang="pl-PL" sz="900" b="1" dirty="0" err="1">
                <a:solidFill>
                  <a:schemeClr val="bg1"/>
                </a:solidFill>
                <a:latin typeface="Proxima Nova" panose="02000506030000020004" pitchFamily="50" charset="0"/>
              </a:rPr>
              <a:t>mCRPC</a:t>
            </a:r>
            <a:endParaRPr lang="pl-PL" sz="900" b="1" dirty="0">
              <a:solidFill>
                <a:schemeClr val="bg1"/>
              </a:solidFill>
              <a:latin typeface="Proxima Nova" panose="02000506030000020004" pitchFamily="50" charset="0"/>
            </a:endParaRPr>
          </a:p>
        </p:txBody>
      </p:sp>
      <p:sp>
        <p:nvSpPr>
          <p:cNvPr id="15" name="pole tekstowe 14">
            <a:extLst>
              <a:ext uri="{FF2B5EF4-FFF2-40B4-BE49-F238E27FC236}">
                <a16:creationId xmlns:a16="http://schemas.microsoft.com/office/drawing/2014/main" id="{944F6F9D-6D27-7752-BC47-0B5B1C34AA58}"/>
              </a:ext>
            </a:extLst>
          </p:cNvPr>
          <p:cNvSpPr txBox="1"/>
          <p:nvPr/>
        </p:nvSpPr>
        <p:spPr>
          <a:xfrm>
            <a:off x="8716599" y="3051601"/>
            <a:ext cx="648282" cy="230832"/>
          </a:xfrm>
          <a:prstGeom prst="rect">
            <a:avLst/>
          </a:prstGeom>
          <a:noFill/>
        </p:spPr>
        <p:txBody>
          <a:bodyPr wrap="square" rtlCol="0">
            <a:spAutoFit/>
          </a:bodyPr>
          <a:lstStyle/>
          <a:p>
            <a:r>
              <a:rPr lang="pl-PL" sz="900" b="1" dirty="0" err="1">
                <a:solidFill>
                  <a:schemeClr val="bg1"/>
                </a:solidFill>
                <a:latin typeface="Proxima Nova" panose="02000506030000020004" pitchFamily="50" charset="0"/>
              </a:rPr>
              <a:t>mCRPC</a:t>
            </a:r>
            <a:endParaRPr lang="pl-PL" sz="900" b="1" dirty="0">
              <a:solidFill>
                <a:schemeClr val="bg1"/>
              </a:solidFill>
              <a:latin typeface="Proxima Nova" panose="02000506030000020004" pitchFamily="50" charset="0"/>
            </a:endParaRPr>
          </a:p>
        </p:txBody>
      </p:sp>
      <p:sp>
        <p:nvSpPr>
          <p:cNvPr id="16" name="pole tekstowe 15">
            <a:extLst>
              <a:ext uri="{FF2B5EF4-FFF2-40B4-BE49-F238E27FC236}">
                <a16:creationId xmlns:a16="http://schemas.microsoft.com/office/drawing/2014/main" id="{9739D0EB-011A-640D-563F-5A09BF69C94B}"/>
              </a:ext>
            </a:extLst>
          </p:cNvPr>
          <p:cNvSpPr txBox="1"/>
          <p:nvPr/>
        </p:nvSpPr>
        <p:spPr>
          <a:xfrm>
            <a:off x="9633248" y="3043909"/>
            <a:ext cx="705294" cy="230832"/>
          </a:xfrm>
          <a:prstGeom prst="rect">
            <a:avLst/>
          </a:prstGeom>
          <a:noFill/>
        </p:spPr>
        <p:txBody>
          <a:bodyPr wrap="square" rtlCol="0">
            <a:spAutoFit/>
          </a:bodyPr>
          <a:lstStyle/>
          <a:p>
            <a:r>
              <a:rPr lang="pl-PL" sz="900" b="1" dirty="0" err="1">
                <a:solidFill>
                  <a:schemeClr val="bg1"/>
                </a:solidFill>
                <a:latin typeface="Proxima Nova" panose="02000506030000020004" pitchFamily="50" charset="0"/>
              </a:rPr>
              <a:t>mCRPC</a:t>
            </a:r>
            <a:endParaRPr lang="pl-PL" sz="900" b="1" dirty="0">
              <a:solidFill>
                <a:schemeClr val="bg1"/>
              </a:solidFill>
              <a:latin typeface="Proxima Nova" panose="02000506030000020004" pitchFamily="50" charset="0"/>
            </a:endParaRPr>
          </a:p>
        </p:txBody>
      </p:sp>
      <p:sp>
        <p:nvSpPr>
          <p:cNvPr id="18" name="pole tekstowe 17">
            <a:extLst>
              <a:ext uri="{FF2B5EF4-FFF2-40B4-BE49-F238E27FC236}">
                <a16:creationId xmlns:a16="http://schemas.microsoft.com/office/drawing/2014/main" id="{538FFF72-CE02-1C87-20C5-D72D7C76006D}"/>
              </a:ext>
            </a:extLst>
          </p:cNvPr>
          <p:cNvSpPr txBox="1"/>
          <p:nvPr/>
        </p:nvSpPr>
        <p:spPr>
          <a:xfrm>
            <a:off x="6656398" y="2913102"/>
            <a:ext cx="1070589" cy="507831"/>
          </a:xfrm>
          <a:prstGeom prst="rect">
            <a:avLst/>
          </a:prstGeom>
          <a:noFill/>
        </p:spPr>
        <p:txBody>
          <a:bodyPr wrap="square">
            <a:spAutoFit/>
          </a:bodyPr>
          <a:lstStyle/>
          <a:p>
            <a:r>
              <a:rPr lang="pl-PL" sz="900" b="1" dirty="0">
                <a:solidFill>
                  <a:srgbClr val="0D89D8"/>
                </a:solidFill>
                <a:latin typeface="Proxima Nova" panose="02000506030000020004" pitchFamily="50" charset="0"/>
              </a:rPr>
              <a:t>INTERWENCJA W PUNKCIE KRYTYCZNYM</a:t>
            </a:r>
          </a:p>
        </p:txBody>
      </p:sp>
      <p:sp>
        <p:nvSpPr>
          <p:cNvPr id="19" name="pole tekstowe 18">
            <a:extLst>
              <a:ext uri="{FF2B5EF4-FFF2-40B4-BE49-F238E27FC236}">
                <a16:creationId xmlns:a16="http://schemas.microsoft.com/office/drawing/2014/main" id="{496D71C8-E120-FBA4-B844-2DC1896430D5}"/>
              </a:ext>
            </a:extLst>
          </p:cNvPr>
          <p:cNvSpPr txBox="1"/>
          <p:nvPr/>
        </p:nvSpPr>
        <p:spPr>
          <a:xfrm>
            <a:off x="6826844" y="1423031"/>
            <a:ext cx="1163077" cy="400110"/>
          </a:xfrm>
          <a:prstGeom prst="rect">
            <a:avLst/>
          </a:prstGeom>
          <a:noFill/>
        </p:spPr>
        <p:txBody>
          <a:bodyPr wrap="square" rtlCol="0">
            <a:spAutoFit/>
          </a:bodyPr>
          <a:lstStyle/>
          <a:p>
            <a:r>
              <a:rPr lang="pl-PL" sz="2000" dirty="0">
                <a:solidFill>
                  <a:srgbClr val="491D6C"/>
                </a:solidFill>
                <a:latin typeface="Kelly slab" panose="02000000000000000000" pitchFamily="2" charset="0"/>
              </a:rPr>
              <a:t>TITAN</a:t>
            </a:r>
          </a:p>
        </p:txBody>
      </p:sp>
      <p:sp>
        <p:nvSpPr>
          <p:cNvPr id="3" name="pole tekstowe 2">
            <a:extLst>
              <a:ext uri="{FF2B5EF4-FFF2-40B4-BE49-F238E27FC236}">
                <a16:creationId xmlns:a16="http://schemas.microsoft.com/office/drawing/2014/main" id="{92167275-C4DE-3F64-D7D9-C1100F32ACAE}"/>
              </a:ext>
            </a:extLst>
          </p:cNvPr>
          <p:cNvSpPr txBox="1"/>
          <p:nvPr/>
        </p:nvSpPr>
        <p:spPr>
          <a:xfrm>
            <a:off x="6826844" y="4530940"/>
            <a:ext cx="1531536" cy="400110"/>
          </a:xfrm>
          <a:prstGeom prst="rect">
            <a:avLst/>
          </a:prstGeom>
          <a:noFill/>
        </p:spPr>
        <p:txBody>
          <a:bodyPr wrap="square" rtlCol="0">
            <a:spAutoFit/>
          </a:bodyPr>
          <a:lstStyle/>
          <a:p>
            <a:r>
              <a:rPr lang="pl-PL" sz="2000" dirty="0">
                <a:solidFill>
                  <a:srgbClr val="491D6C"/>
                </a:solidFill>
                <a:latin typeface="Kelly slab" panose="02000000000000000000" pitchFamily="2" charset="0"/>
              </a:rPr>
              <a:t>SPARTAN</a:t>
            </a:r>
          </a:p>
        </p:txBody>
      </p:sp>
      <p:cxnSp>
        <p:nvCxnSpPr>
          <p:cNvPr id="6" name="Łącznik prosty 5">
            <a:extLst>
              <a:ext uri="{FF2B5EF4-FFF2-40B4-BE49-F238E27FC236}">
                <a16:creationId xmlns:a16="http://schemas.microsoft.com/office/drawing/2014/main" id="{B083FC2C-A460-BED4-8A84-D43A7F80D8B9}"/>
              </a:ext>
            </a:extLst>
          </p:cNvPr>
          <p:cNvCxnSpPr>
            <a:cxnSpLocks/>
          </p:cNvCxnSpPr>
          <p:nvPr/>
        </p:nvCxnSpPr>
        <p:spPr>
          <a:xfrm>
            <a:off x="3888394" y="3357025"/>
            <a:ext cx="93770" cy="6875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Owal 21">
            <a:extLst>
              <a:ext uri="{FF2B5EF4-FFF2-40B4-BE49-F238E27FC236}">
                <a16:creationId xmlns:a16="http://schemas.microsoft.com/office/drawing/2014/main" id="{D178617E-C18B-0677-1E42-CFA4C0B81257}"/>
              </a:ext>
            </a:extLst>
          </p:cNvPr>
          <p:cNvSpPr/>
          <p:nvPr/>
        </p:nvSpPr>
        <p:spPr>
          <a:xfrm>
            <a:off x="3863982" y="3323748"/>
            <a:ext cx="48825" cy="4571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27" name="Łącznik prosty 26">
            <a:extLst>
              <a:ext uri="{FF2B5EF4-FFF2-40B4-BE49-F238E27FC236}">
                <a16:creationId xmlns:a16="http://schemas.microsoft.com/office/drawing/2014/main" id="{C9FD44D1-5B98-3A6C-C9E6-848F14DB9084}"/>
              </a:ext>
            </a:extLst>
          </p:cNvPr>
          <p:cNvCxnSpPr>
            <a:cxnSpLocks/>
          </p:cNvCxnSpPr>
          <p:nvPr/>
        </p:nvCxnSpPr>
        <p:spPr>
          <a:xfrm>
            <a:off x="3977107" y="4044531"/>
            <a:ext cx="83828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pole tekstowe 29">
            <a:extLst>
              <a:ext uri="{FF2B5EF4-FFF2-40B4-BE49-F238E27FC236}">
                <a16:creationId xmlns:a16="http://schemas.microsoft.com/office/drawing/2014/main" id="{56A66E7A-FBA0-8A0F-18DF-954C68421685}"/>
              </a:ext>
            </a:extLst>
          </p:cNvPr>
          <p:cNvSpPr txBox="1"/>
          <p:nvPr/>
        </p:nvSpPr>
        <p:spPr>
          <a:xfrm>
            <a:off x="3920429" y="3858767"/>
            <a:ext cx="1090500" cy="215444"/>
          </a:xfrm>
          <a:prstGeom prst="rect">
            <a:avLst/>
          </a:prstGeom>
          <a:noFill/>
        </p:spPr>
        <p:txBody>
          <a:bodyPr wrap="square">
            <a:spAutoFit/>
          </a:bodyPr>
          <a:lstStyle/>
          <a:p>
            <a:r>
              <a:rPr lang="pl-PL" sz="800" b="1" dirty="0">
                <a:solidFill>
                  <a:schemeClr val="tx1">
                    <a:lumMod val="85000"/>
                    <a:lumOff val="15000"/>
                  </a:schemeClr>
                </a:solidFill>
                <a:latin typeface="Proxima Nova" panose="02000506030000020004" pitchFamily="50" charset="0"/>
              </a:rPr>
              <a:t>Pośrednie ryzyko</a:t>
            </a:r>
          </a:p>
        </p:txBody>
      </p:sp>
      <p:cxnSp>
        <p:nvCxnSpPr>
          <p:cNvPr id="38" name="Łącznik prosty 37">
            <a:extLst>
              <a:ext uri="{FF2B5EF4-FFF2-40B4-BE49-F238E27FC236}">
                <a16:creationId xmlns:a16="http://schemas.microsoft.com/office/drawing/2014/main" id="{CC466CDB-558D-7C4A-7B1F-8F0E624C4E30}"/>
              </a:ext>
            </a:extLst>
          </p:cNvPr>
          <p:cNvCxnSpPr>
            <a:cxnSpLocks/>
          </p:cNvCxnSpPr>
          <p:nvPr/>
        </p:nvCxnSpPr>
        <p:spPr>
          <a:xfrm flipH="1">
            <a:off x="3080752" y="3518587"/>
            <a:ext cx="407541" cy="5259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Owal 39">
            <a:extLst>
              <a:ext uri="{FF2B5EF4-FFF2-40B4-BE49-F238E27FC236}">
                <a16:creationId xmlns:a16="http://schemas.microsoft.com/office/drawing/2014/main" id="{2683BC7E-8FEB-6687-D5D3-FE191919B635}"/>
              </a:ext>
            </a:extLst>
          </p:cNvPr>
          <p:cNvSpPr/>
          <p:nvPr/>
        </p:nvSpPr>
        <p:spPr>
          <a:xfrm>
            <a:off x="3464851" y="3487470"/>
            <a:ext cx="48825" cy="4571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41" name="Łącznik prosty 40">
            <a:extLst>
              <a:ext uri="{FF2B5EF4-FFF2-40B4-BE49-F238E27FC236}">
                <a16:creationId xmlns:a16="http://schemas.microsoft.com/office/drawing/2014/main" id="{4A8E35F7-FA1E-6234-2141-194C9D62A7E8}"/>
              </a:ext>
            </a:extLst>
          </p:cNvPr>
          <p:cNvCxnSpPr>
            <a:cxnSpLocks/>
          </p:cNvCxnSpPr>
          <p:nvPr/>
        </p:nvCxnSpPr>
        <p:spPr>
          <a:xfrm flipV="1">
            <a:off x="2255938" y="4044531"/>
            <a:ext cx="838288" cy="12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pole tekstowe 43">
            <a:extLst>
              <a:ext uri="{FF2B5EF4-FFF2-40B4-BE49-F238E27FC236}">
                <a16:creationId xmlns:a16="http://schemas.microsoft.com/office/drawing/2014/main" id="{74FA0774-842B-CCAE-AD1E-0778628AF6F8}"/>
              </a:ext>
            </a:extLst>
          </p:cNvPr>
          <p:cNvSpPr txBox="1"/>
          <p:nvPr/>
        </p:nvSpPr>
        <p:spPr>
          <a:xfrm>
            <a:off x="2218783" y="3858767"/>
            <a:ext cx="1011649" cy="215444"/>
          </a:xfrm>
          <a:prstGeom prst="rect">
            <a:avLst/>
          </a:prstGeom>
          <a:noFill/>
        </p:spPr>
        <p:txBody>
          <a:bodyPr wrap="square">
            <a:spAutoFit/>
          </a:bodyPr>
          <a:lstStyle/>
          <a:p>
            <a:r>
              <a:rPr lang="pl-PL" sz="800" b="1" dirty="0">
                <a:solidFill>
                  <a:schemeClr val="tx1">
                    <a:lumMod val="85000"/>
                    <a:lumOff val="15000"/>
                  </a:schemeClr>
                </a:solidFill>
                <a:latin typeface="Proxima Nova" panose="02000506030000020004" pitchFamily="50" charset="0"/>
              </a:rPr>
              <a:t>Wysokie ryzyko</a:t>
            </a:r>
          </a:p>
        </p:txBody>
      </p:sp>
      <p:cxnSp>
        <p:nvCxnSpPr>
          <p:cNvPr id="45" name="Łącznik prosty 44">
            <a:extLst>
              <a:ext uri="{FF2B5EF4-FFF2-40B4-BE49-F238E27FC236}">
                <a16:creationId xmlns:a16="http://schemas.microsoft.com/office/drawing/2014/main" id="{E7317DF2-DEEC-038D-A1DD-6665A6BE35F8}"/>
              </a:ext>
            </a:extLst>
          </p:cNvPr>
          <p:cNvCxnSpPr>
            <a:cxnSpLocks/>
          </p:cNvCxnSpPr>
          <p:nvPr/>
        </p:nvCxnSpPr>
        <p:spPr>
          <a:xfrm flipH="1" flipV="1">
            <a:off x="3011805" y="2459141"/>
            <a:ext cx="453045" cy="4120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Owal 46">
            <a:extLst>
              <a:ext uri="{FF2B5EF4-FFF2-40B4-BE49-F238E27FC236}">
                <a16:creationId xmlns:a16="http://schemas.microsoft.com/office/drawing/2014/main" id="{88F8DE7E-B3ED-0C97-4477-62C00155B2D5}"/>
              </a:ext>
            </a:extLst>
          </p:cNvPr>
          <p:cNvSpPr/>
          <p:nvPr/>
        </p:nvSpPr>
        <p:spPr>
          <a:xfrm>
            <a:off x="3440438" y="2848333"/>
            <a:ext cx="48825" cy="4571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48" name="Łącznik prosty 47">
            <a:extLst>
              <a:ext uri="{FF2B5EF4-FFF2-40B4-BE49-F238E27FC236}">
                <a16:creationId xmlns:a16="http://schemas.microsoft.com/office/drawing/2014/main" id="{7F4801DC-D0C9-783D-B880-D6E5842FEDA8}"/>
              </a:ext>
            </a:extLst>
          </p:cNvPr>
          <p:cNvCxnSpPr>
            <a:cxnSpLocks/>
          </p:cNvCxnSpPr>
          <p:nvPr/>
        </p:nvCxnSpPr>
        <p:spPr>
          <a:xfrm flipV="1">
            <a:off x="2199365" y="2451850"/>
            <a:ext cx="812440" cy="7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pole tekstowe 48">
            <a:extLst>
              <a:ext uri="{FF2B5EF4-FFF2-40B4-BE49-F238E27FC236}">
                <a16:creationId xmlns:a16="http://schemas.microsoft.com/office/drawing/2014/main" id="{A5C447D9-1550-9BC7-84EB-221123C23E38}"/>
              </a:ext>
            </a:extLst>
          </p:cNvPr>
          <p:cNvSpPr txBox="1"/>
          <p:nvPr/>
        </p:nvSpPr>
        <p:spPr>
          <a:xfrm>
            <a:off x="2199365" y="2258537"/>
            <a:ext cx="1011649" cy="215444"/>
          </a:xfrm>
          <a:prstGeom prst="rect">
            <a:avLst/>
          </a:prstGeom>
          <a:noFill/>
        </p:spPr>
        <p:txBody>
          <a:bodyPr wrap="square">
            <a:spAutoFit/>
          </a:bodyPr>
          <a:lstStyle/>
          <a:p>
            <a:r>
              <a:rPr lang="pl-PL" sz="800" b="1" dirty="0">
                <a:solidFill>
                  <a:schemeClr val="tx1">
                    <a:lumMod val="85000"/>
                    <a:lumOff val="15000"/>
                  </a:schemeClr>
                </a:solidFill>
                <a:latin typeface="Proxima Nova" panose="02000506030000020004" pitchFamily="50" charset="0"/>
              </a:rPr>
              <a:t>Niskie ryzyko</a:t>
            </a:r>
          </a:p>
        </p:txBody>
      </p:sp>
      <p:pic>
        <p:nvPicPr>
          <p:cNvPr id="56" name="Obraz 55">
            <a:extLst>
              <a:ext uri="{FF2B5EF4-FFF2-40B4-BE49-F238E27FC236}">
                <a16:creationId xmlns:a16="http://schemas.microsoft.com/office/drawing/2014/main" id="{2F97AF2F-4D2D-FE9E-9781-F33AFD8024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4452048" y="5135848"/>
            <a:ext cx="3564665" cy="459830"/>
          </a:xfrm>
          <a:prstGeom prst="rect">
            <a:avLst/>
          </a:prstGeom>
        </p:spPr>
      </p:pic>
      <p:pic>
        <p:nvPicPr>
          <p:cNvPr id="76" name="Obraz 75">
            <a:extLst>
              <a:ext uri="{FF2B5EF4-FFF2-40B4-BE49-F238E27FC236}">
                <a16:creationId xmlns:a16="http://schemas.microsoft.com/office/drawing/2014/main" id="{59D30E8F-1C75-746D-78FB-CA4B46719C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4238" y="5007747"/>
            <a:ext cx="2600578" cy="704566"/>
          </a:xfrm>
          <a:prstGeom prst="rect">
            <a:avLst/>
          </a:prstGeom>
        </p:spPr>
      </p:pic>
      <p:pic>
        <p:nvPicPr>
          <p:cNvPr id="78" name="Obraz 77">
            <a:extLst>
              <a:ext uri="{FF2B5EF4-FFF2-40B4-BE49-F238E27FC236}">
                <a16:creationId xmlns:a16="http://schemas.microsoft.com/office/drawing/2014/main" id="{A5CAC09E-C681-A5BF-21BD-364EDCBE5C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3945" y="5024575"/>
            <a:ext cx="2600578" cy="703010"/>
          </a:xfrm>
          <a:prstGeom prst="rect">
            <a:avLst/>
          </a:prstGeom>
        </p:spPr>
      </p:pic>
      <p:sp>
        <p:nvSpPr>
          <p:cNvPr id="85" name="pole tekstowe 84">
            <a:extLst>
              <a:ext uri="{FF2B5EF4-FFF2-40B4-BE49-F238E27FC236}">
                <a16:creationId xmlns:a16="http://schemas.microsoft.com/office/drawing/2014/main" id="{E94A198C-DF55-08B4-80A8-619A0967112D}"/>
              </a:ext>
            </a:extLst>
          </p:cNvPr>
          <p:cNvSpPr txBox="1"/>
          <p:nvPr/>
        </p:nvSpPr>
        <p:spPr>
          <a:xfrm>
            <a:off x="2127507" y="5165708"/>
            <a:ext cx="2159112" cy="400110"/>
          </a:xfrm>
          <a:prstGeom prst="rect">
            <a:avLst/>
          </a:prstGeom>
          <a:noFill/>
        </p:spPr>
        <p:txBody>
          <a:bodyPr wrap="square">
            <a:spAutoFit/>
          </a:bodyPr>
          <a:lstStyle/>
          <a:p>
            <a:pPr algn="ctr"/>
            <a:r>
              <a:rPr lang="pl-PL" sz="1000" b="1" dirty="0">
                <a:solidFill>
                  <a:schemeClr val="bg1"/>
                </a:solidFill>
                <a:latin typeface="Proxima Nova" panose="02000506030000020004" pitchFamily="50" charset="0"/>
              </a:rPr>
              <a:t>Choroba wczesna (LPC/BCR)</a:t>
            </a:r>
          </a:p>
          <a:p>
            <a:pPr algn="ctr"/>
            <a:r>
              <a:rPr lang="pl-PL" sz="1000" i="1" dirty="0">
                <a:solidFill>
                  <a:schemeClr val="bg1"/>
                </a:solidFill>
                <a:latin typeface="Proxima Nova" panose="02000506030000020004" pitchFamily="50" charset="0"/>
              </a:rPr>
              <a:t>Leczenie radykalne</a:t>
            </a:r>
          </a:p>
        </p:txBody>
      </p:sp>
      <p:sp>
        <p:nvSpPr>
          <p:cNvPr id="86" name="pole tekstowe 85">
            <a:extLst>
              <a:ext uri="{FF2B5EF4-FFF2-40B4-BE49-F238E27FC236}">
                <a16:creationId xmlns:a16="http://schemas.microsoft.com/office/drawing/2014/main" id="{D6E73CA5-F540-879B-D7FF-017FC4ED3E2C}"/>
              </a:ext>
            </a:extLst>
          </p:cNvPr>
          <p:cNvSpPr txBox="1"/>
          <p:nvPr/>
        </p:nvSpPr>
        <p:spPr>
          <a:xfrm>
            <a:off x="4394814" y="5168314"/>
            <a:ext cx="3727547" cy="400110"/>
          </a:xfrm>
          <a:prstGeom prst="rect">
            <a:avLst/>
          </a:prstGeom>
          <a:noFill/>
        </p:spPr>
        <p:txBody>
          <a:bodyPr wrap="square">
            <a:spAutoFit/>
          </a:bodyPr>
          <a:lstStyle/>
          <a:p>
            <a:pPr algn="ctr"/>
            <a:r>
              <a:rPr lang="pl-PL" sz="1000" b="1" dirty="0">
                <a:solidFill>
                  <a:schemeClr val="bg1"/>
                </a:solidFill>
                <a:latin typeface="Proxima Nova" panose="02000506030000020004" pitchFamily="50" charset="0"/>
              </a:rPr>
              <a:t>Choroba zaawansowana (</a:t>
            </a:r>
            <a:r>
              <a:rPr lang="pl-PL" sz="1000" b="1" dirty="0" err="1">
                <a:solidFill>
                  <a:schemeClr val="bg1"/>
                </a:solidFill>
                <a:latin typeface="Proxima Nova" panose="02000506030000020004" pitchFamily="50" charset="0"/>
              </a:rPr>
              <a:t>mCSPC</a:t>
            </a:r>
            <a:r>
              <a:rPr lang="pl-PL" sz="1000" b="1" dirty="0">
                <a:solidFill>
                  <a:schemeClr val="bg1"/>
                </a:solidFill>
                <a:latin typeface="Proxima Nova" panose="02000506030000020004" pitchFamily="50" charset="0"/>
              </a:rPr>
              <a:t>/</a:t>
            </a:r>
            <a:r>
              <a:rPr lang="pl-PL" sz="1000" b="1" dirty="0" err="1">
                <a:solidFill>
                  <a:schemeClr val="bg1"/>
                </a:solidFill>
                <a:latin typeface="Proxima Nova" panose="02000506030000020004" pitchFamily="50" charset="0"/>
              </a:rPr>
              <a:t>nmCRPC</a:t>
            </a:r>
            <a:r>
              <a:rPr lang="pl-PL" sz="1000" b="1" dirty="0">
                <a:solidFill>
                  <a:schemeClr val="bg1"/>
                </a:solidFill>
                <a:latin typeface="Proxima Nova" panose="02000506030000020004" pitchFamily="50" charset="0"/>
              </a:rPr>
              <a:t>)</a:t>
            </a:r>
            <a:endParaRPr lang="pl-PL" sz="1000" i="1" dirty="0">
              <a:solidFill>
                <a:schemeClr val="bg1"/>
              </a:solidFill>
              <a:latin typeface="Proxima Nova" panose="02000506030000020004" pitchFamily="50" charset="0"/>
            </a:endParaRPr>
          </a:p>
          <a:p>
            <a:pPr algn="ctr"/>
            <a:r>
              <a:rPr lang="pl-PL" sz="1000" i="1" dirty="0">
                <a:solidFill>
                  <a:schemeClr val="bg1"/>
                </a:solidFill>
                <a:latin typeface="Proxima Nova" panose="02000506030000020004" pitchFamily="50" charset="0"/>
              </a:rPr>
              <a:t>Wydłużenie czasu utrzymywania się aktualnego stadium</a:t>
            </a:r>
          </a:p>
        </p:txBody>
      </p:sp>
      <p:sp>
        <p:nvSpPr>
          <p:cNvPr id="87" name="pole tekstowe 86">
            <a:extLst>
              <a:ext uri="{FF2B5EF4-FFF2-40B4-BE49-F238E27FC236}">
                <a16:creationId xmlns:a16="http://schemas.microsoft.com/office/drawing/2014/main" id="{70E76C08-C6B6-CB8D-D0A0-EADA030BE07D}"/>
              </a:ext>
            </a:extLst>
          </p:cNvPr>
          <p:cNvSpPr txBox="1"/>
          <p:nvPr/>
        </p:nvSpPr>
        <p:spPr>
          <a:xfrm>
            <a:off x="8210484" y="5165708"/>
            <a:ext cx="2013454" cy="400110"/>
          </a:xfrm>
          <a:prstGeom prst="rect">
            <a:avLst/>
          </a:prstGeom>
          <a:noFill/>
        </p:spPr>
        <p:txBody>
          <a:bodyPr wrap="square">
            <a:spAutoFit/>
          </a:bodyPr>
          <a:lstStyle/>
          <a:p>
            <a:pPr algn="ctr"/>
            <a:r>
              <a:rPr lang="pl-PL" sz="1000" b="1" dirty="0">
                <a:solidFill>
                  <a:schemeClr val="bg1"/>
                </a:solidFill>
                <a:latin typeface="Proxima Nova" panose="02000506030000020004" pitchFamily="50" charset="0"/>
              </a:rPr>
              <a:t>Choroba późna (</a:t>
            </a:r>
            <a:r>
              <a:rPr lang="pl-PL" sz="1000" b="1" dirty="0" err="1">
                <a:solidFill>
                  <a:schemeClr val="bg1"/>
                </a:solidFill>
                <a:latin typeface="Proxima Nova" panose="02000506030000020004" pitchFamily="50" charset="0"/>
              </a:rPr>
              <a:t>mCRPC</a:t>
            </a:r>
            <a:r>
              <a:rPr lang="pl-PL" sz="1000" b="1" dirty="0">
                <a:solidFill>
                  <a:schemeClr val="bg1"/>
                </a:solidFill>
                <a:latin typeface="Proxima Nova" panose="02000506030000020004" pitchFamily="50" charset="0"/>
              </a:rPr>
              <a:t>)</a:t>
            </a:r>
          </a:p>
          <a:p>
            <a:pPr algn="ctr"/>
            <a:r>
              <a:rPr lang="pl-PL" sz="1000" i="1" dirty="0">
                <a:solidFill>
                  <a:schemeClr val="bg1"/>
                </a:solidFill>
                <a:latin typeface="Proxima Nova" panose="02000506030000020004" pitchFamily="50" charset="0"/>
              </a:rPr>
              <a:t>Wydłużenie przeżycia</a:t>
            </a:r>
          </a:p>
        </p:txBody>
      </p:sp>
      <p:sp>
        <p:nvSpPr>
          <p:cNvPr id="89" name="pole tekstowe 88">
            <a:extLst>
              <a:ext uri="{FF2B5EF4-FFF2-40B4-BE49-F238E27FC236}">
                <a16:creationId xmlns:a16="http://schemas.microsoft.com/office/drawing/2014/main" id="{3C4F8A38-335A-9C28-D1C8-D7CFDEA67F4F}"/>
              </a:ext>
            </a:extLst>
          </p:cNvPr>
          <p:cNvSpPr txBox="1"/>
          <p:nvPr/>
        </p:nvSpPr>
        <p:spPr>
          <a:xfrm>
            <a:off x="4542718" y="5648245"/>
            <a:ext cx="3314885" cy="415498"/>
          </a:xfrm>
          <a:prstGeom prst="rect">
            <a:avLst/>
          </a:prstGeom>
          <a:noFill/>
        </p:spPr>
        <p:txBody>
          <a:bodyPr wrap="square">
            <a:spAutoFit/>
          </a:bodyPr>
          <a:lstStyle/>
          <a:p>
            <a:pPr algn="ctr"/>
            <a:r>
              <a:rPr lang="pl-PL" sz="1200" b="1" dirty="0">
                <a:solidFill>
                  <a:srgbClr val="0D89D8"/>
                </a:solidFill>
              </a:rPr>
              <a:t>60+ miesiące</a:t>
            </a:r>
          </a:p>
          <a:p>
            <a:pPr algn="ctr"/>
            <a:r>
              <a:rPr lang="pl-PL" sz="900" b="1" dirty="0">
                <a:solidFill>
                  <a:srgbClr val="0D89D8"/>
                </a:solidFill>
              </a:rPr>
              <a:t>OS dla NHT we wczesnym stadium </a:t>
            </a:r>
            <a:r>
              <a:rPr lang="pl-PL" sz="900" dirty="0">
                <a:solidFill>
                  <a:srgbClr val="0D89D8"/>
                </a:solidFill>
              </a:rPr>
              <a:t>choroby</a:t>
            </a:r>
            <a:r>
              <a:rPr lang="pl-PL" sz="900" b="1" dirty="0">
                <a:solidFill>
                  <a:srgbClr val="0D89D8"/>
                </a:solidFill>
              </a:rPr>
              <a:t> </a:t>
            </a:r>
          </a:p>
        </p:txBody>
      </p:sp>
      <p:sp>
        <p:nvSpPr>
          <p:cNvPr id="90" name="pole tekstowe 89">
            <a:extLst>
              <a:ext uri="{FF2B5EF4-FFF2-40B4-BE49-F238E27FC236}">
                <a16:creationId xmlns:a16="http://schemas.microsoft.com/office/drawing/2014/main" id="{E171CBE2-CD1D-BF9F-1434-808836AA68A5}"/>
              </a:ext>
            </a:extLst>
          </p:cNvPr>
          <p:cNvSpPr txBox="1"/>
          <p:nvPr/>
        </p:nvSpPr>
        <p:spPr>
          <a:xfrm>
            <a:off x="8181907" y="5624991"/>
            <a:ext cx="2365948" cy="553998"/>
          </a:xfrm>
          <a:prstGeom prst="rect">
            <a:avLst/>
          </a:prstGeom>
          <a:noFill/>
        </p:spPr>
        <p:txBody>
          <a:bodyPr wrap="square">
            <a:spAutoFit/>
          </a:bodyPr>
          <a:lstStyle/>
          <a:p>
            <a:pPr algn="ctr"/>
            <a:r>
              <a:rPr lang="pl-PL" sz="1200" b="1" dirty="0">
                <a:solidFill>
                  <a:srgbClr val="0D89D8"/>
                </a:solidFill>
              </a:rPr>
              <a:t>35 miesięcy</a:t>
            </a:r>
          </a:p>
          <a:p>
            <a:pPr algn="ctr"/>
            <a:r>
              <a:rPr lang="pl-PL" sz="900" dirty="0">
                <a:solidFill>
                  <a:srgbClr val="0D89D8"/>
                </a:solidFill>
              </a:rPr>
              <a:t>OS dla nowych terapii hormonalnych </a:t>
            </a:r>
          </a:p>
          <a:p>
            <a:pPr algn="ctr"/>
            <a:r>
              <a:rPr lang="pl-PL" sz="900" b="1" dirty="0">
                <a:solidFill>
                  <a:srgbClr val="0D89D8"/>
                </a:solidFill>
              </a:rPr>
              <a:t>w stadium późnym </a:t>
            </a:r>
            <a:r>
              <a:rPr lang="pl-PL" sz="900" dirty="0">
                <a:solidFill>
                  <a:srgbClr val="0D89D8"/>
                </a:solidFill>
              </a:rPr>
              <a:t>choroby</a:t>
            </a:r>
            <a:endParaRPr lang="pl-PL" sz="700" dirty="0">
              <a:solidFill>
                <a:srgbClr val="0D89D8"/>
              </a:solidFill>
            </a:endParaRPr>
          </a:p>
        </p:txBody>
      </p:sp>
      <p:pic>
        <p:nvPicPr>
          <p:cNvPr id="92" name="Obraz 91">
            <a:extLst>
              <a:ext uri="{FF2B5EF4-FFF2-40B4-BE49-F238E27FC236}">
                <a16:creationId xmlns:a16="http://schemas.microsoft.com/office/drawing/2014/main" id="{D5BE943F-3B77-FB6F-7844-0D3BB64635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94" name="pole tekstowe 93">
            <a:extLst>
              <a:ext uri="{FF2B5EF4-FFF2-40B4-BE49-F238E27FC236}">
                <a16:creationId xmlns:a16="http://schemas.microsoft.com/office/drawing/2014/main" id="{D5370FA6-8941-E713-9444-DB14FDA50567}"/>
              </a:ext>
            </a:extLst>
          </p:cNvPr>
          <p:cNvSpPr txBox="1"/>
          <p:nvPr/>
        </p:nvSpPr>
        <p:spPr>
          <a:xfrm>
            <a:off x="1362075" y="6276826"/>
            <a:ext cx="8582025" cy="369332"/>
          </a:xfrm>
          <a:prstGeom prst="rect">
            <a:avLst/>
          </a:prstGeom>
          <a:noFill/>
        </p:spPr>
        <p:txBody>
          <a:bodyPr wrap="square">
            <a:spAutoFit/>
          </a:bodyPr>
          <a:lstStyle/>
          <a:p>
            <a:r>
              <a:rPr lang="pl-PL" sz="600" dirty="0" err="1">
                <a:solidFill>
                  <a:srgbClr val="491D6C"/>
                </a:solidFill>
                <a:latin typeface="Proxima Nova" panose="02000506030000020004" pitchFamily="50" charset="0"/>
              </a:rPr>
              <a:t>mCRPC</a:t>
            </a:r>
            <a:r>
              <a:rPr lang="pl-PL" sz="600" dirty="0">
                <a:solidFill>
                  <a:srgbClr val="491D6C"/>
                </a:solidFill>
                <a:latin typeface="Proxima Nova" panose="02000506030000020004" pitchFamily="50" charset="0"/>
              </a:rPr>
              <a:t>, rak gruczołu krokowego oporny na kastrację z przerzutami (ang. </a:t>
            </a:r>
            <a:r>
              <a:rPr lang="pl-PL" sz="600" dirty="0" err="1">
                <a:solidFill>
                  <a:srgbClr val="491D6C"/>
                </a:solidFill>
                <a:latin typeface="Proxima Nova" panose="02000506030000020004" pitchFamily="50" charset="0"/>
              </a:rPr>
              <a:t>metastatic</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castration-resistant</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prostate</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cancer</a:t>
            </a:r>
            <a:r>
              <a:rPr lang="pl-PL" sz="600" dirty="0">
                <a:solidFill>
                  <a:srgbClr val="491D6C"/>
                </a:solidFill>
                <a:latin typeface="Proxima Nova" panose="02000506030000020004" pitchFamily="50" charset="0"/>
              </a:rPr>
              <a:t>); LPC, zlokalizowany rak gruczołu krokowego (ang. </a:t>
            </a:r>
            <a:r>
              <a:rPr lang="pl-PL" sz="600" dirty="0" err="1">
                <a:solidFill>
                  <a:srgbClr val="491D6C"/>
                </a:solidFill>
                <a:latin typeface="Proxima Nova" panose="02000506030000020004" pitchFamily="50" charset="0"/>
              </a:rPr>
              <a:t>localized</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prostate</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cancer</a:t>
            </a:r>
            <a:r>
              <a:rPr lang="pl-PL" sz="600" dirty="0">
                <a:solidFill>
                  <a:srgbClr val="491D6C"/>
                </a:solidFill>
                <a:latin typeface="Proxima Nova" panose="02000506030000020004" pitchFamily="50" charset="0"/>
              </a:rPr>
              <a:t>); BCR, nawrót biochemiczny</a:t>
            </a:r>
          </a:p>
          <a:p>
            <a:r>
              <a:rPr lang="pl-PL" sz="600" dirty="0">
                <a:solidFill>
                  <a:srgbClr val="491D6C"/>
                </a:solidFill>
                <a:latin typeface="Proxima Nova" panose="02000506030000020004" pitchFamily="50" charset="0"/>
              </a:rPr>
              <a:t>(ang. </a:t>
            </a:r>
            <a:r>
              <a:rPr lang="pl-PL" sz="600" dirty="0" err="1">
                <a:solidFill>
                  <a:srgbClr val="491D6C"/>
                </a:solidFill>
                <a:latin typeface="Proxima Nova" panose="02000506030000020004" pitchFamily="50" charset="0"/>
              </a:rPr>
              <a:t>biochemical</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recurrence</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nmCRPC</a:t>
            </a:r>
            <a:r>
              <a:rPr lang="pl-PL" sz="600" dirty="0">
                <a:solidFill>
                  <a:srgbClr val="491D6C"/>
                </a:solidFill>
                <a:latin typeface="Proxima Nova" panose="02000506030000020004" pitchFamily="50" charset="0"/>
              </a:rPr>
              <a:t>, rak gruczołu krokowego oporny na kastrację bez przerzutów (ang. </a:t>
            </a:r>
            <a:r>
              <a:rPr lang="pl-PL" sz="600" dirty="0" err="1">
                <a:solidFill>
                  <a:srgbClr val="491D6C"/>
                </a:solidFill>
                <a:latin typeface="Proxima Nova" panose="02000506030000020004" pitchFamily="50" charset="0"/>
              </a:rPr>
              <a:t>nonmetastatic</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castration-resistant</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prostate</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cancer</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mCSPC</a:t>
            </a:r>
            <a:r>
              <a:rPr lang="pl-PL" sz="600" dirty="0">
                <a:solidFill>
                  <a:srgbClr val="491D6C"/>
                </a:solidFill>
                <a:latin typeface="Proxima Nova" panose="02000506030000020004" pitchFamily="50" charset="0"/>
              </a:rPr>
              <a:t>, rak gruczołu krokowego wrażliwy na kastrację z przerzutami </a:t>
            </a:r>
          </a:p>
          <a:p>
            <a:r>
              <a:rPr lang="pl-PL" sz="600" dirty="0">
                <a:solidFill>
                  <a:srgbClr val="491D6C"/>
                </a:solidFill>
                <a:latin typeface="Proxima Nova" panose="02000506030000020004" pitchFamily="50" charset="0"/>
              </a:rPr>
              <a:t>(ang. </a:t>
            </a:r>
            <a:r>
              <a:rPr lang="pl-PL" sz="600" dirty="0" err="1">
                <a:solidFill>
                  <a:srgbClr val="491D6C"/>
                </a:solidFill>
                <a:latin typeface="Proxima Nova" panose="02000506030000020004" pitchFamily="50" charset="0"/>
              </a:rPr>
              <a:t>metastatic</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castration-sensitive</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prostate</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cancer</a:t>
            </a:r>
            <a:r>
              <a:rPr lang="pl-PL" sz="600" dirty="0">
                <a:solidFill>
                  <a:srgbClr val="491D6C"/>
                </a:solidFill>
                <a:latin typeface="Proxima Nova" panose="02000506030000020004" pitchFamily="50" charset="0"/>
              </a:rPr>
              <a:t>).</a:t>
            </a:r>
          </a:p>
        </p:txBody>
      </p:sp>
    </p:spTree>
    <p:extLst>
      <p:ext uri="{BB962C8B-B14F-4D97-AF65-F5344CB8AC3E}">
        <p14:creationId xmlns:p14="http://schemas.microsoft.com/office/powerpoint/2010/main" val="1026812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59CC7BB-906D-C945-9DF6-874D8A91E4E6}"/>
              </a:ext>
            </a:extLst>
          </p:cNvPr>
          <p:cNvSpPr>
            <a:spLocks noGrp="1"/>
          </p:cNvSpPr>
          <p:nvPr>
            <p:ph type="title"/>
          </p:nvPr>
        </p:nvSpPr>
        <p:spPr/>
        <p:txBody>
          <a:bodyPr/>
          <a:lstStyle/>
          <a:p>
            <a:endParaRPr lang="pl-PL"/>
          </a:p>
        </p:txBody>
      </p:sp>
      <p:pic>
        <p:nvPicPr>
          <p:cNvPr id="4" name="Obraz 3">
            <a:extLst>
              <a:ext uri="{FF2B5EF4-FFF2-40B4-BE49-F238E27FC236}">
                <a16:creationId xmlns:a16="http://schemas.microsoft.com/office/drawing/2014/main" id="{DD2BC452-AB80-A8C1-14A7-673816F3C8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3"/>
          </a:xfrm>
          <a:prstGeom prst="rect">
            <a:avLst/>
          </a:prstGeom>
        </p:spPr>
      </p:pic>
      <p:pic>
        <p:nvPicPr>
          <p:cNvPr id="5" name="Obraz 4">
            <a:extLst>
              <a:ext uri="{FF2B5EF4-FFF2-40B4-BE49-F238E27FC236}">
                <a16:creationId xmlns:a16="http://schemas.microsoft.com/office/drawing/2014/main" id="{8AE09E51-1FF2-8B4D-DC41-3BE4C947F0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096" y="185448"/>
            <a:ext cx="1272609" cy="431619"/>
          </a:xfrm>
          <a:prstGeom prst="rect">
            <a:avLst/>
          </a:prstGeom>
        </p:spPr>
      </p:pic>
      <p:pic>
        <p:nvPicPr>
          <p:cNvPr id="6" name="Obraz 5">
            <a:extLst>
              <a:ext uri="{FF2B5EF4-FFF2-40B4-BE49-F238E27FC236}">
                <a16:creationId xmlns:a16="http://schemas.microsoft.com/office/drawing/2014/main" id="{5E032462-D6AD-E78E-FFA0-DD92E1976075}"/>
              </a:ext>
            </a:extLst>
          </p:cNvPr>
          <p:cNvPicPr>
            <a:picLocks noChangeAspect="1"/>
          </p:cNvPicPr>
          <p:nvPr/>
        </p:nvPicPr>
        <p:blipFill>
          <a:blip r:embed="rId4"/>
          <a:stretch>
            <a:fillRect/>
          </a:stretch>
        </p:blipFill>
        <p:spPr>
          <a:xfrm>
            <a:off x="1356096" y="5978905"/>
            <a:ext cx="891617" cy="807790"/>
          </a:xfrm>
          <a:prstGeom prst="rect">
            <a:avLst/>
          </a:prstGeom>
        </p:spPr>
      </p:pic>
      <p:pic>
        <p:nvPicPr>
          <p:cNvPr id="11" name="Symbol zastępczy zawartości 7">
            <a:extLst>
              <a:ext uri="{FF2B5EF4-FFF2-40B4-BE49-F238E27FC236}">
                <a16:creationId xmlns:a16="http://schemas.microsoft.com/office/drawing/2014/main" id="{BC560DD0-A385-D6E2-9F29-75420C2E92B5}"/>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3294527" y="3686396"/>
            <a:ext cx="7697361" cy="2806479"/>
          </a:xfrm>
        </p:spPr>
      </p:pic>
      <p:sp>
        <p:nvSpPr>
          <p:cNvPr id="13" name="pole tekstowe 12">
            <a:extLst>
              <a:ext uri="{FF2B5EF4-FFF2-40B4-BE49-F238E27FC236}">
                <a16:creationId xmlns:a16="http://schemas.microsoft.com/office/drawing/2014/main" id="{5B6DE307-AE2C-5AA5-988E-D50BD134B774}"/>
              </a:ext>
            </a:extLst>
          </p:cNvPr>
          <p:cNvSpPr txBox="1"/>
          <p:nvPr/>
        </p:nvSpPr>
        <p:spPr>
          <a:xfrm>
            <a:off x="4254576" y="4304805"/>
            <a:ext cx="6371552" cy="1569660"/>
          </a:xfrm>
          <a:prstGeom prst="rect">
            <a:avLst/>
          </a:prstGeom>
          <a:noFill/>
        </p:spPr>
        <p:txBody>
          <a:bodyPr wrap="square">
            <a:spAutoFit/>
          </a:bodyPr>
          <a:lstStyle/>
          <a:p>
            <a:r>
              <a:rPr lang="pl-PL" sz="3200" b="1" dirty="0">
                <a:solidFill>
                  <a:srgbClr val="491D6C"/>
                </a:solidFill>
                <a:latin typeface="Proxima Nova" panose="02000506030000020004" pitchFamily="50" charset="0"/>
              </a:rPr>
              <a:t>Skuteczność ERLEADA®</a:t>
            </a:r>
          </a:p>
          <a:p>
            <a:r>
              <a:rPr lang="pl-PL" sz="3200" dirty="0">
                <a:solidFill>
                  <a:srgbClr val="491D6C"/>
                </a:solidFill>
                <a:latin typeface="Proxima Nova" panose="02000506030000020004" pitchFamily="50" charset="0"/>
              </a:rPr>
              <a:t>w </a:t>
            </a:r>
            <a:r>
              <a:rPr lang="pl-PL" sz="3200" dirty="0" err="1">
                <a:solidFill>
                  <a:srgbClr val="491D6C"/>
                </a:solidFill>
                <a:latin typeface="Proxima Nova" panose="02000506030000020004" pitchFamily="50" charset="0"/>
              </a:rPr>
              <a:t>mHSPC</a:t>
            </a:r>
            <a:r>
              <a:rPr lang="pl-PL" sz="3200" dirty="0">
                <a:solidFill>
                  <a:srgbClr val="491D6C"/>
                </a:solidFill>
                <a:latin typeface="Proxima Nova" panose="02000506030000020004" pitchFamily="50" charset="0"/>
              </a:rPr>
              <a:t> na podstawie wyników </a:t>
            </a:r>
          </a:p>
          <a:p>
            <a:r>
              <a:rPr lang="pl-PL" sz="3200" dirty="0">
                <a:solidFill>
                  <a:srgbClr val="491D6C"/>
                </a:solidFill>
                <a:latin typeface="Proxima Nova" panose="02000506030000020004" pitchFamily="50" charset="0"/>
              </a:rPr>
              <a:t>badania III fazy TITAN</a:t>
            </a:r>
          </a:p>
        </p:txBody>
      </p:sp>
    </p:spTree>
    <p:extLst>
      <p:ext uri="{BB962C8B-B14F-4D97-AF65-F5344CB8AC3E}">
        <p14:creationId xmlns:p14="http://schemas.microsoft.com/office/powerpoint/2010/main" val="1301023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1FCA99F4-23DB-0DD9-F9F3-EFA800B3AC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p:spPr>
      </p:pic>
      <p:pic>
        <p:nvPicPr>
          <p:cNvPr id="5" name="Obraz 4">
            <a:extLst>
              <a:ext uri="{FF2B5EF4-FFF2-40B4-BE49-F238E27FC236}">
                <a16:creationId xmlns:a16="http://schemas.microsoft.com/office/drawing/2014/main" id="{91D6E3D8-B028-6B33-4D19-5BB2663F20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7" name="pole tekstowe 6">
            <a:extLst>
              <a:ext uri="{FF2B5EF4-FFF2-40B4-BE49-F238E27FC236}">
                <a16:creationId xmlns:a16="http://schemas.microsoft.com/office/drawing/2014/main" id="{35EC94B3-AE61-7DF6-B9E8-6178872A4BE0}"/>
              </a:ext>
            </a:extLst>
          </p:cNvPr>
          <p:cNvSpPr txBox="1"/>
          <p:nvPr/>
        </p:nvSpPr>
        <p:spPr>
          <a:xfrm>
            <a:off x="1351280" y="6319190"/>
            <a:ext cx="8107680" cy="384721"/>
          </a:xfrm>
          <a:prstGeom prst="rect">
            <a:avLst/>
          </a:prstGeom>
          <a:noFill/>
        </p:spPr>
        <p:txBody>
          <a:bodyPr wrap="square">
            <a:spAutoFit/>
          </a:bodyPr>
          <a:lstStyle/>
          <a:p>
            <a:r>
              <a:rPr lang="pl" sz="700" baseline="30000" dirty="0">
                <a:solidFill>
                  <a:srgbClr val="491D6C"/>
                </a:solidFill>
                <a:latin typeface="Proxima Nova" panose="02000506030000020004" pitchFamily="50" charset="0"/>
                <a:ea typeface="ＭＳ Ｐゴシック"/>
              </a:rPr>
              <a:t>a</a:t>
            </a:r>
            <a:r>
              <a:rPr lang="pl" sz="700" dirty="0">
                <a:solidFill>
                  <a:srgbClr val="491D6C"/>
                </a:solidFill>
                <a:latin typeface="Proxima Nova" panose="02000506030000020004" pitchFamily="50" charset="0"/>
                <a:ea typeface="ＭＳ Ｐゴシック"/>
              </a:rPr>
              <a:t>Na podstawie kryteriów PCWG2.</a:t>
            </a:r>
            <a:endParaRPr lang="pl-PL" sz="600" dirty="0">
              <a:solidFill>
                <a:srgbClr val="491D6C"/>
              </a:solidFill>
              <a:latin typeface="Proxima Nova" panose="02000506030000020004" pitchFamily="50" charset="0"/>
            </a:endParaRPr>
          </a:p>
          <a:p>
            <a:r>
              <a:rPr lang="pl-PL" sz="600" dirty="0">
                <a:solidFill>
                  <a:srgbClr val="491D6C"/>
                </a:solidFill>
                <a:latin typeface="Proxima Nova" panose="02000506030000020004" pitchFamily="50" charset="0"/>
              </a:rPr>
              <a:t>ADT: terapia supresji androgenowej; APA: </a:t>
            </a:r>
            <a:r>
              <a:rPr lang="pl-PL" sz="600" dirty="0" err="1">
                <a:solidFill>
                  <a:srgbClr val="491D6C"/>
                </a:solidFill>
                <a:latin typeface="Proxima Nova" panose="02000506030000020004" pitchFamily="50" charset="0"/>
              </a:rPr>
              <a:t>apalutamid</a:t>
            </a:r>
            <a:r>
              <a:rPr lang="pl-PL" sz="600" dirty="0">
                <a:solidFill>
                  <a:srgbClr val="491D6C"/>
                </a:solidFill>
                <a:latin typeface="Proxima Nova" panose="02000506030000020004" pitchFamily="50" charset="0"/>
              </a:rPr>
              <a:t>; ECOG PS: stan sprawności w skali Wschodniej Grupy Współpracy Onkologicznej; </a:t>
            </a:r>
            <a:r>
              <a:rPr lang="pl-PL" sz="600" dirty="0" err="1">
                <a:solidFill>
                  <a:srgbClr val="491D6C"/>
                </a:solidFill>
                <a:latin typeface="Proxima Nova" panose="02000506030000020004" pitchFamily="50" charset="0"/>
              </a:rPr>
              <a:t>mHSPC</a:t>
            </a:r>
            <a:r>
              <a:rPr lang="pl-PL" sz="600" dirty="0">
                <a:solidFill>
                  <a:srgbClr val="491D6C"/>
                </a:solidFill>
                <a:latin typeface="Proxima Nova" panose="02000506030000020004" pitchFamily="50" charset="0"/>
              </a:rPr>
              <a:t>: rak gruczołu krokowego wrażliwy na kastrację z przerzutami; OS: całkowity czas przeżycia; PBO: placebo; PFS2: czas przeżycia bez drugiej progresji choroby; </a:t>
            </a:r>
            <a:r>
              <a:rPr lang="pl-PL" sz="600" dirty="0" err="1">
                <a:solidFill>
                  <a:srgbClr val="491D6C"/>
                </a:solidFill>
                <a:latin typeface="Proxima Nova" panose="02000506030000020004" pitchFamily="50" charset="0"/>
              </a:rPr>
              <a:t>Pn</a:t>
            </a:r>
            <a:r>
              <a:rPr lang="pl-PL" sz="600" dirty="0">
                <a:solidFill>
                  <a:srgbClr val="491D6C"/>
                </a:solidFill>
                <a:latin typeface="Proxima Nova" panose="02000506030000020004" pitchFamily="50" charset="0"/>
              </a:rPr>
              <a:t>: Północna; </a:t>
            </a:r>
            <a:r>
              <a:rPr lang="pl-PL" sz="600" dirty="0" err="1">
                <a:solidFill>
                  <a:srgbClr val="491D6C"/>
                </a:solidFill>
                <a:latin typeface="Proxima Nova" panose="02000506030000020004" pitchFamily="50" charset="0"/>
              </a:rPr>
              <a:t>rPFS</a:t>
            </a:r>
            <a:r>
              <a:rPr lang="pl-PL" sz="600" dirty="0">
                <a:solidFill>
                  <a:srgbClr val="491D6C"/>
                </a:solidFill>
                <a:latin typeface="Proxima Nova" panose="02000506030000020004" pitchFamily="50" charset="0"/>
              </a:rPr>
              <a:t>: czas przeżycia bez progresji radiologicznej; UE: Unia Europejska. IA1- pierwsza analiza śródokresowa, FA-analiza końcowa</a:t>
            </a:r>
          </a:p>
        </p:txBody>
      </p:sp>
      <p:pic>
        <p:nvPicPr>
          <p:cNvPr id="9" name="Obraz 8">
            <a:extLst>
              <a:ext uri="{FF2B5EF4-FFF2-40B4-BE49-F238E27FC236}">
                <a16:creationId xmlns:a16="http://schemas.microsoft.com/office/drawing/2014/main" id="{A72C99F1-3853-E309-05F6-014DEBB577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1953" y="1231012"/>
            <a:ext cx="4333324" cy="3797836"/>
          </a:xfrm>
          <a:prstGeom prst="rect">
            <a:avLst/>
          </a:prstGeom>
        </p:spPr>
      </p:pic>
      <p:pic>
        <p:nvPicPr>
          <p:cNvPr id="15" name="Obraz 14">
            <a:extLst>
              <a:ext uri="{FF2B5EF4-FFF2-40B4-BE49-F238E27FC236}">
                <a16:creationId xmlns:a16="http://schemas.microsoft.com/office/drawing/2014/main" id="{736D0919-BA47-A42E-4661-190790DB02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2429" y="1208600"/>
            <a:ext cx="4326134" cy="3001975"/>
          </a:xfrm>
          <a:prstGeom prst="rect">
            <a:avLst/>
          </a:prstGeom>
        </p:spPr>
      </p:pic>
      <p:pic>
        <p:nvPicPr>
          <p:cNvPr id="17" name="Obraz 16">
            <a:extLst>
              <a:ext uri="{FF2B5EF4-FFF2-40B4-BE49-F238E27FC236}">
                <a16:creationId xmlns:a16="http://schemas.microsoft.com/office/drawing/2014/main" id="{B3C36D1F-9FAF-B790-4A46-F76C0E6776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1953" y="4591097"/>
            <a:ext cx="4333324" cy="1627056"/>
          </a:xfrm>
          <a:prstGeom prst="rect">
            <a:avLst/>
          </a:prstGeom>
        </p:spPr>
      </p:pic>
      <p:pic>
        <p:nvPicPr>
          <p:cNvPr id="18" name="Obraz 17">
            <a:extLst>
              <a:ext uri="{FF2B5EF4-FFF2-40B4-BE49-F238E27FC236}">
                <a16:creationId xmlns:a16="http://schemas.microsoft.com/office/drawing/2014/main" id="{B31183F8-3B62-9439-9DD6-745B079697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2429" y="4591097"/>
            <a:ext cx="4333324" cy="1627056"/>
          </a:xfrm>
          <a:prstGeom prst="rect">
            <a:avLst/>
          </a:prstGeom>
        </p:spPr>
      </p:pic>
      <p:pic>
        <p:nvPicPr>
          <p:cNvPr id="20" name="Obraz 19">
            <a:extLst>
              <a:ext uri="{FF2B5EF4-FFF2-40B4-BE49-F238E27FC236}">
                <a16:creationId xmlns:a16="http://schemas.microsoft.com/office/drawing/2014/main" id="{30B368FA-C8CE-4115-21F4-D4CCFD8DA2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01954" y="3824480"/>
            <a:ext cx="4341393" cy="1233331"/>
          </a:xfrm>
          <a:prstGeom prst="rect">
            <a:avLst/>
          </a:prstGeom>
        </p:spPr>
      </p:pic>
      <p:pic>
        <p:nvPicPr>
          <p:cNvPr id="22" name="Obraz 21">
            <a:extLst>
              <a:ext uri="{FF2B5EF4-FFF2-40B4-BE49-F238E27FC236}">
                <a16:creationId xmlns:a16="http://schemas.microsoft.com/office/drawing/2014/main" id="{13B18044-06AF-A34D-C398-4984DF5C90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1485" y="3840896"/>
            <a:ext cx="4326134" cy="790974"/>
          </a:xfrm>
          <a:prstGeom prst="rect">
            <a:avLst/>
          </a:prstGeom>
        </p:spPr>
      </p:pic>
      <p:sp>
        <p:nvSpPr>
          <p:cNvPr id="24" name="pole tekstowe 23">
            <a:extLst>
              <a:ext uri="{FF2B5EF4-FFF2-40B4-BE49-F238E27FC236}">
                <a16:creationId xmlns:a16="http://schemas.microsoft.com/office/drawing/2014/main" id="{DCC698C2-17DE-2E68-FE94-9E872373F18C}"/>
              </a:ext>
            </a:extLst>
          </p:cNvPr>
          <p:cNvSpPr txBox="1"/>
          <p:nvPr/>
        </p:nvSpPr>
        <p:spPr>
          <a:xfrm>
            <a:off x="1351280" y="296808"/>
            <a:ext cx="6096000" cy="461665"/>
          </a:xfrm>
          <a:prstGeom prst="rect">
            <a:avLst/>
          </a:prstGeom>
          <a:noFill/>
        </p:spPr>
        <p:txBody>
          <a:bodyPr wrap="square">
            <a:spAutoFit/>
          </a:bodyPr>
          <a:lstStyle/>
          <a:p>
            <a:r>
              <a:rPr lang="pl-PL" sz="2400" b="1" dirty="0">
                <a:solidFill>
                  <a:srgbClr val="491D6C"/>
                </a:solidFill>
                <a:latin typeface="Proxima Nova" panose="02000506030000020004" pitchFamily="50" charset="0"/>
              </a:rPr>
              <a:t>TITAN: Plan przebiegu badania</a:t>
            </a:r>
          </a:p>
        </p:txBody>
      </p:sp>
      <p:sp>
        <p:nvSpPr>
          <p:cNvPr id="26" name="pole tekstowe 25">
            <a:extLst>
              <a:ext uri="{FF2B5EF4-FFF2-40B4-BE49-F238E27FC236}">
                <a16:creationId xmlns:a16="http://schemas.microsoft.com/office/drawing/2014/main" id="{8D188C90-B10D-B243-AC80-BEB30CF9DA08}"/>
              </a:ext>
            </a:extLst>
          </p:cNvPr>
          <p:cNvSpPr txBox="1"/>
          <p:nvPr/>
        </p:nvSpPr>
        <p:spPr>
          <a:xfrm>
            <a:off x="3003095" y="1598140"/>
            <a:ext cx="1971040" cy="307777"/>
          </a:xfrm>
          <a:prstGeom prst="rect">
            <a:avLst/>
          </a:prstGeom>
          <a:noFill/>
        </p:spPr>
        <p:txBody>
          <a:bodyPr wrap="square">
            <a:spAutoFit/>
          </a:bodyPr>
          <a:lstStyle/>
          <a:p>
            <a:pPr algn="ctr"/>
            <a:r>
              <a:rPr lang="pl-PL" sz="1400" b="1" dirty="0">
                <a:solidFill>
                  <a:srgbClr val="491D6C"/>
                </a:solidFill>
                <a:latin typeface="Proxima Nova" panose="02000506030000020004" pitchFamily="50" charset="0"/>
              </a:rPr>
              <a:t>Pacjenci (N=1052)</a:t>
            </a:r>
          </a:p>
        </p:txBody>
      </p:sp>
      <p:sp>
        <p:nvSpPr>
          <p:cNvPr id="28" name="pole tekstowe 27">
            <a:extLst>
              <a:ext uri="{FF2B5EF4-FFF2-40B4-BE49-F238E27FC236}">
                <a16:creationId xmlns:a16="http://schemas.microsoft.com/office/drawing/2014/main" id="{FBC87044-6201-3804-0EFB-4E6AC1540543}"/>
              </a:ext>
            </a:extLst>
          </p:cNvPr>
          <p:cNvSpPr txBox="1"/>
          <p:nvPr/>
        </p:nvSpPr>
        <p:spPr>
          <a:xfrm>
            <a:off x="2336152" y="2030362"/>
            <a:ext cx="3243342" cy="646331"/>
          </a:xfrm>
          <a:prstGeom prst="rect">
            <a:avLst/>
          </a:prstGeom>
          <a:noFill/>
        </p:spPr>
        <p:txBody>
          <a:bodyPr wrap="square">
            <a:spAutoFit/>
          </a:bodyPr>
          <a:lstStyle/>
          <a:p>
            <a:r>
              <a:rPr lang="pl-PL" sz="900" b="1" u="sng" dirty="0">
                <a:solidFill>
                  <a:srgbClr val="491D6C"/>
                </a:solidFill>
                <a:latin typeface="Proxima Nova" panose="02000506030000020004" pitchFamily="50" charset="0"/>
              </a:rPr>
              <a:t>Kryteria włączenia:</a:t>
            </a:r>
          </a:p>
          <a:p>
            <a:r>
              <a:rPr lang="pl-PL" sz="900" dirty="0">
                <a:solidFill>
                  <a:srgbClr val="491D6C"/>
                </a:solidFill>
                <a:latin typeface="Proxima Nova" panose="02000506030000020004" pitchFamily="50" charset="0"/>
              </a:rPr>
              <a:t>Wrażliwy na kastrację</a:t>
            </a:r>
          </a:p>
          <a:p>
            <a:r>
              <a:rPr lang="pl-PL" sz="900" dirty="0">
                <a:solidFill>
                  <a:srgbClr val="491D6C"/>
                </a:solidFill>
                <a:latin typeface="Proxima Nova" panose="02000506030000020004" pitchFamily="50" charset="0"/>
              </a:rPr>
              <a:t>Odległe przerzuty z ≥1 zmianą w scyntygrafii kości</a:t>
            </a:r>
          </a:p>
          <a:p>
            <a:r>
              <a:rPr lang="pl-PL" sz="900" dirty="0">
                <a:solidFill>
                  <a:srgbClr val="491D6C"/>
                </a:solidFill>
                <a:latin typeface="Proxima Nova" panose="02000506030000020004" pitchFamily="50" charset="0"/>
              </a:rPr>
              <a:t>ECOG PS 0 lub 1</a:t>
            </a:r>
          </a:p>
        </p:txBody>
      </p:sp>
      <p:sp>
        <p:nvSpPr>
          <p:cNvPr id="30" name="pole tekstowe 29">
            <a:extLst>
              <a:ext uri="{FF2B5EF4-FFF2-40B4-BE49-F238E27FC236}">
                <a16:creationId xmlns:a16="http://schemas.microsoft.com/office/drawing/2014/main" id="{311D9B04-175D-F593-A916-99FA5CE19ED7}"/>
              </a:ext>
            </a:extLst>
          </p:cNvPr>
          <p:cNvSpPr txBox="1"/>
          <p:nvPr/>
        </p:nvSpPr>
        <p:spPr>
          <a:xfrm>
            <a:off x="2342046" y="2721377"/>
            <a:ext cx="3237447" cy="369332"/>
          </a:xfrm>
          <a:prstGeom prst="rect">
            <a:avLst/>
          </a:prstGeom>
          <a:noFill/>
        </p:spPr>
        <p:txBody>
          <a:bodyPr wrap="square">
            <a:spAutoFit/>
          </a:bodyPr>
          <a:lstStyle/>
          <a:p>
            <a:r>
              <a:rPr lang="pl-PL" sz="900" b="1" u="sng" dirty="0">
                <a:solidFill>
                  <a:srgbClr val="491D6C"/>
                </a:solidFill>
                <a:latin typeface="Proxima Nova" panose="02000506030000020004" pitchFamily="50" charset="0"/>
              </a:rPr>
              <a:t>Wymaganie w trakcie badania:</a:t>
            </a:r>
          </a:p>
          <a:p>
            <a:r>
              <a:rPr lang="pl-PL" sz="900" dirty="0">
                <a:solidFill>
                  <a:srgbClr val="491D6C"/>
                </a:solidFill>
                <a:latin typeface="Proxima Nova" panose="02000506030000020004" pitchFamily="50" charset="0"/>
              </a:rPr>
              <a:t>Ciągła ADT</a:t>
            </a:r>
          </a:p>
        </p:txBody>
      </p:sp>
      <p:sp>
        <p:nvSpPr>
          <p:cNvPr id="33" name="pole tekstowe 32">
            <a:extLst>
              <a:ext uri="{FF2B5EF4-FFF2-40B4-BE49-F238E27FC236}">
                <a16:creationId xmlns:a16="http://schemas.microsoft.com/office/drawing/2014/main" id="{72D66816-F6AD-1F11-C44B-A60A333C2293}"/>
              </a:ext>
            </a:extLst>
          </p:cNvPr>
          <p:cNvSpPr txBox="1"/>
          <p:nvPr/>
        </p:nvSpPr>
        <p:spPr>
          <a:xfrm>
            <a:off x="2345866" y="3134003"/>
            <a:ext cx="3237447" cy="784830"/>
          </a:xfrm>
          <a:prstGeom prst="rect">
            <a:avLst/>
          </a:prstGeom>
          <a:noFill/>
        </p:spPr>
        <p:txBody>
          <a:bodyPr wrap="square">
            <a:spAutoFit/>
          </a:bodyPr>
          <a:lstStyle/>
          <a:p>
            <a:r>
              <a:rPr lang="pl-PL" sz="900" b="1" u="sng" dirty="0">
                <a:solidFill>
                  <a:srgbClr val="491D6C"/>
                </a:solidFill>
                <a:latin typeface="Proxima Nova" panose="02000506030000020004" pitchFamily="50" charset="0"/>
              </a:rPr>
              <a:t>Dozwolone:</a:t>
            </a:r>
          </a:p>
          <a:p>
            <a:r>
              <a:rPr lang="pl-PL" sz="900" dirty="0">
                <a:solidFill>
                  <a:srgbClr val="491D6C"/>
                </a:solidFill>
                <a:latin typeface="Proxima Nova" panose="02000506030000020004" pitchFamily="50" charset="0"/>
              </a:rPr>
              <a:t>Wcześniejsze leczenie </a:t>
            </a:r>
            <a:r>
              <a:rPr lang="pl-PL" sz="900" dirty="0" err="1">
                <a:solidFill>
                  <a:srgbClr val="491D6C"/>
                </a:solidFill>
                <a:latin typeface="Proxima Nova" panose="02000506030000020004" pitchFamily="50" charset="0"/>
              </a:rPr>
              <a:t>docetakselem</a:t>
            </a:r>
            <a:endParaRPr lang="pl-PL" sz="900" dirty="0">
              <a:solidFill>
                <a:srgbClr val="491D6C"/>
              </a:solidFill>
              <a:latin typeface="Proxima Nova" panose="02000506030000020004" pitchFamily="50" charset="0"/>
            </a:endParaRPr>
          </a:p>
          <a:p>
            <a:r>
              <a:rPr lang="pl-PL" sz="900" b="1" dirty="0">
                <a:solidFill>
                  <a:srgbClr val="C2D500"/>
                </a:solidFill>
                <a:latin typeface="Proxima Nova" panose="02000506030000020004" pitchFamily="50" charset="0"/>
              </a:rPr>
              <a:t>ADT przez ≤6 m-</a:t>
            </a:r>
            <a:r>
              <a:rPr lang="pl-PL" sz="900" b="1" dirty="0" err="1">
                <a:solidFill>
                  <a:srgbClr val="C2D500"/>
                </a:solidFill>
                <a:latin typeface="Proxima Nova" panose="02000506030000020004" pitchFamily="50" charset="0"/>
              </a:rPr>
              <a:t>cy</a:t>
            </a:r>
            <a:r>
              <a:rPr lang="pl-PL" sz="900" b="1" dirty="0">
                <a:solidFill>
                  <a:srgbClr val="C2D500"/>
                </a:solidFill>
                <a:latin typeface="Proxima Nova" panose="02000506030000020004" pitchFamily="50" charset="0"/>
              </a:rPr>
              <a:t> w </a:t>
            </a:r>
            <a:r>
              <a:rPr lang="pl-PL" sz="900" b="1" dirty="0" err="1">
                <a:solidFill>
                  <a:srgbClr val="C2D500"/>
                </a:solidFill>
                <a:latin typeface="Proxima Nova" panose="02000506030000020004" pitchFamily="50" charset="0"/>
              </a:rPr>
              <a:t>mHSPC</a:t>
            </a:r>
            <a:r>
              <a:rPr lang="pl-PL" sz="900" b="1" dirty="0">
                <a:solidFill>
                  <a:srgbClr val="C2D500"/>
                </a:solidFill>
                <a:latin typeface="Proxima Nova" panose="02000506030000020004" pitchFamily="50" charset="0"/>
              </a:rPr>
              <a:t> lub ≤3 lata </a:t>
            </a:r>
            <a:br>
              <a:rPr lang="pl-PL" sz="900" b="1" dirty="0">
                <a:solidFill>
                  <a:srgbClr val="C2D500"/>
                </a:solidFill>
                <a:latin typeface="Proxima Nova" panose="02000506030000020004" pitchFamily="50" charset="0"/>
              </a:rPr>
            </a:br>
            <a:r>
              <a:rPr lang="pl-PL" sz="900" b="1" dirty="0">
                <a:solidFill>
                  <a:srgbClr val="C2D500"/>
                </a:solidFill>
                <a:latin typeface="Proxima Nova" panose="02000506030000020004" pitchFamily="50" charset="0"/>
              </a:rPr>
              <a:t>w przypadku choroby ograniczonej</a:t>
            </a:r>
          </a:p>
          <a:p>
            <a:r>
              <a:rPr lang="pl-PL" sz="900" dirty="0">
                <a:solidFill>
                  <a:srgbClr val="491D6C"/>
                </a:solidFill>
                <a:latin typeface="Proxima Nova" panose="02000506030000020004" pitchFamily="50" charset="0"/>
              </a:rPr>
              <a:t>Miejscowe leczenie zakończone ≥1 rok wcześniej</a:t>
            </a:r>
          </a:p>
        </p:txBody>
      </p:sp>
      <p:sp>
        <p:nvSpPr>
          <p:cNvPr id="35" name="pole tekstowe 34">
            <a:extLst>
              <a:ext uri="{FF2B5EF4-FFF2-40B4-BE49-F238E27FC236}">
                <a16:creationId xmlns:a16="http://schemas.microsoft.com/office/drawing/2014/main" id="{99A0409C-B874-B79E-89E0-2D9AB4B435F3}"/>
              </a:ext>
            </a:extLst>
          </p:cNvPr>
          <p:cNvSpPr txBox="1"/>
          <p:nvPr/>
        </p:nvSpPr>
        <p:spPr>
          <a:xfrm>
            <a:off x="2336152" y="3956033"/>
            <a:ext cx="3237447" cy="646331"/>
          </a:xfrm>
          <a:prstGeom prst="rect">
            <a:avLst/>
          </a:prstGeom>
          <a:noFill/>
        </p:spPr>
        <p:txBody>
          <a:bodyPr wrap="square">
            <a:spAutoFit/>
          </a:bodyPr>
          <a:lstStyle/>
          <a:p>
            <a:r>
              <a:rPr lang="pl-PL" sz="900" b="1" u="sng" dirty="0">
                <a:solidFill>
                  <a:srgbClr val="491D6C"/>
                </a:solidFill>
                <a:latin typeface="Proxima Nova" panose="02000506030000020004" pitchFamily="50" charset="0"/>
              </a:rPr>
              <a:t>Czynniki stratyfikacji:</a:t>
            </a:r>
          </a:p>
          <a:p>
            <a:r>
              <a:rPr lang="pl-PL" sz="900" dirty="0">
                <a:solidFill>
                  <a:srgbClr val="491D6C"/>
                </a:solidFill>
                <a:latin typeface="Proxima Nova" panose="02000506030000020004" pitchFamily="50" charset="0"/>
              </a:rPr>
              <a:t>Wynik w skali </a:t>
            </a:r>
            <a:r>
              <a:rPr lang="pl-PL" sz="900" dirty="0" err="1">
                <a:solidFill>
                  <a:srgbClr val="491D6C"/>
                </a:solidFill>
                <a:latin typeface="Proxima Nova" panose="02000506030000020004" pitchFamily="50" charset="0"/>
              </a:rPr>
              <a:t>Gleasona</a:t>
            </a:r>
            <a:r>
              <a:rPr lang="pl-PL" sz="900" dirty="0">
                <a:solidFill>
                  <a:srgbClr val="491D6C"/>
                </a:solidFill>
                <a:latin typeface="Proxima Nova" panose="02000506030000020004" pitchFamily="50" charset="0"/>
              </a:rPr>
              <a:t> w chwili rozpoznania (≤7 vs &gt;7)</a:t>
            </a:r>
          </a:p>
          <a:p>
            <a:r>
              <a:rPr lang="pl-PL" sz="900" dirty="0">
                <a:solidFill>
                  <a:srgbClr val="491D6C"/>
                </a:solidFill>
                <a:latin typeface="Proxima Nova" panose="02000506030000020004" pitchFamily="50" charset="0"/>
              </a:rPr>
              <a:t>Region (Ameryka Pn. i UE vs wszystkie pozostałe kraje)</a:t>
            </a:r>
          </a:p>
          <a:p>
            <a:r>
              <a:rPr lang="pl-PL" sz="900" dirty="0">
                <a:solidFill>
                  <a:srgbClr val="491D6C"/>
                </a:solidFill>
                <a:latin typeface="Proxima Nova" panose="02000506030000020004" pitchFamily="50" charset="0"/>
              </a:rPr>
              <a:t>Wcześniejsze leczenie </a:t>
            </a:r>
            <a:r>
              <a:rPr lang="pl-PL" sz="900" dirty="0" err="1">
                <a:solidFill>
                  <a:srgbClr val="491D6C"/>
                </a:solidFill>
                <a:latin typeface="Proxima Nova" panose="02000506030000020004" pitchFamily="50" charset="0"/>
              </a:rPr>
              <a:t>docetakselem</a:t>
            </a:r>
            <a:r>
              <a:rPr lang="pl-PL" sz="900" dirty="0">
                <a:solidFill>
                  <a:srgbClr val="491D6C"/>
                </a:solidFill>
                <a:latin typeface="Proxima Nova" panose="02000506030000020004" pitchFamily="50" charset="0"/>
              </a:rPr>
              <a:t> (tak vs nie)</a:t>
            </a:r>
          </a:p>
        </p:txBody>
      </p:sp>
      <p:sp>
        <p:nvSpPr>
          <p:cNvPr id="37" name="pole tekstowe 36">
            <a:extLst>
              <a:ext uri="{FF2B5EF4-FFF2-40B4-BE49-F238E27FC236}">
                <a16:creationId xmlns:a16="http://schemas.microsoft.com/office/drawing/2014/main" id="{9CF405A6-BFFA-6A90-05FF-30F78EA03E97}"/>
              </a:ext>
            </a:extLst>
          </p:cNvPr>
          <p:cNvSpPr txBox="1"/>
          <p:nvPr/>
        </p:nvSpPr>
        <p:spPr>
          <a:xfrm>
            <a:off x="2384640" y="4865096"/>
            <a:ext cx="3237447" cy="276999"/>
          </a:xfrm>
          <a:prstGeom prst="rect">
            <a:avLst/>
          </a:prstGeom>
          <a:noFill/>
        </p:spPr>
        <p:txBody>
          <a:bodyPr wrap="square">
            <a:spAutoFit/>
          </a:bodyPr>
          <a:lstStyle/>
          <a:p>
            <a:r>
              <a:rPr lang="pl-PL" sz="1200" b="1" dirty="0">
                <a:solidFill>
                  <a:schemeClr val="bg1"/>
                </a:solidFill>
                <a:latin typeface="Proxima Nova" panose="02000506030000020004" pitchFamily="50" charset="0"/>
              </a:rPr>
              <a:t>Drugorzędowe punkty końcowe</a:t>
            </a:r>
          </a:p>
        </p:txBody>
      </p:sp>
      <p:sp>
        <p:nvSpPr>
          <p:cNvPr id="39" name="pole tekstowe 38">
            <a:extLst>
              <a:ext uri="{FF2B5EF4-FFF2-40B4-BE49-F238E27FC236}">
                <a16:creationId xmlns:a16="http://schemas.microsoft.com/office/drawing/2014/main" id="{05D15C5C-243B-440D-A055-60F3619051DD}"/>
              </a:ext>
            </a:extLst>
          </p:cNvPr>
          <p:cNvSpPr txBox="1"/>
          <p:nvPr/>
        </p:nvSpPr>
        <p:spPr>
          <a:xfrm>
            <a:off x="2351236" y="5209175"/>
            <a:ext cx="3748999" cy="646331"/>
          </a:xfrm>
          <a:prstGeom prst="rect">
            <a:avLst/>
          </a:prstGeom>
          <a:noFill/>
        </p:spPr>
        <p:txBody>
          <a:bodyPr wrap="square">
            <a:spAutoFit/>
          </a:bodyPr>
          <a:lstStyle/>
          <a:p>
            <a:r>
              <a:rPr lang="pl-PL" sz="900" dirty="0">
                <a:solidFill>
                  <a:srgbClr val="491D6C"/>
                </a:solidFill>
                <a:latin typeface="Proxima Nova" panose="02000506030000020004" pitchFamily="50" charset="0"/>
              </a:rPr>
              <a:t>Czas do rozpoczęcia chemioterapii cytotoksycznej</a:t>
            </a:r>
          </a:p>
          <a:p>
            <a:r>
              <a:rPr lang="pl-PL" sz="900" dirty="0">
                <a:solidFill>
                  <a:srgbClr val="491D6C"/>
                </a:solidFill>
                <a:latin typeface="Proxima Nova" panose="02000506030000020004" pitchFamily="50" charset="0"/>
              </a:rPr>
              <a:t>Czas do progresji bólu</a:t>
            </a:r>
          </a:p>
          <a:p>
            <a:r>
              <a:rPr lang="pl-PL" sz="900" dirty="0">
                <a:solidFill>
                  <a:srgbClr val="491D6C"/>
                </a:solidFill>
                <a:latin typeface="Proxima Nova" panose="02000506030000020004" pitchFamily="50" charset="0"/>
              </a:rPr>
              <a:t>Czas do rozpoczęcia przewlekłego stosowania leków opioidowych</a:t>
            </a:r>
          </a:p>
          <a:p>
            <a:r>
              <a:rPr lang="pl-PL" sz="900" dirty="0">
                <a:solidFill>
                  <a:srgbClr val="491D6C"/>
                </a:solidFill>
                <a:latin typeface="Proxima Nova" panose="02000506030000020004" pitchFamily="50" charset="0"/>
              </a:rPr>
              <a:t>Czas do wystąpienia zdarzenia związanego z kośćcem</a:t>
            </a:r>
          </a:p>
        </p:txBody>
      </p:sp>
      <p:sp>
        <p:nvSpPr>
          <p:cNvPr id="41" name="pole tekstowe 40">
            <a:extLst>
              <a:ext uri="{FF2B5EF4-FFF2-40B4-BE49-F238E27FC236}">
                <a16:creationId xmlns:a16="http://schemas.microsoft.com/office/drawing/2014/main" id="{1B8E3277-381F-0FD9-9B76-69ED75EFE35A}"/>
              </a:ext>
            </a:extLst>
          </p:cNvPr>
          <p:cNvSpPr txBox="1"/>
          <p:nvPr/>
        </p:nvSpPr>
        <p:spPr>
          <a:xfrm>
            <a:off x="6870178" y="4865096"/>
            <a:ext cx="3249182" cy="276999"/>
          </a:xfrm>
          <a:prstGeom prst="rect">
            <a:avLst/>
          </a:prstGeom>
          <a:noFill/>
        </p:spPr>
        <p:txBody>
          <a:bodyPr wrap="square">
            <a:spAutoFit/>
          </a:bodyPr>
          <a:lstStyle/>
          <a:p>
            <a:r>
              <a:rPr lang="pl-PL" sz="1200" b="1" dirty="0">
                <a:solidFill>
                  <a:schemeClr val="bg1"/>
                </a:solidFill>
                <a:latin typeface="Proxima Nova" panose="02000506030000020004" pitchFamily="50" charset="0"/>
              </a:rPr>
              <a:t>Inne klinicznie istotne punkty końcowe</a:t>
            </a:r>
          </a:p>
        </p:txBody>
      </p:sp>
      <p:sp>
        <p:nvSpPr>
          <p:cNvPr id="43" name="pole tekstowe 42">
            <a:extLst>
              <a:ext uri="{FF2B5EF4-FFF2-40B4-BE49-F238E27FC236}">
                <a16:creationId xmlns:a16="http://schemas.microsoft.com/office/drawing/2014/main" id="{A3CACA2C-6D87-43B0-4693-F29882539C95}"/>
              </a:ext>
            </a:extLst>
          </p:cNvPr>
          <p:cNvSpPr txBox="1"/>
          <p:nvPr/>
        </p:nvSpPr>
        <p:spPr>
          <a:xfrm>
            <a:off x="6758013" y="5176708"/>
            <a:ext cx="3770243" cy="707886"/>
          </a:xfrm>
          <a:prstGeom prst="rect">
            <a:avLst/>
          </a:prstGeom>
          <a:noFill/>
        </p:spPr>
        <p:txBody>
          <a:bodyPr wrap="square">
            <a:spAutoFit/>
          </a:bodyPr>
          <a:lstStyle/>
          <a:p>
            <a:r>
              <a:rPr lang="pl-PL" sz="1000" dirty="0">
                <a:solidFill>
                  <a:srgbClr val="491D6C"/>
                </a:solidFill>
                <a:latin typeface="Proxima Nova" panose="02000506030000020004" pitchFamily="50" charset="0"/>
              </a:rPr>
              <a:t>Czas do wystąpienia objawowej miejscowej progresji choroby</a:t>
            </a:r>
          </a:p>
          <a:p>
            <a:r>
              <a:rPr lang="pl-PL" sz="1000" dirty="0">
                <a:solidFill>
                  <a:srgbClr val="491D6C"/>
                </a:solidFill>
                <a:latin typeface="Proxima Nova" panose="02000506030000020004" pitchFamily="50" charset="0"/>
              </a:rPr>
              <a:t>Czas do wystąpienia progresji PSA</a:t>
            </a:r>
            <a:r>
              <a:rPr lang="pl-PL" sz="1000" baseline="30000" dirty="0">
                <a:solidFill>
                  <a:srgbClr val="491D6C"/>
                </a:solidFill>
                <a:latin typeface="Proxima Nova" panose="02000506030000020004" pitchFamily="50" charset="0"/>
              </a:rPr>
              <a:t>a</a:t>
            </a:r>
          </a:p>
          <a:p>
            <a:r>
              <a:rPr lang="pl-PL" sz="1000" dirty="0">
                <a:solidFill>
                  <a:srgbClr val="491D6C"/>
                </a:solidFill>
                <a:latin typeface="Proxima Nova" panose="02000506030000020004" pitchFamily="50" charset="0"/>
              </a:rPr>
              <a:t>PFS2</a:t>
            </a:r>
          </a:p>
          <a:p>
            <a:r>
              <a:rPr lang="pl-PL" sz="1000" b="1" dirty="0">
                <a:solidFill>
                  <a:srgbClr val="C2D500"/>
                </a:solidFill>
                <a:latin typeface="Proxima Nova" panose="02000506030000020004" pitchFamily="50" charset="0"/>
              </a:rPr>
              <a:t>Czas do wystąpienia oporności na kastrację</a:t>
            </a:r>
          </a:p>
        </p:txBody>
      </p:sp>
      <p:sp>
        <p:nvSpPr>
          <p:cNvPr id="45" name="pole tekstowe 44">
            <a:extLst>
              <a:ext uri="{FF2B5EF4-FFF2-40B4-BE49-F238E27FC236}">
                <a16:creationId xmlns:a16="http://schemas.microsoft.com/office/drawing/2014/main" id="{30CC6734-130F-5F96-5F1D-4259A09E7E7D}"/>
              </a:ext>
            </a:extLst>
          </p:cNvPr>
          <p:cNvSpPr txBox="1"/>
          <p:nvPr/>
        </p:nvSpPr>
        <p:spPr>
          <a:xfrm>
            <a:off x="8341702" y="4359225"/>
            <a:ext cx="602867" cy="400110"/>
          </a:xfrm>
          <a:prstGeom prst="rect">
            <a:avLst/>
          </a:prstGeom>
          <a:noFill/>
        </p:spPr>
        <p:txBody>
          <a:bodyPr wrap="square">
            <a:spAutoFit/>
          </a:bodyPr>
          <a:lstStyle/>
          <a:p>
            <a:r>
              <a:rPr lang="pl-PL" sz="1000" b="1" dirty="0" err="1">
                <a:solidFill>
                  <a:srgbClr val="C2D500"/>
                </a:solidFill>
                <a:latin typeface="Proxima Nova" panose="02000506030000020004" pitchFamily="50" charset="0"/>
              </a:rPr>
              <a:t>rPFS</a:t>
            </a:r>
            <a:endParaRPr lang="pl-PL" sz="1000" b="1" dirty="0">
              <a:solidFill>
                <a:srgbClr val="C2D500"/>
              </a:solidFill>
              <a:latin typeface="Proxima Nova" panose="02000506030000020004" pitchFamily="50" charset="0"/>
            </a:endParaRPr>
          </a:p>
          <a:p>
            <a:r>
              <a:rPr lang="pl-PL" sz="1000" b="1" dirty="0">
                <a:solidFill>
                  <a:srgbClr val="C2D500"/>
                </a:solidFill>
                <a:latin typeface="Proxima Nova" panose="02000506030000020004" pitchFamily="50" charset="0"/>
              </a:rPr>
              <a:t>OS</a:t>
            </a:r>
          </a:p>
        </p:txBody>
      </p:sp>
      <p:sp>
        <p:nvSpPr>
          <p:cNvPr id="48" name="pole tekstowe 47">
            <a:extLst>
              <a:ext uri="{FF2B5EF4-FFF2-40B4-BE49-F238E27FC236}">
                <a16:creationId xmlns:a16="http://schemas.microsoft.com/office/drawing/2014/main" id="{647923F2-7DB4-292C-C722-455F6D98BB6E}"/>
              </a:ext>
            </a:extLst>
          </p:cNvPr>
          <p:cNvSpPr txBox="1"/>
          <p:nvPr/>
        </p:nvSpPr>
        <p:spPr>
          <a:xfrm>
            <a:off x="6709724" y="1618667"/>
            <a:ext cx="365228" cy="1825291"/>
          </a:xfrm>
          <a:prstGeom prst="rect">
            <a:avLst/>
          </a:prstGeom>
          <a:noFill/>
        </p:spPr>
        <p:txBody>
          <a:bodyPr vert="wordArtVert" wrap="square">
            <a:spAutoFit/>
          </a:bodyPr>
          <a:lstStyle/>
          <a:p>
            <a:r>
              <a:rPr lang="pl-PL" sz="1000" b="1" spc="-300" dirty="0">
                <a:solidFill>
                  <a:schemeClr val="bg1"/>
                </a:solidFill>
                <a:latin typeface="Proxima Nova" panose="02000506030000020004" pitchFamily="50" charset="0"/>
              </a:rPr>
              <a:t>RANDOMIZACJA</a:t>
            </a:r>
            <a:endParaRPr lang="pl-PL" sz="1050" b="1" spc="-300" dirty="0">
              <a:solidFill>
                <a:schemeClr val="bg1"/>
              </a:solidFill>
              <a:latin typeface="Proxima Nova" panose="02000506030000020004" pitchFamily="50" charset="0"/>
            </a:endParaRPr>
          </a:p>
        </p:txBody>
      </p:sp>
      <p:sp>
        <p:nvSpPr>
          <p:cNvPr id="50" name="pole tekstowe 49">
            <a:extLst>
              <a:ext uri="{FF2B5EF4-FFF2-40B4-BE49-F238E27FC236}">
                <a16:creationId xmlns:a16="http://schemas.microsoft.com/office/drawing/2014/main" id="{5013E610-E164-02EB-F402-04AC1176E800}"/>
              </a:ext>
            </a:extLst>
          </p:cNvPr>
          <p:cNvSpPr txBox="1"/>
          <p:nvPr/>
        </p:nvSpPr>
        <p:spPr>
          <a:xfrm>
            <a:off x="7286776" y="1664324"/>
            <a:ext cx="974461" cy="897105"/>
          </a:xfrm>
          <a:prstGeom prst="rect">
            <a:avLst/>
          </a:prstGeom>
          <a:noFill/>
        </p:spPr>
        <p:txBody>
          <a:bodyPr wrap="square">
            <a:spAutoFit/>
          </a:bodyPr>
          <a:lstStyle/>
          <a:p>
            <a:pPr algn="ctr"/>
            <a:r>
              <a:rPr lang="pl-PL" sz="900" b="1" dirty="0">
                <a:solidFill>
                  <a:schemeClr val="bg1"/>
                </a:solidFill>
                <a:latin typeface="Proxima Nova" panose="02000506030000020004" pitchFamily="50" charset="0"/>
              </a:rPr>
              <a:t>APA</a:t>
            </a:r>
          </a:p>
          <a:p>
            <a:pPr algn="ctr"/>
            <a:r>
              <a:rPr lang="pl-PL" sz="900" i="1" dirty="0">
                <a:solidFill>
                  <a:schemeClr val="bg1"/>
                </a:solidFill>
                <a:latin typeface="Proxima Nova" panose="02000506030000020004" pitchFamily="50" charset="0"/>
              </a:rPr>
              <a:t>(240 mg/dobę)</a:t>
            </a:r>
          </a:p>
          <a:p>
            <a:pPr algn="ctr"/>
            <a:r>
              <a:rPr lang="pl-PL" sz="900" b="1" dirty="0">
                <a:solidFill>
                  <a:schemeClr val="bg1"/>
                </a:solidFill>
                <a:latin typeface="Proxima Nova" panose="02000506030000020004" pitchFamily="50" charset="0"/>
              </a:rPr>
              <a:t>+</a:t>
            </a:r>
          </a:p>
          <a:p>
            <a:pPr algn="ctr">
              <a:lnSpc>
                <a:spcPct val="150000"/>
              </a:lnSpc>
            </a:pPr>
            <a:r>
              <a:rPr lang="pl-PL" sz="900" b="1" dirty="0">
                <a:solidFill>
                  <a:schemeClr val="bg1"/>
                </a:solidFill>
                <a:latin typeface="Proxima Nova" panose="02000506030000020004" pitchFamily="50" charset="0"/>
              </a:rPr>
              <a:t>ADT</a:t>
            </a:r>
          </a:p>
          <a:p>
            <a:pPr algn="ctr">
              <a:lnSpc>
                <a:spcPct val="150000"/>
              </a:lnSpc>
            </a:pPr>
            <a:r>
              <a:rPr lang="pl-PL" sz="900" b="1" dirty="0">
                <a:solidFill>
                  <a:schemeClr val="bg1"/>
                </a:solidFill>
                <a:latin typeface="Proxima Nova" panose="02000506030000020004" pitchFamily="50" charset="0"/>
              </a:rPr>
              <a:t>n=525</a:t>
            </a:r>
          </a:p>
        </p:txBody>
      </p:sp>
      <p:sp>
        <p:nvSpPr>
          <p:cNvPr id="52" name="pole tekstowe 51">
            <a:extLst>
              <a:ext uri="{FF2B5EF4-FFF2-40B4-BE49-F238E27FC236}">
                <a16:creationId xmlns:a16="http://schemas.microsoft.com/office/drawing/2014/main" id="{037BDCA6-15E9-1C68-29B8-FDF56D9D66E3}"/>
              </a:ext>
            </a:extLst>
          </p:cNvPr>
          <p:cNvSpPr txBox="1"/>
          <p:nvPr/>
        </p:nvSpPr>
        <p:spPr>
          <a:xfrm>
            <a:off x="7230156" y="2902003"/>
            <a:ext cx="1087703" cy="832664"/>
          </a:xfrm>
          <a:prstGeom prst="rect">
            <a:avLst/>
          </a:prstGeom>
          <a:noFill/>
        </p:spPr>
        <p:txBody>
          <a:bodyPr wrap="square">
            <a:spAutoFit/>
          </a:bodyPr>
          <a:lstStyle/>
          <a:p>
            <a:pPr algn="ctr"/>
            <a:r>
              <a:rPr lang="pl-PL" sz="1000" b="1" dirty="0">
                <a:solidFill>
                  <a:schemeClr val="bg1"/>
                </a:solidFill>
                <a:latin typeface="Proxima Nova" panose="02000506030000020004" pitchFamily="50" charset="0"/>
              </a:rPr>
              <a:t>Placebo</a:t>
            </a:r>
          </a:p>
          <a:p>
            <a:pPr algn="ctr"/>
            <a:r>
              <a:rPr lang="pl-PL" sz="1000" b="1" dirty="0">
                <a:solidFill>
                  <a:schemeClr val="bg1"/>
                </a:solidFill>
                <a:latin typeface="Proxima Nova" panose="02000506030000020004" pitchFamily="50" charset="0"/>
              </a:rPr>
              <a:t>+</a:t>
            </a:r>
          </a:p>
          <a:p>
            <a:pPr algn="ctr">
              <a:lnSpc>
                <a:spcPct val="150000"/>
              </a:lnSpc>
            </a:pPr>
            <a:r>
              <a:rPr lang="pl-PL" sz="1000" b="1" dirty="0">
                <a:solidFill>
                  <a:schemeClr val="bg1"/>
                </a:solidFill>
                <a:latin typeface="Proxima Nova" panose="02000506030000020004" pitchFamily="50" charset="0"/>
              </a:rPr>
              <a:t>ADT</a:t>
            </a:r>
          </a:p>
          <a:p>
            <a:pPr algn="ctr">
              <a:lnSpc>
                <a:spcPct val="150000"/>
              </a:lnSpc>
            </a:pPr>
            <a:r>
              <a:rPr lang="pl-PL" sz="1000" b="1" dirty="0">
                <a:solidFill>
                  <a:schemeClr val="bg1"/>
                </a:solidFill>
                <a:latin typeface="Proxima Nova" panose="02000506030000020004" pitchFamily="50" charset="0"/>
              </a:rPr>
              <a:t>n=527</a:t>
            </a:r>
          </a:p>
        </p:txBody>
      </p:sp>
      <p:sp>
        <p:nvSpPr>
          <p:cNvPr id="54" name="pole tekstowe 53">
            <a:extLst>
              <a:ext uri="{FF2B5EF4-FFF2-40B4-BE49-F238E27FC236}">
                <a16:creationId xmlns:a16="http://schemas.microsoft.com/office/drawing/2014/main" id="{E4BF74A4-2622-BED9-B359-0947877B6BDE}"/>
              </a:ext>
            </a:extLst>
          </p:cNvPr>
          <p:cNvSpPr txBox="1"/>
          <p:nvPr/>
        </p:nvSpPr>
        <p:spPr>
          <a:xfrm>
            <a:off x="8465496" y="2574773"/>
            <a:ext cx="830580" cy="261610"/>
          </a:xfrm>
          <a:prstGeom prst="rect">
            <a:avLst/>
          </a:prstGeom>
          <a:noFill/>
        </p:spPr>
        <p:txBody>
          <a:bodyPr wrap="square">
            <a:spAutoFit/>
          </a:bodyPr>
          <a:lstStyle/>
          <a:p>
            <a:r>
              <a:rPr lang="pl-PL" sz="1100" b="1" dirty="0" err="1">
                <a:solidFill>
                  <a:schemeClr val="bg1"/>
                </a:solidFill>
                <a:latin typeface="Proxima Nova" panose="02000506030000020004" pitchFamily="50" charset="0"/>
              </a:rPr>
              <a:t>rPFS</a:t>
            </a:r>
            <a:endParaRPr lang="pl-PL" sz="1100" b="1" dirty="0">
              <a:solidFill>
                <a:schemeClr val="bg1"/>
              </a:solidFill>
              <a:latin typeface="Proxima Nova" panose="02000506030000020004" pitchFamily="50" charset="0"/>
            </a:endParaRPr>
          </a:p>
        </p:txBody>
      </p:sp>
      <p:sp>
        <p:nvSpPr>
          <p:cNvPr id="56" name="pole tekstowe 55">
            <a:extLst>
              <a:ext uri="{FF2B5EF4-FFF2-40B4-BE49-F238E27FC236}">
                <a16:creationId xmlns:a16="http://schemas.microsoft.com/office/drawing/2014/main" id="{55DA21A2-613C-CCDA-E251-5751392CA906}"/>
              </a:ext>
            </a:extLst>
          </p:cNvPr>
          <p:cNvSpPr txBox="1"/>
          <p:nvPr/>
        </p:nvSpPr>
        <p:spPr>
          <a:xfrm>
            <a:off x="9127582" y="1554934"/>
            <a:ext cx="1131113" cy="1107996"/>
          </a:xfrm>
          <a:prstGeom prst="rect">
            <a:avLst/>
          </a:prstGeom>
          <a:noFill/>
        </p:spPr>
        <p:txBody>
          <a:bodyPr wrap="square">
            <a:spAutoFit/>
          </a:bodyPr>
          <a:lstStyle/>
          <a:p>
            <a:pPr algn="ctr"/>
            <a:r>
              <a:rPr lang="pl-PL" sz="1100" b="1" dirty="0">
                <a:solidFill>
                  <a:schemeClr val="bg1"/>
                </a:solidFill>
                <a:latin typeface="Proxima Nova" panose="02000506030000020004" pitchFamily="50" charset="0"/>
              </a:rPr>
              <a:t>Drugie przepisanie leku </a:t>
            </a:r>
          </a:p>
          <a:p>
            <a:pPr algn="ctr"/>
            <a:r>
              <a:rPr lang="pl-PL" sz="1100" b="1" dirty="0">
                <a:solidFill>
                  <a:schemeClr val="bg1"/>
                </a:solidFill>
                <a:latin typeface="Proxima Nova" panose="02000506030000020004" pitchFamily="50" charset="0"/>
              </a:rPr>
              <a:t>według uznania badacza</a:t>
            </a:r>
          </a:p>
        </p:txBody>
      </p:sp>
      <p:sp>
        <p:nvSpPr>
          <p:cNvPr id="57" name="pole tekstowe 56">
            <a:extLst>
              <a:ext uri="{FF2B5EF4-FFF2-40B4-BE49-F238E27FC236}">
                <a16:creationId xmlns:a16="http://schemas.microsoft.com/office/drawing/2014/main" id="{5E99ECCB-1C9C-EDF0-053B-E4ED0D182BFE}"/>
              </a:ext>
            </a:extLst>
          </p:cNvPr>
          <p:cNvSpPr txBox="1"/>
          <p:nvPr/>
        </p:nvSpPr>
        <p:spPr>
          <a:xfrm>
            <a:off x="9286595" y="2897788"/>
            <a:ext cx="782065" cy="261610"/>
          </a:xfrm>
          <a:prstGeom prst="rect">
            <a:avLst/>
          </a:prstGeom>
          <a:noFill/>
        </p:spPr>
        <p:txBody>
          <a:bodyPr wrap="square" rtlCol="0">
            <a:spAutoFit/>
          </a:bodyPr>
          <a:lstStyle/>
          <a:p>
            <a:pPr algn="ctr"/>
            <a:r>
              <a:rPr lang="pl-PL" sz="1100" b="1" dirty="0">
                <a:solidFill>
                  <a:schemeClr val="bg1"/>
                </a:solidFill>
                <a:latin typeface="Proxima Nova" panose="02000506030000020004" pitchFamily="50" charset="0"/>
              </a:rPr>
              <a:t>PFS2</a:t>
            </a:r>
          </a:p>
        </p:txBody>
      </p:sp>
      <p:pic>
        <p:nvPicPr>
          <p:cNvPr id="63" name="Obraz 62">
            <a:extLst>
              <a:ext uri="{FF2B5EF4-FFF2-40B4-BE49-F238E27FC236}">
                <a16:creationId xmlns:a16="http://schemas.microsoft.com/office/drawing/2014/main" id="{0E9448FD-2D54-102E-8FE5-F7F2D14A65D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12072" y="3262795"/>
            <a:ext cx="1131113" cy="389178"/>
          </a:xfrm>
          <a:prstGeom prst="rect">
            <a:avLst/>
          </a:prstGeom>
        </p:spPr>
      </p:pic>
      <p:sp>
        <p:nvSpPr>
          <p:cNvPr id="64" name="pole tekstowe 63">
            <a:extLst>
              <a:ext uri="{FF2B5EF4-FFF2-40B4-BE49-F238E27FC236}">
                <a16:creationId xmlns:a16="http://schemas.microsoft.com/office/drawing/2014/main" id="{256CB606-BB8B-BD38-B1D5-FF2C75931EF3}"/>
              </a:ext>
            </a:extLst>
          </p:cNvPr>
          <p:cNvSpPr txBox="1"/>
          <p:nvPr/>
        </p:nvSpPr>
        <p:spPr>
          <a:xfrm>
            <a:off x="9303229" y="3329351"/>
            <a:ext cx="782065" cy="261610"/>
          </a:xfrm>
          <a:prstGeom prst="rect">
            <a:avLst/>
          </a:prstGeom>
          <a:noFill/>
        </p:spPr>
        <p:txBody>
          <a:bodyPr wrap="square" rtlCol="0">
            <a:spAutoFit/>
          </a:bodyPr>
          <a:lstStyle/>
          <a:p>
            <a:pPr algn="ctr"/>
            <a:r>
              <a:rPr lang="pl-PL" sz="1100" b="1" dirty="0">
                <a:solidFill>
                  <a:schemeClr val="bg1"/>
                </a:solidFill>
                <a:latin typeface="Proxima Nova" panose="02000506030000020004" pitchFamily="50" charset="0"/>
              </a:rPr>
              <a:t>OS</a:t>
            </a:r>
          </a:p>
        </p:txBody>
      </p:sp>
      <p:sp>
        <p:nvSpPr>
          <p:cNvPr id="65" name="pole tekstowe 64">
            <a:extLst>
              <a:ext uri="{FF2B5EF4-FFF2-40B4-BE49-F238E27FC236}">
                <a16:creationId xmlns:a16="http://schemas.microsoft.com/office/drawing/2014/main" id="{C982073D-D1B1-59A7-F58A-977267EFA58D}"/>
              </a:ext>
            </a:extLst>
          </p:cNvPr>
          <p:cNvSpPr txBox="1"/>
          <p:nvPr/>
        </p:nvSpPr>
        <p:spPr>
          <a:xfrm>
            <a:off x="8366600" y="1579815"/>
            <a:ext cx="631792" cy="369332"/>
          </a:xfrm>
          <a:prstGeom prst="rect">
            <a:avLst/>
          </a:prstGeom>
          <a:noFill/>
        </p:spPr>
        <p:txBody>
          <a:bodyPr wrap="square" rtlCol="0">
            <a:spAutoFit/>
          </a:bodyPr>
          <a:lstStyle/>
          <a:p>
            <a:pPr algn="ctr"/>
            <a:r>
              <a:rPr lang="pl-PL" b="1" dirty="0">
                <a:solidFill>
                  <a:srgbClr val="C2D500"/>
                </a:solidFill>
                <a:latin typeface="Proxima Nova" panose="02000506030000020004" pitchFamily="50" charset="0"/>
              </a:rPr>
              <a:t>IA1</a:t>
            </a:r>
          </a:p>
        </p:txBody>
      </p:sp>
      <p:sp>
        <p:nvSpPr>
          <p:cNvPr id="66" name="pole tekstowe 65">
            <a:extLst>
              <a:ext uri="{FF2B5EF4-FFF2-40B4-BE49-F238E27FC236}">
                <a16:creationId xmlns:a16="http://schemas.microsoft.com/office/drawing/2014/main" id="{68A416A8-B224-F204-EFF9-92E5855E5DBB}"/>
              </a:ext>
            </a:extLst>
          </p:cNvPr>
          <p:cNvSpPr txBox="1"/>
          <p:nvPr/>
        </p:nvSpPr>
        <p:spPr>
          <a:xfrm>
            <a:off x="10212360" y="3057405"/>
            <a:ext cx="631792" cy="369332"/>
          </a:xfrm>
          <a:prstGeom prst="rect">
            <a:avLst/>
          </a:prstGeom>
          <a:noFill/>
        </p:spPr>
        <p:txBody>
          <a:bodyPr wrap="square" rtlCol="0">
            <a:spAutoFit/>
          </a:bodyPr>
          <a:lstStyle/>
          <a:p>
            <a:pPr algn="ctr"/>
            <a:r>
              <a:rPr lang="pl-PL" b="1" dirty="0">
                <a:solidFill>
                  <a:srgbClr val="C2D500"/>
                </a:solidFill>
                <a:latin typeface="Proxima Nova" panose="02000506030000020004" pitchFamily="50" charset="0"/>
              </a:rPr>
              <a:t>FA</a:t>
            </a:r>
          </a:p>
        </p:txBody>
      </p:sp>
      <p:sp>
        <p:nvSpPr>
          <p:cNvPr id="67" name="Owal 66">
            <a:extLst>
              <a:ext uri="{FF2B5EF4-FFF2-40B4-BE49-F238E27FC236}">
                <a16:creationId xmlns:a16="http://schemas.microsoft.com/office/drawing/2014/main" id="{6F5743A8-C4E2-71DF-4CBF-8ED14C265FC7}"/>
              </a:ext>
            </a:extLst>
          </p:cNvPr>
          <p:cNvSpPr/>
          <p:nvPr/>
        </p:nvSpPr>
        <p:spPr>
          <a:xfrm>
            <a:off x="2328378" y="2264883"/>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0" name="Owal 69">
            <a:extLst>
              <a:ext uri="{FF2B5EF4-FFF2-40B4-BE49-F238E27FC236}">
                <a16:creationId xmlns:a16="http://schemas.microsoft.com/office/drawing/2014/main" id="{F69A7472-8057-D5B9-F186-F9FFB05A1CEF}"/>
              </a:ext>
            </a:extLst>
          </p:cNvPr>
          <p:cNvSpPr/>
          <p:nvPr/>
        </p:nvSpPr>
        <p:spPr>
          <a:xfrm>
            <a:off x="2328379" y="2404379"/>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1" name="Owal 70">
            <a:extLst>
              <a:ext uri="{FF2B5EF4-FFF2-40B4-BE49-F238E27FC236}">
                <a16:creationId xmlns:a16="http://schemas.microsoft.com/office/drawing/2014/main" id="{8FE96B10-3F18-3E59-F495-B545676EE771}"/>
              </a:ext>
            </a:extLst>
          </p:cNvPr>
          <p:cNvSpPr/>
          <p:nvPr/>
        </p:nvSpPr>
        <p:spPr>
          <a:xfrm>
            <a:off x="2328377" y="2538570"/>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2" name="Owal 71">
            <a:extLst>
              <a:ext uri="{FF2B5EF4-FFF2-40B4-BE49-F238E27FC236}">
                <a16:creationId xmlns:a16="http://schemas.microsoft.com/office/drawing/2014/main" id="{67C1DBA1-576D-DF4C-D6AE-4F537E924C68}"/>
              </a:ext>
            </a:extLst>
          </p:cNvPr>
          <p:cNvSpPr/>
          <p:nvPr/>
        </p:nvSpPr>
        <p:spPr>
          <a:xfrm>
            <a:off x="2328940" y="2962816"/>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3" name="Owal 72">
            <a:extLst>
              <a:ext uri="{FF2B5EF4-FFF2-40B4-BE49-F238E27FC236}">
                <a16:creationId xmlns:a16="http://schemas.microsoft.com/office/drawing/2014/main" id="{B4444533-5DEC-982A-A3C3-88549F0613E6}"/>
              </a:ext>
            </a:extLst>
          </p:cNvPr>
          <p:cNvSpPr/>
          <p:nvPr/>
        </p:nvSpPr>
        <p:spPr>
          <a:xfrm>
            <a:off x="2331889" y="3368380"/>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4" name="Owal 73">
            <a:extLst>
              <a:ext uri="{FF2B5EF4-FFF2-40B4-BE49-F238E27FC236}">
                <a16:creationId xmlns:a16="http://schemas.microsoft.com/office/drawing/2014/main" id="{624C8FD1-58C6-C32E-B620-FE70DD89A5BD}"/>
              </a:ext>
            </a:extLst>
          </p:cNvPr>
          <p:cNvSpPr/>
          <p:nvPr/>
        </p:nvSpPr>
        <p:spPr>
          <a:xfrm>
            <a:off x="2331082" y="3503558"/>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5" name="Owal 74">
            <a:extLst>
              <a:ext uri="{FF2B5EF4-FFF2-40B4-BE49-F238E27FC236}">
                <a16:creationId xmlns:a16="http://schemas.microsoft.com/office/drawing/2014/main" id="{6DF3AC1D-D76A-C548-2ECD-9088D6E08FA8}"/>
              </a:ext>
            </a:extLst>
          </p:cNvPr>
          <p:cNvSpPr/>
          <p:nvPr/>
        </p:nvSpPr>
        <p:spPr>
          <a:xfrm>
            <a:off x="2331081" y="3780772"/>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6" name="Owal 75">
            <a:extLst>
              <a:ext uri="{FF2B5EF4-FFF2-40B4-BE49-F238E27FC236}">
                <a16:creationId xmlns:a16="http://schemas.microsoft.com/office/drawing/2014/main" id="{B7C2502D-04E9-9EED-FAC4-00062109886D}"/>
              </a:ext>
            </a:extLst>
          </p:cNvPr>
          <p:cNvSpPr/>
          <p:nvPr/>
        </p:nvSpPr>
        <p:spPr>
          <a:xfrm>
            <a:off x="2331080" y="4187715"/>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7" name="Owal 76">
            <a:extLst>
              <a:ext uri="{FF2B5EF4-FFF2-40B4-BE49-F238E27FC236}">
                <a16:creationId xmlns:a16="http://schemas.microsoft.com/office/drawing/2014/main" id="{692880D9-94A2-26ED-B9F0-0DF5981CA47D}"/>
              </a:ext>
            </a:extLst>
          </p:cNvPr>
          <p:cNvSpPr/>
          <p:nvPr/>
        </p:nvSpPr>
        <p:spPr>
          <a:xfrm>
            <a:off x="2331079" y="4326321"/>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8" name="Owal 77">
            <a:extLst>
              <a:ext uri="{FF2B5EF4-FFF2-40B4-BE49-F238E27FC236}">
                <a16:creationId xmlns:a16="http://schemas.microsoft.com/office/drawing/2014/main" id="{37DE8EFA-6A79-7CBF-F2A5-64D28486E7E5}"/>
              </a:ext>
            </a:extLst>
          </p:cNvPr>
          <p:cNvSpPr/>
          <p:nvPr/>
        </p:nvSpPr>
        <p:spPr>
          <a:xfrm>
            <a:off x="2331078" y="4466572"/>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9" name="Owal 78">
            <a:extLst>
              <a:ext uri="{FF2B5EF4-FFF2-40B4-BE49-F238E27FC236}">
                <a16:creationId xmlns:a16="http://schemas.microsoft.com/office/drawing/2014/main" id="{377A4704-CF33-DFF4-B45D-2484BC1B2641}"/>
              </a:ext>
            </a:extLst>
          </p:cNvPr>
          <p:cNvSpPr/>
          <p:nvPr/>
        </p:nvSpPr>
        <p:spPr>
          <a:xfrm>
            <a:off x="2330139" y="5308337"/>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0" name="Owal 79">
            <a:extLst>
              <a:ext uri="{FF2B5EF4-FFF2-40B4-BE49-F238E27FC236}">
                <a16:creationId xmlns:a16="http://schemas.microsoft.com/office/drawing/2014/main" id="{8D4EFB41-A772-541D-348F-64F922F7FC1A}"/>
              </a:ext>
            </a:extLst>
          </p:cNvPr>
          <p:cNvSpPr/>
          <p:nvPr/>
        </p:nvSpPr>
        <p:spPr>
          <a:xfrm>
            <a:off x="2332808" y="5448238"/>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1" name="Owal 80">
            <a:extLst>
              <a:ext uri="{FF2B5EF4-FFF2-40B4-BE49-F238E27FC236}">
                <a16:creationId xmlns:a16="http://schemas.microsoft.com/office/drawing/2014/main" id="{035A5841-3F54-8AED-6C17-B8278071632E}"/>
              </a:ext>
            </a:extLst>
          </p:cNvPr>
          <p:cNvSpPr/>
          <p:nvPr/>
        </p:nvSpPr>
        <p:spPr>
          <a:xfrm>
            <a:off x="2328377" y="5589259"/>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2" name="Owal 81">
            <a:extLst>
              <a:ext uri="{FF2B5EF4-FFF2-40B4-BE49-F238E27FC236}">
                <a16:creationId xmlns:a16="http://schemas.microsoft.com/office/drawing/2014/main" id="{643E593B-3107-47B4-85D0-CEECAD19833A}"/>
              </a:ext>
            </a:extLst>
          </p:cNvPr>
          <p:cNvSpPr/>
          <p:nvPr/>
        </p:nvSpPr>
        <p:spPr>
          <a:xfrm>
            <a:off x="2328377" y="5725142"/>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3" name="pole tekstowe 82">
            <a:extLst>
              <a:ext uri="{FF2B5EF4-FFF2-40B4-BE49-F238E27FC236}">
                <a16:creationId xmlns:a16="http://schemas.microsoft.com/office/drawing/2014/main" id="{3EFC97E7-12BB-20DF-C481-560BC056011C}"/>
              </a:ext>
            </a:extLst>
          </p:cNvPr>
          <p:cNvSpPr txBox="1"/>
          <p:nvPr/>
        </p:nvSpPr>
        <p:spPr>
          <a:xfrm>
            <a:off x="6698148" y="3521422"/>
            <a:ext cx="830580" cy="261610"/>
          </a:xfrm>
          <a:prstGeom prst="rect">
            <a:avLst/>
          </a:prstGeom>
          <a:noFill/>
        </p:spPr>
        <p:txBody>
          <a:bodyPr wrap="square">
            <a:spAutoFit/>
          </a:bodyPr>
          <a:lstStyle/>
          <a:p>
            <a:r>
              <a:rPr lang="pl-PL" sz="1100" b="1" dirty="0">
                <a:solidFill>
                  <a:schemeClr val="bg1"/>
                </a:solidFill>
                <a:latin typeface="Proxima Nova" panose="02000506030000020004" pitchFamily="50" charset="0"/>
              </a:rPr>
              <a:t>1:1</a:t>
            </a:r>
          </a:p>
        </p:txBody>
      </p:sp>
      <p:sp>
        <p:nvSpPr>
          <p:cNvPr id="84" name="Owal 83">
            <a:extLst>
              <a:ext uri="{FF2B5EF4-FFF2-40B4-BE49-F238E27FC236}">
                <a16:creationId xmlns:a16="http://schemas.microsoft.com/office/drawing/2014/main" id="{0B9D342C-83CC-29B8-07F9-07EF94768E20}"/>
              </a:ext>
            </a:extLst>
          </p:cNvPr>
          <p:cNvSpPr/>
          <p:nvPr/>
        </p:nvSpPr>
        <p:spPr>
          <a:xfrm>
            <a:off x="8322168" y="4462042"/>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5" name="Owal 84">
            <a:extLst>
              <a:ext uri="{FF2B5EF4-FFF2-40B4-BE49-F238E27FC236}">
                <a16:creationId xmlns:a16="http://schemas.microsoft.com/office/drawing/2014/main" id="{4D20BCCE-5A5C-8A0D-084E-9907F4D1FE2D}"/>
              </a:ext>
            </a:extLst>
          </p:cNvPr>
          <p:cNvSpPr/>
          <p:nvPr/>
        </p:nvSpPr>
        <p:spPr>
          <a:xfrm>
            <a:off x="8320881" y="4605638"/>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6" name="Owal 85">
            <a:extLst>
              <a:ext uri="{FF2B5EF4-FFF2-40B4-BE49-F238E27FC236}">
                <a16:creationId xmlns:a16="http://schemas.microsoft.com/office/drawing/2014/main" id="{27569CEF-FACE-9F9A-1CA5-39AE1B27906A}"/>
              </a:ext>
            </a:extLst>
          </p:cNvPr>
          <p:cNvSpPr/>
          <p:nvPr/>
        </p:nvSpPr>
        <p:spPr>
          <a:xfrm>
            <a:off x="6732081" y="5279124"/>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7" name="Owal 86">
            <a:extLst>
              <a:ext uri="{FF2B5EF4-FFF2-40B4-BE49-F238E27FC236}">
                <a16:creationId xmlns:a16="http://schemas.microsoft.com/office/drawing/2014/main" id="{31E756D6-C4DF-8569-7875-6BC658305BB4}"/>
              </a:ext>
            </a:extLst>
          </p:cNvPr>
          <p:cNvSpPr/>
          <p:nvPr/>
        </p:nvSpPr>
        <p:spPr>
          <a:xfrm>
            <a:off x="6732081" y="5432233"/>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8" name="Owal 87">
            <a:extLst>
              <a:ext uri="{FF2B5EF4-FFF2-40B4-BE49-F238E27FC236}">
                <a16:creationId xmlns:a16="http://schemas.microsoft.com/office/drawing/2014/main" id="{6B1373EF-50F1-9FF0-BC02-ABF68BDD6B9A}"/>
              </a:ext>
            </a:extLst>
          </p:cNvPr>
          <p:cNvSpPr/>
          <p:nvPr/>
        </p:nvSpPr>
        <p:spPr>
          <a:xfrm>
            <a:off x="6732081" y="5585342"/>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9" name="Owal 88">
            <a:extLst>
              <a:ext uri="{FF2B5EF4-FFF2-40B4-BE49-F238E27FC236}">
                <a16:creationId xmlns:a16="http://schemas.microsoft.com/office/drawing/2014/main" id="{F8B3A9E8-ED5F-B593-9534-46C9A0F0B3D8}"/>
              </a:ext>
            </a:extLst>
          </p:cNvPr>
          <p:cNvSpPr/>
          <p:nvPr/>
        </p:nvSpPr>
        <p:spPr>
          <a:xfrm>
            <a:off x="6732081" y="5738451"/>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ole tekstowe 40">
            <a:extLst>
              <a:ext uri="{FF2B5EF4-FFF2-40B4-BE49-F238E27FC236}">
                <a16:creationId xmlns:a16="http://schemas.microsoft.com/office/drawing/2014/main" id="{4F218E2B-75D7-E313-3757-E648284E38E5}"/>
              </a:ext>
            </a:extLst>
          </p:cNvPr>
          <p:cNvSpPr txBox="1"/>
          <p:nvPr/>
        </p:nvSpPr>
        <p:spPr>
          <a:xfrm>
            <a:off x="6870178" y="4086203"/>
            <a:ext cx="3249182" cy="276999"/>
          </a:xfrm>
          <a:prstGeom prst="rect">
            <a:avLst/>
          </a:prstGeom>
          <a:noFill/>
        </p:spPr>
        <p:txBody>
          <a:bodyPr wrap="square">
            <a:spAutoFit/>
          </a:bodyPr>
          <a:lstStyle/>
          <a:p>
            <a:r>
              <a:rPr lang="pl-PL" sz="1200" b="1" dirty="0">
                <a:solidFill>
                  <a:schemeClr val="bg1"/>
                </a:solidFill>
                <a:latin typeface="Proxima Nova" panose="02000506030000020004" pitchFamily="50" charset="0"/>
              </a:rPr>
              <a:t>Dwa pierwszorzędowe punkty końcowe</a:t>
            </a:r>
          </a:p>
        </p:txBody>
      </p:sp>
    </p:spTree>
    <p:extLst>
      <p:ext uri="{BB962C8B-B14F-4D97-AF65-F5344CB8AC3E}">
        <p14:creationId xmlns:p14="http://schemas.microsoft.com/office/powerpoint/2010/main" val="2307241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2BA0E8A-796E-DF05-E61B-1CE7A3570D63}"/>
              </a:ext>
            </a:extLst>
          </p:cNvPr>
          <p:cNvSpPr>
            <a:spLocks noGrp="1"/>
          </p:cNvSpPr>
          <p:nvPr>
            <p:ph type="title"/>
          </p:nvPr>
        </p:nvSpPr>
        <p:spPr/>
        <p:txBody>
          <a:bodyPr/>
          <a:lstStyle/>
          <a:p>
            <a:endParaRPr lang="pl-PL"/>
          </a:p>
        </p:txBody>
      </p:sp>
      <p:pic>
        <p:nvPicPr>
          <p:cNvPr id="4" name="Symbol zastępczy zawartości 6">
            <a:extLst>
              <a:ext uri="{FF2B5EF4-FFF2-40B4-BE49-F238E27FC236}">
                <a16:creationId xmlns:a16="http://schemas.microsoft.com/office/drawing/2014/main" id="{CD5B53D1-9BBE-FCEC-05B0-6D8548E8CD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B2C82711-B0C8-1E01-8295-A434836BD4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7" name="pole tekstowe 6">
            <a:extLst>
              <a:ext uri="{FF2B5EF4-FFF2-40B4-BE49-F238E27FC236}">
                <a16:creationId xmlns:a16="http://schemas.microsoft.com/office/drawing/2014/main" id="{8F74F31E-CACB-2F25-9405-C7DA7DB7D08C}"/>
              </a:ext>
            </a:extLst>
          </p:cNvPr>
          <p:cNvSpPr txBox="1"/>
          <p:nvPr/>
        </p:nvSpPr>
        <p:spPr>
          <a:xfrm>
            <a:off x="1371600" y="289242"/>
            <a:ext cx="7564120" cy="738664"/>
          </a:xfrm>
          <a:prstGeom prst="rect">
            <a:avLst/>
          </a:prstGeom>
          <a:noFill/>
        </p:spPr>
        <p:txBody>
          <a:bodyPr wrap="square">
            <a:spAutoFit/>
          </a:bodyPr>
          <a:lstStyle/>
          <a:p>
            <a:r>
              <a:rPr lang="pl-PL" sz="2400" b="1" dirty="0">
                <a:solidFill>
                  <a:srgbClr val="491D6C"/>
                </a:solidFill>
                <a:latin typeface="Proxima Nova" panose="02000506030000020004" pitchFamily="50" charset="0"/>
              </a:rPr>
              <a:t>TITAN – wyniki I analizy śródokresowej (IA1):</a:t>
            </a:r>
          </a:p>
          <a:p>
            <a:r>
              <a:rPr lang="pl-PL" dirty="0" err="1">
                <a:solidFill>
                  <a:srgbClr val="491D6C"/>
                </a:solidFill>
                <a:latin typeface="Proxima Nova" panose="02000506030000020004" pitchFamily="50" charset="0"/>
              </a:rPr>
              <a:t>rPFS</a:t>
            </a:r>
            <a:endParaRPr lang="pl-PL" dirty="0">
              <a:solidFill>
                <a:srgbClr val="491D6C"/>
              </a:solidFill>
              <a:latin typeface="Proxima Nova" panose="02000506030000020004" pitchFamily="50" charset="0"/>
            </a:endParaRPr>
          </a:p>
        </p:txBody>
      </p:sp>
      <p:sp>
        <p:nvSpPr>
          <p:cNvPr id="9" name="pole tekstowe 8">
            <a:extLst>
              <a:ext uri="{FF2B5EF4-FFF2-40B4-BE49-F238E27FC236}">
                <a16:creationId xmlns:a16="http://schemas.microsoft.com/office/drawing/2014/main" id="{7D269A94-023F-1C61-CEEB-9F50BA5657CE}"/>
              </a:ext>
            </a:extLst>
          </p:cNvPr>
          <p:cNvSpPr txBox="1"/>
          <p:nvPr/>
        </p:nvSpPr>
        <p:spPr>
          <a:xfrm>
            <a:off x="1371600" y="6308209"/>
            <a:ext cx="7863840" cy="369332"/>
          </a:xfrm>
          <a:prstGeom prst="rect">
            <a:avLst/>
          </a:prstGeom>
          <a:noFill/>
        </p:spPr>
        <p:txBody>
          <a:bodyPr wrap="square">
            <a:spAutoFit/>
          </a:bodyPr>
          <a:lstStyle/>
          <a:p>
            <a:r>
              <a:rPr lang="pl-PL" sz="600" dirty="0">
                <a:solidFill>
                  <a:srgbClr val="491D6C"/>
                </a:solidFill>
                <a:latin typeface="Proxima Nova" panose="02000506030000020004" pitchFamily="50" charset="0"/>
              </a:rPr>
              <a:t>ADT: terapia supresji androgenowej; APA: </a:t>
            </a:r>
            <a:r>
              <a:rPr lang="pl-PL" sz="600" dirty="0" err="1">
                <a:solidFill>
                  <a:srgbClr val="491D6C"/>
                </a:solidFill>
                <a:latin typeface="Proxima Nova" panose="02000506030000020004" pitchFamily="50" charset="0"/>
              </a:rPr>
              <a:t>apalutamid</a:t>
            </a:r>
            <a:r>
              <a:rPr lang="pl-PL" sz="600" dirty="0">
                <a:solidFill>
                  <a:srgbClr val="491D6C"/>
                </a:solidFill>
                <a:latin typeface="Proxima Nova" panose="02000506030000020004" pitchFamily="50" charset="0"/>
              </a:rPr>
              <a:t>; CI: przedział ufności; OS: całkowity czas przeżycia; PBO: placebo; </a:t>
            </a:r>
            <a:r>
              <a:rPr lang="pl-PL" sz="600" dirty="0" err="1">
                <a:solidFill>
                  <a:srgbClr val="491D6C"/>
                </a:solidFill>
                <a:latin typeface="Proxima Nova" panose="02000506030000020004" pitchFamily="50" charset="0"/>
              </a:rPr>
              <a:t>rPFS</a:t>
            </a:r>
            <a:r>
              <a:rPr lang="pl-PL" sz="600" dirty="0">
                <a:solidFill>
                  <a:srgbClr val="491D6C"/>
                </a:solidFill>
                <a:latin typeface="Proxima Nova" panose="02000506030000020004" pitchFamily="50" charset="0"/>
              </a:rPr>
              <a:t>: czas przeżycia bez progresji radiologicznej.</a:t>
            </a:r>
          </a:p>
          <a:p>
            <a:r>
              <a:rPr lang="pl-PL" sz="600" dirty="0">
                <a:solidFill>
                  <a:srgbClr val="491D6C"/>
                </a:solidFill>
                <a:latin typeface="Proxima Nova" panose="02000506030000020004" pitchFamily="50" charset="0"/>
              </a:rPr>
              <a:t>1. Chi K, et al. N </a:t>
            </a:r>
            <a:r>
              <a:rPr lang="pl-PL" sz="600" dirty="0" err="1">
                <a:solidFill>
                  <a:srgbClr val="491D6C"/>
                </a:solidFill>
                <a:latin typeface="Proxima Nova" panose="02000506030000020004" pitchFamily="50" charset="0"/>
              </a:rPr>
              <a:t>Engl</a:t>
            </a:r>
            <a:r>
              <a:rPr lang="pl-PL" sz="600" dirty="0">
                <a:solidFill>
                  <a:srgbClr val="491D6C"/>
                </a:solidFill>
                <a:latin typeface="Proxima Nova" panose="02000506030000020004" pitchFamily="50" charset="0"/>
              </a:rPr>
              <a:t> J Med. 2019;381:13-24</a:t>
            </a:r>
          </a:p>
          <a:p>
            <a:r>
              <a:rPr lang="pl-PL" sz="600" dirty="0">
                <a:solidFill>
                  <a:srgbClr val="491D6C"/>
                </a:solidFill>
                <a:latin typeface="Proxima Nova" panose="02000506030000020004" pitchFamily="50" charset="0"/>
              </a:rPr>
              <a:t>2. Chi, KN. et al. ASCO-GU 2021. </a:t>
            </a:r>
            <a:r>
              <a:rPr lang="pl-PL" sz="600" dirty="0" err="1">
                <a:solidFill>
                  <a:srgbClr val="491D6C"/>
                </a:solidFill>
                <a:latin typeface="Proxima Nova" panose="02000506030000020004" pitchFamily="50" charset="0"/>
              </a:rPr>
              <a:t>Oral</a:t>
            </a:r>
            <a:r>
              <a:rPr lang="pl-PL" sz="600" dirty="0">
                <a:solidFill>
                  <a:srgbClr val="491D6C"/>
                </a:solidFill>
                <a:latin typeface="Proxima Nova" panose="02000506030000020004" pitchFamily="50" charset="0"/>
              </a:rPr>
              <a:t> Presentation #11. </a:t>
            </a:r>
          </a:p>
        </p:txBody>
      </p:sp>
      <p:pic>
        <p:nvPicPr>
          <p:cNvPr id="13" name="Obraz 12">
            <a:extLst>
              <a:ext uri="{FF2B5EF4-FFF2-40B4-BE49-F238E27FC236}">
                <a16:creationId xmlns:a16="http://schemas.microsoft.com/office/drawing/2014/main" id="{3B0D034B-E6BA-55A5-1574-1B9333E81A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8825" y="1471536"/>
            <a:ext cx="5661561" cy="4318999"/>
          </a:xfrm>
          <a:prstGeom prst="rect">
            <a:avLst/>
          </a:prstGeom>
        </p:spPr>
      </p:pic>
      <p:pic>
        <p:nvPicPr>
          <p:cNvPr id="15" name="Obraz 14">
            <a:extLst>
              <a:ext uri="{FF2B5EF4-FFF2-40B4-BE49-F238E27FC236}">
                <a16:creationId xmlns:a16="http://schemas.microsoft.com/office/drawing/2014/main" id="{3638C7CB-E634-B71B-4475-7CCE83BDD2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4076" y="2582019"/>
            <a:ext cx="3439357" cy="1752301"/>
          </a:xfrm>
          <a:prstGeom prst="rect">
            <a:avLst/>
          </a:prstGeom>
        </p:spPr>
      </p:pic>
      <p:pic>
        <p:nvPicPr>
          <p:cNvPr id="17" name="Obraz 16">
            <a:extLst>
              <a:ext uri="{FF2B5EF4-FFF2-40B4-BE49-F238E27FC236}">
                <a16:creationId xmlns:a16="http://schemas.microsoft.com/office/drawing/2014/main" id="{65A1799E-2EFC-5181-109C-578DBC30FB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43544" y="1978143"/>
            <a:ext cx="3191374" cy="2821067"/>
          </a:xfrm>
          <a:prstGeom prst="rect">
            <a:avLst/>
          </a:prstGeom>
        </p:spPr>
      </p:pic>
      <p:cxnSp>
        <p:nvCxnSpPr>
          <p:cNvPr id="19" name="Łącznik prosty 18">
            <a:extLst>
              <a:ext uri="{FF2B5EF4-FFF2-40B4-BE49-F238E27FC236}">
                <a16:creationId xmlns:a16="http://schemas.microsoft.com/office/drawing/2014/main" id="{1C6F8877-4232-8CF8-8286-03450FAC9C4B}"/>
              </a:ext>
            </a:extLst>
          </p:cNvPr>
          <p:cNvCxnSpPr>
            <a:cxnSpLocks/>
          </p:cNvCxnSpPr>
          <p:nvPr/>
        </p:nvCxnSpPr>
        <p:spPr>
          <a:xfrm flipV="1">
            <a:off x="6954520" y="1431978"/>
            <a:ext cx="1411095" cy="8496"/>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2" name="Łącznik prosty 21">
            <a:extLst>
              <a:ext uri="{FF2B5EF4-FFF2-40B4-BE49-F238E27FC236}">
                <a16:creationId xmlns:a16="http://schemas.microsoft.com/office/drawing/2014/main" id="{AD1CC1F3-3C0A-4853-46FB-D55184A6758A}"/>
              </a:ext>
            </a:extLst>
          </p:cNvPr>
          <p:cNvCxnSpPr>
            <a:cxnSpLocks/>
          </p:cNvCxnSpPr>
          <p:nvPr/>
        </p:nvCxnSpPr>
        <p:spPr>
          <a:xfrm flipV="1">
            <a:off x="8935720" y="1423482"/>
            <a:ext cx="1411095" cy="8496"/>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24" name="Obraz 23">
            <a:extLst>
              <a:ext uri="{FF2B5EF4-FFF2-40B4-BE49-F238E27FC236}">
                <a16:creationId xmlns:a16="http://schemas.microsoft.com/office/drawing/2014/main" id="{5426D3EB-4599-E401-48E6-4C7E6F1D7A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05593" y="1289008"/>
            <a:ext cx="308169" cy="268948"/>
          </a:xfrm>
          <a:prstGeom prst="rect">
            <a:avLst/>
          </a:prstGeom>
        </p:spPr>
      </p:pic>
      <p:sp>
        <p:nvSpPr>
          <p:cNvPr id="26" name="pole tekstowe 25">
            <a:extLst>
              <a:ext uri="{FF2B5EF4-FFF2-40B4-BE49-F238E27FC236}">
                <a16:creationId xmlns:a16="http://schemas.microsoft.com/office/drawing/2014/main" id="{5E1B7EBB-9A9B-C25C-FCBC-0737B773D99B}"/>
              </a:ext>
            </a:extLst>
          </p:cNvPr>
          <p:cNvSpPr txBox="1"/>
          <p:nvPr/>
        </p:nvSpPr>
        <p:spPr>
          <a:xfrm>
            <a:off x="7477340" y="1557956"/>
            <a:ext cx="2340997" cy="461665"/>
          </a:xfrm>
          <a:prstGeom prst="rect">
            <a:avLst/>
          </a:prstGeom>
          <a:noFill/>
        </p:spPr>
        <p:txBody>
          <a:bodyPr wrap="square">
            <a:spAutoFit/>
          </a:bodyPr>
          <a:lstStyle/>
          <a:p>
            <a:pPr algn="ctr"/>
            <a:r>
              <a:rPr lang="pl-PL" sz="1200" b="1" dirty="0">
                <a:solidFill>
                  <a:srgbClr val="00B0F0"/>
                </a:solidFill>
                <a:latin typeface="Proxima Nova" panose="02000506030000020004" pitchFamily="50" charset="0"/>
              </a:rPr>
              <a:t>Mediana czasu obserwacji: </a:t>
            </a:r>
          </a:p>
          <a:p>
            <a:pPr algn="ctr"/>
            <a:r>
              <a:rPr lang="pl-PL" sz="1200" b="1" dirty="0">
                <a:solidFill>
                  <a:srgbClr val="00B0F0"/>
                </a:solidFill>
                <a:latin typeface="Proxima Nova" panose="02000506030000020004" pitchFamily="50" charset="0"/>
              </a:rPr>
              <a:t>22,7 miesiąca</a:t>
            </a:r>
          </a:p>
        </p:txBody>
      </p:sp>
      <p:sp>
        <p:nvSpPr>
          <p:cNvPr id="28" name="pole tekstowe 27">
            <a:extLst>
              <a:ext uri="{FF2B5EF4-FFF2-40B4-BE49-F238E27FC236}">
                <a16:creationId xmlns:a16="http://schemas.microsoft.com/office/drawing/2014/main" id="{377FCA73-2F2F-FCC4-9E39-C693C50734F3}"/>
              </a:ext>
            </a:extLst>
          </p:cNvPr>
          <p:cNvSpPr txBox="1"/>
          <p:nvPr/>
        </p:nvSpPr>
        <p:spPr>
          <a:xfrm>
            <a:off x="7130336" y="2950337"/>
            <a:ext cx="3058681" cy="1015663"/>
          </a:xfrm>
          <a:prstGeom prst="rect">
            <a:avLst/>
          </a:prstGeom>
          <a:noFill/>
        </p:spPr>
        <p:txBody>
          <a:bodyPr wrap="square">
            <a:spAutoFit/>
          </a:bodyPr>
          <a:lstStyle/>
          <a:p>
            <a:r>
              <a:rPr lang="pl-PL" b="1" dirty="0" err="1">
                <a:solidFill>
                  <a:srgbClr val="491D6C"/>
                </a:solidFill>
                <a:latin typeface="Proxima Nova" panose="02000506030000020004" pitchFamily="50" charset="0"/>
              </a:rPr>
              <a:t>rPFS</a:t>
            </a:r>
            <a:r>
              <a:rPr lang="pl-PL" b="1" dirty="0">
                <a:solidFill>
                  <a:srgbClr val="491D6C"/>
                </a:solidFill>
                <a:latin typeface="Proxima Nova" panose="02000506030000020004" pitchFamily="50" charset="0"/>
              </a:rPr>
              <a:t>: redukcja ryzyka progresji radiologicznej </a:t>
            </a:r>
          </a:p>
          <a:p>
            <a:r>
              <a:rPr lang="pl-PL" b="1" dirty="0">
                <a:solidFill>
                  <a:srgbClr val="491D6C"/>
                </a:solidFill>
                <a:latin typeface="Proxima Nova" panose="02000506030000020004" pitchFamily="50" charset="0"/>
              </a:rPr>
              <a:t>lub zgonu o </a:t>
            </a:r>
            <a:r>
              <a:rPr lang="pl-PL" sz="2400" b="1" dirty="0">
                <a:solidFill>
                  <a:srgbClr val="C2D500"/>
                </a:solidFill>
                <a:latin typeface="Proxima Nova" panose="02000506030000020004" pitchFamily="50" charset="0"/>
              </a:rPr>
              <a:t>52%</a:t>
            </a:r>
            <a:endParaRPr lang="pl-PL" b="1" dirty="0">
              <a:solidFill>
                <a:srgbClr val="C2D500"/>
              </a:solidFill>
              <a:latin typeface="Proxima Nova" panose="02000506030000020004" pitchFamily="50" charset="0"/>
            </a:endParaRPr>
          </a:p>
        </p:txBody>
      </p:sp>
      <p:sp>
        <p:nvSpPr>
          <p:cNvPr id="29" name="pole tekstowe 28">
            <a:extLst>
              <a:ext uri="{FF2B5EF4-FFF2-40B4-BE49-F238E27FC236}">
                <a16:creationId xmlns:a16="http://schemas.microsoft.com/office/drawing/2014/main" id="{E48D901F-545F-E4E5-46FE-BF4AEDF228EC}"/>
              </a:ext>
            </a:extLst>
          </p:cNvPr>
          <p:cNvSpPr txBox="1"/>
          <p:nvPr/>
        </p:nvSpPr>
        <p:spPr>
          <a:xfrm rot="16200000">
            <a:off x="1646843" y="3022904"/>
            <a:ext cx="1967638" cy="338554"/>
          </a:xfrm>
          <a:prstGeom prst="rect">
            <a:avLst/>
          </a:prstGeom>
          <a:noFill/>
        </p:spPr>
        <p:txBody>
          <a:bodyPr wrap="square" rtlCol="0">
            <a:spAutoFit/>
          </a:bodyPr>
          <a:lstStyle/>
          <a:p>
            <a:pPr algn="ctr"/>
            <a:r>
              <a:rPr lang="pl-PL" sz="800" dirty="0">
                <a:latin typeface="Proxima Nova" panose="02000506030000020004" pitchFamily="50" charset="0"/>
              </a:rPr>
              <a:t>Czas przeżycia bez progresji radiologicznej (%)</a:t>
            </a:r>
          </a:p>
        </p:txBody>
      </p:sp>
      <p:sp>
        <p:nvSpPr>
          <p:cNvPr id="30" name="pole tekstowe 29">
            <a:extLst>
              <a:ext uri="{FF2B5EF4-FFF2-40B4-BE49-F238E27FC236}">
                <a16:creationId xmlns:a16="http://schemas.microsoft.com/office/drawing/2014/main" id="{407750E3-D80D-8A15-A181-827CF10262FD}"/>
              </a:ext>
            </a:extLst>
          </p:cNvPr>
          <p:cNvSpPr txBox="1"/>
          <p:nvPr/>
        </p:nvSpPr>
        <p:spPr>
          <a:xfrm>
            <a:off x="2461385" y="4619630"/>
            <a:ext cx="899403" cy="338554"/>
          </a:xfrm>
          <a:prstGeom prst="rect">
            <a:avLst/>
          </a:prstGeom>
          <a:noFill/>
        </p:spPr>
        <p:txBody>
          <a:bodyPr wrap="square" rtlCol="0">
            <a:spAutoFit/>
          </a:bodyPr>
          <a:lstStyle/>
          <a:p>
            <a:r>
              <a:rPr lang="pl-PL" sz="800" dirty="0">
                <a:solidFill>
                  <a:schemeClr val="tx1">
                    <a:lumMod val="85000"/>
                    <a:lumOff val="15000"/>
                  </a:schemeClr>
                </a:solidFill>
                <a:latin typeface="Proxima Nova" panose="02000506030000020004" pitchFamily="50" charset="0"/>
              </a:rPr>
              <a:t>Liczba narażonych</a:t>
            </a:r>
          </a:p>
        </p:txBody>
      </p:sp>
      <p:sp>
        <p:nvSpPr>
          <p:cNvPr id="31" name="pole tekstowe 30">
            <a:extLst>
              <a:ext uri="{FF2B5EF4-FFF2-40B4-BE49-F238E27FC236}">
                <a16:creationId xmlns:a16="http://schemas.microsoft.com/office/drawing/2014/main" id="{2A4C80A8-B199-DF0E-0B7B-DE586176581E}"/>
              </a:ext>
            </a:extLst>
          </p:cNvPr>
          <p:cNvSpPr txBox="1"/>
          <p:nvPr/>
        </p:nvSpPr>
        <p:spPr>
          <a:xfrm>
            <a:off x="2459263" y="4947881"/>
            <a:ext cx="3702423" cy="461665"/>
          </a:xfrm>
          <a:prstGeom prst="rect">
            <a:avLst/>
          </a:prstGeom>
          <a:noFill/>
        </p:spPr>
        <p:txBody>
          <a:bodyPr wrap="square" rtlCol="0">
            <a:spAutoFit/>
          </a:bodyPr>
          <a:lstStyle/>
          <a:p>
            <a:r>
              <a:rPr lang="pl-PL" sz="800" dirty="0">
                <a:solidFill>
                  <a:srgbClr val="0D89D8"/>
                </a:solidFill>
              </a:rPr>
              <a:t>APA + ADT             525              496            389              315               89                 2                0</a:t>
            </a:r>
          </a:p>
          <a:p>
            <a:r>
              <a:rPr lang="pl-PL" sz="800" dirty="0">
                <a:solidFill>
                  <a:srgbClr val="0D89D8"/>
                </a:solidFill>
              </a:rPr>
              <a:t>PBO + ADT             527              437            325              229               57                 3                0</a:t>
            </a:r>
          </a:p>
          <a:p>
            <a:endParaRPr lang="pl-PL" sz="800" dirty="0">
              <a:solidFill>
                <a:srgbClr val="0D89D8"/>
              </a:solidFill>
            </a:endParaRPr>
          </a:p>
        </p:txBody>
      </p:sp>
    </p:spTree>
    <p:extLst>
      <p:ext uri="{BB962C8B-B14F-4D97-AF65-F5344CB8AC3E}">
        <p14:creationId xmlns:p14="http://schemas.microsoft.com/office/powerpoint/2010/main" val="1167339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4A2BB830-610D-883E-7F3B-10236BB68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8510DCDE-32F1-A967-9C95-F2D8E0FCB6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7" name="pole tekstowe 6">
            <a:extLst>
              <a:ext uri="{FF2B5EF4-FFF2-40B4-BE49-F238E27FC236}">
                <a16:creationId xmlns:a16="http://schemas.microsoft.com/office/drawing/2014/main" id="{D0DB6896-E4EC-BBB0-8DCD-560270D485A8}"/>
              </a:ext>
            </a:extLst>
          </p:cNvPr>
          <p:cNvSpPr txBox="1"/>
          <p:nvPr/>
        </p:nvSpPr>
        <p:spPr>
          <a:xfrm>
            <a:off x="1351279" y="281355"/>
            <a:ext cx="6449695" cy="738664"/>
          </a:xfrm>
          <a:prstGeom prst="rect">
            <a:avLst/>
          </a:prstGeom>
          <a:noFill/>
        </p:spPr>
        <p:txBody>
          <a:bodyPr wrap="square">
            <a:spAutoFit/>
          </a:bodyPr>
          <a:lstStyle/>
          <a:p>
            <a:r>
              <a:rPr lang="pl-PL" sz="2400" b="1" dirty="0">
                <a:solidFill>
                  <a:srgbClr val="491D6C"/>
                </a:solidFill>
                <a:latin typeface="Proxima Nova" panose="02000506030000020004" pitchFamily="50" charset="0"/>
              </a:rPr>
              <a:t>TITAN – wyniki analizy końcowej (FA):</a:t>
            </a:r>
          </a:p>
          <a:p>
            <a:r>
              <a:rPr lang="pl-PL" dirty="0">
                <a:solidFill>
                  <a:srgbClr val="491D6C"/>
                </a:solidFill>
                <a:latin typeface="Proxima Nova" panose="02000506030000020004" pitchFamily="50" charset="0"/>
              </a:rPr>
              <a:t>OS w grupie ITT</a:t>
            </a:r>
          </a:p>
        </p:txBody>
      </p:sp>
      <p:sp>
        <p:nvSpPr>
          <p:cNvPr id="9" name="pole tekstowe 8">
            <a:extLst>
              <a:ext uri="{FF2B5EF4-FFF2-40B4-BE49-F238E27FC236}">
                <a16:creationId xmlns:a16="http://schemas.microsoft.com/office/drawing/2014/main" id="{1A92D767-53F5-93F3-FED5-46B90AE86CA2}"/>
              </a:ext>
            </a:extLst>
          </p:cNvPr>
          <p:cNvSpPr txBox="1"/>
          <p:nvPr/>
        </p:nvSpPr>
        <p:spPr>
          <a:xfrm>
            <a:off x="1351280" y="6319190"/>
            <a:ext cx="6177280" cy="461665"/>
          </a:xfrm>
          <a:prstGeom prst="rect">
            <a:avLst/>
          </a:prstGeom>
          <a:noFill/>
        </p:spPr>
        <p:txBody>
          <a:bodyPr wrap="square">
            <a:spAutoFit/>
          </a:bodyPr>
          <a:lstStyle/>
          <a:p>
            <a:r>
              <a:rPr lang="pl-PL" sz="600" dirty="0">
                <a:solidFill>
                  <a:srgbClr val="491D6C"/>
                </a:solidFill>
                <a:latin typeface="Proxima Nova" panose="02000506030000020004" pitchFamily="50" charset="0"/>
              </a:rPr>
              <a:t>ADT: terapia supresji androgenowej; APA: </a:t>
            </a:r>
            <a:r>
              <a:rPr lang="pl-PL" sz="600" dirty="0" err="1">
                <a:solidFill>
                  <a:srgbClr val="491D6C"/>
                </a:solidFill>
                <a:latin typeface="Proxima Nova" panose="02000506030000020004" pitchFamily="50" charset="0"/>
              </a:rPr>
              <a:t>apalutamid</a:t>
            </a:r>
            <a:r>
              <a:rPr lang="pl-PL" sz="600" dirty="0">
                <a:solidFill>
                  <a:srgbClr val="491D6C"/>
                </a:solidFill>
                <a:latin typeface="Proxima Nova" panose="02000506030000020004" pitchFamily="50" charset="0"/>
              </a:rPr>
              <a:t>; CI: przedział ufności; IPCW: odwrotne cenzurowanie prawdopodobieństwa (analiza wrażliwości); ITT: populacja zgodna z zaplanowanym leczeniem; OS: całkowity czas przeżycia; PBO: placebo.</a:t>
            </a:r>
          </a:p>
          <a:p>
            <a:r>
              <a:rPr lang="pl-PL" sz="600" dirty="0">
                <a:solidFill>
                  <a:srgbClr val="491D6C"/>
                </a:solidFill>
                <a:latin typeface="Proxima Nova" panose="02000506030000020004" pitchFamily="50" charset="0"/>
              </a:rPr>
              <a:t>Metoda IPCW, Cole SR et al. </a:t>
            </a:r>
            <a:r>
              <a:rPr lang="pl-PL" sz="600" dirty="0" err="1">
                <a:solidFill>
                  <a:srgbClr val="491D6C"/>
                </a:solidFill>
                <a:latin typeface="Proxima Nova" panose="02000506030000020004" pitchFamily="50" charset="0"/>
              </a:rPr>
              <a:t>Comput</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Methods</a:t>
            </a:r>
            <a:r>
              <a:rPr lang="pl-PL" sz="600" dirty="0">
                <a:solidFill>
                  <a:srgbClr val="491D6C"/>
                </a:solidFill>
                <a:latin typeface="Proxima Nova" panose="02000506030000020004" pitchFamily="50" charset="0"/>
              </a:rPr>
              <a:t> Programs </a:t>
            </a:r>
            <a:r>
              <a:rPr lang="pl-PL" sz="600" dirty="0" err="1">
                <a:solidFill>
                  <a:srgbClr val="491D6C"/>
                </a:solidFill>
                <a:latin typeface="Proxima Nova" panose="02000506030000020004" pitchFamily="50" charset="0"/>
              </a:rPr>
              <a:t>Biomed</a:t>
            </a:r>
            <a:r>
              <a:rPr lang="pl-PL" sz="600" dirty="0">
                <a:solidFill>
                  <a:srgbClr val="491D6C"/>
                </a:solidFill>
                <a:latin typeface="Proxima Nova" panose="02000506030000020004" pitchFamily="50" charset="0"/>
              </a:rPr>
              <a:t>. 2004;75:45–49.</a:t>
            </a:r>
          </a:p>
          <a:p>
            <a:r>
              <a:rPr lang="pl-PL" sz="600" dirty="0">
                <a:solidFill>
                  <a:srgbClr val="491D6C"/>
                </a:solidFill>
                <a:latin typeface="Proxima Nova" panose="02000506030000020004" pitchFamily="50" charset="0"/>
              </a:rPr>
              <a:t>Chi, KN. et al. ASCO-GU 2021. </a:t>
            </a:r>
            <a:r>
              <a:rPr lang="pl-PL" sz="600" dirty="0" err="1">
                <a:solidFill>
                  <a:srgbClr val="491D6C"/>
                </a:solidFill>
                <a:latin typeface="Proxima Nova" panose="02000506030000020004" pitchFamily="50" charset="0"/>
              </a:rPr>
              <a:t>Oral</a:t>
            </a:r>
            <a:r>
              <a:rPr lang="pl-PL" sz="600" dirty="0">
                <a:solidFill>
                  <a:srgbClr val="491D6C"/>
                </a:solidFill>
                <a:latin typeface="Proxima Nova" panose="02000506030000020004" pitchFamily="50" charset="0"/>
              </a:rPr>
              <a:t> Presentation #11. </a:t>
            </a:r>
          </a:p>
        </p:txBody>
      </p:sp>
      <p:cxnSp>
        <p:nvCxnSpPr>
          <p:cNvPr id="10" name="Łącznik prosty 9">
            <a:extLst>
              <a:ext uri="{FF2B5EF4-FFF2-40B4-BE49-F238E27FC236}">
                <a16:creationId xmlns:a16="http://schemas.microsoft.com/office/drawing/2014/main" id="{A3E3EAEB-7113-6B9F-1843-0382BBC3A251}"/>
              </a:ext>
            </a:extLst>
          </p:cNvPr>
          <p:cNvCxnSpPr>
            <a:cxnSpLocks/>
          </p:cNvCxnSpPr>
          <p:nvPr/>
        </p:nvCxnSpPr>
        <p:spPr>
          <a:xfrm flipV="1">
            <a:off x="6954520" y="1431978"/>
            <a:ext cx="1411095" cy="8496"/>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 name="Łącznik prosty 10">
            <a:extLst>
              <a:ext uri="{FF2B5EF4-FFF2-40B4-BE49-F238E27FC236}">
                <a16:creationId xmlns:a16="http://schemas.microsoft.com/office/drawing/2014/main" id="{E2D4ED48-D6C3-FCE9-BB0E-4CFEEBE793C1}"/>
              </a:ext>
            </a:extLst>
          </p:cNvPr>
          <p:cNvCxnSpPr>
            <a:cxnSpLocks/>
          </p:cNvCxnSpPr>
          <p:nvPr/>
        </p:nvCxnSpPr>
        <p:spPr>
          <a:xfrm flipV="1">
            <a:off x="8935720" y="1423482"/>
            <a:ext cx="1411095" cy="8496"/>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12" name="Obraz 11">
            <a:extLst>
              <a:ext uri="{FF2B5EF4-FFF2-40B4-BE49-F238E27FC236}">
                <a16:creationId xmlns:a16="http://schemas.microsoft.com/office/drawing/2014/main" id="{21B317D2-169F-D7A3-676B-701ECCCBC6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5593" y="1289008"/>
            <a:ext cx="308169" cy="268948"/>
          </a:xfrm>
          <a:prstGeom prst="rect">
            <a:avLst/>
          </a:prstGeom>
        </p:spPr>
      </p:pic>
      <p:sp>
        <p:nvSpPr>
          <p:cNvPr id="13" name="pole tekstowe 12">
            <a:extLst>
              <a:ext uri="{FF2B5EF4-FFF2-40B4-BE49-F238E27FC236}">
                <a16:creationId xmlns:a16="http://schemas.microsoft.com/office/drawing/2014/main" id="{7BFAB19E-8C84-C9E3-C92A-4E097C52677D}"/>
              </a:ext>
            </a:extLst>
          </p:cNvPr>
          <p:cNvSpPr txBox="1"/>
          <p:nvPr/>
        </p:nvSpPr>
        <p:spPr>
          <a:xfrm>
            <a:off x="7528560" y="1549581"/>
            <a:ext cx="2282190" cy="461665"/>
          </a:xfrm>
          <a:prstGeom prst="rect">
            <a:avLst/>
          </a:prstGeom>
          <a:noFill/>
        </p:spPr>
        <p:txBody>
          <a:bodyPr wrap="square">
            <a:spAutoFit/>
          </a:bodyPr>
          <a:lstStyle/>
          <a:p>
            <a:r>
              <a:rPr lang="pl-PL" sz="1200" b="1" dirty="0">
                <a:solidFill>
                  <a:srgbClr val="00B0F0"/>
                </a:solidFill>
                <a:latin typeface="Proxima Nova" panose="02000506030000020004" pitchFamily="50" charset="0"/>
              </a:rPr>
              <a:t>Mediana czasu obserwacji:</a:t>
            </a:r>
          </a:p>
          <a:p>
            <a:pPr algn="ctr"/>
            <a:r>
              <a:rPr lang="pl-PL" sz="1200" b="1" dirty="0">
                <a:solidFill>
                  <a:srgbClr val="00B0F0"/>
                </a:solidFill>
                <a:latin typeface="Proxima Nova" panose="02000506030000020004" pitchFamily="50" charset="0"/>
              </a:rPr>
              <a:t>44,0 miesiące</a:t>
            </a:r>
          </a:p>
        </p:txBody>
      </p:sp>
      <p:pic>
        <p:nvPicPr>
          <p:cNvPr id="14" name="Obraz 13">
            <a:extLst>
              <a:ext uri="{FF2B5EF4-FFF2-40B4-BE49-F238E27FC236}">
                <a16:creationId xmlns:a16="http://schemas.microsoft.com/office/drawing/2014/main" id="{975E14B3-45F7-CE3E-4EDC-413EFFA35E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8825" y="1471536"/>
            <a:ext cx="5661561" cy="3298625"/>
          </a:xfrm>
          <a:prstGeom prst="rect">
            <a:avLst/>
          </a:prstGeom>
        </p:spPr>
      </p:pic>
      <p:pic>
        <p:nvPicPr>
          <p:cNvPr id="15" name="Obraz 14">
            <a:extLst>
              <a:ext uri="{FF2B5EF4-FFF2-40B4-BE49-F238E27FC236}">
                <a16:creationId xmlns:a16="http://schemas.microsoft.com/office/drawing/2014/main" id="{DC1462EC-585C-69C3-39AE-8589E3A6FA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8824" y="4722329"/>
            <a:ext cx="5661561" cy="1200951"/>
          </a:xfrm>
          <a:prstGeom prst="rect">
            <a:avLst/>
          </a:prstGeom>
        </p:spPr>
      </p:pic>
      <p:pic>
        <p:nvPicPr>
          <p:cNvPr id="16" name="Obraz 15">
            <a:extLst>
              <a:ext uri="{FF2B5EF4-FFF2-40B4-BE49-F238E27FC236}">
                <a16:creationId xmlns:a16="http://schemas.microsoft.com/office/drawing/2014/main" id="{86881A8B-C250-392C-7C94-CC89D37E5A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74076" y="2582019"/>
            <a:ext cx="2867764" cy="1829668"/>
          </a:xfrm>
          <a:prstGeom prst="rect">
            <a:avLst/>
          </a:prstGeom>
        </p:spPr>
      </p:pic>
      <p:sp>
        <p:nvSpPr>
          <p:cNvPr id="18" name="pole tekstowe 17">
            <a:extLst>
              <a:ext uri="{FF2B5EF4-FFF2-40B4-BE49-F238E27FC236}">
                <a16:creationId xmlns:a16="http://schemas.microsoft.com/office/drawing/2014/main" id="{9DFF25F1-B058-7674-57B0-08DE383248ED}"/>
              </a:ext>
            </a:extLst>
          </p:cNvPr>
          <p:cNvSpPr txBox="1"/>
          <p:nvPr/>
        </p:nvSpPr>
        <p:spPr>
          <a:xfrm>
            <a:off x="6889037" y="2902903"/>
            <a:ext cx="2637842" cy="1323439"/>
          </a:xfrm>
          <a:prstGeom prst="rect">
            <a:avLst/>
          </a:prstGeom>
          <a:noFill/>
        </p:spPr>
        <p:txBody>
          <a:bodyPr wrap="square">
            <a:spAutoFit/>
          </a:bodyPr>
          <a:lstStyle/>
          <a:p>
            <a:pPr algn="ctr"/>
            <a:r>
              <a:rPr lang="pl-PL" sz="1600" b="1" dirty="0">
                <a:solidFill>
                  <a:srgbClr val="491D6C"/>
                </a:solidFill>
                <a:latin typeface="Proxima Nova" panose="02000506030000020004" pitchFamily="50" charset="0"/>
              </a:rPr>
              <a:t>OS: redukcja </a:t>
            </a:r>
          </a:p>
          <a:p>
            <a:pPr algn="ctr"/>
            <a:r>
              <a:rPr lang="pl-PL" sz="1600" b="1" dirty="0">
                <a:solidFill>
                  <a:srgbClr val="491D6C"/>
                </a:solidFill>
                <a:latin typeface="Proxima Nova" panose="02000506030000020004" pitchFamily="50" charset="0"/>
              </a:rPr>
              <a:t>ryzyka zgonu </a:t>
            </a:r>
            <a:r>
              <a:rPr lang="pl-PL" sz="1600" b="1" dirty="0">
                <a:solidFill>
                  <a:srgbClr val="C2D500"/>
                </a:solidFill>
                <a:latin typeface="Proxima Nova" panose="02000506030000020004" pitchFamily="50" charset="0"/>
              </a:rPr>
              <a:t>o 35%, </a:t>
            </a:r>
          </a:p>
          <a:p>
            <a:pPr algn="ctr"/>
            <a:r>
              <a:rPr lang="pl-PL" sz="1600" b="1" dirty="0">
                <a:solidFill>
                  <a:srgbClr val="491D6C"/>
                </a:solidFill>
                <a:latin typeface="Proxima Nova" panose="02000506030000020004" pitchFamily="50" charset="0"/>
              </a:rPr>
              <a:t>a</a:t>
            </a:r>
            <a:r>
              <a:rPr lang="pl-PL" sz="1600" b="1" dirty="0">
                <a:latin typeface="Proxima Nova" panose="02000506030000020004" pitchFamily="50" charset="0"/>
              </a:rPr>
              <a:t> </a:t>
            </a:r>
            <a:r>
              <a:rPr lang="pl-PL" sz="1600" b="1" dirty="0">
                <a:solidFill>
                  <a:srgbClr val="491D6C"/>
                </a:solidFill>
                <a:latin typeface="Proxima Nova" panose="02000506030000020004" pitchFamily="50" charset="0"/>
              </a:rPr>
              <a:t>po</a:t>
            </a:r>
            <a:r>
              <a:rPr lang="pl-PL" sz="1600" b="1" dirty="0">
                <a:solidFill>
                  <a:srgbClr val="0D89D8"/>
                </a:solidFill>
                <a:latin typeface="Proxima Nova" panose="02000506030000020004" pitchFamily="50" charset="0"/>
              </a:rPr>
              <a:t> wprowadzeniu korekty na </a:t>
            </a:r>
            <a:r>
              <a:rPr lang="pl-PL" sz="1600" b="1" dirty="0" err="1">
                <a:solidFill>
                  <a:srgbClr val="0D89D8"/>
                </a:solidFill>
                <a:latin typeface="Proxima Nova" panose="02000506030000020004" pitchFamily="50" charset="0"/>
              </a:rPr>
              <a:t>crossover</a:t>
            </a:r>
            <a:r>
              <a:rPr lang="pl-PL" sz="1600" b="1" dirty="0">
                <a:solidFill>
                  <a:srgbClr val="0D89D8"/>
                </a:solidFill>
                <a:latin typeface="Proxima Nova" panose="02000506030000020004" pitchFamily="50" charset="0"/>
              </a:rPr>
              <a:t> 48%</a:t>
            </a:r>
          </a:p>
        </p:txBody>
      </p:sp>
      <p:pic>
        <p:nvPicPr>
          <p:cNvPr id="20" name="Obraz 19">
            <a:extLst>
              <a:ext uri="{FF2B5EF4-FFF2-40B4-BE49-F238E27FC236}">
                <a16:creationId xmlns:a16="http://schemas.microsoft.com/office/drawing/2014/main" id="{BD156648-F230-0D0E-C651-146671CAA870}"/>
              </a:ext>
            </a:extLst>
          </p:cNvPr>
          <p:cNvPicPr>
            <a:picLocks noChangeAspect="1"/>
          </p:cNvPicPr>
          <p:nvPr/>
        </p:nvPicPr>
        <p:blipFill rotWithShape="1">
          <a:blip r:embed="rId7">
            <a:extLst>
              <a:ext uri="{28A0092B-C50C-407E-A947-70E740481C1C}">
                <a14:useLocalDpi xmlns:a14="http://schemas.microsoft.com/office/drawing/2010/main" val="0"/>
              </a:ext>
            </a:extLst>
          </a:blip>
          <a:srcRect l="144" b="7709"/>
          <a:stretch/>
        </p:blipFill>
        <p:spPr>
          <a:xfrm>
            <a:off x="2599638" y="1767652"/>
            <a:ext cx="3960244" cy="1829668"/>
          </a:xfrm>
          <a:prstGeom prst="rect">
            <a:avLst/>
          </a:prstGeom>
        </p:spPr>
      </p:pic>
      <p:sp>
        <p:nvSpPr>
          <p:cNvPr id="21" name="pole tekstowe 20">
            <a:extLst>
              <a:ext uri="{FF2B5EF4-FFF2-40B4-BE49-F238E27FC236}">
                <a16:creationId xmlns:a16="http://schemas.microsoft.com/office/drawing/2014/main" id="{2B9686DA-00AF-A431-CF45-D0F45C591B23}"/>
              </a:ext>
            </a:extLst>
          </p:cNvPr>
          <p:cNvSpPr txBox="1"/>
          <p:nvPr/>
        </p:nvSpPr>
        <p:spPr>
          <a:xfrm rot="16200000">
            <a:off x="1319318" y="2507203"/>
            <a:ext cx="1967638" cy="215444"/>
          </a:xfrm>
          <a:prstGeom prst="rect">
            <a:avLst/>
          </a:prstGeom>
          <a:noFill/>
        </p:spPr>
        <p:txBody>
          <a:bodyPr wrap="square" rtlCol="0">
            <a:spAutoFit/>
          </a:bodyPr>
          <a:lstStyle/>
          <a:p>
            <a:pPr algn="ctr"/>
            <a:r>
              <a:rPr lang="pl-PL" sz="800" dirty="0">
                <a:latin typeface="Proxima Nova" panose="02000506030000020004" pitchFamily="50" charset="0"/>
              </a:rPr>
              <a:t>Całkowity czas przeżycia (%)</a:t>
            </a:r>
          </a:p>
        </p:txBody>
      </p:sp>
      <p:sp>
        <p:nvSpPr>
          <p:cNvPr id="22" name="pole tekstowe 21">
            <a:extLst>
              <a:ext uri="{FF2B5EF4-FFF2-40B4-BE49-F238E27FC236}">
                <a16:creationId xmlns:a16="http://schemas.microsoft.com/office/drawing/2014/main" id="{BE62768E-3A63-C71D-8E15-B0AA965773FE}"/>
              </a:ext>
            </a:extLst>
          </p:cNvPr>
          <p:cNvSpPr txBox="1"/>
          <p:nvPr/>
        </p:nvSpPr>
        <p:spPr>
          <a:xfrm>
            <a:off x="2006636" y="3568676"/>
            <a:ext cx="899403" cy="338554"/>
          </a:xfrm>
          <a:prstGeom prst="rect">
            <a:avLst/>
          </a:prstGeom>
          <a:noFill/>
        </p:spPr>
        <p:txBody>
          <a:bodyPr wrap="square" rtlCol="0">
            <a:spAutoFit/>
          </a:bodyPr>
          <a:lstStyle/>
          <a:p>
            <a:r>
              <a:rPr lang="pl-PL" sz="800" dirty="0">
                <a:solidFill>
                  <a:schemeClr val="tx1">
                    <a:lumMod val="85000"/>
                    <a:lumOff val="15000"/>
                  </a:schemeClr>
                </a:solidFill>
                <a:latin typeface="Proxima Nova" panose="02000506030000020004" pitchFamily="50" charset="0"/>
              </a:rPr>
              <a:t>Liczba narażonych</a:t>
            </a:r>
          </a:p>
        </p:txBody>
      </p:sp>
      <p:sp>
        <p:nvSpPr>
          <p:cNvPr id="23" name="pole tekstowe 22">
            <a:extLst>
              <a:ext uri="{FF2B5EF4-FFF2-40B4-BE49-F238E27FC236}">
                <a16:creationId xmlns:a16="http://schemas.microsoft.com/office/drawing/2014/main" id="{F0F744CC-BBD1-554E-3EAD-57E6632A2468}"/>
              </a:ext>
            </a:extLst>
          </p:cNvPr>
          <p:cNvSpPr txBox="1"/>
          <p:nvPr/>
        </p:nvSpPr>
        <p:spPr>
          <a:xfrm>
            <a:off x="2016441" y="3889902"/>
            <a:ext cx="4757635" cy="461665"/>
          </a:xfrm>
          <a:prstGeom prst="rect">
            <a:avLst/>
          </a:prstGeom>
          <a:noFill/>
        </p:spPr>
        <p:txBody>
          <a:bodyPr wrap="square" rtlCol="0">
            <a:spAutoFit/>
          </a:bodyPr>
          <a:lstStyle/>
          <a:p>
            <a:r>
              <a:rPr lang="pl-PL" sz="800" dirty="0">
                <a:solidFill>
                  <a:srgbClr val="0D89D8"/>
                </a:solidFill>
              </a:rPr>
              <a:t>APA + ADT             525        513         489         452         425         394         362         227          52             3              0 </a:t>
            </a:r>
          </a:p>
          <a:p>
            <a:r>
              <a:rPr lang="pl-PL" sz="800" dirty="0">
                <a:solidFill>
                  <a:srgbClr val="0D89D8"/>
                </a:solidFill>
              </a:rPr>
              <a:t>PBO + ADT             527        510         474         436         374         339         301         181          43             0              0</a:t>
            </a:r>
          </a:p>
          <a:p>
            <a:endParaRPr lang="pl-PL" sz="800" dirty="0">
              <a:solidFill>
                <a:srgbClr val="0D89D8"/>
              </a:solidFill>
            </a:endParaRPr>
          </a:p>
        </p:txBody>
      </p:sp>
      <p:sp>
        <p:nvSpPr>
          <p:cNvPr id="25" name="pole tekstowe 24">
            <a:extLst>
              <a:ext uri="{FF2B5EF4-FFF2-40B4-BE49-F238E27FC236}">
                <a16:creationId xmlns:a16="http://schemas.microsoft.com/office/drawing/2014/main" id="{09A0A912-76D8-4E42-592B-BFAC7CFE0455}"/>
              </a:ext>
            </a:extLst>
          </p:cNvPr>
          <p:cNvSpPr txBox="1"/>
          <p:nvPr/>
        </p:nvSpPr>
        <p:spPr>
          <a:xfrm>
            <a:off x="1776012" y="5993405"/>
            <a:ext cx="8722659" cy="169277"/>
          </a:xfrm>
          <a:prstGeom prst="rect">
            <a:avLst/>
          </a:prstGeom>
          <a:noFill/>
        </p:spPr>
        <p:txBody>
          <a:bodyPr wrap="square">
            <a:spAutoFit/>
          </a:bodyPr>
          <a:lstStyle/>
          <a:p>
            <a:r>
              <a:rPr lang="pl-PL" sz="500" dirty="0">
                <a:solidFill>
                  <a:srgbClr val="491D6C"/>
                </a:solidFill>
                <a:latin typeface="Proxima Nova" panose="02000506030000020004" pitchFamily="50" charset="0"/>
              </a:rPr>
              <a:t>*Te punkty końcowe nie zostały skorygowane na porównania wielokrotne. W związku z tym przedstawione wartości p są nominalne i nie ustalono istotności statystycznej.</a:t>
            </a:r>
          </a:p>
        </p:txBody>
      </p:sp>
      <p:sp>
        <p:nvSpPr>
          <p:cNvPr id="27" name="pole tekstowe 26">
            <a:extLst>
              <a:ext uri="{FF2B5EF4-FFF2-40B4-BE49-F238E27FC236}">
                <a16:creationId xmlns:a16="http://schemas.microsoft.com/office/drawing/2014/main" id="{DA05E5CB-B2D8-A528-325B-337CD818F90B}"/>
              </a:ext>
            </a:extLst>
          </p:cNvPr>
          <p:cNvSpPr txBox="1"/>
          <p:nvPr/>
        </p:nvSpPr>
        <p:spPr>
          <a:xfrm>
            <a:off x="2006636" y="4840822"/>
            <a:ext cx="6096000" cy="974626"/>
          </a:xfrm>
          <a:prstGeom prst="rect">
            <a:avLst/>
          </a:prstGeom>
          <a:noFill/>
        </p:spPr>
        <p:txBody>
          <a:bodyPr wrap="square">
            <a:spAutoFit/>
          </a:bodyPr>
          <a:lstStyle/>
          <a:p>
            <a:r>
              <a:rPr lang="pl-PL" sz="900" dirty="0">
                <a:solidFill>
                  <a:srgbClr val="491D6C"/>
                </a:solidFill>
                <a:latin typeface="Proxima Nova" panose="02000506030000020004" pitchFamily="50" charset="0"/>
              </a:rPr>
              <a:t>~40% pacjentów w grupie PBO zmieniło leczenie na APA w warunkach otwartej próby </a:t>
            </a:r>
          </a:p>
          <a:p>
            <a:pPr>
              <a:spcAft>
                <a:spcPts val="150"/>
              </a:spcAft>
            </a:pPr>
            <a:r>
              <a:rPr lang="pl-PL" sz="900" dirty="0">
                <a:solidFill>
                  <a:srgbClr val="491D6C"/>
                </a:solidFill>
                <a:latin typeface="Proxima Nova" panose="02000506030000020004" pitchFamily="50" charset="0"/>
              </a:rPr>
              <a:t>w chwili </a:t>
            </a:r>
            <a:r>
              <a:rPr lang="pl-PL" sz="900" dirty="0" err="1">
                <a:solidFill>
                  <a:srgbClr val="491D6C"/>
                </a:solidFill>
                <a:latin typeface="Proxima Nova" panose="02000506030000020004" pitchFamily="50" charset="0"/>
              </a:rPr>
              <a:t>odślepienia</a:t>
            </a:r>
            <a:r>
              <a:rPr lang="pl-PL" sz="900" dirty="0">
                <a:solidFill>
                  <a:srgbClr val="491D6C"/>
                </a:solidFill>
                <a:latin typeface="Proxima Nova" panose="02000506030000020004" pitchFamily="50" charset="0"/>
              </a:rPr>
              <a:t> leczenia.</a:t>
            </a:r>
          </a:p>
          <a:p>
            <a:r>
              <a:rPr lang="pl-PL" sz="900" dirty="0">
                <a:solidFill>
                  <a:srgbClr val="491D6C"/>
                </a:solidFill>
                <a:latin typeface="Proxima Nova" panose="02000506030000020004" pitchFamily="50" charset="0"/>
              </a:rPr>
              <a:t>Analizę wrażliwości IPCW dla efektu zmiany leczenia określono z góry w planie analizy</a:t>
            </a:r>
          </a:p>
          <a:p>
            <a:pPr>
              <a:spcAft>
                <a:spcPts val="150"/>
              </a:spcAft>
            </a:pPr>
            <a:r>
              <a:rPr lang="pl-PL" sz="900" dirty="0">
                <a:solidFill>
                  <a:srgbClr val="491D6C"/>
                </a:solidFill>
                <a:latin typeface="Proxima Nova" panose="02000506030000020004" pitchFamily="50" charset="0"/>
              </a:rPr>
              <a:t>statystycznej.</a:t>
            </a:r>
          </a:p>
          <a:p>
            <a:r>
              <a:rPr lang="pl-PL" sz="900" b="1" dirty="0">
                <a:solidFill>
                  <a:srgbClr val="491D6C"/>
                </a:solidFill>
                <a:latin typeface="Proxima Nova" panose="02000506030000020004" pitchFamily="50" charset="0"/>
              </a:rPr>
              <a:t>Po wprowadzeniu korekty na zmianę leczenia terapia </a:t>
            </a:r>
            <a:r>
              <a:rPr lang="pl-PL" sz="900" b="1" dirty="0">
                <a:solidFill>
                  <a:srgbClr val="0D89D8"/>
                </a:solidFill>
                <a:latin typeface="Proxima Nova" panose="02000506030000020004" pitchFamily="50" charset="0"/>
              </a:rPr>
              <a:t>APA + ADT </a:t>
            </a:r>
            <a:br>
              <a:rPr lang="pl-PL" sz="900" b="1" dirty="0">
                <a:solidFill>
                  <a:srgbClr val="0D89D8"/>
                </a:solidFill>
                <a:latin typeface="Proxima Nova" panose="02000506030000020004" pitchFamily="50" charset="0"/>
              </a:rPr>
            </a:br>
            <a:r>
              <a:rPr lang="pl-PL" sz="900" b="1" dirty="0">
                <a:solidFill>
                  <a:srgbClr val="0D89D8"/>
                </a:solidFill>
                <a:latin typeface="Proxima Nova" panose="02000506030000020004" pitchFamily="50" charset="0"/>
              </a:rPr>
              <a:t>redukowała ryzyko zgonu o 48%.</a:t>
            </a:r>
          </a:p>
        </p:txBody>
      </p:sp>
      <p:sp>
        <p:nvSpPr>
          <p:cNvPr id="28" name="Owal 27">
            <a:extLst>
              <a:ext uri="{FF2B5EF4-FFF2-40B4-BE49-F238E27FC236}">
                <a16:creationId xmlns:a16="http://schemas.microsoft.com/office/drawing/2014/main" id="{DF1FAABB-7D10-915A-C1BF-9803EAE79007}"/>
              </a:ext>
            </a:extLst>
          </p:cNvPr>
          <p:cNvSpPr/>
          <p:nvPr/>
        </p:nvSpPr>
        <p:spPr>
          <a:xfrm>
            <a:off x="1958300" y="4945084"/>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9" name="Owal 28">
            <a:extLst>
              <a:ext uri="{FF2B5EF4-FFF2-40B4-BE49-F238E27FC236}">
                <a16:creationId xmlns:a16="http://schemas.microsoft.com/office/drawing/2014/main" id="{1BAEB8CB-6B11-A171-63AB-B5576E800A6C}"/>
              </a:ext>
            </a:extLst>
          </p:cNvPr>
          <p:cNvSpPr/>
          <p:nvPr/>
        </p:nvSpPr>
        <p:spPr>
          <a:xfrm>
            <a:off x="1958300" y="5237933"/>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0" name="Owal 29">
            <a:extLst>
              <a:ext uri="{FF2B5EF4-FFF2-40B4-BE49-F238E27FC236}">
                <a16:creationId xmlns:a16="http://schemas.microsoft.com/office/drawing/2014/main" id="{72D102C5-A69C-ADF4-8CD5-228A86B9CC59}"/>
              </a:ext>
            </a:extLst>
          </p:cNvPr>
          <p:cNvSpPr/>
          <p:nvPr/>
        </p:nvSpPr>
        <p:spPr>
          <a:xfrm>
            <a:off x="1958300" y="5530782"/>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2" name="Obraz 31">
            <a:extLst>
              <a:ext uri="{FF2B5EF4-FFF2-40B4-BE49-F238E27FC236}">
                <a16:creationId xmlns:a16="http://schemas.microsoft.com/office/drawing/2014/main" id="{E0918813-6660-428A-2AB1-7F11329AD10D}"/>
              </a:ext>
            </a:extLst>
          </p:cNvPr>
          <p:cNvPicPr>
            <a:picLocks noChangeAspect="1"/>
          </p:cNvPicPr>
          <p:nvPr/>
        </p:nvPicPr>
        <p:blipFill>
          <a:blip r:embed="rId8"/>
          <a:stretch>
            <a:fillRect/>
          </a:stretch>
        </p:blipFill>
        <p:spPr>
          <a:xfrm>
            <a:off x="4379604" y="3634717"/>
            <a:ext cx="503269" cy="117954"/>
          </a:xfrm>
          <a:prstGeom prst="rect">
            <a:avLst/>
          </a:prstGeom>
        </p:spPr>
      </p:pic>
    </p:spTree>
    <p:extLst>
      <p:ext uri="{BB962C8B-B14F-4D97-AF65-F5344CB8AC3E}">
        <p14:creationId xmlns:p14="http://schemas.microsoft.com/office/powerpoint/2010/main" val="859738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8877151-2BB9-91EC-BC8F-B4EB563738F4}"/>
              </a:ext>
            </a:extLst>
          </p:cNvPr>
          <p:cNvSpPr>
            <a:spLocks noGrp="1"/>
          </p:cNvSpPr>
          <p:nvPr>
            <p:ph type="title"/>
          </p:nvPr>
        </p:nvSpPr>
        <p:spPr/>
        <p:txBody>
          <a:bodyPr/>
          <a:lstStyle/>
          <a:p>
            <a:endParaRPr lang="pl-PL"/>
          </a:p>
        </p:txBody>
      </p:sp>
      <p:pic>
        <p:nvPicPr>
          <p:cNvPr id="4" name="Symbol zastępczy zawartości 6">
            <a:extLst>
              <a:ext uri="{FF2B5EF4-FFF2-40B4-BE49-F238E27FC236}">
                <a16:creationId xmlns:a16="http://schemas.microsoft.com/office/drawing/2014/main" id="{45518DF5-E5DB-F128-8A76-569F398BDD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8472"/>
            <a:ext cx="12192000" cy="6935894"/>
          </a:xfrm>
          <a:prstGeom prst="rect">
            <a:avLst/>
          </a:prstGeom>
        </p:spPr>
      </p:pic>
      <p:pic>
        <p:nvPicPr>
          <p:cNvPr id="5" name="Obraz 4">
            <a:extLst>
              <a:ext uri="{FF2B5EF4-FFF2-40B4-BE49-F238E27FC236}">
                <a16:creationId xmlns:a16="http://schemas.microsoft.com/office/drawing/2014/main" id="{9C366EF5-8E9D-553C-3A45-49B0CABF45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7" name="pole tekstowe 6">
            <a:extLst>
              <a:ext uri="{FF2B5EF4-FFF2-40B4-BE49-F238E27FC236}">
                <a16:creationId xmlns:a16="http://schemas.microsoft.com/office/drawing/2014/main" id="{8330E491-5256-8CF6-A689-9E6B5CEE4E79}"/>
              </a:ext>
            </a:extLst>
          </p:cNvPr>
          <p:cNvSpPr txBox="1"/>
          <p:nvPr/>
        </p:nvSpPr>
        <p:spPr>
          <a:xfrm>
            <a:off x="1352550" y="289242"/>
            <a:ext cx="7505700" cy="738664"/>
          </a:xfrm>
          <a:prstGeom prst="rect">
            <a:avLst/>
          </a:prstGeom>
          <a:noFill/>
        </p:spPr>
        <p:txBody>
          <a:bodyPr wrap="square">
            <a:spAutoFit/>
          </a:bodyPr>
          <a:lstStyle/>
          <a:p>
            <a:r>
              <a:rPr lang="pl-PL" sz="2400" b="1" dirty="0">
                <a:solidFill>
                  <a:srgbClr val="491D6C"/>
                </a:solidFill>
                <a:latin typeface="Proxima Nova" panose="02000506030000020004" pitchFamily="50" charset="0"/>
              </a:rPr>
              <a:t>TITAN – wyniki analizy końcowej (FA): </a:t>
            </a:r>
          </a:p>
          <a:p>
            <a:r>
              <a:rPr lang="pl-PL" dirty="0">
                <a:solidFill>
                  <a:srgbClr val="491D6C"/>
                </a:solidFill>
                <a:latin typeface="Proxima Nova" panose="02000506030000020004" pitchFamily="50" charset="0"/>
              </a:rPr>
              <a:t>OS w podgrupie </a:t>
            </a:r>
            <a:r>
              <a:rPr lang="pl-PL" dirty="0" err="1">
                <a:solidFill>
                  <a:srgbClr val="491D6C"/>
                </a:solidFill>
                <a:latin typeface="Proxima Nova" panose="02000506030000020004" pitchFamily="50" charset="0"/>
              </a:rPr>
              <a:t>low</a:t>
            </a:r>
            <a:r>
              <a:rPr lang="pl-PL" dirty="0">
                <a:solidFill>
                  <a:srgbClr val="491D6C"/>
                </a:solidFill>
                <a:latin typeface="Proxima Nova" panose="02000506030000020004" pitchFamily="50" charset="0"/>
              </a:rPr>
              <a:t> </a:t>
            </a:r>
            <a:r>
              <a:rPr lang="pl-PL" dirty="0" err="1">
                <a:solidFill>
                  <a:srgbClr val="491D6C"/>
                </a:solidFill>
                <a:latin typeface="Proxima Nova" panose="02000506030000020004" pitchFamily="50" charset="0"/>
              </a:rPr>
              <a:t>volume</a:t>
            </a:r>
            <a:endParaRPr lang="pl-PL" dirty="0">
              <a:solidFill>
                <a:srgbClr val="491D6C"/>
              </a:solidFill>
              <a:latin typeface="Proxima Nova" panose="02000506030000020004" pitchFamily="50" charset="0"/>
            </a:endParaRPr>
          </a:p>
        </p:txBody>
      </p:sp>
      <p:sp>
        <p:nvSpPr>
          <p:cNvPr id="9" name="pole tekstowe 8">
            <a:extLst>
              <a:ext uri="{FF2B5EF4-FFF2-40B4-BE49-F238E27FC236}">
                <a16:creationId xmlns:a16="http://schemas.microsoft.com/office/drawing/2014/main" id="{F7A8A3E8-B7FD-EA73-A4FF-B8ACE6B766FB}"/>
              </a:ext>
            </a:extLst>
          </p:cNvPr>
          <p:cNvSpPr txBox="1"/>
          <p:nvPr/>
        </p:nvSpPr>
        <p:spPr>
          <a:xfrm>
            <a:off x="1352550" y="6384092"/>
            <a:ext cx="6096000" cy="184666"/>
          </a:xfrm>
          <a:prstGeom prst="rect">
            <a:avLst/>
          </a:prstGeom>
          <a:noFill/>
        </p:spPr>
        <p:txBody>
          <a:bodyPr wrap="square">
            <a:spAutoFit/>
          </a:bodyPr>
          <a:lstStyle/>
          <a:p>
            <a:r>
              <a:rPr lang="pl-PL" sz="600" dirty="0">
                <a:solidFill>
                  <a:srgbClr val="491D6C"/>
                </a:solidFill>
                <a:latin typeface="Proxima Nova" panose="02000506030000020004" pitchFamily="50" charset="0"/>
              </a:rPr>
              <a:t>1. </a:t>
            </a:r>
            <a:r>
              <a:rPr lang="pl-PL" sz="600" dirty="0" err="1">
                <a:solidFill>
                  <a:srgbClr val="491D6C"/>
                </a:solidFill>
                <a:latin typeface="Proxima Nova" panose="02000506030000020004" pitchFamily="50" charset="0"/>
              </a:rPr>
              <a:t>Chowdhury</a:t>
            </a:r>
            <a:r>
              <a:rPr lang="pl-PL" sz="600" dirty="0">
                <a:solidFill>
                  <a:srgbClr val="491D6C"/>
                </a:solidFill>
                <a:latin typeface="Proxima Nova" panose="02000506030000020004" pitchFamily="50" charset="0"/>
              </a:rPr>
              <a:t> S et al. Presentation </a:t>
            </a:r>
            <a:r>
              <a:rPr lang="pl-PL" sz="600" dirty="0" err="1">
                <a:solidFill>
                  <a:srgbClr val="491D6C"/>
                </a:solidFill>
                <a:latin typeface="Proxima Nova" panose="02000506030000020004" pitchFamily="50" charset="0"/>
              </a:rPr>
              <a:t>at</a:t>
            </a:r>
            <a:r>
              <a:rPr lang="pl-PL" sz="600" dirty="0">
                <a:solidFill>
                  <a:srgbClr val="491D6C"/>
                </a:solidFill>
                <a:latin typeface="Proxima Nova" panose="02000506030000020004" pitchFamily="50" charset="0"/>
              </a:rPr>
              <a:t> EAU 2021 </a:t>
            </a:r>
          </a:p>
        </p:txBody>
      </p:sp>
      <p:cxnSp>
        <p:nvCxnSpPr>
          <p:cNvPr id="10" name="Łącznik prosty 9">
            <a:extLst>
              <a:ext uri="{FF2B5EF4-FFF2-40B4-BE49-F238E27FC236}">
                <a16:creationId xmlns:a16="http://schemas.microsoft.com/office/drawing/2014/main" id="{B647D88F-A051-9107-8083-688C71340B63}"/>
              </a:ext>
            </a:extLst>
          </p:cNvPr>
          <p:cNvCxnSpPr>
            <a:cxnSpLocks/>
          </p:cNvCxnSpPr>
          <p:nvPr/>
        </p:nvCxnSpPr>
        <p:spPr>
          <a:xfrm flipV="1">
            <a:off x="2366286" y="4626588"/>
            <a:ext cx="1411095" cy="8496"/>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 name="Łącznik prosty 10">
            <a:extLst>
              <a:ext uri="{FF2B5EF4-FFF2-40B4-BE49-F238E27FC236}">
                <a16:creationId xmlns:a16="http://schemas.microsoft.com/office/drawing/2014/main" id="{A0FB034E-89AF-6436-24A6-2A7019C5D3A7}"/>
              </a:ext>
            </a:extLst>
          </p:cNvPr>
          <p:cNvCxnSpPr>
            <a:cxnSpLocks/>
          </p:cNvCxnSpPr>
          <p:nvPr/>
        </p:nvCxnSpPr>
        <p:spPr>
          <a:xfrm flipV="1">
            <a:off x="4347486" y="4618092"/>
            <a:ext cx="1411095" cy="8496"/>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12" name="Obraz 11">
            <a:extLst>
              <a:ext uri="{FF2B5EF4-FFF2-40B4-BE49-F238E27FC236}">
                <a16:creationId xmlns:a16="http://schemas.microsoft.com/office/drawing/2014/main" id="{D2E533F3-A9EC-1BEC-8350-1B3BED0932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7359" y="4483618"/>
            <a:ext cx="308169" cy="268948"/>
          </a:xfrm>
          <a:prstGeom prst="rect">
            <a:avLst/>
          </a:prstGeom>
        </p:spPr>
      </p:pic>
      <p:sp>
        <p:nvSpPr>
          <p:cNvPr id="13" name="pole tekstowe 12">
            <a:extLst>
              <a:ext uri="{FF2B5EF4-FFF2-40B4-BE49-F238E27FC236}">
                <a16:creationId xmlns:a16="http://schemas.microsoft.com/office/drawing/2014/main" id="{E3F8E1ED-EA12-AA30-7318-6242318B3459}"/>
              </a:ext>
            </a:extLst>
          </p:cNvPr>
          <p:cNvSpPr txBox="1"/>
          <p:nvPr/>
        </p:nvSpPr>
        <p:spPr>
          <a:xfrm>
            <a:off x="2912705" y="4771711"/>
            <a:ext cx="2317475" cy="461665"/>
          </a:xfrm>
          <a:prstGeom prst="rect">
            <a:avLst/>
          </a:prstGeom>
          <a:noFill/>
        </p:spPr>
        <p:txBody>
          <a:bodyPr wrap="square">
            <a:spAutoFit/>
          </a:bodyPr>
          <a:lstStyle/>
          <a:p>
            <a:pPr algn="ctr"/>
            <a:r>
              <a:rPr lang="pl-PL" sz="1200" b="1" dirty="0">
                <a:solidFill>
                  <a:srgbClr val="00B0F0"/>
                </a:solidFill>
                <a:latin typeface="Proxima Nova" panose="02000506030000020004" pitchFamily="50" charset="0"/>
              </a:rPr>
              <a:t>Mediana czasu obserwacji: 44,0 miesiące</a:t>
            </a:r>
          </a:p>
        </p:txBody>
      </p:sp>
      <p:pic>
        <p:nvPicPr>
          <p:cNvPr id="24" name="Symbol zastępczy zawartości 20">
            <a:extLst>
              <a:ext uri="{FF2B5EF4-FFF2-40B4-BE49-F238E27FC236}">
                <a16:creationId xmlns:a16="http://schemas.microsoft.com/office/drawing/2014/main" id="{B865A171-AED7-0DC5-64CB-2AE542A368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0250" y="1127834"/>
            <a:ext cx="8191500" cy="3469134"/>
          </a:xfrm>
          <a:prstGeom prst="rect">
            <a:avLst/>
          </a:prstGeom>
        </p:spPr>
      </p:pic>
      <p:pic>
        <p:nvPicPr>
          <p:cNvPr id="25" name="Obraz 24">
            <a:extLst>
              <a:ext uri="{FF2B5EF4-FFF2-40B4-BE49-F238E27FC236}">
                <a16:creationId xmlns:a16="http://schemas.microsoft.com/office/drawing/2014/main" id="{78E34172-7C97-9B2A-302C-750DF70D47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98984" y="4429820"/>
            <a:ext cx="3534382" cy="1626083"/>
          </a:xfrm>
          <a:prstGeom prst="rect">
            <a:avLst/>
          </a:prstGeom>
        </p:spPr>
      </p:pic>
      <p:sp>
        <p:nvSpPr>
          <p:cNvPr id="26" name="pole tekstowe 25">
            <a:extLst>
              <a:ext uri="{FF2B5EF4-FFF2-40B4-BE49-F238E27FC236}">
                <a16:creationId xmlns:a16="http://schemas.microsoft.com/office/drawing/2014/main" id="{3527A25A-C570-BFA0-861C-FE6E8B0E6B68}"/>
              </a:ext>
            </a:extLst>
          </p:cNvPr>
          <p:cNvSpPr txBox="1"/>
          <p:nvPr/>
        </p:nvSpPr>
        <p:spPr>
          <a:xfrm>
            <a:off x="6161212" y="4504197"/>
            <a:ext cx="3209926" cy="1477328"/>
          </a:xfrm>
          <a:prstGeom prst="rect">
            <a:avLst/>
          </a:prstGeom>
          <a:noFill/>
        </p:spPr>
        <p:txBody>
          <a:bodyPr wrap="square">
            <a:spAutoFit/>
          </a:bodyPr>
          <a:lstStyle/>
          <a:p>
            <a:pPr algn="ctr"/>
            <a:r>
              <a:rPr lang="pl-PL" b="1" dirty="0">
                <a:solidFill>
                  <a:srgbClr val="491D6C"/>
                </a:solidFill>
                <a:latin typeface="Proxima Nova" panose="02000506030000020004" pitchFamily="50" charset="0"/>
              </a:rPr>
              <a:t>OS: redukcja </a:t>
            </a:r>
          </a:p>
          <a:p>
            <a:pPr algn="ctr"/>
            <a:r>
              <a:rPr lang="pl-PL" b="1" dirty="0">
                <a:solidFill>
                  <a:srgbClr val="491D6C"/>
                </a:solidFill>
                <a:latin typeface="Proxima Nova" panose="02000506030000020004" pitchFamily="50" charset="0"/>
              </a:rPr>
              <a:t>ryzyka zgonu </a:t>
            </a:r>
            <a:r>
              <a:rPr lang="pl-PL" b="1" dirty="0">
                <a:solidFill>
                  <a:srgbClr val="C2D500"/>
                </a:solidFill>
                <a:latin typeface="Proxima Nova" panose="02000506030000020004" pitchFamily="50" charset="0"/>
              </a:rPr>
              <a:t>o 47%, </a:t>
            </a:r>
          </a:p>
          <a:p>
            <a:pPr algn="ctr"/>
            <a:r>
              <a:rPr lang="pl-PL" b="1" dirty="0">
                <a:solidFill>
                  <a:srgbClr val="491D6C"/>
                </a:solidFill>
                <a:latin typeface="Proxima Nova" panose="02000506030000020004" pitchFamily="50" charset="0"/>
              </a:rPr>
              <a:t>a</a:t>
            </a:r>
            <a:r>
              <a:rPr lang="pl-PL" b="1" dirty="0">
                <a:latin typeface="Proxima Nova" panose="02000506030000020004" pitchFamily="50" charset="0"/>
              </a:rPr>
              <a:t> </a:t>
            </a:r>
            <a:r>
              <a:rPr lang="pl-PL" b="1" dirty="0">
                <a:solidFill>
                  <a:srgbClr val="491D6C"/>
                </a:solidFill>
                <a:latin typeface="Proxima Nova" panose="02000506030000020004" pitchFamily="50" charset="0"/>
              </a:rPr>
              <a:t>po</a:t>
            </a:r>
            <a:r>
              <a:rPr lang="pl-PL" b="1" dirty="0">
                <a:solidFill>
                  <a:srgbClr val="0D89D8"/>
                </a:solidFill>
                <a:latin typeface="Proxima Nova" panose="02000506030000020004" pitchFamily="50" charset="0"/>
              </a:rPr>
              <a:t> wprowadzeniu korekty</a:t>
            </a:r>
            <a:br>
              <a:rPr lang="pl-PL" b="1" dirty="0">
                <a:solidFill>
                  <a:srgbClr val="0D89D8"/>
                </a:solidFill>
                <a:latin typeface="Proxima Nova" panose="02000506030000020004" pitchFamily="50" charset="0"/>
              </a:rPr>
            </a:br>
            <a:r>
              <a:rPr lang="pl-PL" b="1" dirty="0">
                <a:solidFill>
                  <a:srgbClr val="0D89D8"/>
                </a:solidFill>
                <a:latin typeface="Proxima Nova" panose="02000506030000020004" pitchFamily="50" charset="0"/>
              </a:rPr>
              <a:t> na </a:t>
            </a:r>
            <a:r>
              <a:rPr lang="pl-PL" b="1" dirty="0" err="1">
                <a:solidFill>
                  <a:srgbClr val="0D89D8"/>
                </a:solidFill>
                <a:latin typeface="Proxima Nova" panose="02000506030000020004" pitchFamily="50" charset="0"/>
              </a:rPr>
              <a:t>crossover</a:t>
            </a:r>
            <a:r>
              <a:rPr lang="pl-PL" b="1" dirty="0">
                <a:solidFill>
                  <a:srgbClr val="0D89D8"/>
                </a:solidFill>
                <a:latin typeface="Proxima Nova" panose="02000506030000020004" pitchFamily="50" charset="0"/>
              </a:rPr>
              <a:t> 66%</a:t>
            </a:r>
          </a:p>
        </p:txBody>
      </p:sp>
      <p:pic>
        <p:nvPicPr>
          <p:cNvPr id="28" name="Obraz 27">
            <a:extLst>
              <a:ext uri="{FF2B5EF4-FFF2-40B4-BE49-F238E27FC236}">
                <a16:creationId xmlns:a16="http://schemas.microsoft.com/office/drawing/2014/main" id="{29871B97-0406-D911-8D9A-42E901BC24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09879" y="1555445"/>
            <a:ext cx="2895598" cy="2525905"/>
          </a:xfrm>
          <a:prstGeom prst="rect">
            <a:avLst/>
          </a:prstGeom>
        </p:spPr>
      </p:pic>
      <p:pic>
        <p:nvPicPr>
          <p:cNvPr id="30" name="Obraz 29">
            <a:extLst>
              <a:ext uri="{FF2B5EF4-FFF2-40B4-BE49-F238E27FC236}">
                <a16:creationId xmlns:a16="http://schemas.microsoft.com/office/drawing/2014/main" id="{34CC1E7D-3782-B261-C6DE-DDA73FF9B7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43677" y="1641786"/>
            <a:ext cx="2895599" cy="2439564"/>
          </a:xfrm>
          <a:prstGeom prst="rect">
            <a:avLst/>
          </a:prstGeom>
        </p:spPr>
      </p:pic>
    </p:spTree>
    <p:extLst>
      <p:ext uri="{BB962C8B-B14F-4D97-AF65-F5344CB8AC3E}">
        <p14:creationId xmlns:p14="http://schemas.microsoft.com/office/powerpoint/2010/main" val="3311818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DEDDCE87-E924-ACFC-BAAC-AB180F970B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859FBB58-3E17-4DD6-383E-BFEAF5B0E0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cxnSp>
        <p:nvCxnSpPr>
          <p:cNvPr id="6" name="Łącznik prosty 5">
            <a:extLst>
              <a:ext uri="{FF2B5EF4-FFF2-40B4-BE49-F238E27FC236}">
                <a16:creationId xmlns:a16="http://schemas.microsoft.com/office/drawing/2014/main" id="{C54A86C4-2721-4C30-8387-063EBB2AB221}"/>
              </a:ext>
            </a:extLst>
          </p:cNvPr>
          <p:cNvCxnSpPr>
            <a:cxnSpLocks/>
          </p:cNvCxnSpPr>
          <p:nvPr/>
        </p:nvCxnSpPr>
        <p:spPr>
          <a:xfrm flipV="1">
            <a:off x="7343139" y="1549662"/>
            <a:ext cx="1411095" cy="8496"/>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 name="Łącznik prosty 6">
            <a:extLst>
              <a:ext uri="{FF2B5EF4-FFF2-40B4-BE49-F238E27FC236}">
                <a16:creationId xmlns:a16="http://schemas.microsoft.com/office/drawing/2014/main" id="{1F6D322B-4CE4-B3BF-4572-4DFB65E84ABE}"/>
              </a:ext>
            </a:extLst>
          </p:cNvPr>
          <p:cNvCxnSpPr>
            <a:cxnSpLocks/>
          </p:cNvCxnSpPr>
          <p:nvPr/>
        </p:nvCxnSpPr>
        <p:spPr>
          <a:xfrm flipV="1">
            <a:off x="9324339" y="1541166"/>
            <a:ext cx="1411095" cy="8496"/>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8" name="Obraz 7">
            <a:extLst>
              <a:ext uri="{FF2B5EF4-FFF2-40B4-BE49-F238E27FC236}">
                <a16:creationId xmlns:a16="http://schemas.microsoft.com/office/drawing/2014/main" id="{F498611A-CCBF-8127-5CE5-1BDC0115DC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4212" y="1406692"/>
            <a:ext cx="308169" cy="268948"/>
          </a:xfrm>
          <a:prstGeom prst="rect">
            <a:avLst/>
          </a:prstGeom>
        </p:spPr>
      </p:pic>
      <p:sp>
        <p:nvSpPr>
          <p:cNvPr id="9" name="pole tekstowe 8">
            <a:extLst>
              <a:ext uri="{FF2B5EF4-FFF2-40B4-BE49-F238E27FC236}">
                <a16:creationId xmlns:a16="http://schemas.microsoft.com/office/drawing/2014/main" id="{C0906439-19B1-A361-EECF-D8D4607FFE9C}"/>
              </a:ext>
            </a:extLst>
          </p:cNvPr>
          <p:cNvSpPr txBox="1"/>
          <p:nvPr/>
        </p:nvSpPr>
        <p:spPr>
          <a:xfrm>
            <a:off x="7588256" y="1718187"/>
            <a:ext cx="3119486" cy="461665"/>
          </a:xfrm>
          <a:prstGeom prst="rect">
            <a:avLst/>
          </a:prstGeom>
          <a:noFill/>
        </p:spPr>
        <p:txBody>
          <a:bodyPr wrap="square">
            <a:spAutoFit/>
          </a:bodyPr>
          <a:lstStyle/>
          <a:p>
            <a:pPr algn="ctr"/>
            <a:r>
              <a:rPr lang="pl-PL" sz="1200" b="1" dirty="0">
                <a:solidFill>
                  <a:srgbClr val="00B0F0"/>
                </a:solidFill>
                <a:latin typeface="Proxima Nova" panose="02000506030000020004" pitchFamily="50" charset="0"/>
              </a:rPr>
              <a:t>Mediana czasu obserwacji: 44,0 miesiące</a:t>
            </a:r>
          </a:p>
        </p:txBody>
      </p:sp>
      <p:pic>
        <p:nvPicPr>
          <p:cNvPr id="10" name="Obraz 9">
            <a:extLst>
              <a:ext uri="{FF2B5EF4-FFF2-40B4-BE49-F238E27FC236}">
                <a16:creationId xmlns:a16="http://schemas.microsoft.com/office/drawing/2014/main" id="{68C604FB-F495-BF5B-1415-E521E6A8E3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8469" y="1257789"/>
            <a:ext cx="5413145" cy="3806839"/>
          </a:xfrm>
          <a:prstGeom prst="rect">
            <a:avLst/>
          </a:prstGeom>
        </p:spPr>
      </p:pic>
      <p:pic>
        <p:nvPicPr>
          <p:cNvPr id="11" name="Obraz 10">
            <a:extLst>
              <a:ext uri="{FF2B5EF4-FFF2-40B4-BE49-F238E27FC236}">
                <a16:creationId xmlns:a16="http://schemas.microsoft.com/office/drawing/2014/main" id="{D5ADA7F0-4FCB-A237-98D4-88C4452646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56159" y="2475606"/>
            <a:ext cx="3598649" cy="1829668"/>
          </a:xfrm>
          <a:prstGeom prst="rect">
            <a:avLst/>
          </a:prstGeom>
        </p:spPr>
      </p:pic>
      <p:sp>
        <p:nvSpPr>
          <p:cNvPr id="12" name="pole tekstowe 11">
            <a:extLst>
              <a:ext uri="{FF2B5EF4-FFF2-40B4-BE49-F238E27FC236}">
                <a16:creationId xmlns:a16="http://schemas.microsoft.com/office/drawing/2014/main" id="{7E899121-5FD1-2FE3-D2A0-B946949F01BC}"/>
              </a:ext>
            </a:extLst>
          </p:cNvPr>
          <p:cNvSpPr txBox="1"/>
          <p:nvPr/>
        </p:nvSpPr>
        <p:spPr>
          <a:xfrm>
            <a:off x="6923936" y="2633003"/>
            <a:ext cx="3263093" cy="1477328"/>
          </a:xfrm>
          <a:prstGeom prst="rect">
            <a:avLst/>
          </a:prstGeom>
          <a:noFill/>
        </p:spPr>
        <p:txBody>
          <a:bodyPr wrap="square">
            <a:spAutoFit/>
          </a:bodyPr>
          <a:lstStyle/>
          <a:p>
            <a:pPr algn="ctr"/>
            <a:r>
              <a:rPr lang="pl-PL" b="1" dirty="0">
                <a:solidFill>
                  <a:srgbClr val="491D6C"/>
                </a:solidFill>
                <a:latin typeface="Proxima Nova" panose="02000506030000020004" pitchFamily="50" charset="0"/>
              </a:rPr>
              <a:t>Zmniejszenie</a:t>
            </a:r>
            <a:r>
              <a:rPr lang="pl-PL" b="1" dirty="0">
                <a:solidFill>
                  <a:srgbClr val="C2D500"/>
                </a:solidFill>
                <a:latin typeface="Proxima Nova" panose="02000506030000020004" pitchFamily="50" charset="0"/>
              </a:rPr>
              <a:t> ryzyka oporności na kastrację </a:t>
            </a:r>
          </a:p>
          <a:p>
            <a:pPr algn="ctr"/>
            <a:r>
              <a:rPr lang="pl-PL" b="1" dirty="0">
                <a:solidFill>
                  <a:srgbClr val="C2D500"/>
                </a:solidFill>
                <a:latin typeface="Proxima Nova" panose="02000506030000020004" pitchFamily="50" charset="0"/>
              </a:rPr>
              <a:t>o 66% </a:t>
            </a:r>
            <a:r>
              <a:rPr lang="pl-PL" b="1" dirty="0">
                <a:solidFill>
                  <a:srgbClr val="491D6C"/>
                </a:solidFill>
                <a:latin typeface="Proxima Nova" panose="02000506030000020004" pitchFamily="50" charset="0"/>
              </a:rPr>
              <a:t>i opóźnienie wystąpienie oporności </a:t>
            </a:r>
            <a:br>
              <a:rPr lang="pl-PL" b="1" dirty="0">
                <a:solidFill>
                  <a:srgbClr val="491D6C"/>
                </a:solidFill>
                <a:latin typeface="Proxima Nova" panose="02000506030000020004" pitchFamily="50" charset="0"/>
              </a:rPr>
            </a:br>
            <a:r>
              <a:rPr lang="pl-PL" b="1" dirty="0">
                <a:solidFill>
                  <a:srgbClr val="491D6C"/>
                </a:solidFill>
                <a:latin typeface="Proxima Nova" panose="02000506030000020004" pitchFamily="50" charset="0"/>
              </a:rPr>
              <a:t>na kastrację</a:t>
            </a:r>
            <a:endParaRPr lang="pl-PL" b="1" dirty="0">
              <a:solidFill>
                <a:srgbClr val="C2D500"/>
              </a:solidFill>
              <a:latin typeface="Proxima Nova" panose="02000506030000020004" pitchFamily="50" charset="0"/>
            </a:endParaRPr>
          </a:p>
        </p:txBody>
      </p:sp>
      <p:pic>
        <p:nvPicPr>
          <p:cNvPr id="19" name="Obraz 18">
            <a:extLst>
              <a:ext uri="{FF2B5EF4-FFF2-40B4-BE49-F238E27FC236}">
                <a16:creationId xmlns:a16="http://schemas.microsoft.com/office/drawing/2014/main" id="{9D265540-EB32-B7E5-B1AC-9DDA46D659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39254" y="4606605"/>
            <a:ext cx="5448975" cy="1505814"/>
          </a:xfrm>
          <a:prstGeom prst="rect">
            <a:avLst/>
          </a:prstGeom>
        </p:spPr>
      </p:pic>
      <p:pic>
        <p:nvPicPr>
          <p:cNvPr id="21" name="Obraz 20">
            <a:extLst>
              <a:ext uri="{FF2B5EF4-FFF2-40B4-BE49-F238E27FC236}">
                <a16:creationId xmlns:a16="http://schemas.microsoft.com/office/drawing/2014/main" id="{269D95D8-DB2A-BFBA-53F2-0CF6ED2AB0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V="1">
            <a:off x="2145159" y="4884687"/>
            <a:ext cx="4837166" cy="319390"/>
          </a:xfrm>
          <a:prstGeom prst="rect">
            <a:avLst/>
          </a:prstGeom>
        </p:spPr>
      </p:pic>
      <p:pic>
        <p:nvPicPr>
          <p:cNvPr id="22" name="Obraz 21">
            <a:extLst>
              <a:ext uri="{FF2B5EF4-FFF2-40B4-BE49-F238E27FC236}">
                <a16:creationId xmlns:a16="http://schemas.microsoft.com/office/drawing/2014/main" id="{40C5A837-0E20-D73F-3969-C12B81350F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V="1">
            <a:off x="2260463" y="1636149"/>
            <a:ext cx="4625341" cy="473700"/>
          </a:xfrm>
          <a:prstGeom prst="rect">
            <a:avLst/>
          </a:prstGeom>
        </p:spPr>
      </p:pic>
      <p:cxnSp>
        <p:nvCxnSpPr>
          <p:cNvPr id="26" name="Łącznik prosty 25">
            <a:extLst>
              <a:ext uri="{FF2B5EF4-FFF2-40B4-BE49-F238E27FC236}">
                <a16:creationId xmlns:a16="http://schemas.microsoft.com/office/drawing/2014/main" id="{47ABD1D5-4019-C0E8-24A6-E1C14BDBB93F}"/>
              </a:ext>
            </a:extLst>
          </p:cNvPr>
          <p:cNvCxnSpPr/>
          <p:nvPr/>
        </p:nvCxnSpPr>
        <p:spPr>
          <a:xfrm>
            <a:off x="2260463" y="5491747"/>
            <a:ext cx="4495696"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pic>
        <p:nvPicPr>
          <p:cNvPr id="28" name="Obraz 27">
            <a:extLst>
              <a:ext uri="{FF2B5EF4-FFF2-40B4-BE49-F238E27FC236}">
                <a16:creationId xmlns:a16="http://schemas.microsoft.com/office/drawing/2014/main" id="{E266D956-777A-E7D9-D018-2D24BC230E32}"/>
              </a:ext>
            </a:extLst>
          </p:cNvPr>
          <p:cNvPicPr>
            <a:picLocks noChangeAspect="1"/>
          </p:cNvPicPr>
          <p:nvPr/>
        </p:nvPicPr>
        <p:blipFill rotWithShape="1">
          <a:blip r:embed="rId9">
            <a:extLst>
              <a:ext uri="{28A0092B-C50C-407E-A947-70E740481C1C}">
                <a14:useLocalDpi xmlns:a14="http://schemas.microsoft.com/office/drawing/2010/main" val="0"/>
              </a:ext>
            </a:extLst>
          </a:blip>
          <a:srcRect l="1884" b="7584"/>
          <a:stretch/>
        </p:blipFill>
        <p:spPr>
          <a:xfrm>
            <a:off x="2824343" y="2160628"/>
            <a:ext cx="3913901" cy="1849395"/>
          </a:xfrm>
          <a:prstGeom prst="rect">
            <a:avLst/>
          </a:prstGeom>
        </p:spPr>
      </p:pic>
      <p:sp>
        <p:nvSpPr>
          <p:cNvPr id="29" name="pole tekstowe 28">
            <a:extLst>
              <a:ext uri="{FF2B5EF4-FFF2-40B4-BE49-F238E27FC236}">
                <a16:creationId xmlns:a16="http://schemas.microsoft.com/office/drawing/2014/main" id="{20DA484A-FEC8-AA54-25D3-E527DDAC1154}"/>
              </a:ext>
            </a:extLst>
          </p:cNvPr>
          <p:cNvSpPr txBox="1"/>
          <p:nvPr/>
        </p:nvSpPr>
        <p:spPr>
          <a:xfrm rot="16200000">
            <a:off x="1570180" y="2879069"/>
            <a:ext cx="1967638" cy="369332"/>
          </a:xfrm>
          <a:prstGeom prst="rect">
            <a:avLst/>
          </a:prstGeom>
          <a:noFill/>
        </p:spPr>
        <p:txBody>
          <a:bodyPr wrap="square" rtlCol="0">
            <a:spAutoFit/>
          </a:bodyPr>
          <a:lstStyle/>
          <a:p>
            <a:pPr algn="ctr"/>
            <a:r>
              <a:rPr lang="pl-PL" sz="900" b="1" dirty="0">
                <a:latin typeface="Proxima Nova" panose="02000506030000020004" pitchFamily="50" charset="0"/>
              </a:rPr>
              <a:t>Pacjenci bez oporności </a:t>
            </a:r>
          </a:p>
          <a:p>
            <a:pPr algn="ctr"/>
            <a:r>
              <a:rPr lang="pl-PL" sz="900" b="1" dirty="0">
                <a:latin typeface="Proxima Nova" panose="02000506030000020004" pitchFamily="50" charset="0"/>
              </a:rPr>
              <a:t>na kastrację (%)</a:t>
            </a:r>
          </a:p>
        </p:txBody>
      </p:sp>
      <p:sp>
        <p:nvSpPr>
          <p:cNvPr id="30" name="pole tekstowe 29">
            <a:extLst>
              <a:ext uri="{FF2B5EF4-FFF2-40B4-BE49-F238E27FC236}">
                <a16:creationId xmlns:a16="http://schemas.microsoft.com/office/drawing/2014/main" id="{42D9DCF8-540A-82D1-3E9C-D87C3FB448E0}"/>
              </a:ext>
            </a:extLst>
          </p:cNvPr>
          <p:cNvSpPr txBox="1"/>
          <p:nvPr/>
        </p:nvSpPr>
        <p:spPr>
          <a:xfrm>
            <a:off x="2145159" y="4112183"/>
            <a:ext cx="907785" cy="184666"/>
          </a:xfrm>
          <a:prstGeom prst="rect">
            <a:avLst/>
          </a:prstGeom>
          <a:noFill/>
        </p:spPr>
        <p:txBody>
          <a:bodyPr wrap="square" rtlCol="0">
            <a:spAutoFit/>
          </a:bodyPr>
          <a:lstStyle/>
          <a:p>
            <a:r>
              <a:rPr lang="pl-PL" sz="600" dirty="0">
                <a:solidFill>
                  <a:srgbClr val="0D89D8"/>
                </a:solidFill>
                <a:latin typeface="Proxima Nova" panose="02000506030000020004" pitchFamily="50" charset="0"/>
              </a:rPr>
              <a:t>Liczba narażonych:</a:t>
            </a:r>
          </a:p>
        </p:txBody>
      </p:sp>
      <p:sp>
        <p:nvSpPr>
          <p:cNvPr id="31" name="pole tekstowe 30">
            <a:extLst>
              <a:ext uri="{FF2B5EF4-FFF2-40B4-BE49-F238E27FC236}">
                <a16:creationId xmlns:a16="http://schemas.microsoft.com/office/drawing/2014/main" id="{386F80A2-6797-6805-CC4C-58E842FCBCCB}"/>
              </a:ext>
            </a:extLst>
          </p:cNvPr>
          <p:cNvSpPr txBox="1"/>
          <p:nvPr/>
        </p:nvSpPr>
        <p:spPr>
          <a:xfrm>
            <a:off x="2224634" y="4263566"/>
            <a:ext cx="4757692" cy="393506"/>
          </a:xfrm>
          <a:prstGeom prst="rect">
            <a:avLst/>
          </a:prstGeom>
          <a:noFill/>
        </p:spPr>
        <p:txBody>
          <a:bodyPr wrap="square" rtlCol="0">
            <a:spAutoFit/>
          </a:bodyPr>
          <a:lstStyle/>
          <a:p>
            <a:pPr>
              <a:lnSpc>
                <a:spcPct val="150000"/>
              </a:lnSpc>
            </a:pPr>
            <a:r>
              <a:rPr lang="pl-PL" sz="700" b="1" dirty="0" err="1">
                <a:solidFill>
                  <a:srgbClr val="0D89D8"/>
                </a:solidFill>
                <a:latin typeface="Proxima Nova" panose="02000506030000020004" pitchFamily="50" charset="0"/>
              </a:rPr>
              <a:t>Apalutamid</a:t>
            </a:r>
            <a:r>
              <a:rPr lang="pl-PL" sz="700" b="1" dirty="0">
                <a:solidFill>
                  <a:srgbClr val="0D89D8"/>
                </a:solidFill>
                <a:latin typeface="Proxima Nova" panose="02000506030000020004" pitchFamily="50" charset="0"/>
              </a:rPr>
              <a:t>         525       465       406       363      332       309        291      190        44         2           0</a:t>
            </a:r>
          </a:p>
          <a:p>
            <a:pPr>
              <a:lnSpc>
                <a:spcPct val="150000"/>
              </a:lnSpc>
            </a:pPr>
            <a:r>
              <a:rPr lang="pl-PL" sz="700" b="1" dirty="0">
                <a:solidFill>
                  <a:srgbClr val="FF0000"/>
                </a:solidFill>
                <a:latin typeface="Proxima Nova" panose="02000506030000020004" pitchFamily="50" charset="0"/>
              </a:rPr>
              <a:t>     </a:t>
            </a:r>
            <a:r>
              <a:rPr lang="pl-PL" sz="700" b="1" dirty="0">
                <a:solidFill>
                  <a:srgbClr val="C00000"/>
                </a:solidFill>
                <a:latin typeface="Proxima Nova" panose="02000506030000020004" pitchFamily="50" charset="0"/>
              </a:rPr>
              <a:t>Placebo          527       360       256        196     149        136       124        81         21         0           0</a:t>
            </a:r>
          </a:p>
        </p:txBody>
      </p:sp>
      <p:sp>
        <p:nvSpPr>
          <p:cNvPr id="33" name="pole tekstowe 32">
            <a:extLst>
              <a:ext uri="{FF2B5EF4-FFF2-40B4-BE49-F238E27FC236}">
                <a16:creationId xmlns:a16="http://schemas.microsoft.com/office/drawing/2014/main" id="{4195557D-FA67-8BF3-A64D-11EE8AC782B8}"/>
              </a:ext>
            </a:extLst>
          </p:cNvPr>
          <p:cNvSpPr txBox="1"/>
          <p:nvPr/>
        </p:nvSpPr>
        <p:spPr>
          <a:xfrm>
            <a:off x="1364379" y="6332547"/>
            <a:ext cx="8487443" cy="351891"/>
          </a:xfrm>
          <a:prstGeom prst="rect">
            <a:avLst/>
          </a:prstGeom>
          <a:noFill/>
        </p:spPr>
        <p:txBody>
          <a:bodyPr wrap="square">
            <a:spAutoFit/>
          </a:bodyPr>
          <a:lstStyle/>
          <a:p>
            <a:pPr>
              <a:lnSpc>
                <a:spcPct val="150000"/>
              </a:lnSpc>
            </a:pPr>
            <a:r>
              <a:rPr lang="pl-PL" sz="600" dirty="0">
                <a:solidFill>
                  <a:srgbClr val="491D6C"/>
                </a:solidFill>
                <a:latin typeface="Proxima Nova" panose="02000506030000020004" pitchFamily="50" charset="0"/>
              </a:rPr>
              <a:t>*Te punkty końcowe nie zostały skorygowane na porównania wielokrotne. W związku z tym przedstawione wartości p są nominalne i nie ustalono istotności statystycznej.</a:t>
            </a:r>
          </a:p>
          <a:p>
            <a:pPr>
              <a:lnSpc>
                <a:spcPct val="150000"/>
              </a:lnSpc>
            </a:pPr>
            <a:r>
              <a:rPr lang="it-IT" sz="600" dirty="0">
                <a:solidFill>
                  <a:srgbClr val="491D6C"/>
                </a:solidFill>
                <a:latin typeface="Proxima Nova" panose="02000506030000020004" pitchFamily="50" charset="0"/>
              </a:rPr>
              <a:t>Chi KM, et al. J Clin Oncol. 2021. https://doi.org/10.1200/JCO.20.03488</a:t>
            </a:r>
            <a:endParaRPr lang="pl-PL" sz="600" dirty="0">
              <a:solidFill>
                <a:srgbClr val="491D6C"/>
              </a:solidFill>
              <a:latin typeface="Proxima Nova" panose="02000506030000020004" pitchFamily="50" charset="0"/>
            </a:endParaRPr>
          </a:p>
        </p:txBody>
      </p:sp>
      <p:sp>
        <p:nvSpPr>
          <p:cNvPr id="35" name="pole tekstowe 34">
            <a:extLst>
              <a:ext uri="{FF2B5EF4-FFF2-40B4-BE49-F238E27FC236}">
                <a16:creationId xmlns:a16="http://schemas.microsoft.com/office/drawing/2014/main" id="{73E8493F-0915-460E-9391-84F27315A58E}"/>
              </a:ext>
            </a:extLst>
          </p:cNvPr>
          <p:cNvSpPr txBox="1"/>
          <p:nvPr/>
        </p:nvSpPr>
        <p:spPr>
          <a:xfrm>
            <a:off x="1364379" y="188395"/>
            <a:ext cx="6931896" cy="830997"/>
          </a:xfrm>
          <a:prstGeom prst="rect">
            <a:avLst/>
          </a:prstGeom>
          <a:noFill/>
        </p:spPr>
        <p:txBody>
          <a:bodyPr wrap="square">
            <a:spAutoFit/>
          </a:bodyPr>
          <a:lstStyle/>
          <a:p>
            <a:r>
              <a:rPr lang="pl-PL" sz="2400" b="1" dirty="0">
                <a:solidFill>
                  <a:srgbClr val="491D6C"/>
                </a:solidFill>
                <a:latin typeface="Proxima Nova" panose="02000506030000020004" pitchFamily="50" charset="0"/>
              </a:rPr>
              <a:t>ERLEADA® + ADT zmniejsza ryzyko </a:t>
            </a:r>
          </a:p>
          <a:p>
            <a:r>
              <a:rPr lang="pl-PL" sz="2400" b="1" dirty="0">
                <a:solidFill>
                  <a:srgbClr val="491D6C"/>
                </a:solidFill>
                <a:latin typeface="Proxima Nova" panose="02000506030000020004" pitchFamily="50" charset="0"/>
              </a:rPr>
              <a:t>wystąpienia oporności na kastrację o 66% </a:t>
            </a:r>
          </a:p>
        </p:txBody>
      </p:sp>
      <p:sp>
        <p:nvSpPr>
          <p:cNvPr id="36" name="pole tekstowe 35">
            <a:extLst>
              <a:ext uri="{FF2B5EF4-FFF2-40B4-BE49-F238E27FC236}">
                <a16:creationId xmlns:a16="http://schemas.microsoft.com/office/drawing/2014/main" id="{4B6F3DAF-108C-B4A4-1718-1F4C1A57008D}"/>
              </a:ext>
            </a:extLst>
          </p:cNvPr>
          <p:cNvSpPr txBox="1"/>
          <p:nvPr/>
        </p:nvSpPr>
        <p:spPr>
          <a:xfrm>
            <a:off x="2260463" y="1661242"/>
            <a:ext cx="4607427" cy="461665"/>
          </a:xfrm>
          <a:prstGeom prst="rect">
            <a:avLst/>
          </a:prstGeom>
          <a:noFill/>
        </p:spPr>
        <p:txBody>
          <a:bodyPr wrap="square">
            <a:spAutoFit/>
          </a:bodyPr>
          <a:lstStyle/>
          <a:p>
            <a:r>
              <a:rPr lang="pl-PL" sz="1200" b="1" dirty="0">
                <a:solidFill>
                  <a:schemeClr val="bg1"/>
                </a:solidFill>
                <a:latin typeface="Proxima Nova" panose="02000506030000020004" pitchFamily="50" charset="0"/>
              </a:rPr>
              <a:t>Czas do wystąpienia oporności na kastrację podczas analizy końcowej</a:t>
            </a:r>
          </a:p>
        </p:txBody>
      </p:sp>
      <p:sp>
        <p:nvSpPr>
          <p:cNvPr id="37" name="pole tekstowe 36">
            <a:extLst>
              <a:ext uri="{FF2B5EF4-FFF2-40B4-BE49-F238E27FC236}">
                <a16:creationId xmlns:a16="http://schemas.microsoft.com/office/drawing/2014/main" id="{F6F735B7-64AA-16AB-814A-5A96060B23BB}"/>
              </a:ext>
            </a:extLst>
          </p:cNvPr>
          <p:cNvSpPr txBox="1"/>
          <p:nvPr/>
        </p:nvSpPr>
        <p:spPr>
          <a:xfrm>
            <a:off x="3588799" y="4913432"/>
            <a:ext cx="3438092" cy="230832"/>
          </a:xfrm>
          <a:prstGeom prst="rect">
            <a:avLst/>
          </a:prstGeom>
          <a:noFill/>
        </p:spPr>
        <p:txBody>
          <a:bodyPr wrap="square">
            <a:spAutoFit/>
          </a:bodyPr>
          <a:lstStyle/>
          <a:p>
            <a:r>
              <a:rPr lang="pl-PL" sz="900" b="1" dirty="0">
                <a:solidFill>
                  <a:schemeClr val="bg1"/>
                </a:solidFill>
                <a:latin typeface="Proxima Nova" panose="02000506030000020004" pitchFamily="50" charset="0"/>
              </a:rPr>
              <a:t>  Zdarzenia, n (%)                 Mediana, m-ce (95% CI)</a:t>
            </a:r>
          </a:p>
        </p:txBody>
      </p:sp>
      <p:sp>
        <p:nvSpPr>
          <p:cNvPr id="38" name="pole tekstowe 37">
            <a:extLst>
              <a:ext uri="{FF2B5EF4-FFF2-40B4-BE49-F238E27FC236}">
                <a16:creationId xmlns:a16="http://schemas.microsoft.com/office/drawing/2014/main" id="{60B24E2C-64D3-21D9-A1D6-6311B8EF8A80}"/>
              </a:ext>
            </a:extLst>
          </p:cNvPr>
          <p:cNvSpPr txBox="1"/>
          <p:nvPr/>
        </p:nvSpPr>
        <p:spPr>
          <a:xfrm>
            <a:off x="2224634" y="5218924"/>
            <a:ext cx="1354089" cy="246221"/>
          </a:xfrm>
          <a:prstGeom prst="rect">
            <a:avLst/>
          </a:prstGeom>
          <a:noFill/>
        </p:spPr>
        <p:txBody>
          <a:bodyPr wrap="square">
            <a:spAutoFit/>
          </a:bodyPr>
          <a:lstStyle/>
          <a:p>
            <a:r>
              <a:rPr lang="pl-PL" sz="1000" b="1" dirty="0" err="1">
                <a:solidFill>
                  <a:srgbClr val="491D6C"/>
                </a:solidFill>
                <a:latin typeface="Proxima Nova" panose="02000506030000020004" pitchFamily="50" charset="0"/>
              </a:rPr>
              <a:t>Apalutamid</a:t>
            </a:r>
            <a:r>
              <a:rPr lang="pl-PL" sz="1000" b="1" dirty="0">
                <a:solidFill>
                  <a:srgbClr val="491D6C"/>
                </a:solidFill>
                <a:latin typeface="Proxima Nova" panose="02000506030000020004" pitchFamily="50" charset="0"/>
              </a:rPr>
              <a:t> + ADT</a:t>
            </a:r>
          </a:p>
        </p:txBody>
      </p:sp>
      <p:sp>
        <p:nvSpPr>
          <p:cNvPr id="39" name="pole tekstowe 38">
            <a:extLst>
              <a:ext uri="{FF2B5EF4-FFF2-40B4-BE49-F238E27FC236}">
                <a16:creationId xmlns:a16="http://schemas.microsoft.com/office/drawing/2014/main" id="{92811043-1C5C-7377-10A3-D5839A4C9561}"/>
              </a:ext>
            </a:extLst>
          </p:cNvPr>
          <p:cNvSpPr txBox="1"/>
          <p:nvPr/>
        </p:nvSpPr>
        <p:spPr>
          <a:xfrm>
            <a:off x="2224634" y="5537743"/>
            <a:ext cx="1354089" cy="246221"/>
          </a:xfrm>
          <a:prstGeom prst="rect">
            <a:avLst/>
          </a:prstGeom>
          <a:noFill/>
        </p:spPr>
        <p:txBody>
          <a:bodyPr wrap="square">
            <a:spAutoFit/>
          </a:bodyPr>
          <a:lstStyle/>
          <a:p>
            <a:r>
              <a:rPr lang="pl-PL" sz="1000" b="1" dirty="0">
                <a:solidFill>
                  <a:srgbClr val="491D6C"/>
                </a:solidFill>
                <a:latin typeface="Proxima Nova" panose="02000506030000020004" pitchFamily="50" charset="0"/>
              </a:rPr>
              <a:t>Placebo + ADT</a:t>
            </a:r>
          </a:p>
        </p:txBody>
      </p:sp>
      <p:sp>
        <p:nvSpPr>
          <p:cNvPr id="40" name="pole tekstowe 39">
            <a:extLst>
              <a:ext uri="{FF2B5EF4-FFF2-40B4-BE49-F238E27FC236}">
                <a16:creationId xmlns:a16="http://schemas.microsoft.com/office/drawing/2014/main" id="{A7D8D428-9BA3-2EF1-E39E-13C0CB04CE76}"/>
              </a:ext>
            </a:extLst>
          </p:cNvPr>
          <p:cNvSpPr txBox="1"/>
          <p:nvPr/>
        </p:nvSpPr>
        <p:spPr>
          <a:xfrm>
            <a:off x="3730449" y="5210136"/>
            <a:ext cx="833159" cy="230832"/>
          </a:xfrm>
          <a:prstGeom prst="rect">
            <a:avLst/>
          </a:prstGeom>
          <a:noFill/>
        </p:spPr>
        <p:txBody>
          <a:bodyPr wrap="square">
            <a:spAutoFit/>
          </a:bodyPr>
          <a:lstStyle/>
          <a:p>
            <a:r>
              <a:rPr lang="pl-PL" sz="900" dirty="0">
                <a:solidFill>
                  <a:srgbClr val="491D6C"/>
                </a:solidFill>
                <a:latin typeface="Proxima Nova" panose="02000506030000020004" pitchFamily="50" charset="0"/>
              </a:rPr>
              <a:t>191 (36,14)</a:t>
            </a:r>
          </a:p>
        </p:txBody>
      </p:sp>
      <p:sp>
        <p:nvSpPr>
          <p:cNvPr id="41" name="pole tekstowe 40">
            <a:extLst>
              <a:ext uri="{FF2B5EF4-FFF2-40B4-BE49-F238E27FC236}">
                <a16:creationId xmlns:a16="http://schemas.microsoft.com/office/drawing/2014/main" id="{AA03BD84-0115-8D41-C534-AA8756723533}"/>
              </a:ext>
            </a:extLst>
          </p:cNvPr>
          <p:cNvSpPr txBox="1"/>
          <p:nvPr/>
        </p:nvSpPr>
        <p:spPr>
          <a:xfrm>
            <a:off x="3745001" y="5537742"/>
            <a:ext cx="768337" cy="230832"/>
          </a:xfrm>
          <a:prstGeom prst="rect">
            <a:avLst/>
          </a:prstGeom>
          <a:noFill/>
        </p:spPr>
        <p:txBody>
          <a:bodyPr wrap="square">
            <a:spAutoFit/>
          </a:bodyPr>
          <a:lstStyle/>
          <a:p>
            <a:r>
              <a:rPr lang="pl-PL" sz="900" dirty="0">
                <a:solidFill>
                  <a:srgbClr val="491D6C"/>
                </a:solidFill>
                <a:latin typeface="Proxima Nova" panose="02000506030000020004" pitchFamily="50" charset="0"/>
              </a:rPr>
              <a:t>375 (71,2)</a:t>
            </a:r>
          </a:p>
        </p:txBody>
      </p:sp>
      <p:sp>
        <p:nvSpPr>
          <p:cNvPr id="42" name="pole tekstowe 41">
            <a:extLst>
              <a:ext uri="{FF2B5EF4-FFF2-40B4-BE49-F238E27FC236}">
                <a16:creationId xmlns:a16="http://schemas.microsoft.com/office/drawing/2014/main" id="{01A9D2BD-BA5C-8D4C-65AB-6333FAF78D69}"/>
              </a:ext>
            </a:extLst>
          </p:cNvPr>
          <p:cNvSpPr txBox="1"/>
          <p:nvPr/>
        </p:nvSpPr>
        <p:spPr>
          <a:xfrm>
            <a:off x="5302975" y="5532188"/>
            <a:ext cx="1191889" cy="230832"/>
          </a:xfrm>
          <a:prstGeom prst="rect">
            <a:avLst/>
          </a:prstGeom>
          <a:noFill/>
        </p:spPr>
        <p:txBody>
          <a:bodyPr wrap="square">
            <a:spAutoFit/>
          </a:bodyPr>
          <a:lstStyle/>
          <a:p>
            <a:r>
              <a:rPr lang="pl-PL" sz="900" dirty="0">
                <a:solidFill>
                  <a:srgbClr val="491D6C"/>
                </a:solidFill>
                <a:latin typeface="Proxima Nova" panose="02000506030000020004" pitchFamily="50" charset="0"/>
              </a:rPr>
              <a:t>11,4 (10,1 do 14,7)</a:t>
            </a:r>
          </a:p>
        </p:txBody>
      </p:sp>
      <p:sp>
        <p:nvSpPr>
          <p:cNvPr id="43" name="pole tekstowe 42">
            <a:extLst>
              <a:ext uri="{FF2B5EF4-FFF2-40B4-BE49-F238E27FC236}">
                <a16:creationId xmlns:a16="http://schemas.microsoft.com/office/drawing/2014/main" id="{ABE04874-F6FB-1AB4-1E19-7C1FB1087D68}"/>
              </a:ext>
            </a:extLst>
          </p:cNvPr>
          <p:cNvSpPr txBox="1"/>
          <p:nvPr/>
        </p:nvSpPr>
        <p:spPr>
          <a:xfrm>
            <a:off x="5302975" y="5236402"/>
            <a:ext cx="1191889" cy="230832"/>
          </a:xfrm>
          <a:prstGeom prst="rect">
            <a:avLst/>
          </a:prstGeom>
          <a:noFill/>
        </p:spPr>
        <p:txBody>
          <a:bodyPr wrap="square">
            <a:spAutoFit/>
          </a:bodyPr>
          <a:lstStyle/>
          <a:p>
            <a:r>
              <a:rPr lang="pl-PL" sz="900" dirty="0" err="1">
                <a:solidFill>
                  <a:srgbClr val="491D6C"/>
                </a:solidFill>
                <a:latin typeface="Proxima Nova" panose="02000506030000020004" pitchFamily="50" charset="0"/>
              </a:rPr>
              <a:t>N.o</a:t>
            </a:r>
            <a:r>
              <a:rPr lang="pl-PL" sz="900" dirty="0">
                <a:solidFill>
                  <a:srgbClr val="491D6C"/>
                </a:solidFill>
                <a:latin typeface="Proxima Nova" panose="02000506030000020004" pitchFamily="50" charset="0"/>
              </a:rPr>
              <a:t>. (</a:t>
            </a:r>
            <a:r>
              <a:rPr lang="pl-PL" sz="900" dirty="0" err="1">
                <a:solidFill>
                  <a:srgbClr val="491D6C"/>
                </a:solidFill>
                <a:latin typeface="Proxima Nova" panose="02000506030000020004" pitchFamily="50" charset="0"/>
              </a:rPr>
              <a:t>n.o</a:t>
            </a:r>
            <a:r>
              <a:rPr lang="pl-PL" sz="900" dirty="0">
                <a:solidFill>
                  <a:srgbClr val="491D6C"/>
                </a:solidFill>
                <a:latin typeface="Proxima Nova" panose="02000506030000020004" pitchFamily="50" charset="0"/>
              </a:rPr>
              <a:t>. do </a:t>
            </a:r>
            <a:r>
              <a:rPr lang="pl-PL" sz="900" dirty="0" err="1">
                <a:solidFill>
                  <a:srgbClr val="491D6C"/>
                </a:solidFill>
                <a:latin typeface="Proxima Nova" panose="02000506030000020004" pitchFamily="50" charset="0"/>
              </a:rPr>
              <a:t>n.o</a:t>
            </a:r>
            <a:r>
              <a:rPr lang="pl-PL" sz="900" dirty="0">
                <a:solidFill>
                  <a:srgbClr val="491D6C"/>
                </a:solidFill>
                <a:latin typeface="Proxima Nova" panose="02000506030000020004" pitchFamily="50" charset="0"/>
              </a:rPr>
              <a:t>.)</a:t>
            </a:r>
          </a:p>
        </p:txBody>
      </p:sp>
      <p:sp>
        <p:nvSpPr>
          <p:cNvPr id="45" name="pole tekstowe 44">
            <a:extLst>
              <a:ext uri="{FF2B5EF4-FFF2-40B4-BE49-F238E27FC236}">
                <a16:creationId xmlns:a16="http://schemas.microsoft.com/office/drawing/2014/main" id="{A912A91D-97AD-2B0C-7AD0-B0AF12FBF5BC}"/>
              </a:ext>
            </a:extLst>
          </p:cNvPr>
          <p:cNvSpPr txBox="1"/>
          <p:nvPr/>
        </p:nvSpPr>
        <p:spPr>
          <a:xfrm>
            <a:off x="2112139" y="5889585"/>
            <a:ext cx="4534299" cy="261610"/>
          </a:xfrm>
          <a:prstGeom prst="rect">
            <a:avLst/>
          </a:prstGeom>
          <a:noFill/>
        </p:spPr>
        <p:txBody>
          <a:bodyPr wrap="square">
            <a:spAutoFit/>
          </a:bodyPr>
          <a:lstStyle/>
          <a:p>
            <a:r>
              <a:rPr lang="pl-PL" sz="1050" b="1" dirty="0">
                <a:solidFill>
                  <a:srgbClr val="C2D500"/>
                </a:solidFill>
                <a:latin typeface="Proxima Nova" panose="02000506030000020004" pitchFamily="50" charset="0"/>
              </a:rPr>
              <a:t>HR 0,34 (95% CI: 0,29–0,41) P&lt;0,0001*</a:t>
            </a:r>
          </a:p>
        </p:txBody>
      </p:sp>
      <p:pic>
        <p:nvPicPr>
          <p:cNvPr id="46" name="Obraz 45">
            <a:extLst>
              <a:ext uri="{FF2B5EF4-FFF2-40B4-BE49-F238E27FC236}">
                <a16:creationId xmlns:a16="http://schemas.microsoft.com/office/drawing/2014/main" id="{5F5FEBDF-348C-DB1A-38D6-D60247A7D0E3}"/>
              </a:ext>
            </a:extLst>
          </p:cNvPr>
          <p:cNvPicPr>
            <a:picLocks noChangeAspect="1"/>
          </p:cNvPicPr>
          <p:nvPr/>
        </p:nvPicPr>
        <p:blipFill>
          <a:blip r:embed="rId10"/>
          <a:stretch>
            <a:fillRect/>
          </a:stretch>
        </p:blipFill>
        <p:spPr>
          <a:xfrm>
            <a:off x="4573133" y="4069921"/>
            <a:ext cx="503269" cy="117954"/>
          </a:xfrm>
          <a:prstGeom prst="rect">
            <a:avLst/>
          </a:prstGeom>
        </p:spPr>
      </p:pic>
    </p:spTree>
    <p:extLst>
      <p:ext uri="{BB962C8B-B14F-4D97-AF65-F5344CB8AC3E}">
        <p14:creationId xmlns:p14="http://schemas.microsoft.com/office/powerpoint/2010/main" val="2174636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0852C89A-7A10-9146-879A-56588FDD40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0C68C44C-6EF9-B61C-35AB-9F11B541D3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cxnSp>
        <p:nvCxnSpPr>
          <p:cNvPr id="6" name="Łącznik prosty 5">
            <a:extLst>
              <a:ext uri="{FF2B5EF4-FFF2-40B4-BE49-F238E27FC236}">
                <a16:creationId xmlns:a16="http://schemas.microsoft.com/office/drawing/2014/main" id="{EA4B5713-63D5-B245-CE42-356C151EF2FD}"/>
              </a:ext>
            </a:extLst>
          </p:cNvPr>
          <p:cNvCxnSpPr>
            <a:cxnSpLocks/>
          </p:cNvCxnSpPr>
          <p:nvPr/>
        </p:nvCxnSpPr>
        <p:spPr>
          <a:xfrm flipV="1">
            <a:off x="7343139" y="1549662"/>
            <a:ext cx="1411095" cy="8496"/>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 name="Łącznik prosty 6">
            <a:extLst>
              <a:ext uri="{FF2B5EF4-FFF2-40B4-BE49-F238E27FC236}">
                <a16:creationId xmlns:a16="http://schemas.microsoft.com/office/drawing/2014/main" id="{605036ED-B863-B747-96F5-BEFBD98295F7}"/>
              </a:ext>
            </a:extLst>
          </p:cNvPr>
          <p:cNvCxnSpPr>
            <a:cxnSpLocks/>
          </p:cNvCxnSpPr>
          <p:nvPr/>
        </p:nvCxnSpPr>
        <p:spPr>
          <a:xfrm flipV="1">
            <a:off x="9324339" y="1541166"/>
            <a:ext cx="1411095" cy="8496"/>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8" name="Obraz 7">
            <a:extLst>
              <a:ext uri="{FF2B5EF4-FFF2-40B4-BE49-F238E27FC236}">
                <a16:creationId xmlns:a16="http://schemas.microsoft.com/office/drawing/2014/main" id="{E927B150-E69A-3464-2FFD-0DDD40BC87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4212" y="1406692"/>
            <a:ext cx="308169" cy="268948"/>
          </a:xfrm>
          <a:prstGeom prst="rect">
            <a:avLst/>
          </a:prstGeom>
        </p:spPr>
      </p:pic>
      <p:sp>
        <p:nvSpPr>
          <p:cNvPr id="9" name="pole tekstowe 8">
            <a:extLst>
              <a:ext uri="{FF2B5EF4-FFF2-40B4-BE49-F238E27FC236}">
                <a16:creationId xmlns:a16="http://schemas.microsoft.com/office/drawing/2014/main" id="{C2FAD919-941F-EBE4-479A-3860A518097A}"/>
              </a:ext>
            </a:extLst>
          </p:cNvPr>
          <p:cNvSpPr txBox="1"/>
          <p:nvPr/>
        </p:nvSpPr>
        <p:spPr>
          <a:xfrm>
            <a:off x="7588256" y="1718187"/>
            <a:ext cx="3119486" cy="461665"/>
          </a:xfrm>
          <a:prstGeom prst="rect">
            <a:avLst/>
          </a:prstGeom>
          <a:noFill/>
        </p:spPr>
        <p:txBody>
          <a:bodyPr wrap="square">
            <a:spAutoFit/>
          </a:bodyPr>
          <a:lstStyle/>
          <a:p>
            <a:pPr algn="ctr"/>
            <a:r>
              <a:rPr lang="pl-PL" sz="1200" b="1" dirty="0">
                <a:solidFill>
                  <a:srgbClr val="00B0F0"/>
                </a:solidFill>
                <a:latin typeface="Proxima Nova" panose="02000506030000020004" pitchFamily="50" charset="0"/>
              </a:rPr>
              <a:t>Mediana czasu obserwacji: 44,0 miesiące</a:t>
            </a:r>
          </a:p>
        </p:txBody>
      </p:sp>
      <p:sp>
        <p:nvSpPr>
          <p:cNvPr id="10" name="pole tekstowe 9">
            <a:extLst>
              <a:ext uri="{FF2B5EF4-FFF2-40B4-BE49-F238E27FC236}">
                <a16:creationId xmlns:a16="http://schemas.microsoft.com/office/drawing/2014/main" id="{F53F7726-30A5-EF41-95C7-A56AB384190E}"/>
              </a:ext>
            </a:extLst>
          </p:cNvPr>
          <p:cNvSpPr txBox="1"/>
          <p:nvPr/>
        </p:nvSpPr>
        <p:spPr>
          <a:xfrm>
            <a:off x="1364379" y="188395"/>
            <a:ext cx="6177280" cy="830997"/>
          </a:xfrm>
          <a:prstGeom prst="rect">
            <a:avLst/>
          </a:prstGeom>
          <a:noFill/>
        </p:spPr>
        <p:txBody>
          <a:bodyPr wrap="square">
            <a:spAutoFit/>
          </a:bodyPr>
          <a:lstStyle/>
          <a:p>
            <a:r>
              <a:rPr lang="pl-PL" sz="2400" b="1" dirty="0">
                <a:solidFill>
                  <a:srgbClr val="491D6C"/>
                </a:solidFill>
                <a:latin typeface="Proxima Nova" panose="02000506030000020004" pitchFamily="50" charset="0"/>
              </a:rPr>
              <a:t>ERLEADA® + ADT redukuje ryzyko drugiej progresji lub zgonu o 38% </a:t>
            </a:r>
          </a:p>
        </p:txBody>
      </p:sp>
      <p:pic>
        <p:nvPicPr>
          <p:cNvPr id="13" name="Obraz 12">
            <a:extLst>
              <a:ext uri="{FF2B5EF4-FFF2-40B4-BE49-F238E27FC236}">
                <a16:creationId xmlns:a16="http://schemas.microsoft.com/office/drawing/2014/main" id="{FF5AB012-20B0-7F7A-645D-3D9E9791FE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9254" y="4606605"/>
            <a:ext cx="5448975" cy="1505814"/>
          </a:xfrm>
          <a:prstGeom prst="rect">
            <a:avLst/>
          </a:prstGeom>
        </p:spPr>
      </p:pic>
      <p:pic>
        <p:nvPicPr>
          <p:cNvPr id="14" name="Obraz 13">
            <a:extLst>
              <a:ext uri="{FF2B5EF4-FFF2-40B4-BE49-F238E27FC236}">
                <a16:creationId xmlns:a16="http://schemas.microsoft.com/office/drawing/2014/main" id="{FCD789FB-F6DE-40A9-0948-9245DD0F7E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V="1">
            <a:off x="2145159" y="4884687"/>
            <a:ext cx="4837166" cy="319390"/>
          </a:xfrm>
          <a:prstGeom prst="rect">
            <a:avLst/>
          </a:prstGeom>
        </p:spPr>
      </p:pic>
      <p:cxnSp>
        <p:nvCxnSpPr>
          <p:cNvPr id="15" name="Łącznik prosty 14">
            <a:extLst>
              <a:ext uri="{FF2B5EF4-FFF2-40B4-BE49-F238E27FC236}">
                <a16:creationId xmlns:a16="http://schemas.microsoft.com/office/drawing/2014/main" id="{43C1EDF7-9E3F-FA33-AD23-86C3D89C6F03}"/>
              </a:ext>
            </a:extLst>
          </p:cNvPr>
          <p:cNvCxnSpPr/>
          <p:nvPr/>
        </p:nvCxnSpPr>
        <p:spPr>
          <a:xfrm>
            <a:off x="2260463" y="5491747"/>
            <a:ext cx="4495696"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sp>
        <p:nvSpPr>
          <p:cNvPr id="16" name="pole tekstowe 15">
            <a:extLst>
              <a:ext uri="{FF2B5EF4-FFF2-40B4-BE49-F238E27FC236}">
                <a16:creationId xmlns:a16="http://schemas.microsoft.com/office/drawing/2014/main" id="{9AAA0BB0-C6B9-90BB-4412-EDCFD29EF478}"/>
              </a:ext>
            </a:extLst>
          </p:cNvPr>
          <p:cNvSpPr txBox="1"/>
          <p:nvPr/>
        </p:nvSpPr>
        <p:spPr>
          <a:xfrm>
            <a:off x="3559673" y="4922156"/>
            <a:ext cx="3526885" cy="230832"/>
          </a:xfrm>
          <a:prstGeom prst="rect">
            <a:avLst/>
          </a:prstGeom>
          <a:noFill/>
        </p:spPr>
        <p:txBody>
          <a:bodyPr wrap="square">
            <a:spAutoFit/>
          </a:bodyPr>
          <a:lstStyle/>
          <a:p>
            <a:r>
              <a:rPr lang="pl-PL" sz="900" b="1" dirty="0">
                <a:solidFill>
                  <a:schemeClr val="bg1"/>
                </a:solidFill>
                <a:latin typeface="Proxima Nova" panose="02000506030000020004" pitchFamily="50" charset="0"/>
              </a:rPr>
              <a:t>  Zdarzenia, n (%)                 Mediana, m-ce (95% CI)</a:t>
            </a:r>
          </a:p>
        </p:txBody>
      </p:sp>
      <p:sp>
        <p:nvSpPr>
          <p:cNvPr id="17" name="pole tekstowe 16">
            <a:extLst>
              <a:ext uri="{FF2B5EF4-FFF2-40B4-BE49-F238E27FC236}">
                <a16:creationId xmlns:a16="http://schemas.microsoft.com/office/drawing/2014/main" id="{3EFAC0AD-1D73-B092-F929-4AEC783D9729}"/>
              </a:ext>
            </a:extLst>
          </p:cNvPr>
          <p:cNvSpPr txBox="1"/>
          <p:nvPr/>
        </p:nvSpPr>
        <p:spPr>
          <a:xfrm>
            <a:off x="2224634" y="5218924"/>
            <a:ext cx="1354089" cy="246221"/>
          </a:xfrm>
          <a:prstGeom prst="rect">
            <a:avLst/>
          </a:prstGeom>
          <a:noFill/>
        </p:spPr>
        <p:txBody>
          <a:bodyPr wrap="square">
            <a:spAutoFit/>
          </a:bodyPr>
          <a:lstStyle/>
          <a:p>
            <a:r>
              <a:rPr lang="pl-PL" sz="1000" b="1" dirty="0" err="1">
                <a:solidFill>
                  <a:srgbClr val="491D6C"/>
                </a:solidFill>
                <a:latin typeface="Proxima Nova" panose="02000506030000020004" pitchFamily="50" charset="0"/>
              </a:rPr>
              <a:t>Apalutamid</a:t>
            </a:r>
            <a:r>
              <a:rPr lang="pl-PL" sz="1000" b="1" dirty="0">
                <a:solidFill>
                  <a:srgbClr val="491D6C"/>
                </a:solidFill>
                <a:latin typeface="Proxima Nova" panose="02000506030000020004" pitchFamily="50" charset="0"/>
              </a:rPr>
              <a:t> + ADT</a:t>
            </a:r>
          </a:p>
        </p:txBody>
      </p:sp>
      <p:sp>
        <p:nvSpPr>
          <p:cNvPr id="18" name="pole tekstowe 17">
            <a:extLst>
              <a:ext uri="{FF2B5EF4-FFF2-40B4-BE49-F238E27FC236}">
                <a16:creationId xmlns:a16="http://schemas.microsoft.com/office/drawing/2014/main" id="{666323DA-5438-91C7-5029-916191EC08E2}"/>
              </a:ext>
            </a:extLst>
          </p:cNvPr>
          <p:cNvSpPr txBox="1"/>
          <p:nvPr/>
        </p:nvSpPr>
        <p:spPr>
          <a:xfrm>
            <a:off x="2224634" y="5537743"/>
            <a:ext cx="1354089" cy="246221"/>
          </a:xfrm>
          <a:prstGeom prst="rect">
            <a:avLst/>
          </a:prstGeom>
          <a:noFill/>
        </p:spPr>
        <p:txBody>
          <a:bodyPr wrap="square">
            <a:spAutoFit/>
          </a:bodyPr>
          <a:lstStyle/>
          <a:p>
            <a:r>
              <a:rPr lang="pl-PL" sz="1000" b="1" dirty="0">
                <a:solidFill>
                  <a:srgbClr val="491D6C"/>
                </a:solidFill>
                <a:latin typeface="Proxima Nova" panose="02000506030000020004" pitchFamily="50" charset="0"/>
              </a:rPr>
              <a:t>Placebo + ADT</a:t>
            </a:r>
          </a:p>
        </p:txBody>
      </p:sp>
      <p:sp>
        <p:nvSpPr>
          <p:cNvPr id="19" name="pole tekstowe 18">
            <a:extLst>
              <a:ext uri="{FF2B5EF4-FFF2-40B4-BE49-F238E27FC236}">
                <a16:creationId xmlns:a16="http://schemas.microsoft.com/office/drawing/2014/main" id="{C4F2888D-D22F-D26A-5EC3-1E37E9DBBEF1}"/>
              </a:ext>
            </a:extLst>
          </p:cNvPr>
          <p:cNvSpPr txBox="1"/>
          <p:nvPr/>
        </p:nvSpPr>
        <p:spPr>
          <a:xfrm>
            <a:off x="3739974" y="5228671"/>
            <a:ext cx="768337" cy="230832"/>
          </a:xfrm>
          <a:prstGeom prst="rect">
            <a:avLst/>
          </a:prstGeom>
          <a:noFill/>
        </p:spPr>
        <p:txBody>
          <a:bodyPr wrap="square">
            <a:spAutoFit/>
          </a:bodyPr>
          <a:lstStyle/>
          <a:p>
            <a:r>
              <a:rPr lang="pl-PL" sz="900" dirty="0">
                <a:solidFill>
                  <a:srgbClr val="491D6C"/>
                </a:solidFill>
                <a:latin typeface="Proxima Nova" panose="02000506030000020004" pitchFamily="50" charset="0"/>
              </a:rPr>
              <a:t>173 (33,0)</a:t>
            </a:r>
          </a:p>
        </p:txBody>
      </p:sp>
      <p:sp>
        <p:nvSpPr>
          <p:cNvPr id="20" name="pole tekstowe 19">
            <a:extLst>
              <a:ext uri="{FF2B5EF4-FFF2-40B4-BE49-F238E27FC236}">
                <a16:creationId xmlns:a16="http://schemas.microsoft.com/office/drawing/2014/main" id="{3C932534-C9E8-D97A-C4DE-28C4BA5408EB}"/>
              </a:ext>
            </a:extLst>
          </p:cNvPr>
          <p:cNvSpPr txBox="1"/>
          <p:nvPr/>
        </p:nvSpPr>
        <p:spPr>
          <a:xfrm>
            <a:off x="3721302" y="5537743"/>
            <a:ext cx="768337" cy="230832"/>
          </a:xfrm>
          <a:prstGeom prst="rect">
            <a:avLst/>
          </a:prstGeom>
          <a:noFill/>
        </p:spPr>
        <p:txBody>
          <a:bodyPr wrap="square">
            <a:spAutoFit/>
          </a:bodyPr>
          <a:lstStyle/>
          <a:p>
            <a:r>
              <a:rPr lang="pl-PL" sz="900" dirty="0">
                <a:solidFill>
                  <a:srgbClr val="491D6C"/>
                </a:solidFill>
                <a:latin typeface="Proxima Nova" panose="02000506030000020004" pitchFamily="50" charset="0"/>
              </a:rPr>
              <a:t>246 (46,7)</a:t>
            </a:r>
          </a:p>
        </p:txBody>
      </p:sp>
      <p:sp>
        <p:nvSpPr>
          <p:cNvPr id="21" name="pole tekstowe 20">
            <a:extLst>
              <a:ext uri="{FF2B5EF4-FFF2-40B4-BE49-F238E27FC236}">
                <a16:creationId xmlns:a16="http://schemas.microsoft.com/office/drawing/2014/main" id="{39F52291-BDD9-77EA-A541-2515ABC96297}"/>
              </a:ext>
            </a:extLst>
          </p:cNvPr>
          <p:cNvSpPr txBox="1"/>
          <p:nvPr/>
        </p:nvSpPr>
        <p:spPr>
          <a:xfrm>
            <a:off x="5302975" y="5533197"/>
            <a:ext cx="1354089" cy="230832"/>
          </a:xfrm>
          <a:prstGeom prst="rect">
            <a:avLst/>
          </a:prstGeom>
          <a:noFill/>
        </p:spPr>
        <p:txBody>
          <a:bodyPr wrap="square">
            <a:spAutoFit/>
          </a:bodyPr>
          <a:lstStyle/>
          <a:p>
            <a:r>
              <a:rPr lang="pl-PL" sz="900" dirty="0">
                <a:solidFill>
                  <a:srgbClr val="491D6C"/>
                </a:solidFill>
                <a:latin typeface="Proxima Nova" panose="02000506030000020004" pitchFamily="50" charset="0"/>
              </a:rPr>
              <a:t>44,0 (38,9 do </a:t>
            </a:r>
            <a:r>
              <a:rPr lang="pl-PL" sz="900" dirty="0" err="1">
                <a:solidFill>
                  <a:srgbClr val="491D6C"/>
                </a:solidFill>
                <a:latin typeface="Proxima Nova" panose="02000506030000020004" pitchFamily="50" charset="0"/>
              </a:rPr>
              <a:t>n.o</a:t>
            </a:r>
            <a:r>
              <a:rPr lang="pl-PL" sz="900" dirty="0">
                <a:solidFill>
                  <a:srgbClr val="491D6C"/>
                </a:solidFill>
                <a:latin typeface="Proxima Nova" panose="02000506030000020004" pitchFamily="50" charset="0"/>
              </a:rPr>
              <a:t>.)</a:t>
            </a:r>
          </a:p>
        </p:txBody>
      </p:sp>
      <p:sp>
        <p:nvSpPr>
          <p:cNvPr id="22" name="pole tekstowe 21">
            <a:extLst>
              <a:ext uri="{FF2B5EF4-FFF2-40B4-BE49-F238E27FC236}">
                <a16:creationId xmlns:a16="http://schemas.microsoft.com/office/drawing/2014/main" id="{3AFD0126-5B5B-D5A1-C3E5-BDB722302913}"/>
              </a:ext>
            </a:extLst>
          </p:cNvPr>
          <p:cNvSpPr txBox="1"/>
          <p:nvPr/>
        </p:nvSpPr>
        <p:spPr>
          <a:xfrm>
            <a:off x="5302975" y="5236402"/>
            <a:ext cx="1191889" cy="230832"/>
          </a:xfrm>
          <a:prstGeom prst="rect">
            <a:avLst/>
          </a:prstGeom>
          <a:noFill/>
        </p:spPr>
        <p:txBody>
          <a:bodyPr wrap="square">
            <a:spAutoFit/>
          </a:bodyPr>
          <a:lstStyle/>
          <a:p>
            <a:r>
              <a:rPr lang="pl-PL" sz="900" dirty="0" err="1">
                <a:solidFill>
                  <a:srgbClr val="491D6C"/>
                </a:solidFill>
                <a:latin typeface="Proxima Nova" panose="02000506030000020004" pitchFamily="50" charset="0"/>
              </a:rPr>
              <a:t>N.o</a:t>
            </a:r>
            <a:r>
              <a:rPr lang="pl-PL" sz="900" dirty="0">
                <a:solidFill>
                  <a:srgbClr val="491D6C"/>
                </a:solidFill>
                <a:latin typeface="Proxima Nova" panose="02000506030000020004" pitchFamily="50" charset="0"/>
              </a:rPr>
              <a:t>. (</a:t>
            </a:r>
            <a:r>
              <a:rPr lang="pl-PL" sz="900" dirty="0" err="1">
                <a:solidFill>
                  <a:srgbClr val="491D6C"/>
                </a:solidFill>
                <a:latin typeface="Proxima Nova" panose="02000506030000020004" pitchFamily="50" charset="0"/>
              </a:rPr>
              <a:t>n.o</a:t>
            </a:r>
            <a:r>
              <a:rPr lang="pl-PL" sz="900" dirty="0">
                <a:solidFill>
                  <a:srgbClr val="491D6C"/>
                </a:solidFill>
                <a:latin typeface="Proxima Nova" panose="02000506030000020004" pitchFamily="50" charset="0"/>
              </a:rPr>
              <a:t>. do </a:t>
            </a:r>
            <a:r>
              <a:rPr lang="pl-PL" sz="900" dirty="0" err="1">
                <a:solidFill>
                  <a:srgbClr val="491D6C"/>
                </a:solidFill>
                <a:latin typeface="Proxima Nova" panose="02000506030000020004" pitchFamily="50" charset="0"/>
              </a:rPr>
              <a:t>n.o</a:t>
            </a:r>
            <a:r>
              <a:rPr lang="pl-PL" sz="900" dirty="0">
                <a:solidFill>
                  <a:srgbClr val="491D6C"/>
                </a:solidFill>
                <a:latin typeface="Proxima Nova" panose="02000506030000020004" pitchFamily="50" charset="0"/>
              </a:rPr>
              <a:t>.)</a:t>
            </a:r>
          </a:p>
        </p:txBody>
      </p:sp>
      <p:sp>
        <p:nvSpPr>
          <p:cNvPr id="23" name="pole tekstowe 22">
            <a:extLst>
              <a:ext uri="{FF2B5EF4-FFF2-40B4-BE49-F238E27FC236}">
                <a16:creationId xmlns:a16="http://schemas.microsoft.com/office/drawing/2014/main" id="{F08B6E4D-2F36-64A5-B70C-6AF0AD7BF715}"/>
              </a:ext>
            </a:extLst>
          </p:cNvPr>
          <p:cNvSpPr txBox="1"/>
          <p:nvPr/>
        </p:nvSpPr>
        <p:spPr>
          <a:xfrm>
            <a:off x="2074039" y="5889585"/>
            <a:ext cx="4534299" cy="261610"/>
          </a:xfrm>
          <a:prstGeom prst="rect">
            <a:avLst/>
          </a:prstGeom>
          <a:noFill/>
        </p:spPr>
        <p:txBody>
          <a:bodyPr wrap="square">
            <a:spAutoFit/>
          </a:bodyPr>
          <a:lstStyle/>
          <a:p>
            <a:r>
              <a:rPr lang="pl-PL" sz="1050" b="1" dirty="0">
                <a:solidFill>
                  <a:srgbClr val="C2D500"/>
                </a:solidFill>
                <a:latin typeface="Proxima Nova" panose="02000506030000020004" pitchFamily="50" charset="0"/>
              </a:rPr>
              <a:t>HR 0,62 (95% CI: 0,51–0,75) P&lt;0,0001*</a:t>
            </a:r>
          </a:p>
        </p:txBody>
      </p:sp>
      <p:sp>
        <p:nvSpPr>
          <p:cNvPr id="24" name="pole tekstowe 23">
            <a:extLst>
              <a:ext uri="{FF2B5EF4-FFF2-40B4-BE49-F238E27FC236}">
                <a16:creationId xmlns:a16="http://schemas.microsoft.com/office/drawing/2014/main" id="{622F40DF-4FEC-FA09-F2D2-98F76E4192A6}"/>
              </a:ext>
            </a:extLst>
          </p:cNvPr>
          <p:cNvSpPr txBox="1"/>
          <p:nvPr/>
        </p:nvSpPr>
        <p:spPr>
          <a:xfrm>
            <a:off x="1364379" y="6332547"/>
            <a:ext cx="8487443" cy="351891"/>
          </a:xfrm>
          <a:prstGeom prst="rect">
            <a:avLst/>
          </a:prstGeom>
          <a:noFill/>
        </p:spPr>
        <p:txBody>
          <a:bodyPr wrap="square">
            <a:spAutoFit/>
          </a:bodyPr>
          <a:lstStyle/>
          <a:p>
            <a:pPr>
              <a:lnSpc>
                <a:spcPct val="150000"/>
              </a:lnSpc>
            </a:pPr>
            <a:r>
              <a:rPr lang="pl-PL" sz="600" dirty="0">
                <a:solidFill>
                  <a:srgbClr val="491D6C"/>
                </a:solidFill>
                <a:latin typeface="Proxima Nova" panose="02000506030000020004" pitchFamily="50" charset="0"/>
              </a:rPr>
              <a:t>*Te punkty końcowe nie zostały skorygowane na porównania wielokrotne. W związku z tym przedstawione wartości p są nominalne i nie ustalono istotności statystycznej.</a:t>
            </a:r>
          </a:p>
          <a:p>
            <a:pPr>
              <a:lnSpc>
                <a:spcPct val="150000"/>
              </a:lnSpc>
            </a:pPr>
            <a:r>
              <a:rPr lang="it-IT" sz="600" dirty="0">
                <a:solidFill>
                  <a:srgbClr val="491D6C"/>
                </a:solidFill>
                <a:latin typeface="Proxima Nova" panose="02000506030000020004" pitchFamily="50" charset="0"/>
              </a:rPr>
              <a:t>Chi KM, et al. J Clin Oncol. 2021. https://doi.org/10.1200/JCO.20.03488</a:t>
            </a:r>
            <a:endParaRPr lang="pl-PL" sz="600" dirty="0">
              <a:solidFill>
                <a:srgbClr val="491D6C"/>
              </a:solidFill>
              <a:latin typeface="Proxima Nova" panose="02000506030000020004" pitchFamily="50" charset="0"/>
            </a:endParaRPr>
          </a:p>
        </p:txBody>
      </p:sp>
      <p:pic>
        <p:nvPicPr>
          <p:cNvPr id="25" name="Obraz 24">
            <a:extLst>
              <a:ext uri="{FF2B5EF4-FFF2-40B4-BE49-F238E27FC236}">
                <a16:creationId xmlns:a16="http://schemas.microsoft.com/office/drawing/2014/main" id="{65B681EA-3CF7-A37A-72DE-1145A1F23A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57393" y="1256881"/>
            <a:ext cx="5413145" cy="3806839"/>
          </a:xfrm>
          <a:prstGeom prst="rect">
            <a:avLst/>
          </a:prstGeom>
        </p:spPr>
      </p:pic>
      <p:sp>
        <p:nvSpPr>
          <p:cNvPr id="26" name="pole tekstowe 25">
            <a:extLst>
              <a:ext uri="{FF2B5EF4-FFF2-40B4-BE49-F238E27FC236}">
                <a16:creationId xmlns:a16="http://schemas.microsoft.com/office/drawing/2014/main" id="{1D7D6CE2-20F2-5F3C-FF2E-C1E89A447F6A}"/>
              </a:ext>
            </a:extLst>
          </p:cNvPr>
          <p:cNvSpPr txBox="1"/>
          <p:nvPr/>
        </p:nvSpPr>
        <p:spPr>
          <a:xfrm>
            <a:off x="2242549" y="1661242"/>
            <a:ext cx="5046979" cy="261610"/>
          </a:xfrm>
          <a:prstGeom prst="rect">
            <a:avLst/>
          </a:prstGeom>
          <a:noFill/>
        </p:spPr>
        <p:txBody>
          <a:bodyPr wrap="square">
            <a:spAutoFit/>
          </a:bodyPr>
          <a:lstStyle/>
          <a:p>
            <a:r>
              <a:rPr lang="pl-PL" sz="1100" b="1" dirty="0">
                <a:solidFill>
                  <a:schemeClr val="bg1"/>
                </a:solidFill>
                <a:latin typeface="Proxima Nova" panose="02000506030000020004" pitchFamily="50" charset="0"/>
              </a:rPr>
              <a:t>Czas do wystąpienia oporności na kastrację podczas analizy końcowej</a:t>
            </a:r>
          </a:p>
        </p:txBody>
      </p:sp>
      <p:pic>
        <p:nvPicPr>
          <p:cNvPr id="27" name="Obraz 26">
            <a:extLst>
              <a:ext uri="{FF2B5EF4-FFF2-40B4-BE49-F238E27FC236}">
                <a16:creationId xmlns:a16="http://schemas.microsoft.com/office/drawing/2014/main" id="{B49B6D0F-DD96-9FAC-6DEE-7A71013800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V="1">
            <a:off x="2260463" y="1635732"/>
            <a:ext cx="4625341" cy="319390"/>
          </a:xfrm>
          <a:prstGeom prst="rect">
            <a:avLst/>
          </a:prstGeom>
        </p:spPr>
      </p:pic>
      <p:sp>
        <p:nvSpPr>
          <p:cNvPr id="28" name="pole tekstowe 27">
            <a:extLst>
              <a:ext uri="{FF2B5EF4-FFF2-40B4-BE49-F238E27FC236}">
                <a16:creationId xmlns:a16="http://schemas.microsoft.com/office/drawing/2014/main" id="{7190FB91-A85A-0184-7FA5-7DEEAFA6D7BE}"/>
              </a:ext>
            </a:extLst>
          </p:cNvPr>
          <p:cNvSpPr txBox="1"/>
          <p:nvPr/>
        </p:nvSpPr>
        <p:spPr>
          <a:xfrm>
            <a:off x="2260463" y="1668961"/>
            <a:ext cx="4625341" cy="268737"/>
          </a:xfrm>
          <a:prstGeom prst="rect">
            <a:avLst/>
          </a:prstGeom>
          <a:noFill/>
        </p:spPr>
        <p:txBody>
          <a:bodyPr wrap="square">
            <a:spAutoFit/>
          </a:bodyPr>
          <a:lstStyle/>
          <a:p>
            <a:pPr algn="ctr"/>
            <a:r>
              <a:rPr lang="pl-PL" sz="1100" b="1" dirty="0">
                <a:solidFill>
                  <a:schemeClr val="bg1"/>
                </a:solidFill>
                <a:latin typeface="Proxima Nova" panose="02000506030000020004" pitchFamily="50" charset="0"/>
              </a:rPr>
              <a:t>PFS2 w analizie końcowej</a:t>
            </a:r>
          </a:p>
        </p:txBody>
      </p:sp>
      <p:sp>
        <p:nvSpPr>
          <p:cNvPr id="29" name="pole tekstowe 28">
            <a:extLst>
              <a:ext uri="{FF2B5EF4-FFF2-40B4-BE49-F238E27FC236}">
                <a16:creationId xmlns:a16="http://schemas.microsoft.com/office/drawing/2014/main" id="{C5469367-0274-90B9-E676-B48061C65181}"/>
              </a:ext>
            </a:extLst>
          </p:cNvPr>
          <p:cNvSpPr txBox="1"/>
          <p:nvPr/>
        </p:nvSpPr>
        <p:spPr>
          <a:xfrm>
            <a:off x="2163074" y="4263566"/>
            <a:ext cx="4625341" cy="393506"/>
          </a:xfrm>
          <a:prstGeom prst="rect">
            <a:avLst/>
          </a:prstGeom>
          <a:noFill/>
        </p:spPr>
        <p:txBody>
          <a:bodyPr wrap="square" rtlCol="0">
            <a:spAutoFit/>
          </a:bodyPr>
          <a:lstStyle/>
          <a:p>
            <a:pPr>
              <a:lnSpc>
                <a:spcPct val="150000"/>
              </a:lnSpc>
            </a:pPr>
            <a:r>
              <a:rPr lang="pl-PL" sz="700" b="1" dirty="0">
                <a:solidFill>
                  <a:srgbClr val="0D89D8"/>
                </a:solidFill>
                <a:latin typeface="Proxima Nova" panose="02000506030000020004" pitchFamily="50" charset="0"/>
              </a:rPr>
              <a:t>  </a:t>
            </a:r>
            <a:r>
              <a:rPr lang="pl-PL" sz="700" b="1" dirty="0" err="1">
                <a:solidFill>
                  <a:srgbClr val="0D89D8"/>
                </a:solidFill>
                <a:latin typeface="Proxima Nova" panose="02000506030000020004" pitchFamily="50" charset="0"/>
              </a:rPr>
              <a:t>Apalutamid</a:t>
            </a:r>
            <a:r>
              <a:rPr lang="pl-PL" sz="700" b="1" dirty="0">
                <a:solidFill>
                  <a:srgbClr val="0D89D8"/>
                </a:solidFill>
                <a:latin typeface="Proxima Nova" panose="02000506030000020004" pitchFamily="50" charset="0"/>
              </a:rPr>
              <a:t>           525       510      485       440      414       382       349      219       50          3            0</a:t>
            </a:r>
          </a:p>
          <a:p>
            <a:pPr>
              <a:lnSpc>
                <a:spcPct val="150000"/>
              </a:lnSpc>
            </a:pPr>
            <a:r>
              <a:rPr lang="pl-PL" sz="700" b="1" dirty="0">
                <a:solidFill>
                  <a:srgbClr val="FF0000"/>
                </a:solidFill>
                <a:latin typeface="Proxima Nova" panose="02000506030000020004" pitchFamily="50" charset="0"/>
              </a:rPr>
              <a:t>      </a:t>
            </a:r>
            <a:r>
              <a:rPr lang="pl-PL" sz="700" b="1" dirty="0">
                <a:solidFill>
                  <a:srgbClr val="C00000"/>
                </a:solidFill>
                <a:latin typeface="Proxima Nova" panose="02000506030000020004" pitchFamily="50" charset="0"/>
              </a:rPr>
              <a:t>Placebo             527       509      465       413       351       309      268       160       40          0           0</a:t>
            </a:r>
          </a:p>
        </p:txBody>
      </p:sp>
      <p:sp>
        <p:nvSpPr>
          <p:cNvPr id="31" name="pole tekstowe 30">
            <a:extLst>
              <a:ext uri="{FF2B5EF4-FFF2-40B4-BE49-F238E27FC236}">
                <a16:creationId xmlns:a16="http://schemas.microsoft.com/office/drawing/2014/main" id="{74CE4317-91B7-0024-F009-2A954F36DEA2}"/>
              </a:ext>
            </a:extLst>
          </p:cNvPr>
          <p:cNvSpPr txBox="1"/>
          <p:nvPr/>
        </p:nvSpPr>
        <p:spPr>
          <a:xfrm rot="16200000">
            <a:off x="1570180" y="2879069"/>
            <a:ext cx="1967638" cy="369332"/>
          </a:xfrm>
          <a:prstGeom prst="rect">
            <a:avLst/>
          </a:prstGeom>
          <a:noFill/>
        </p:spPr>
        <p:txBody>
          <a:bodyPr wrap="square" rtlCol="0">
            <a:spAutoFit/>
          </a:bodyPr>
          <a:lstStyle/>
          <a:p>
            <a:pPr algn="ctr"/>
            <a:r>
              <a:rPr lang="pl-PL" sz="900" b="1" dirty="0">
                <a:latin typeface="Proxima Nova" panose="02000506030000020004" pitchFamily="50" charset="0"/>
              </a:rPr>
              <a:t>Pacjenci </a:t>
            </a:r>
          </a:p>
          <a:p>
            <a:pPr algn="ctr"/>
            <a:r>
              <a:rPr lang="pl-PL" sz="900" b="1" dirty="0">
                <a:latin typeface="Proxima Nova" panose="02000506030000020004" pitchFamily="50" charset="0"/>
              </a:rPr>
              <a:t>bez zdarzenia PFS2 (%)</a:t>
            </a:r>
          </a:p>
        </p:txBody>
      </p:sp>
      <p:pic>
        <p:nvPicPr>
          <p:cNvPr id="35" name="Obraz 34">
            <a:extLst>
              <a:ext uri="{FF2B5EF4-FFF2-40B4-BE49-F238E27FC236}">
                <a16:creationId xmlns:a16="http://schemas.microsoft.com/office/drawing/2014/main" id="{BB8999BD-3FEE-EACD-79A7-652F03AC14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88415" y="2426897"/>
            <a:ext cx="3598649" cy="1829668"/>
          </a:xfrm>
          <a:prstGeom prst="rect">
            <a:avLst/>
          </a:prstGeom>
        </p:spPr>
      </p:pic>
      <p:sp>
        <p:nvSpPr>
          <p:cNvPr id="36" name="pole tekstowe 35">
            <a:extLst>
              <a:ext uri="{FF2B5EF4-FFF2-40B4-BE49-F238E27FC236}">
                <a16:creationId xmlns:a16="http://schemas.microsoft.com/office/drawing/2014/main" id="{214015BF-3590-4E1F-8041-CB7962BAAFF6}"/>
              </a:ext>
            </a:extLst>
          </p:cNvPr>
          <p:cNvSpPr txBox="1"/>
          <p:nvPr/>
        </p:nvSpPr>
        <p:spPr>
          <a:xfrm>
            <a:off x="7302112" y="2813651"/>
            <a:ext cx="2719408" cy="1015663"/>
          </a:xfrm>
          <a:prstGeom prst="rect">
            <a:avLst/>
          </a:prstGeom>
          <a:noFill/>
        </p:spPr>
        <p:txBody>
          <a:bodyPr wrap="square">
            <a:spAutoFit/>
          </a:bodyPr>
          <a:lstStyle/>
          <a:p>
            <a:pPr algn="ctr"/>
            <a:r>
              <a:rPr lang="pl-PL" sz="2000" b="1" dirty="0">
                <a:solidFill>
                  <a:srgbClr val="491D6C"/>
                </a:solidFill>
                <a:latin typeface="Proxima Nova" panose="02000506030000020004" pitchFamily="50" charset="0"/>
              </a:rPr>
              <a:t>Redukcja ryzyka</a:t>
            </a:r>
          </a:p>
          <a:p>
            <a:pPr algn="ctr"/>
            <a:r>
              <a:rPr lang="pl-PL" sz="2000" b="1" dirty="0">
                <a:solidFill>
                  <a:srgbClr val="C2D500"/>
                </a:solidFill>
                <a:latin typeface="Proxima Nova" panose="02000506030000020004" pitchFamily="50" charset="0"/>
              </a:rPr>
              <a:t>drugiej progresji</a:t>
            </a:r>
          </a:p>
          <a:p>
            <a:pPr algn="ctr"/>
            <a:r>
              <a:rPr lang="pl-PL" sz="2000" b="1" dirty="0">
                <a:solidFill>
                  <a:srgbClr val="C2D500"/>
                </a:solidFill>
                <a:latin typeface="Proxima Nova" panose="02000506030000020004" pitchFamily="50" charset="0"/>
              </a:rPr>
              <a:t>lub zgonu o 38%</a:t>
            </a:r>
          </a:p>
        </p:txBody>
      </p:sp>
      <p:pic>
        <p:nvPicPr>
          <p:cNvPr id="38" name="Obraz 37">
            <a:extLst>
              <a:ext uri="{FF2B5EF4-FFF2-40B4-BE49-F238E27FC236}">
                <a16:creationId xmlns:a16="http://schemas.microsoft.com/office/drawing/2014/main" id="{571C5937-9171-536E-DDBB-46668ECA2D1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24222" y="2149630"/>
            <a:ext cx="3832842" cy="1974289"/>
          </a:xfrm>
          <a:prstGeom prst="rect">
            <a:avLst/>
          </a:prstGeom>
        </p:spPr>
      </p:pic>
      <p:sp>
        <p:nvSpPr>
          <p:cNvPr id="39" name="pole tekstowe 38">
            <a:extLst>
              <a:ext uri="{FF2B5EF4-FFF2-40B4-BE49-F238E27FC236}">
                <a16:creationId xmlns:a16="http://schemas.microsoft.com/office/drawing/2014/main" id="{48D2DACA-B433-2CE1-D42C-70FCA09C6C16}"/>
              </a:ext>
            </a:extLst>
          </p:cNvPr>
          <p:cNvSpPr txBox="1"/>
          <p:nvPr/>
        </p:nvSpPr>
        <p:spPr>
          <a:xfrm>
            <a:off x="2145159" y="4112183"/>
            <a:ext cx="907785" cy="184666"/>
          </a:xfrm>
          <a:prstGeom prst="rect">
            <a:avLst/>
          </a:prstGeom>
          <a:noFill/>
        </p:spPr>
        <p:txBody>
          <a:bodyPr wrap="square" rtlCol="0">
            <a:spAutoFit/>
          </a:bodyPr>
          <a:lstStyle/>
          <a:p>
            <a:r>
              <a:rPr lang="pl-PL" sz="600" dirty="0">
                <a:solidFill>
                  <a:srgbClr val="0D89D8"/>
                </a:solidFill>
                <a:latin typeface="Proxima Nova" panose="02000506030000020004" pitchFamily="50" charset="0"/>
              </a:rPr>
              <a:t>Liczba narażonych:</a:t>
            </a:r>
          </a:p>
        </p:txBody>
      </p:sp>
      <p:pic>
        <p:nvPicPr>
          <p:cNvPr id="40" name="Obraz 39">
            <a:extLst>
              <a:ext uri="{FF2B5EF4-FFF2-40B4-BE49-F238E27FC236}">
                <a16:creationId xmlns:a16="http://schemas.microsoft.com/office/drawing/2014/main" id="{E3D1BA88-3D12-12EB-C3D5-22F3137D048F}"/>
              </a:ext>
            </a:extLst>
          </p:cNvPr>
          <p:cNvPicPr>
            <a:picLocks noChangeAspect="1"/>
          </p:cNvPicPr>
          <p:nvPr/>
        </p:nvPicPr>
        <p:blipFill>
          <a:blip r:embed="rId10"/>
          <a:stretch>
            <a:fillRect/>
          </a:stretch>
        </p:blipFill>
        <p:spPr>
          <a:xfrm>
            <a:off x="4595992" y="4145539"/>
            <a:ext cx="503269" cy="117954"/>
          </a:xfrm>
          <a:prstGeom prst="rect">
            <a:avLst/>
          </a:prstGeom>
        </p:spPr>
      </p:pic>
    </p:spTree>
    <p:extLst>
      <p:ext uri="{BB962C8B-B14F-4D97-AF65-F5344CB8AC3E}">
        <p14:creationId xmlns:p14="http://schemas.microsoft.com/office/powerpoint/2010/main" val="2798091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55278663-B93B-DE48-F1B2-88EA7D70F3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3"/>
          </a:xfrm>
          <a:prstGeom prst="rect">
            <a:avLst/>
          </a:prstGeom>
        </p:spPr>
      </p:pic>
      <p:pic>
        <p:nvPicPr>
          <p:cNvPr id="5" name="Obraz 4">
            <a:extLst>
              <a:ext uri="{FF2B5EF4-FFF2-40B4-BE49-F238E27FC236}">
                <a16:creationId xmlns:a16="http://schemas.microsoft.com/office/drawing/2014/main" id="{7AF51810-9167-F18E-FBE4-5A92EEF29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096" y="185448"/>
            <a:ext cx="1272609" cy="431619"/>
          </a:xfrm>
          <a:prstGeom prst="rect">
            <a:avLst/>
          </a:prstGeom>
        </p:spPr>
      </p:pic>
      <p:pic>
        <p:nvPicPr>
          <p:cNvPr id="6" name="Obraz 5">
            <a:extLst>
              <a:ext uri="{FF2B5EF4-FFF2-40B4-BE49-F238E27FC236}">
                <a16:creationId xmlns:a16="http://schemas.microsoft.com/office/drawing/2014/main" id="{D32C73EA-AC51-198C-0631-92FA91702CCA}"/>
              </a:ext>
            </a:extLst>
          </p:cNvPr>
          <p:cNvPicPr>
            <a:picLocks noChangeAspect="1"/>
          </p:cNvPicPr>
          <p:nvPr/>
        </p:nvPicPr>
        <p:blipFill>
          <a:blip r:embed="rId4"/>
          <a:stretch>
            <a:fillRect/>
          </a:stretch>
        </p:blipFill>
        <p:spPr>
          <a:xfrm>
            <a:off x="1356096" y="5978905"/>
            <a:ext cx="891617" cy="807790"/>
          </a:xfrm>
          <a:prstGeom prst="rect">
            <a:avLst/>
          </a:prstGeom>
        </p:spPr>
      </p:pic>
      <p:pic>
        <p:nvPicPr>
          <p:cNvPr id="7" name="Symbol zastępczy zawartości 7">
            <a:extLst>
              <a:ext uri="{FF2B5EF4-FFF2-40B4-BE49-F238E27FC236}">
                <a16:creationId xmlns:a16="http://schemas.microsoft.com/office/drawing/2014/main" id="{D59C8C2D-1CCB-26F8-CF86-51FDA015ED7C}"/>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3294527" y="3686396"/>
            <a:ext cx="7697361" cy="2806479"/>
          </a:xfrm>
        </p:spPr>
      </p:pic>
      <p:sp>
        <p:nvSpPr>
          <p:cNvPr id="8" name="pole tekstowe 7">
            <a:extLst>
              <a:ext uri="{FF2B5EF4-FFF2-40B4-BE49-F238E27FC236}">
                <a16:creationId xmlns:a16="http://schemas.microsoft.com/office/drawing/2014/main" id="{53FB38FF-5884-7E84-384B-85075B15D6BE}"/>
              </a:ext>
            </a:extLst>
          </p:cNvPr>
          <p:cNvSpPr txBox="1"/>
          <p:nvPr/>
        </p:nvSpPr>
        <p:spPr>
          <a:xfrm>
            <a:off x="4224096" y="4449426"/>
            <a:ext cx="6371552" cy="1077218"/>
          </a:xfrm>
          <a:prstGeom prst="rect">
            <a:avLst/>
          </a:prstGeom>
          <a:noFill/>
        </p:spPr>
        <p:txBody>
          <a:bodyPr wrap="square">
            <a:spAutoFit/>
          </a:bodyPr>
          <a:lstStyle/>
          <a:p>
            <a:r>
              <a:rPr lang="pl-PL" sz="3200" b="1" dirty="0">
                <a:solidFill>
                  <a:srgbClr val="491D6C"/>
                </a:solidFill>
                <a:latin typeface="Proxima Nova" panose="02000506030000020004" pitchFamily="50" charset="0"/>
              </a:rPr>
              <a:t>Dane PRO</a:t>
            </a:r>
          </a:p>
          <a:p>
            <a:r>
              <a:rPr lang="pl-PL" sz="3200" dirty="0">
                <a:solidFill>
                  <a:srgbClr val="491D6C"/>
                </a:solidFill>
                <a:latin typeface="Proxima Nova" panose="02000506030000020004" pitchFamily="50" charset="0"/>
              </a:rPr>
              <a:t>(wyniki oceniane przez pacjenta)</a:t>
            </a:r>
          </a:p>
        </p:txBody>
      </p:sp>
    </p:spTree>
    <p:extLst>
      <p:ext uri="{BB962C8B-B14F-4D97-AF65-F5344CB8AC3E}">
        <p14:creationId xmlns:p14="http://schemas.microsoft.com/office/powerpoint/2010/main" val="3119478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EE55F981-A455-1B39-448C-705C480B6D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sp>
        <p:nvSpPr>
          <p:cNvPr id="5" name="pole tekstowe 4">
            <a:extLst>
              <a:ext uri="{FF2B5EF4-FFF2-40B4-BE49-F238E27FC236}">
                <a16:creationId xmlns:a16="http://schemas.microsoft.com/office/drawing/2014/main" id="{6BFB6AE4-EC27-F6BB-0144-556D95973C3C}"/>
              </a:ext>
            </a:extLst>
          </p:cNvPr>
          <p:cNvSpPr txBox="1"/>
          <p:nvPr/>
        </p:nvSpPr>
        <p:spPr>
          <a:xfrm>
            <a:off x="1352550" y="289242"/>
            <a:ext cx="7505700" cy="738664"/>
          </a:xfrm>
          <a:prstGeom prst="rect">
            <a:avLst/>
          </a:prstGeom>
          <a:noFill/>
        </p:spPr>
        <p:txBody>
          <a:bodyPr wrap="square">
            <a:spAutoFit/>
          </a:bodyPr>
          <a:lstStyle/>
          <a:p>
            <a:r>
              <a:rPr lang="pl-PL" sz="2400" b="1" dirty="0">
                <a:solidFill>
                  <a:srgbClr val="491D6C"/>
                </a:solidFill>
                <a:latin typeface="Proxima Nova" panose="02000506030000020004" pitchFamily="50" charset="0"/>
              </a:rPr>
              <a:t>TITAN – wyniki analizy końcowej (FA): </a:t>
            </a:r>
          </a:p>
          <a:p>
            <a:r>
              <a:rPr lang="pl-PL" dirty="0">
                <a:solidFill>
                  <a:srgbClr val="491D6C"/>
                </a:solidFill>
                <a:latin typeface="Proxima Nova" panose="02000506030000020004" pitchFamily="50" charset="0"/>
              </a:rPr>
              <a:t>Jakość życia</a:t>
            </a:r>
          </a:p>
        </p:txBody>
      </p:sp>
      <p:sp>
        <p:nvSpPr>
          <p:cNvPr id="7" name="pole tekstowe 6">
            <a:extLst>
              <a:ext uri="{FF2B5EF4-FFF2-40B4-BE49-F238E27FC236}">
                <a16:creationId xmlns:a16="http://schemas.microsoft.com/office/drawing/2014/main" id="{B6730352-4AF2-2CFB-A282-BF87CA344E03}"/>
              </a:ext>
            </a:extLst>
          </p:cNvPr>
          <p:cNvSpPr txBox="1"/>
          <p:nvPr/>
        </p:nvSpPr>
        <p:spPr>
          <a:xfrm>
            <a:off x="1352550" y="6307296"/>
            <a:ext cx="7894320" cy="369332"/>
          </a:xfrm>
          <a:prstGeom prst="rect">
            <a:avLst/>
          </a:prstGeom>
          <a:noFill/>
        </p:spPr>
        <p:txBody>
          <a:bodyPr wrap="square">
            <a:spAutoFit/>
          </a:bodyPr>
          <a:lstStyle/>
          <a:p>
            <a:r>
              <a:rPr lang="pl-PL" sz="600" dirty="0">
                <a:solidFill>
                  <a:srgbClr val="491D6C"/>
                </a:solidFill>
                <a:latin typeface="Proxima Nova" panose="02000506030000020004" pitchFamily="50" charset="0"/>
              </a:rPr>
              <a:t>ADT: terapia supresji androgenowej; APA: </a:t>
            </a:r>
            <a:r>
              <a:rPr lang="pl-PL" sz="600" dirty="0" err="1">
                <a:solidFill>
                  <a:srgbClr val="491D6C"/>
                </a:solidFill>
                <a:latin typeface="Proxima Nova" panose="02000506030000020004" pitchFamily="50" charset="0"/>
              </a:rPr>
              <a:t>apalutamid</a:t>
            </a:r>
            <a:r>
              <a:rPr lang="pl-PL" sz="600" dirty="0">
                <a:solidFill>
                  <a:srgbClr val="491D6C"/>
                </a:solidFill>
                <a:latin typeface="Proxima Nova" panose="02000506030000020004" pitchFamily="50" charset="0"/>
              </a:rPr>
              <a:t>; PBO: placebo.</a:t>
            </a:r>
          </a:p>
          <a:p>
            <a:r>
              <a:rPr lang="pl-PL" sz="600" dirty="0">
                <a:solidFill>
                  <a:srgbClr val="491D6C"/>
                </a:solidFill>
                <a:latin typeface="Proxima Nova" panose="02000506030000020004" pitchFamily="50" charset="0"/>
              </a:rPr>
              <a:t>Metoda IPCW, Cole SR et al. </a:t>
            </a:r>
            <a:r>
              <a:rPr lang="pl-PL" sz="600" dirty="0" err="1">
                <a:solidFill>
                  <a:srgbClr val="491D6C"/>
                </a:solidFill>
                <a:latin typeface="Proxima Nova" panose="02000506030000020004" pitchFamily="50" charset="0"/>
              </a:rPr>
              <a:t>Comput</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Methods</a:t>
            </a:r>
            <a:r>
              <a:rPr lang="pl-PL" sz="600" dirty="0">
                <a:solidFill>
                  <a:srgbClr val="491D6C"/>
                </a:solidFill>
                <a:latin typeface="Proxima Nova" panose="02000506030000020004" pitchFamily="50" charset="0"/>
              </a:rPr>
              <a:t> Programs </a:t>
            </a:r>
            <a:r>
              <a:rPr lang="pl-PL" sz="600" dirty="0" err="1">
                <a:solidFill>
                  <a:srgbClr val="491D6C"/>
                </a:solidFill>
                <a:latin typeface="Proxima Nova" panose="02000506030000020004" pitchFamily="50" charset="0"/>
              </a:rPr>
              <a:t>Biomed</a:t>
            </a:r>
            <a:r>
              <a:rPr lang="pl-PL" sz="600" dirty="0">
                <a:solidFill>
                  <a:srgbClr val="491D6C"/>
                </a:solidFill>
                <a:latin typeface="Proxima Nova" panose="02000506030000020004" pitchFamily="50" charset="0"/>
              </a:rPr>
              <a:t>. 2004;75:45–49.</a:t>
            </a:r>
          </a:p>
          <a:p>
            <a:r>
              <a:rPr lang="pl-PL" sz="600" dirty="0">
                <a:solidFill>
                  <a:srgbClr val="491D6C"/>
                </a:solidFill>
                <a:latin typeface="Proxima Nova" panose="02000506030000020004" pitchFamily="50" charset="0"/>
              </a:rPr>
              <a:t>Chi, KN. et al. ASCO-GU 2021. </a:t>
            </a:r>
            <a:r>
              <a:rPr lang="pl-PL" sz="600" dirty="0" err="1">
                <a:solidFill>
                  <a:srgbClr val="491D6C"/>
                </a:solidFill>
                <a:latin typeface="Proxima Nova" panose="02000506030000020004" pitchFamily="50" charset="0"/>
              </a:rPr>
              <a:t>Oral</a:t>
            </a:r>
            <a:r>
              <a:rPr lang="pl-PL" sz="600" dirty="0">
                <a:solidFill>
                  <a:srgbClr val="491D6C"/>
                </a:solidFill>
                <a:latin typeface="Proxima Nova" panose="02000506030000020004" pitchFamily="50" charset="0"/>
              </a:rPr>
              <a:t> Presentation #11. </a:t>
            </a:r>
          </a:p>
        </p:txBody>
      </p:sp>
      <p:sp>
        <p:nvSpPr>
          <p:cNvPr id="9" name="pole tekstowe 8">
            <a:extLst>
              <a:ext uri="{FF2B5EF4-FFF2-40B4-BE49-F238E27FC236}">
                <a16:creationId xmlns:a16="http://schemas.microsoft.com/office/drawing/2014/main" id="{23488197-1F2F-5BFB-8B7D-5EE5A438BBE8}"/>
              </a:ext>
            </a:extLst>
          </p:cNvPr>
          <p:cNvSpPr txBox="1"/>
          <p:nvPr/>
        </p:nvSpPr>
        <p:spPr>
          <a:xfrm>
            <a:off x="2148840" y="1356095"/>
            <a:ext cx="7894320" cy="307777"/>
          </a:xfrm>
          <a:prstGeom prst="rect">
            <a:avLst/>
          </a:prstGeom>
          <a:noFill/>
        </p:spPr>
        <p:txBody>
          <a:bodyPr wrap="square">
            <a:spAutoFit/>
          </a:bodyPr>
          <a:lstStyle/>
          <a:p>
            <a:r>
              <a:rPr lang="pl-PL" sz="1400" b="1" dirty="0">
                <a:solidFill>
                  <a:srgbClr val="491D6C"/>
                </a:solidFill>
              </a:rPr>
              <a:t>Ocena czynnościowa terapii przeciwnowotworowej w raku gruczołu krokowego (FACT-P) – wynik łączny</a:t>
            </a:r>
          </a:p>
        </p:txBody>
      </p:sp>
      <p:pic>
        <p:nvPicPr>
          <p:cNvPr id="11" name="Obraz 10">
            <a:extLst>
              <a:ext uri="{FF2B5EF4-FFF2-40B4-BE49-F238E27FC236}">
                <a16:creationId xmlns:a16="http://schemas.microsoft.com/office/drawing/2014/main" id="{33510239-16E1-22BB-B058-256B78149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480" y="1663872"/>
            <a:ext cx="8829040" cy="3898728"/>
          </a:xfrm>
          <a:prstGeom prst="rect">
            <a:avLst/>
          </a:prstGeom>
        </p:spPr>
      </p:pic>
      <p:pic>
        <p:nvPicPr>
          <p:cNvPr id="12" name="Obraz 11">
            <a:extLst>
              <a:ext uri="{FF2B5EF4-FFF2-40B4-BE49-F238E27FC236}">
                <a16:creationId xmlns:a16="http://schemas.microsoft.com/office/drawing/2014/main" id="{05EB063D-BA88-2124-F3CF-C6D3A1CA7D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5520" y="5056934"/>
            <a:ext cx="5115560" cy="1030043"/>
          </a:xfrm>
          <a:prstGeom prst="rect">
            <a:avLst/>
          </a:prstGeom>
        </p:spPr>
      </p:pic>
      <p:sp>
        <p:nvSpPr>
          <p:cNvPr id="14" name="pole tekstowe 13">
            <a:extLst>
              <a:ext uri="{FF2B5EF4-FFF2-40B4-BE49-F238E27FC236}">
                <a16:creationId xmlns:a16="http://schemas.microsoft.com/office/drawing/2014/main" id="{6CE1382C-9205-EFA0-CB24-F2C4413F69E8}"/>
              </a:ext>
            </a:extLst>
          </p:cNvPr>
          <p:cNvSpPr txBox="1"/>
          <p:nvPr/>
        </p:nvSpPr>
        <p:spPr>
          <a:xfrm>
            <a:off x="5439410" y="5279567"/>
            <a:ext cx="4010660" cy="584775"/>
          </a:xfrm>
          <a:prstGeom prst="rect">
            <a:avLst/>
          </a:prstGeom>
          <a:noFill/>
        </p:spPr>
        <p:txBody>
          <a:bodyPr wrap="square">
            <a:spAutoFit/>
          </a:bodyPr>
          <a:lstStyle/>
          <a:p>
            <a:pPr algn="ctr"/>
            <a:r>
              <a:rPr lang="pl-PL" sz="1600" b="1" dirty="0">
                <a:solidFill>
                  <a:srgbClr val="491D6C"/>
                </a:solidFill>
              </a:rPr>
              <a:t>Jakość życia uwarunkowana stanem zdrowia utrzymywała się podczas leczenia APA + ADT</a:t>
            </a:r>
          </a:p>
        </p:txBody>
      </p:sp>
      <p:pic>
        <p:nvPicPr>
          <p:cNvPr id="16" name="Obraz 15">
            <a:extLst>
              <a:ext uri="{FF2B5EF4-FFF2-40B4-BE49-F238E27FC236}">
                <a16:creationId xmlns:a16="http://schemas.microsoft.com/office/drawing/2014/main" id="{41BB0FFB-19CC-E288-E1FE-630276D728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4914" y="2019932"/>
            <a:ext cx="5435298" cy="2292306"/>
          </a:xfrm>
          <a:prstGeom prst="rect">
            <a:avLst/>
          </a:prstGeom>
        </p:spPr>
      </p:pic>
      <p:sp>
        <p:nvSpPr>
          <p:cNvPr id="17" name="pole tekstowe 16">
            <a:extLst>
              <a:ext uri="{FF2B5EF4-FFF2-40B4-BE49-F238E27FC236}">
                <a16:creationId xmlns:a16="http://schemas.microsoft.com/office/drawing/2014/main" id="{F0CC8C08-3633-D60A-CB87-0201326DA3A6}"/>
              </a:ext>
            </a:extLst>
          </p:cNvPr>
          <p:cNvSpPr txBox="1"/>
          <p:nvPr/>
        </p:nvSpPr>
        <p:spPr>
          <a:xfrm>
            <a:off x="4166235" y="4139943"/>
            <a:ext cx="190500" cy="215444"/>
          </a:xfrm>
          <a:prstGeom prst="rect">
            <a:avLst/>
          </a:prstGeom>
          <a:noFill/>
        </p:spPr>
        <p:txBody>
          <a:bodyPr wrap="square" rtlCol="0">
            <a:spAutoFit/>
          </a:bodyPr>
          <a:lstStyle/>
          <a:p>
            <a:r>
              <a:rPr lang="pl-PL" sz="800" b="1" dirty="0">
                <a:latin typeface="Arial" panose="020B0604020202020204" pitchFamily="34" charset="0"/>
                <a:cs typeface="Arial" panose="020B0604020202020204" pitchFamily="34" charset="0"/>
              </a:rPr>
              <a:t>7</a:t>
            </a:r>
          </a:p>
        </p:txBody>
      </p:sp>
      <p:sp>
        <p:nvSpPr>
          <p:cNvPr id="24" name="pole tekstowe 23">
            <a:extLst>
              <a:ext uri="{FF2B5EF4-FFF2-40B4-BE49-F238E27FC236}">
                <a16:creationId xmlns:a16="http://schemas.microsoft.com/office/drawing/2014/main" id="{54AA0165-39C9-1541-020B-4A01D701F3B7}"/>
              </a:ext>
            </a:extLst>
          </p:cNvPr>
          <p:cNvSpPr txBox="1"/>
          <p:nvPr/>
        </p:nvSpPr>
        <p:spPr>
          <a:xfrm rot="16200000">
            <a:off x="1516296" y="2969227"/>
            <a:ext cx="2275472" cy="338554"/>
          </a:xfrm>
          <a:prstGeom prst="rect">
            <a:avLst/>
          </a:prstGeom>
          <a:noFill/>
        </p:spPr>
        <p:txBody>
          <a:bodyPr wrap="square" rtlCol="0">
            <a:spAutoFit/>
          </a:bodyPr>
          <a:lstStyle/>
          <a:p>
            <a:pPr algn="ctr"/>
            <a:r>
              <a:rPr lang="pl-PL" sz="800" b="1" dirty="0">
                <a:solidFill>
                  <a:schemeClr val="tx1">
                    <a:lumMod val="85000"/>
                    <a:lumOff val="15000"/>
                  </a:schemeClr>
                </a:solidFill>
                <a:latin typeface="Proxima Nova" panose="02000506030000020004" pitchFamily="50" charset="0"/>
              </a:rPr>
              <a:t>Łączny wynik FACT</a:t>
            </a:r>
          </a:p>
          <a:p>
            <a:pPr algn="ctr"/>
            <a:r>
              <a:rPr lang="pl-PL" sz="800" b="1" dirty="0">
                <a:solidFill>
                  <a:schemeClr val="tx1">
                    <a:lumMod val="85000"/>
                    <a:lumOff val="15000"/>
                  </a:schemeClr>
                </a:solidFill>
                <a:latin typeface="Proxima Nova" panose="02000506030000020004" pitchFamily="50" charset="0"/>
              </a:rPr>
              <a:t>Średnia LS zmiana wartości wyjściowej</a:t>
            </a:r>
          </a:p>
        </p:txBody>
      </p:sp>
      <p:sp>
        <p:nvSpPr>
          <p:cNvPr id="25" name="pole tekstowe 24">
            <a:extLst>
              <a:ext uri="{FF2B5EF4-FFF2-40B4-BE49-F238E27FC236}">
                <a16:creationId xmlns:a16="http://schemas.microsoft.com/office/drawing/2014/main" id="{37072663-7A27-B094-88AF-EE605871E345}"/>
              </a:ext>
            </a:extLst>
          </p:cNvPr>
          <p:cNvSpPr txBox="1"/>
          <p:nvPr/>
        </p:nvSpPr>
        <p:spPr>
          <a:xfrm>
            <a:off x="2369416" y="4363081"/>
            <a:ext cx="907785" cy="200055"/>
          </a:xfrm>
          <a:prstGeom prst="rect">
            <a:avLst/>
          </a:prstGeom>
          <a:noFill/>
        </p:spPr>
        <p:txBody>
          <a:bodyPr wrap="square" rtlCol="0">
            <a:spAutoFit/>
          </a:bodyPr>
          <a:lstStyle/>
          <a:p>
            <a:r>
              <a:rPr lang="pl-PL" sz="700" dirty="0">
                <a:solidFill>
                  <a:schemeClr val="tx1">
                    <a:lumMod val="85000"/>
                    <a:lumOff val="15000"/>
                  </a:schemeClr>
                </a:solidFill>
                <a:latin typeface="Proxima Nova" panose="02000506030000020004" pitchFamily="50" charset="0"/>
              </a:rPr>
              <a:t>Liczba pacjentów:</a:t>
            </a:r>
          </a:p>
        </p:txBody>
      </p:sp>
      <p:sp>
        <p:nvSpPr>
          <p:cNvPr id="26" name="pole tekstowe 25">
            <a:extLst>
              <a:ext uri="{FF2B5EF4-FFF2-40B4-BE49-F238E27FC236}">
                <a16:creationId xmlns:a16="http://schemas.microsoft.com/office/drawing/2014/main" id="{9CE1E9D3-411A-4BA3-A3C3-42108D4284BD}"/>
              </a:ext>
            </a:extLst>
          </p:cNvPr>
          <p:cNvSpPr txBox="1"/>
          <p:nvPr/>
        </p:nvSpPr>
        <p:spPr>
          <a:xfrm>
            <a:off x="2369416" y="4548851"/>
            <a:ext cx="6545385" cy="461665"/>
          </a:xfrm>
          <a:prstGeom prst="rect">
            <a:avLst/>
          </a:prstGeom>
          <a:noFill/>
        </p:spPr>
        <p:txBody>
          <a:bodyPr wrap="square" rtlCol="0">
            <a:spAutoFit/>
          </a:bodyPr>
          <a:lstStyle/>
          <a:p>
            <a:r>
              <a:rPr lang="pl-PL" sz="800" b="1" dirty="0">
                <a:solidFill>
                  <a:srgbClr val="0D89D8"/>
                </a:solidFill>
              </a:rPr>
              <a:t>APA + ADT                 357</a:t>
            </a:r>
            <a:r>
              <a:rPr lang="pl-PL" sz="800" dirty="0">
                <a:solidFill>
                  <a:srgbClr val="0D89D8"/>
                </a:solidFill>
              </a:rPr>
              <a:t>   </a:t>
            </a:r>
            <a:r>
              <a:rPr lang="pl-PL" sz="800" b="1" dirty="0">
                <a:solidFill>
                  <a:srgbClr val="0D89D8"/>
                </a:solidFill>
              </a:rPr>
              <a:t>349  348 341 332 314      305       301        297       277       265       253        250        244       224      148       165       103</a:t>
            </a:r>
          </a:p>
          <a:p>
            <a:r>
              <a:rPr lang="pl-PL" sz="800" b="1" dirty="0">
                <a:solidFill>
                  <a:srgbClr val="C2D500"/>
                </a:solidFill>
              </a:rPr>
              <a:t>PBO + ADT                 366</a:t>
            </a:r>
            <a:r>
              <a:rPr lang="pl-PL" sz="800" dirty="0">
                <a:solidFill>
                  <a:srgbClr val="C2D500"/>
                </a:solidFill>
              </a:rPr>
              <a:t>   </a:t>
            </a:r>
            <a:r>
              <a:rPr lang="pl-PL" sz="800" b="1" dirty="0">
                <a:solidFill>
                  <a:srgbClr val="C2D500"/>
                </a:solidFill>
              </a:rPr>
              <a:t>359  355 348 334 300      310       286        262       245       215       194        189        180       159       82        104        54</a:t>
            </a:r>
          </a:p>
          <a:p>
            <a:endParaRPr lang="pl-PL" sz="800" dirty="0">
              <a:solidFill>
                <a:srgbClr val="0D89D8"/>
              </a:solidFill>
            </a:endParaRPr>
          </a:p>
        </p:txBody>
      </p:sp>
      <p:cxnSp>
        <p:nvCxnSpPr>
          <p:cNvPr id="28" name="Łącznik prosty ze strzałką 27">
            <a:extLst>
              <a:ext uri="{FF2B5EF4-FFF2-40B4-BE49-F238E27FC236}">
                <a16:creationId xmlns:a16="http://schemas.microsoft.com/office/drawing/2014/main" id="{D54D086D-802E-AF01-46C4-EED33D8EF98F}"/>
              </a:ext>
            </a:extLst>
          </p:cNvPr>
          <p:cNvCxnSpPr>
            <a:cxnSpLocks/>
          </p:cNvCxnSpPr>
          <p:nvPr/>
        </p:nvCxnSpPr>
        <p:spPr>
          <a:xfrm flipV="1">
            <a:off x="9246869" y="2562908"/>
            <a:ext cx="0" cy="424132"/>
          </a:xfrm>
          <a:prstGeom prst="straightConnector1">
            <a:avLst/>
          </a:prstGeom>
          <a:ln>
            <a:solidFill>
              <a:srgbClr val="0D89D8"/>
            </a:solidFill>
            <a:tailEnd type="triangle"/>
          </a:ln>
        </p:spPr>
        <p:style>
          <a:lnRef idx="1">
            <a:schemeClr val="accent1"/>
          </a:lnRef>
          <a:fillRef idx="0">
            <a:schemeClr val="accent1"/>
          </a:fillRef>
          <a:effectRef idx="0">
            <a:schemeClr val="accent1"/>
          </a:effectRef>
          <a:fontRef idx="minor">
            <a:schemeClr val="tx1"/>
          </a:fontRef>
        </p:style>
      </p:cxnSp>
      <p:cxnSp>
        <p:nvCxnSpPr>
          <p:cNvPr id="32" name="Łącznik prosty ze strzałką 31">
            <a:extLst>
              <a:ext uri="{FF2B5EF4-FFF2-40B4-BE49-F238E27FC236}">
                <a16:creationId xmlns:a16="http://schemas.microsoft.com/office/drawing/2014/main" id="{484B168C-1691-4B53-F81A-D83DF18906AF}"/>
              </a:ext>
            </a:extLst>
          </p:cNvPr>
          <p:cNvCxnSpPr>
            <a:cxnSpLocks/>
          </p:cNvCxnSpPr>
          <p:nvPr/>
        </p:nvCxnSpPr>
        <p:spPr>
          <a:xfrm>
            <a:off x="9246869" y="3036545"/>
            <a:ext cx="0" cy="459136"/>
          </a:xfrm>
          <a:prstGeom prst="straightConnector1">
            <a:avLst/>
          </a:prstGeom>
          <a:ln>
            <a:solidFill>
              <a:srgbClr val="0D89D8"/>
            </a:solidFill>
            <a:tailEnd type="triangle"/>
          </a:ln>
        </p:spPr>
        <p:style>
          <a:lnRef idx="1">
            <a:schemeClr val="accent1"/>
          </a:lnRef>
          <a:fillRef idx="0">
            <a:schemeClr val="accent1"/>
          </a:fillRef>
          <a:effectRef idx="0">
            <a:schemeClr val="accent1"/>
          </a:effectRef>
          <a:fontRef idx="minor">
            <a:schemeClr val="tx1"/>
          </a:fontRef>
        </p:style>
      </p:cxnSp>
      <p:sp>
        <p:nvSpPr>
          <p:cNvPr id="34" name="pole tekstowe 33">
            <a:extLst>
              <a:ext uri="{FF2B5EF4-FFF2-40B4-BE49-F238E27FC236}">
                <a16:creationId xmlns:a16="http://schemas.microsoft.com/office/drawing/2014/main" id="{7A37186C-63D6-15DE-67EF-D9CCCB4778A9}"/>
              </a:ext>
            </a:extLst>
          </p:cNvPr>
          <p:cNvSpPr txBox="1"/>
          <p:nvPr/>
        </p:nvSpPr>
        <p:spPr>
          <a:xfrm>
            <a:off x="8866116" y="2322712"/>
            <a:ext cx="761506" cy="215444"/>
          </a:xfrm>
          <a:prstGeom prst="rect">
            <a:avLst/>
          </a:prstGeom>
          <a:noFill/>
        </p:spPr>
        <p:txBody>
          <a:bodyPr wrap="square" rtlCol="0">
            <a:spAutoFit/>
          </a:bodyPr>
          <a:lstStyle/>
          <a:p>
            <a:r>
              <a:rPr lang="pl-PL" sz="800" b="1" dirty="0">
                <a:latin typeface="Proxima Nova" panose="02000506030000020004" pitchFamily="50" charset="0"/>
              </a:rPr>
              <a:t>Poprawa</a:t>
            </a:r>
          </a:p>
        </p:txBody>
      </p:sp>
      <p:sp>
        <p:nvSpPr>
          <p:cNvPr id="35" name="pole tekstowe 34">
            <a:extLst>
              <a:ext uri="{FF2B5EF4-FFF2-40B4-BE49-F238E27FC236}">
                <a16:creationId xmlns:a16="http://schemas.microsoft.com/office/drawing/2014/main" id="{1B67721D-0C07-9593-43C9-F52E17B465DE}"/>
              </a:ext>
            </a:extLst>
          </p:cNvPr>
          <p:cNvSpPr txBox="1"/>
          <p:nvPr/>
        </p:nvSpPr>
        <p:spPr>
          <a:xfrm>
            <a:off x="8793966" y="3516292"/>
            <a:ext cx="905805" cy="215444"/>
          </a:xfrm>
          <a:prstGeom prst="rect">
            <a:avLst/>
          </a:prstGeom>
          <a:noFill/>
        </p:spPr>
        <p:txBody>
          <a:bodyPr wrap="square" rtlCol="0">
            <a:spAutoFit/>
          </a:bodyPr>
          <a:lstStyle/>
          <a:p>
            <a:r>
              <a:rPr lang="pl-PL" sz="800" b="1" dirty="0">
                <a:latin typeface="Proxima Nova" panose="02000506030000020004" pitchFamily="50" charset="0"/>
              </a:rPr>
              <a:t>Pogorszenie</a:t>
            </a:r>
          </a:p>
        </p:txBody>
      </p:sp>
      <p:pic>
        <p:nvPicPr>
          <p:cNvPr id="39" name="Obraz 38">
            <a:extLst>
              <a:ext uri="{FF2B5EF4-FFF2-40B4-BE49-F238E27FC236}">
                <a16:creationId xmlns:a16="http://schemas.microsoft.com/office/drawing/2014/main" id="{6AE49C8B-1DDD-CC79-66CF-F7CB7A1E14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40" name="pole tekstowe 39">
            <a:extLst>
              <a:ext uri="{FF2B5EF4-FFF2-40B4-BE49-F238E27FC236}">
                <a16:creationId xmlns:a16="http://schemas.microsoft.com/office/drawing/2014/main" id="{DB2A24EC-BF42-4B96-8807-BF62DEE768C1}"/>
              </a:ext>
            </a:extLst>
          </p:cNvPr>
          <p:cNvSpPr txBox="1"/>
          <p:nvPr/>
        </p:nvSpPr>
        <p:spPr>
          <a:xfrm>
            <a:off x="5497124" y="4305267"/>
            <a:ext cx="466090" cy="200055"/>
          </a:xfrm>
          <a:prstGeom prst="rect">
            <a:avLst/>
          </a:prstGeom>
          <a:noFill/>
        </p:spPr>
        <p:txBody>
          <a:bodyPr wrap="square" rtlCol="0">
            <a:spAutoFit/>
          </a:bodyPr>
          <a:lstStyle/>
          <a:p>
            <a:r>
              <a:rPr lang="pl-PL" sz="700" b="1" dirty="0">
                <a:solidFill>
                  <a:schemeClr val="tx1">
                    <a:lumMod val="75000"/>
                    <a:lumOff val="25000"/>
                  </a:schemeClr>
                </a:solidFill>
                <a:latin typeface="Proxima Nova" panose="02000506030000020004" pitchFamily="50" charset="0"/>
              </a:rPr>
              <a:t>Cykl</a:t>
            </a:r>
          </a:p>
        </p:txBody>
      </p:sp>
    </p:spTree>
    <p:extLst>
      <p:ext uri="{BB962C8B-B14F-4D97-AF65-F5344CB8AC3E}">
        <p14:creationId xmlns:p14="http://schemas.microsoft.com/office/powerpoint/2010/main" val="3564354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A492E903-87DA-539A-A6D0-AF555CAD36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3"/>
          </a:xfrm>
          <a:prstGeom prst="rect">
            <a:avLst/>
          </a:prstGeom>
        </p:spPr>
      </p:pic>
      <p:pic>
        <p:nvPicPr>
          <p:cNvPr id="5" name="Obraz 4">
            <a:extLst>
              <a:ext uri="{FF2B5EF4-FFF2-40B4-BE49-F238E27FC236}">
                <a16:creationId xmlns:a16="http://schemas.microsoft.com/office/drawing/2014/main" id="{931A4B1C-2454-79D3-A5F7-D68868A5FE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096" y="185448"/>
            <a:ext cx="1272609" cy="431619"/>
          </a:xfrm>
          <a:prstGeom prst="rect">
            <a:avLst/>
          </a:prstGeom>
        </p:spPr>
      </p:pic>
      <p:pic>
        <p:nvPicPr>
          <p:cNvPr id="6" name="Obraz 5">
            <a:extLst>
              <a:ext uri="{FF2B5EF4-FFF2-40B4-BE49-F238E27FC236}">
                <a16:creationId xmlns:a16="http://schemas.microsoft.com/office/drawing/2014/main" id="{09839AF8-C3D8-EF73-9963-E438DB7A49E3}"/>
              </a:ext>
            </a:extLst>
          </p:cNvPr>
          <p:cNvPicPr>
            <a:picLocks noChangeAspect="1"/>
          </p:cNvPicPr>
          <p:nvPr/>
        </p:nvPicPr>
        <p:blipFill>
          <a:blip r:embed="rId4"/>
          <a:stretch>
            <a:fillRect/>
          </a:stretch>
        </p:blipFill>
        <p:spPr>
          <a:xfrm>
            <a:off x="1356096" y="5978905"/>
            <a:ext cx="891617" cy="807790"/>
          </a:xfrm>
          <a:prstGeom prst="rect">
            <a:avLst/>
          </a:prstGeom>
        </p:spPr>
      </p:pic>
      <p:pic>
        <p:nvPicPr>
          <p:cNvPr id="7" name="Symbol zastępczy zawartości 7">
            <a:extLst>
              <a:ext uri="{FF2B5EF4-FFF2-40B4-BE49-F238E27FC236}">
                <a16:creationId xmlns:a16="http://schemas.microsoft.com/office/drawing/2014/main" id="{012EACA5-AD5A-93D4-7039-AA05C7D96399}"/>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3294527" y="3686396"/>
            <a:ext cx="7697361" cy="2806479"/>
          </a:xfrm>
        </p:spPr>
      </p:pic>
      <p:sp>
        <p:nvSpPr>
          <p:cNvPr id="8" name="pole tekstowe 7">
            <a:extLst>
              <a:ext uri="{FF2B5EF4-FFF2-40B4-BE49-F238E27FC236}">
                <a16:creationId xmlns:a16="http://schemas.microsoft.com/office/drawing/2014/main" id="{D64A32F8-2EC1-2486-8C77-B8623EA37383}"/>
              </a:ext>
            </a:extLst>
          </p:cNvPr>
          <p:cNvSpPr txBox="1"/>
          <p:nvPr/>
        </p:nvSpPr>
        <p:spPr>
          <a:xfrm>
            <a:off x="4204411" y="4304805"/>
            <a:ext cx="6371552" cy="1569660"/>
          </a:xfrm>
          <a:prstGeom prst="rect">
            <a:avLst/>
          </a:prstGeom>
          <a:noFill/>
        </p:spPr>
        <p:txBody>
          <a:bodyPr wrap="square">
            <a:spAutoFit/>
          </a:bodyPr>
          <a:lstStyle/>
          <a:p>
            <a:r>
              <a:rPr lang="pl-PL" sz="3200" b="1" dirty="0">
                <a:solidFill>
                  <a:srgbClr val="491D6C"/>
                </a:solidFill>
                <a:latin typeface="Proxima Nova" panose="02000506030000020004" pitchFamily="50" charset="0"/>
              </a:rPr>
              <a:t>Profil bezpieczeństwa produktu leczniczego ERLEADA®</a:t>
            </a:r>
            <a:endParaRPr lang="pl-PL" sz="3200" dirty="0">
              <a:solidFill>
                <a:srgbClr val="491D6C"/>
              </a:solidFill>
              <a:latin typeface="Proxima Nova" panose="02000506030000020004" pitchFamily="50" charset="0"/>
            </a:endParaRPr>
          </a:p>
        </p:txBody>
      </p:sp>
    </p:spTree>
    <p:extLst>
      <p:ext uri="{BB962C8B-B14F-4D97-AF65-F5344CB8AC3E}">
        <p14:creationId xmlns:p14="http://schemas.microsoft.com/office/powerpoint/2010/main" val="1753683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6B8AE253-44BE-59D6-723D-3DDF54BFAD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990"/>
            <a:ext cx="12192000" cy="6935894"/>
          </a:xfrm>
          <a:prstGeom prst="rect">
            <a:avLst/>
          </a:prstGeom>
        </p:spPr>
      </p:pic>
      <p:sp>
        <p:nvSpPr>
          <p:cNvPr id="5" name="pole tekstowe 4">
            <a:extLst>
              <a:ext uri="{FF2B5EF4-FFF2-40B4-BE49-F238E27FC236}">
                <a16:creationId xmlns:a16="http://schemas.microsoft.com/office/drawing/2014/main" id="{B3593A0E-3CA2-DB15-1C0C-D2D60BE1E45F}"/>
              </a:ext>
            </a:extLst>
          </p:cNvPr>
          <p:cNvSpPr txBox="1"/>
          <p:nvPr/>
        </p:nvSpPr>
        <p:spPr>
          <a:xfrm>
            <a:off x="1352550" y="289242"/>
            <a:ext cx="7505700" cy="738664"/>
          </a:xfrm>
          <a:prstGeom prst="rect">
            <a:avLst/>
          </a:prstGeom>
          <a:noFill/>
        </p:spPr>
        <p:txBody>
          <a:bodyPr wrap="square">
            <a:spAutoFit/>
          </a:bodyPr>
          <a:lstStyle/>
          <a:p>
            <a:r>
              <a:rPr lang="pl-PL" sz="2400" b="1" dirty="0">
                <a:solidFill>
                  <a:srgbClr val="491D6C"/>
                </a:solidFill>
                <a:latin typeface="Proxima Nova" panose="02000506030000020004" pitchFamily="50" charset="0"/>
              </a:rPr>
              <a:t>TITAN – wyniki analizy końcowej (FA): </a:t>
            </a:r>
          </a:p>
          <a:p>
            <a:r>
              <a:rPr lang="pl-PL" dirty="0">
                <a:solidFill>
                  <a:srgbClr val="491D6C"/>
                </a:solidFill>
                <a:latin typeface="Proxima Nova" panose="02000506030000020004" pitchFamily="50" charset="0"/>
              </a:rPr>
              <a:t>Bezpieczeństwo</a:t>
            </a:r>
          </a:p>
        </p:txBody>
      </p:sp>
      <p:sp>
        <p:nvSpPr>
          <p:cNvPr id="9" name="pole tekstowe 8">
            <a:extLst>
              <a:ext uri="{FF2B5EF4-FFF2-40B4-BE49-F238E27FC236}">
                <a16:creationId xmlns:a16="http://schemas.microsoft.com/office/drawing/2014/main" id="{BEE84FD1-4208-9959-D51E-68AA556FC98A}"/>
              </a:ext>
            </a:extLst>
          </p:cNvPr>
          <p:cNvSpPr txBox="1"/>
          <p:nvPr/>
        </p:nvSpPr>
        <p:spPr>
          <a:xfrm>
            <a:off x="8732136" y="4675891"/>
            <a:ext cx="2218294" cy="1292662"/>
          </a:xfrm>
          <a:prstGeom prst="rect">
            <a:avLst/>
          </a:prstGeom>
          <a:noFill/>
        </p:spPr>
        <p:txBody>
          <a:bodyPr wrap="square">
            <a:spAutoFit/>
          </a:bodyPr>
          <a:lstStyle/>
          <a:p>
            <a:r>
              <a:rPr lang="pl-PL" sz="600" dirty="0">
                <a:solidFill>
                  <a:srgbClr val="491D6C"/>
                </a:solidFill>
                <a:latin typeface="Proxima Nova" panose="02000506030000020004" pitchFamily="50" charset="0"/>
              </a:rPr>
              <a:t>Uwaga: Po analizie podstawowej nie zaobserwowano żadnych nowych sygnałów. </a:t>
            </a:r>
          </a:p>
          <a:p>
            <a:r>
              <a:rPr lang="pl-PL" sz="600" dirty="0">
                <a:solidFill>
                  <a:srgbClr val="491D6C"/>
                </a:solidFill>
                <a:latin typeface="Proxima Nova" panose="02000506030000020004" pitchFamily="50" charset="0"/>
              </a:rPr>
              <a:t>a. Przedstawiono zdarzenia niepożądane (AE), które wystąpiły z dowolnej przyczyny od momentu podania pierwszej dawki badanego leczenia do upływu 30 dni od podania ostatniej dawki. W każdej kategorii pacjenci, u których wystąpiło wiele zdarzeń, zostali policzeni tylko raz. Nasilenie zdarzeń niepożądanych oceniano zgodnie ze wspólnymi kryteriami terminologicznymi dla zdarzeń niepożądanych Narodowego Instytutu Onkologicznego, wersja 4.0.3. Jeden pacjent przydzielony do grupy APA wycofał zgodę przed rozpoczęciem leczenia. </a:t>
            </a:r>
          </a:p>
          <a:p>
            <a:r>
              <a:rPr lang="pl-PL" sz="600" dirty="0">
                <a:solidFill>
                  <a:srgbClr val="491D6C"/>
                </a:solidFill>
                <a:latin typeface="Proxima Nova" panose="02000506030000020004" pitchFamily="50" charset="0"/>
              </a:rPr>
              <a:t>b. Z wyłączeniem zdarzeń stopnia 5.</a:t>
            </a:r>
          </a:p>
        </p:txBody>
      </p:sp>
      <p:sp>
        <p:nvSpPr>
          <p:cNvPr id="11" name="pole tekstowe 10">
            <a:extLst>
              <a:ext uri="{FF2B5EF4-FFF2-40B4-BE49-F238E27FC236}">
                <a16:creationId xmlns:a16="http://schemas.microsoft.com/office/drawing/2014/main" id="{4229534E-DAF0-88D7-AAE1-BE9275870041}"/>
              </a:ext>
            </a:extLst>
          </p:cNvPr>
          <p:cNvSpPr txBox="1"/>
          <p:nvPr/>
        </p:nvSpPr>
        <p:spPr>
          <a:xfrm>
            <a:off x="1352550" y="6300506"/>
            <a:ext cx="8884024" cy="276999"/>
          </a:xfrm>
          <a:prstGeom prst="rect">
            <a:avLst/>
          </a:prstGeom>
          <a:noFill/>
        </p:spPr>
        <p:txBody>
          <a:bodyPr wrap="square">
            <a:spAutoFit/>
          </a:bodyPr>
          <a:lstStyle/>
          <a:p>
            <a:r>
              <a:rPr lang="pl-PL" sz="600" dirty="0">
                <a:solidFill>
                  <a:srgbClr val="491D6C"/>
                </a:solidFill>
                <a:latin typeface="Proxima Nova" panose="02000506030000020004" pitchFamily="50" charset="0"/>
              </a:rPr>
              <a:t>ADT: terapia supresji androgenowej; APA: </a:t>
            </a:r>
            <a:r>
              <a:rPr lang="pl-PL" sz="600" dirty="0" err="1">
                <a:solidFill>
                  <a:srgbClr val="491D6C"/>
                </a:solidFill>
                <a:latin typeface="Proxima Nova" panose="02000506030000020004" pitchFamily="50" charset="0"/>
              </a:rPr>
              <a:t>apalutamid</a:t>
            </a:r>
            <a:r>
              <a:rPr lang="pl-PL" sz="600" dirty="0">
                <a:solidFill>
                  <a:srgbClr val="491D6C"/>
                </a:solidFill>
                <a:latin typeface="Proxima Nova" panose="02000506030000020004" pitchFamily="50" charset="0"/>
              </a:rPr>
              <a:t>; PBO: placebo; TEAE: AE zaobserwowane po zastosowaniu leczenia.</a:t>
            </a:r>
          </a:p>
          <a:p>
            <a:r>
              <a:rPr lang="it-IT" sz="600" dirty="0">
                <a:solidFill>
                  <a:srgbClr val="491D6C"/>
                </a:solidFill>
                <a:latin typeface="Proxima Nova" panose="02000506030000020004" pitchFamily="50" charset="0"/>
              </a:rPr>
              <a:t>Chi, KN. et al. ASCO-GU 2021. Oral Presentation #11. </a:t>
            </a:r>
            <a:endParaRPr lang="pl-PL" sz="600" dirty="0">
              <a:solidFill>
                <a:srgbClr val="491D6C"/>
              </a:solidFill>
              <a:latin typeface="Proxima Nova" panose="02000506030000020004" pitchFamily="50" charset="0"/>
            </a:endParaRPr>
          </a:p>
        </p:txBody>
      </p:sp>
      <p:pic>
        <p:nvPicPr>
          <p:cNvPr id="12" name="Obraz 11">
            <a:extLst>
              <a:ext uri="{FF2B5EF4-FFF2-40B4-BE49-F238E27FC236}">
                <a16:creationId xmlns:a16="http://schemas.microsoft.com/office/drawing/2014/main" id="{F5A16654-8C0A-E34A-7570-512289064D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pic>
        <p:nvPicPr>
          <p:cNvPr id="22" name="Obraz 21">
            <a:extLst>
              <a:ext uri="{FF2B5EF4-FFF2-40B4-BE49-F238E27FC236}">
                <a16:creationId xmlns:a16="http://schemas.microsoft.com/office/drawing/2014/main" id="{09839EC5-107F-70A6-98F3-BD6ADD4219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1261" y="1027729"/>
            <a:ext cx="7013624" cy="2899137"/>
          </a:xfrm>
          <a:prstGeom prst="rect">
            <a:avLst/>
          </a:prstGeom>
        </p:spPr>
      </p:pic>
      <p:pic>
        <p:nvPicPr>
          <p:cNvPr id="23" name="Obraz 22">
            <a:extLst>
              <a:ext uri="{FF2B5EF4-FFF2-40B4-BE49-F238E27FC236}">
                <a16:creationId xmlns:a16="http://schemas.microsoft.com/office/drawing/2014/main" id="{0F00F15A-CEA3-6D63-1EAC-CD211FE424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0652" y="1052237"/>
            <a:ext cx="7044232" cy="2848172"/>
          </a:xfrm>
          <a:prstGeom prst="rect">
            <a:avLst/>
          </a:prstGeom>
        </p:spPr>
      </p:pic>
      <p:pic>
        <p:nvPicPr>
          <p:cNvPr id="26" name="Obraz 25">
            <a:extLst>
              <a:ext uri="{FF2B5EF4-FFF2-40B4-BE49-F238E27FC236}">
                <a16:creationId xmlns:a16="http://schemas.microsoft.com/office/drawing/2014/main" id="{FECFFDB9-3494-38CF-77D6-6EE61E473D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3035" y="3630317"/>
            <a:ext cx="7041849" cy="2696646"/>
          </a:xfrm>
          <a:prstGeom prst="rect">
            <a:avLst/>
          </a:prstGeom>
        </p:spPr>
      </p:pic>
      <p:sp>
        <p:nvSpPr>
          <p:cNvPr id="29" name="pole tekstowe 28">
            <a:extLst>
              <a:ext uri="{FF2B5EF4-FFF2-40B4-BE49-F238E27FC236}">
                <a16:creationId xmlns:a16="http://schemas.microsoft.com/office/drawing/2014/main" id="{074A3383-BB8C-C025-C070-378AC2276062}"/>
              </a:ext>
            </a:extLst>
          </p:cNvPr>
          <p:cNvSpPr txBox="1"/>
          <p:nvPr/>
        </p:nvSpPr>
        <p:spPr>
          <a:xfrm>
            <a:off x="2242291" y="4009745"/>
            <a:ext cx="5491021" cy="230832"/>
          </a:xfrm>
          <a:prstGeom prst="rect">
            <a:avLst/>
          </a:prstGeom>
          <a:noFill/>
        </p:spPr>
        <p:txBody>
          <a:bodyPr wrap="square">
            <a:spAutoFit/>
          </a:bodyPr>
          <a:lstStyle/>
          <a:p>
            <a:r>
              <a:rPr lang="pl-PL" sz="900" b="1" dirty="0">
                <a:solidFill>
                  <a:schemeClr val="bg1"/>
                </a:solidFill>
                <a:latin typeface="Proxima Nova" panose="02000506030000020004" pitchFamily="50" charset="0"/>
              </a:rPr>
              <a:t>Zdarzenia niepożądane o szczególnym znaczeniu według terminu grupowego i stopnia nasilenia, n (%)</a:t>
            </a:r>
          </a:p>
        </p:txBody>
      </p:sp>
      <p:pic>
        <p:nvPicPr>
          <p:cNvPr id="30" name="Obraz 29">
            <a:extLst>
              <a:ext uri="{FF2B5EF4-FFF2-40B4-BE49-F238E27FC236}">
                <a16:creationId xmlns:a16="http://schemas.microsoft.com/office/drawing/2014/main" id="{992C6C42-860E-F962-DA15-BDC4BACE12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62944" y="1890872"/>
            <a:ext cx="2587486" cy="2100554"/>
          </a:xfrm>
          <a:prstGeom prst="rect">
            <a:avLst/>
          </a:prstGeom>
        </p:spPr>
      </p:pic>
      <p:sp>
        <p:nvSpPr>
          <p:cNvPr id="31" name="pole tekstowe 30">
            <a:extLst>
              <a:ext uri="{FF2B5EF4-FFF2-40B4-BE49-F238E27FC236}">
                <a16:creationId xmlns:a16="http://schemas.microsoft.com/office/drawing/2014/main" id="{A61F035B-978C-3D6D-64CD-9AB6B51F4FD8}"/>
              </a:ext>
            </a:extLst>
          </p:cNvPr>
          <p:cNvSpPr txBox="1"/>
          <p:nvPr/>
        </p:nvSpPr>
        <p:spPr>
          <a:xfrm>
            <a:off x="8632215" y="2182183"/>
            <a:ext cx="2179782" cy="1569660"/>
          </a:xfrm>
          <a:prstGeom prst="rect">
            <a:avLst/>
          </a:prstGeom>
          <a:noFill/>
        </p:spPr>
        <p:txBody>
          <a:bodyPr wrap="square">
            <a:spAutoFit/>
          </a:bodyPr>
          <a:lstStyle/>
          <a:p>
            <a:pPr algn="ctr"/>
            <a:r>
              <a:rPr lang="pl-PL" sz="1600" b="1" dirty="0">
                <a:solidFill>
                  <a:srgbClr val="491D6C"/>
                </a:solidFill>
                <a:latin typeface="Proxima Nova" panose="02000506030000020004" pitchFamily="50" charset="0"/>
              </a:rPr>
              <a:t>Profil bezpieczeństwa terapii APA + ADT pozostawał zgodny </a:t>
            </a:r>
            <a:br>
              <a:rPr lang="pl-PL" sz="1600" b="1" dirty="0">
                <a:solidFill>
                  <a:srgbClr val="491D6C"/>
                </a:solidFill>
                <a:latin typeface="Proxima Nova" panose="02000506030000020004" pitchFamily="50" charset="0"/>
              </a:rPr>
            </a:br>
            <a:r>
              <a:rPr lang="pl-PL" sz="1600" b="1" dirty="0">
                <a:solidFill>
                  <a:srgbClr val="491D6C"/>
                </a:solidFill>
                <a:latin typeface="Proxima Nova" panose="02000506030000020004" pitchFamily="50" charset="0"/>
              </a:rPr>
              <a:t>z dotychczasowymi doniesieniami</a:t>
            </a:r>
          </a:p>
        </p:txBody>
      </p:sp>
      <p:pic>
        <p:nvPicPr>
          <p:cNvPr id="36" name="Obraz 35">
            <a:extLst>
              <a:ext uri="{FF2B5EF4-FFF2-40B4-BE49-F238E27FC236}">
                <a16:creationId xmlns:a16="http://schemas.microsoft.com/office/drawing/2014/main" id="{F5D48AEB-37A8-6AB2-FF73-932206FBC8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V="1">
            <a:off x="1754114" y="1276418"/>
            <a:ext cx="6333246" cy="534777"/>
          </a:xfrm>
          <a:prstGeom prst="rect">
            <a:avLst/>
          </a:prstGeom>
        </p:spPr>
      </p:pic>
      <p:sp>
        <p:nvSpPr>
          <p:cNvPr id="37" name="pole tekstowe 36">
            <a:extLst>
              <a:ext uri="{FF2B5EF4-FFF2-40B4-BE49-F238E27FC236}">
                <a16:creationId xmlns:a16="http://schemas.microsoft.com/office/drawing/2014/main" id="{931D34C8-6402-0084-F5DE-A72ED8992289}"/>
              </a:ext>
            </a:extLst>
          </p:cNvPr>
          <p:cNvSpPr txBox="1"/>
          <p:nvPr/>
        </p:nvSpPr>
        <p:spPr>
          <a:xfrm>
            <a:off x="2086274" y="1348665"/>
            <a:ext cx="1594632" cy="369332"/>
          </a:xfrm>
          <a:prstGeom prst="rect">
            <a:avLst/>
          </a:prstGeom>
          <a:noFill/>
        </p:spPr>
        <p:txBody>
          <a:bodyPr wrap="square">
            <a:spAutoFit/>
          </a:bodyPr>
          <a:lstStyle/>
          <a:p>
            <a:pPr algn="ctr"/>
            <a:r>
              <a:rPr lang="pl-PL" sz="900" b="1" dirty="0">
                <a:solidFill>
                  <a:schemeClr val="bg1"/>
                </a:solidFill>
                <a:latin typeface="Proxima Nova" panose="02000506030000020004" pitchFamily="50" charset="0"/>
              </a:rPr>
              <a:t>Zdarzenia niepożądane,</a:t>
            </a:r>
          </a:p>
          <a:p>
            <a:pPr algn="ctr"/>
            <a:r>
              <a:rPr lang="pl-PL" sz="900" b="1" dirty="0">
                <a:solidFill>
                  <a:schemeClr val="bg1"/>
                </a:solidFill>
                <a:latin typeface="Proxima Nova" panose="02000506030000020004" pitchFamily="50" charset="0"/>
              </a:rPr>
              <a:t> n (%)</a:t>
            </a:r>
            <a:r>
              <a:rPr lang="pl-PL" sz="900" b="1" baseline="30000" dirty="0">
                <a:solidFill>
                  <a:schemeClr val="bg1"/>
                </a:solidFill>
                <a:latin typeface="Proxima Nova" panose="02000506030000020004" pitchFamily="50" charset="0"/>
              </a:rPr>
              <a:t>a</a:t>
            </a:r>
          </a:p>
        </p:txBody>
      </p:sp>
      <p:sp>
        <p:nvSpPr>
          <p:cNvPr id="38" name="pole tekstowe 37">
            <a:extLst>
              <a:ext uri="{FF2B5EF4-FFF2-40B4-BE49-F238E27FC236}">
                <a16:creationId xmlns:a16="http://schemas.microsoft.com/office/drawing/2014/main" id="{F27CFD84-1738-26C8-472E-367DA18A7C8B}"/>
              </a:ext>
            </a:extLst>
          </p:cNvPr>
          <p:cNvSpPr txBox="1"/>
          <p:nvPr/>
        </p:nvSpPr>
        <p:spPr>
          <a:xfrm>
            <a:off x="4043097" y="1359298"/>
            <a:ext cx="935976" cy="369332"/>
          </a:xfrm>
          <a:prstGeom prst="rect">
            <a:avLst/>
          </a:prstGeom>
          <a:noFill/>
        </p:spPr>
        <p:txBody>
          <a:bodyPr wrap="square">
            <a:spAutoFit/>
          </a:bodyPr>
          <a:lstStyle/>
          <a:p>
            <a:pPr algn="ctr"/>
            <a:r>
              <a:rPr lang="pl-PL" sz="900" b="1" dirty="0">
                <a:solidFill>
                  <a:schemeClr val="bg1"/>
                </a:solidFill>
                <a:latin typeface="Proxima Nova" panose="02000506030000020004" pitchFamily="50" charset="0"/>
              </a:rPr>
              <a:t>APA + ADT</a:t>
            </a:r>
          </a:p>
          <a:p>
            <a:pPr algn="ctr"/>
            <a:r>
              <a:rPr lang="pl-PL" sz="900" b="1" dirty="0">
                <a:solidFill>
                  <a:schemeClr val="bg1"/>
                </a:solidFill>
                <a:latin typeface="Proxima Nova" panose="02000506030000020004" pitchFamily="50" charset="0"/>
              </a:rPr>
              <a:t>(n=524)</a:t>
            </a:r>
          </a:p>
        </p:txBody>
      </p:sp>
      <p:sp>
        <p:nvSpPr>
          <p:cNvPr id="39" name="pole tekstowe 38">
            <a:extLst>
              <a:ext uri="{FF2B5EF4-FFF2-40B4-BE49-F238E27FC236}">
                <a16:creationId xmlns:a16="http://schemas.microsoft.com/office/drawing/2014/main" id="{FAFF998C-544D-7EA7-BEA2-1875C16A0041}"/>
              </a:ext>
            </a:extLst>
          </p:cNvPr>
          <p:cNvSpPr txBox="1"/>
          <p:nvPr/>
        </p:nvSpPr>
        <p:spPr>
          <a:xfrm>
            <a:off x="5093086" y="1350782"/>
            <a:ext cx="935976" cy="369332"/>
          </a:xfrm>
          <a:prstGeom prst="rect">
            <a:avLst/>
          </a:prstGeom>
          <a:noFill/>
        </p:spPr>
        <p:txBody>
          <a:bodyPr wrap="square">
            <a:spAutoFit/>
          </a:bodyPr>
          <a:lstStyle/>
          <a:p>
            <a:pPr algn="ctr"/>
            <a:r>
              <a:rPr lang="pl-PL" sz="900" b="1" dirty="0">
                <a:solidFill>
                  <a:schemeClr val="bg1"/>
                </a:solidFill>
                <a:latin typeface="Proxima Nova" panose="02000506030000020004" pitchFamily="50" charset="0"/>
              </a:rPr>
              <a:t>PBO + ADT</a:t>
            </a:r>
          </a:p>
          <a:p>
            <a:pPr algn="ctr"/>
            <a:r>
              <a:rPr lang="pl-PL" sz="900" b="1" dirty="0">
                <a:solidFill>
                  <a:schemeClr val="bg1"/>
                </a:solidFill>
                <a:latin typeface="Proxima Nova" panose="02000506030000020004" pitchFamily="50" charset="0"/>
              </a:rPr>
              <a:t>(n=527)</a:t>
            </a:r>
          </a:p>
        </p:txBody>
      </p:sp>
      <p:sp>
        <p:nvSpPr>
          <p:cNvPr id="40" name="pole tekstowe 39">
            <a:extLst>
              <a:ext uri="{FF2B5EF4-FFF2-40B4-BE49-F238E27FC236}">
                <a16:creationId xmlns:a16="http://schemas.microsoft.com/office/drawing/2014/main" id="{D67E4C2B-BD37-05E4-4076-F35C8EF69143}"/>
              </a:ext>
            </a:extLst>
          </p:cNvPr>
          <p:cNvSpPr txBox="1"/>
          <p:nvPr/>
        </p:nvSpPr>
        <p:spPr>
          <a:xfrm>
            <a:off x="6257089" y="1343752"/>
            <a:ext cx="1682496" cy="369332"/>
          </a:xfrm>
          <a:prstGeom prst="rect">
            <a:avLst/>
          </a:prstGeom>
          <a:noFill/>
        </p:spPr>
        <p:txBody>
          <a:bodyPr wrap="square">
            <a:spAutoFit/>
          </a:bodyPr>
          <a:lstStyle/>
          <a:p>
            <a:pPr algn="ctr"/>
            <a:r>
              <a:rPr lang="pl-PL" sz="900" b="1" dirty="0">
                <a:solidFill>
                  <a:schemeClr val="bg1"/>
                </a:solidFill>
                <a:latin typeface="Proxima Nova" panose="02000506030000020004" pitchFamily="50" charset="0"/>
              </a:rPr>
              <a:t>Zmiana leczenia (PBO na APA) + ADT (n=208)</a:t>
            </a:r>
          </a:p>
        </p:txBody>
      </p:sp>
      <p:sp>
        <p:nvSpPr>
          <p:cNvPr id="41" name="pole tekstowe 40">
            <a:extLst>
              <a:ext uri="{FF2B5EF4-FFF2-40B4-BE49-F238E27FC236}">
                <a16:creationId xmlns:a16="http://schemas.microsoft.com/office/drawing/2014/main" id="{A3C9E98D-89E1-2E51-14DA-3508E7D2A91E}"/>
              </a:ext>
            </a:extLst>
          </p:cNvPr>
          <p:cNvSpPr txBox="1"/>
          <p:nvPr/>
        </p:nvSpPr>
        <p:spPr>
          <a:xfrm>
            <a:off x="1686832" y="1915154"/>
            <a:ext cx="1161666" cy="215444"/>
          </a:xfrm>
          <a:prstGeom prst="rect">
            <a:avLst/>
          </a:prstGeom>
          <a:noFill/>
        </p:spPr>
        <p:txBody>
          <a:bodyPr wrap="square">
            <a:spAutoFit/>
          </a:bodyPr>
          <a:lstStyle/>
          <a:p>
            <a:pPr algn="ctr"/>
            <a:r>
              <a:rPr lang="pl-PL" sz="800" b="1" dirty="0">
                <a:solidFill>
                  <a:srgbClr val="491D6C"/>
                </a:solidFill>
                <a:latin typeface="Proxima Nova" panose="02000506030000020004" pitchFamily="50" charset="0"/>
              </a:rPr>
              <a:t>Dowolne TEAE</a:t>
            </a:r>
            <a:r>
              <a:rPr lang="pl-PL" sz="800" b="1" baseline="30000" dirty="0">
                <a:solidFill>
                  <a:srgbClr val="491D6C"/>
                </a:solidFill>
                <a:latin typeface="Proxima Nova" panose="02000506030000020004" pitchFamily="50" charset="0"/>
              </a:rPr>
              <a:t>b</a:t>
            </a:r>
          </a:p>
        </p:txBody>
      </p:sp>
      <p:sp>
        <p:nvSpPr>
          <p:cNvPr id="42" name="pole tekstowe 41">
            <a:extLst>
              <a:ext uri="{FF2B5EF4-FFF2-40B4-BE49-F238E27FC236}">
                <a16:creationId xmlns:a16="http://schemas.microsoft.com/office/drawing/2014/main" id="{2C8BFE2E-1F7F-759A-99BB-99C34283DC87}"/>
              </a:ext>
            </a:extLst>
          </p:cNvPr>
          <p:cNvSpPr txBox="1"/>
          <p:nvPr/>
        </p:nvSpPr>
        <p:spPr>
          <a:xfrm>
            <a:off x="1763395" y="2156789"/>
            <a:ext cx="1243237" cy="215444"/>
          </a:xfrm>
          <a:prstGeom prst="rect">
            <a:avLst/>
          </a:prstGeom>
          <a:noFill/>
        </p:spPr>
        <p:txBody>
          <a:bodyPr wrap="square">
            <a:spAutoFit/>
          </a:bodyPr>
          <a:lstStyle/>
          <a:p>
            <a:pPr algn="ctr"/>
            <a:r>
              <a:rPr lang="pl-PL" sz="800" b="1" dirty="0">
                <a:solidFill>
                  <a:srgbClr val="491D6C"/>
                </a:solidFill>
                <a:latin typeface="Proxima Nova" panose="02000506030000020004" pitchFamily="50" charset="0"/>
              </a:rPr>
              <a:t>TEAE stopnia 3 do 4</a:t>
            </a:r>
          </a:p>
        </p:txBody>
      </p:sp>
      <p:sp>
        <p:nvSpPr>
          <p:cNvPr id="43" name="pole tekstowe 42">
            <a:extLst>
              <a:ext uri="{FF2B5EF4-FFF2-40B4-BE49-F238E27FC236}">
                <a16:creationId xmlns:a16="http://schemas.microsoft.com/office/drawing/2014/main" id="{06AF858F-331D-8A34-3C0D-2FFE5E3521A4}"/>
              </a:ext>
            </a:extLst>
          </p:cNvPr>
          <p:cNvSpPr txBox="1"/>
          <p:nvPr/>
        </p:nvSpPr>
        <p:spPr>
          <a:xfrm>
            <a:off x="1753190" y="2400826"/>
            <a:ext cx="1433267" cy="215444"/>
          </a:xfrm>
          <a:prstGeom prst="rect">
            <a:avLst/>
          </a:prstGeom>
          <a:noFill/>
        </p:spPr>
        <p:txBody>
          <a:bodyPr wrap="square">
            <a:spAutoFit/>
          </a:bodyPr>
          <a:lstStyle/>
          <a:p>
            <a:pPr algn="ctr"/>
            <a:r>
              <a:rPr lang="pl-PL" sz="800" b="1" dirty="0">
                <a:solidFill>
                  <a:srgbClr val="491D6C"/>
                </a:solidFill>
                <a:latin typeface="Proxima Nova" panose="02000506030000020004" pitchFamily="50" charset="0"/>
              </a:rPr>
              <a:t>Dowolne ciężkie TEAE</a:t>
            </a:r>
            <a:r>
              <a:rPr lang="pl-PL" sz="800" b="1" baseline="30000" dirty="0">
                <a:solidFill>
                  <a:srgbClr val="491D6C"/>
                </a:solidFill>
                <a:latin typeface="Proxima Nova" panose="02000506030000020004" pitchFamily="50" charset="0"/>
              </a:rPr>
              <a:t>b</a:t>
            </a:r>
          </a:p>
        </p:txBody>
      </p:sp>
      <p:sp>
        <p:nvSpPr>
          <p:cNvPr id="44" name="pole tekstowe 43">
            <a:extLst>
              <a:ext uri="{FF2B5EF4-FFF2-40B4-BE49-F238E27FC236}">
                <a16:creationId xmlns:a16="http://schemas.microsoft.com/office/drawing/2014/main" id="{EE3D71E3-2FA9-E6E0-0450-95F5B9203CB2}"/>
              </a:ext>
            </a:extLst>
          </p:cNvPr>
          <p:cNvSpPr txBox="1"/>
          <p:nvPr/>
        </p:nvSpPr>
        <p:spPr>
          <a:xfrm>
            <a:off x="1803048" y="2628459"/>
            <a:ext cx="1610165" cy="338554"/>
          </a:xfrm>
          <a:prstGeom prst="rect">
            <a:avLst/>
          </a:prstGeom>
          <a:noFill/>
        </p:spPr>
        <p:txBody>
          <a:bodyPr wrap="square">
            <a:spAutoFit/>
          </a:bodyPr>
          <a:lstStyle/>
          <a:p>
            <a:r>
              <a:rPr lang="pl-PL" sz="800" b="1" dirty="0">
                <a:solidFill>
                  <a:srgbClr val="491D6C"/>
                </a:solidFill>
                <a:latin typeface="Proxima Nova" panose="02000506030000020004" pitchFamily="50" charset="0"/>
              </a:rPr>
              <a:t>Dowolne TEAE prowadzące do przerwania leczenia</a:t>
            </a:r>
          </a:p>
        </p:txBody>
      </p:sp>
      <p:sp>
        <p:nvSpPr>
          <p:cNvPr id="45" name="pole tekstowe 44">
            <a:extLst>
              <a:ext uri="{FF2B5EF4-FFF2-40B4-BE49-F238E27FC236}">
                <a16:creationId xmlns:a16="http://schemas.microsoft.com/office/drawing/2014/main" id="{1BB77F47-18F9-DAC6-0A91-ABB2CA560F4B}"/>
              </a:ext>
            </a:extLst>
          </p:cNvPr>
          <p:cNvSpPr txBox="1"/>
          <p:nvPr/>
        </p:nvSpPr>
        <p:spPr>
          <a:xfrm>
            <a:off x="1769301" y="2997790"/>
            <a:ext cx="1652028" cy="215444"/>
          </a:xfrm>
          <a:prstGeom prst="rect">
            <a:avLst/>
          </a:prstGeom>
          <a:noFill/>
        </p:spPr>
        <p:txBody>
          <a:bodyPr wrap="square">
            <a:spAutoFit/>
          </a:bodyPr>
          <a:lstStyle/>
          <a:p>
            <a:pPr algn="ctr"/>
            <a:r>
              <a:rPr lang="pl-PL" sz="800" b="1" dirty="0">
                <a:solidFill>
                  <a:srgbClr val="491D6C"/>
                </a:solidFill>
                <a:latin typeface="Proxima Nova" panose="02000506030000020004" pitchFamily="50" charset="0"/>
              </a:rPr>
              <a:t>TEAE prowadzące do zgonu</a:t>
            </a:r>
          </a:p>
        </p:txBody>
      </p:sp>
      <p:sp>
        <p:nvSpPr>
          <p:cNvPr id="46" name="pole tekstowe 45">
            <a:extLst>
              <a:ext uri="{FF2B5EF4-FFF2-40B4-BE49-F238E27FC236}">
                <a16:creationId xmlns:a16="http://schemas.microsoft.com/office/drawing/2014/main" id="{46E4C40B-CC15-AF8C-D38E-43DDC97A16EC}"/>
              </a:ext>
            </a:extLst>
          </p:cNvPr>
          <p:cNvSpPr txBox="1"/>
          <p:nvPr/>
        </p:nvSpPr>
        <p:spPr>
          <a:xfrm>
            <a:off x="1803048" y="3234512"/>
            <a:ext cx="2017280" cy="215444"/>
          </a:xfrm>
          <a:prstGeom prst="rect">
            <a:avLst/>
          </a:prstGeom>
          <a:noFill/>
        </p:spPr>
        <p:txBody>
          <a:bodyPr wrap="square">
            <a:spAutoFit/>
          </a:bodyPr>
          <a:lstStyle/>
          <a:p>
            <a:r>
              <a:rPr lang="pl-PL" sz="800" b="1" dirty="0">
                <a:solidFill>
                  <a:srgbClr val="491D6C"/>
                </a:solidFill>
                <a:latin typeface="Proxima Nova" panose="02000506030000020004" pitchFamily="50" charset="0"/>
              </a:rPr>
              <a:t>Dowolne AE związane z COVID-19</a:t>
            </a:r>
          </a:p>
        </p:txBody>
      </p:sp>
      <p:cxnSp>
        <p:nvCxnSpPr>
          <p:cNvPr id="48" name="Łącznik prosty 47">
            <a:extLst>
              <a:ext uri="{FF2B5EF4-FFF2-40B4-BE49-F238E27FC236}">
                <a16:creationId xmlns:a16="http://schemas.microsoft.com/office/drawing/2014/main" id="{1FE1BC2A-A4F9-D594-4F37-714FE4C263CC}"/>
              </a:ext>
            </a:extLst>
          </p:cNvPr>
          <p:cNvCxnSpPr/>
          <p:nvPr/>
        </p:nvCxnSpPr>
        <p:spPr>
          <a:xfrm>
            <a:off x="1889159" y="2145284"/>
            <a:ext cx="2097024"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49" name="Łącznik prosty 48">
            <a:extLst>
              <a:ext uri="{FF2B5EF4-FFF2-40B4-BE49-F238E27FC236}">
                <a16:creationId xmlns:a16="http://schemas.microsoft.com/office/drawing/2014/main" id="{C7E87C98-1AC7-9F31-A273-6C6B198523BA}"/>
              </a:ext>
            </a:extLst>
          </p:cNvPr>
          <p:cNvCxnSpPr/>
          <p:nvPr/>
        </p:nvCxnSpPr>
        <p:spPr>
          <a:xfrm>
            <a:off x="1889159" y="2386244"/>
            <a:ext cx="2097024"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50" name="Łącznik prosty 49">
            <a:extLst>
              <a:ext uri="{FF2B5EF4-FFF2-40B4-BE49-F238E27FC236}">
                <a16:creationId xmlns:a16="http://schemas.microsoft.com/office/drawing/2014/main" id="{C938A5A4-BE2A-8F1E-1FC2-FC5034E1D61A}"/>
              </a:ext>
            </a:extLst>
          </p:cNvPr>
          <p:cNvCxnSpPr>
            <a:cxnSpLocks/>
          </p:cNvCxnSpPr>
          <p:nvPr/>
        </p:nvCxnSpPr>
        <p:spPr>
          <a:xfrm>
            <a:off x="1889159" y="2622133"/>
            <a:ext cx="2097024"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51" name="Łącznik prosty 50">
            <a:extLst>
              <a:ext uri="{FF2B5EF4-FFF2-40B4-BE49-F238E27FC236}">
                <a16:creationId xmlns:a16="http://schemas.microsoft.com/office/drawing/2014/main" id="{DCFB3DB9-BC86-6C7F-E486-FF749D367C12}"/>
              </a:ext>
            </a:extLst>
          </p:cNvPr>
          <p:cNvCxnSpPr>
            <a:cxnSpLocks/>
          </p:cNvCxnSpPr>
          <p:nvPr/>
        </p:nvCxnSpPr>
        <p:spPr>
          <a:xfrm>
            <a:off x="1889159" y="2997791"/>
            <a:ext cx="2097024"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52" name="Łącznik prosty 51">
            <a:extLst>
              <a:ext uri="{FF2B5EF4-FFF2-40B4-BE49-F238E27FC236}">
                <a16:creationId xmlns:a16="http://schemas.microsoft.com/office/drawing/2014/main" id="{18D61E3D-7517-9E13-C59C-A345BD35CA0C}"/>
              </a:ext>
            </a:extLst>
          </p:cNvPr>
          <p:cNvCxnSpPr>
            <a:cxnSpLocks/>
          </p:cNvCxnSpPr>
          <p:nvPr/>
        </p:nvCxnSpPr>
        <p:spPr>
          <a:xfrm>
            <a:off x="1889159" y="3228623"/>
            <a:ext cx="2097024"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54" name="Łącznik prosty 53">
            <a:extLst>
              <a:ext uri="{FF2B5EF4-FFF2-40B4-BE49-F238E27FC236}">
                <a16:creationId xmlns:a16="http://schemas.microsoft.com/office/drawing/2014/main" id="{8D1CCB5B-F168-09C0-AAF8-86113E2EC2F2}"/>
              </a:ext>
            </a:extLst>
          </p:cNvPr>
          <p:cNvCxnSpPr>
            <a:cxnSpLocks/>
          </p:cNvCxnSpPr>
          <p:nvPr/>
        </p:nvCxnSpPr>
        <p:spPr>
          <a:xfrm>
            <a:off x="4073321" y="2145284"/>
            <a:ext cx="935975" cy="0"/>
          </a:xfrm>
          <a:prstGeom prst="line">
            <a:avLst/>
          </a:prstGeom>
          <a:ln>
            <a:solidFill>
              <a:srgbClr val="0D89D8"/>
            </a:solidFill>
          </a:ln>
        </p:spPr>
        <p:style>
          <a:lnRef idx="1">
            <a:schemeClr val="accent1"/>
          </a:lnRef>
          <a:fillRef idx="0">
            <a:schemeClr val="accent1"/>
          </a:fillRef>
          <a:effectRef idx="0">
            <a:schemeClr val="accent1"/>
          </a:effectRef>
          <a:fontRef idx="minor">
            <a:schemeClr val="tx1"/>
          </a:fontRef>
        </p:style>
      </p:cxnSp>
      <p:cxnSp>
        <p:nvCxnSpPr>
          <p:cNvPr id="64" name="Łącznik prosty 63">
            <a:extLst>
              <a:ext uri="{FF2B5EF4-FFF2-40B4-BE49-F238E27FC236}">
                <a16:creationId xmlns:a16="http://schemas.microsoft.com/office/drawing/2014/main" id="{8A5F885C-0D81-5D27-839E-913D5F714649}"/>
              </a:ext>
            </a:extLst>
          </p:cNvPr>
          <p:cNvCxnSpPr>
            <a:cxnSpLocks/>
          </p:cNvCxnSpPr>
          <p:nvPr/>
        </p:nvCxnSpPr>
        <p:spPr>
          <a:xfrm>
            <a:off x="4073321" y="2384258"/>
            <a:ext cx="935975" cy="0"/>
          </a:xfrm>
          <a:prstGeom prst="line">
            <a:avLst/>
          </a:prstGeom>
          <a:ln>
            <a:solidFill>
              <a:srgbClr val="0D89D8"/>
            </a:solidFill>
          </a:ln>
        </p:spPr>
        <p:style>
          <a:lnRef idx="1">
            <a:schemeClr val="accent1"/>
          </a:lnRef>
          <a:fillRef idx="0">
            <a:schemeClr val="accent1"/>
          </a:fillRef>
          <a:effectRef idx="0">
            <a:schemeClr val="accent1"/>
          </a:effectRef>
          <a:fontRef idx="minor">
            <a:schemeClr val="tx1"/>
          </a:fontRef>
        </p:style>
      </p:cxnSp>
      <p:cxnSp>
        <p:nvCxnSpPr>
          <p:cNvPr id="65" name="Łącznik prosty 64">
            <a:extLst>
              <a:ext uri="{FF2B5EF4-FFF2-40B4-BE49-F238E27FC236}">
                <a16:creationId xmlns:a16="http://schemas.microsoft.com/office/drawing/2014/main" id="{4788347B-8AA2-330A-DCE5-495ADB91E21E}"/>
              </a:ext>
            </a:extLst>
          </p:cNvPr>
          <p:cNvCxnSpPr>
            <a:cxnSpLocks/>
          </p:cNvCxnSpPr>
          <p:nvPr/>
        </p:nvCxnSpPr>
        <p:spPr>
          <a:xfrm>
            <a:off x="4073320" y="2622295"/>
            <a:ext cx="935975" cy="0"/>
          </a:xfrm>
          <a:prstGeom prst="line">
            <a:avLst/>
          </a:prstGeom>
          <a:ln>
            <a:solidFill>
              <a:srgbClr val="0D89D8"/>
            </a:solidFill>
          </a:ln>
        </p:spPr>
        <p:style>
          <a:lnRef idx="1">
            <a:schemeClr val="accent1"/>
          </a:lnRef>
          <a:fillRef idx="0">
            <a:schemeClr val="accent1"/>
          </a:fillRef>
          <a:effectRef idx="0">
            <a:schemeClr val="accent1"/>
          </a:effectRef>
          <a:fontRef idx="minor">
            <a:schemeClr val="tx1"/>
          </a:fontRef>
        </p:style>
      </p:cxnSp>
      <p:cxnSp>
        <p:nvCxnSpPr>
          <p:cNvPr id="66" name="Łącznik prosty 65">
            <a:extLst>
              <a:ext uri="{FF2B5EF4-FFF2-40B4-BE49-F238E27FC236}">
                <a16:creationId xmlns:a16="http://schemas.microsoft.com/office/drawing/2014/main" id="{0E27A264-406C-3559-9EBA-32FE80414601}"/>
              </a:ext>
            </a:extLst>
          </p:cNvPr>
          <p:cNvCxnSpPr>
            <a:cxnSpLocks/>
          </p:cNvCxnSpPr>
          <p:nvPr/>
        </p:nvCxnSpPr>
        <p:spPr>
          <a:xfrm>
            <a:off x="4073319" y="2995805"/>
            <a:ext cx="935975" cy="0"/>
          </a:xfrm>
          <a:prstGeom prst="line">
            <a:avLst/>
          </a:prstGeom>
          <a:ln>
            <a:solidFill>
              <a:srgbClr val="0D89D8"/>
            </a:solidFill>
          </a:ln>
        </p:spPr>
        <p:style>
          <a:lnRef idx="1">
            <a:schemeClr val="accent1"/>
          </a:lnRef>
          <a:fillRef idx="0">
            <a:schemeClr val="accent1"/>
          </a:fillRef>
          <a:effectRef idx="0">
            <a:schemeClr val="accent1"/>
          </a:effectRef>
          <a:fontRef idx="minor">
            <a:schemeClr val="tx1"/>
          </a:fontRef>
        </p:style>
      </p:cxnSp>
      <p:cxnSp>
        <p:nvCxnSpPr>
          <p:cNvPr id="67" name="Łącznik prosty 66">
            <a:extLst>
              <a:ext uri="{FF2B5EF4-FFF2-40B4-BE49-F238E27FC236}">
                <a16:creationId xmlns:a16="http://schemas.microsoft.com/office/drawing/2014/main" id="{F4680133-F1D9-62D5-E5C1-E47BA8E70E4C}"/>
              </a:ext>
            </a:extLst>
          </p:cNvPr>
          <p:cNvCxnSpPr>
            <a:cxnSpLocks/>
          </p:cNvCxnSpPr>
          <p:nvPr/>
        </p:nvCxnSpPr>
        <p:spPr>
          <a:xfrm>
            <a:off x="4073319" y="3228623"/>
            <a:ext cx="935975" cy="0"/>
          </a:xfrm>
          <a:prstGeom prst="line">
            <a:avLst/>
          </a:prstGeom>
          <a:ln>
            <a:solidFill>
              <a:srgbClr val="0D89D8"/>
            </a:solidFill>
          </a:ln>
        </p:spPr>
        <p:style>
          <a:lnRef idx="1">
            <a:schemeClr val="accent1"/>
          </a:lnRef>
          <a:fillRef idx="0">
            <a:schemeClr val="accent1"/>
          </a:fillRef>
          <a:effectRef idx="0">
            <a:schemeClr val="accent1"/>
          </a:effectRef>
          <a:fontRef idx="minor">
            <a:schemeClr val="tx1"/>
          </a:fontRef>
        </p:style>
      </p:cxnSp>
      <p:cxnSp>
        <p:nvCxnSpPr>
          <p:cNvPr id="68" name="Łącznik prosty 67">
            <a:extLst>
              <a:ext uri="{FF2B5EF4-FFF2-40B4-BE49-F238E27FC236}">
                <a16:creationId xmlns:a16="http://schemas.microsoft.com/office/drawing/2014/main" id="{41600530-6ADB-6758-961E-2CA7F339EC20}"/>
              </a:ext>
            </a:extLst>
          </p:cNvPr>
          <p:cNvCxnSpPr>
            <a:cxnSpLocks/>
          </p:cNvCxnSpPr>
          <p:nvPr/>
        </p:nvCxnSpPr>
        <p:spPr>
          <a:xfrm>
            <a:off x="5093087" y="2145203"/>
            <a:ext cx="935975" cy="0"/>
          </a:xfrm>
          <a:prstGeom prst="line">
            <a:avLst/>
          </a:prstGeom>
          <a:ln>
            <a:solidFill>
              <a:srgbClr val="C2D500"/>
            </a:solidFill>
          </a:ln>
        </p:spPr>
        <p:style>
          <a:lnRef idx="1">
            <a:schemeClr val="accent1"/>
          </a:lnRef>
          <a:fillRef idx="0">
            <a:schemeClr val="accent1"/>
          </a:fillRef>
          <a:effectRef idx="0">
            <a:schemeClr val="accent1"/>
          </a:effectRef>
          <a:fontRef idx="minor">
            <a:schemeClr val="tx1"/>
          </a:fontRef>
        </p:style>
      </p:cxnSp>
      <p:cxnSp>
        <p:nvCxnSpPr>
          <p:cNvPr id="69" name="Łącznik prosty 68">
            <a:extLst>
              <a:ext uri="{FF2B5EF4-FFF2-40B4-BE49-F238E27FC236}">
                <a16:creationId xmlns:a16="http://schemas.microsoft.com/office/drawing/2014/main" id="{77355D9D-B9ED-3FC5-1C3E-68ED139E8E9E}"/>
              </a:ext>
            </a:extLst>
          </p:cNvPr>
          <p:cNvCxnSpPr>
            <a:cxnSpLocks/>
          </p:cNvCxnSpPr>
          <p:nvPr/>
        </p:nvCxnSpPr>
        <p:spPr>
          <a:xfrm>
            <a:off x="5093087" y="2384258"/>
            <a:ext cx="935975" cy="0"/>
          </a:xfrm>
          <a:prstGeom prst="line">
            <a:avLst/>
          </a:prstGeom>
          <a:ln>
            <a:solidFill>
              <a:srgbClr val="C2D500"/>
            </a:solidFill>
          </a:ln>
        </p:spPr>
        <p:style>
          <a:lnRef idx="1">
            <a:schemeClr val="accent1"/>
          </a:lnRef>
          <a:fillRef idx="0">
            <a:schemeClr val="accent1"/>
          </a:fillRef>
          <a:effectRef idx="0">
            <a:schemeClr val="accent1"/>
          </a:effectRef>
          <a:fontRef idx="minor">
            <a:schemeClr val="tx1"/>
          </a:fontRef>
        </p:style>
      </p:cxnSp>
      <p:cxnSp>
        <p:nvCxnSpPr>
          <p:cNvPr id="70" name="Łącznik prosty 69">
            <a:extLst>
              <a:ext uri="{FF2B5EF4-FFF2-40B4-BE49-F238E27FC236}">
                <a16:creationId xmlns:a16="http://schemas.microsoft.com/office/drawing/2014/main" id="{0F5B3402-8415-F2E9-832B-6D0E556CE4AF}"/>
              </a:ext>
            </a:extLst>
          </p:cNvPr>
          <p:cNvCxnSpPr>
            <a:cxnSpLocks/>
          </p:cNvCxnSpPr>
          <p:nvPr/>
        </p:nvCxnSpPr>
        <p:spPr>
          <a:xfrm>
            <a:off x="5093086" y="2622295"/>
            <a:ext cx="935975" cy="0"/>
          </a:xfrm>
          <a:prstGeom prst="line">
            <a:avLst/>
          </a:prstGeom>
          <a:ln>
            <a:solidFill>
              <a:srgbClr val="C2D500"/>
            </a:solidFill>
          </a:ln>
        </p:spPr>
        <p:style>
          <a:lnRef idx="1">
            <a:schemeClr val="accent1"/>
          </a:lnRef>
          <a:fillRef idx="0">
            <a:schemeClr val="accent1"/>
          </a:fillRef>
          <a:effectRef idx="0">
            <a:schemeClr val="accent1"/>
          </a:effectRef>
          <a:fontRef idx="minor">
            <a:schemeClr val="tx1"/>
          </a:fontRef>
        </p:style>
      </p:cxnSp>
      <p:cxnSp>
        <p:nvCxnSpPr>
          <p:cNvPr id="71" name="Łącznik prosty 70">
            <a:extLst>
              <a:ext uri="{FF2B5EF4-FFF2-40B4-BE49-F238E27FC236}">
                <a16:creationId xmlns:a16="http://schemas.microsoft.com/office/drawing/2014/main" id="{6E6A388C-D4A7-A307-8CD5-F9388C8703D7}"/>
              </a:ext>
            </a:extLst>
          </p:cNvPr>
          <p:cNvCxnSpPr>
            <a:cxnSpLocks/>
          </p:cNvCxnSpPr>
          <p:nvPr/>
        </p:nvCxnSpPr>
        <p:spPr>
          <a:xfrm>
            <a:off x="5093085" y="2991833"/>
            <a:ext cx="935975" cy="0"/>
          </a:xfrm>
          <a:prstGeom prst="line">
            <a:avLst/>
          </a:prstGeom>
          <a:ln>
            <a:solidFill>
              <a:srgbClr val="C2D500"/>
            </a:solidFill>
          </a:ln>
        </p:spPr>
        <p:style>
          <a:lnRef idx="1">
            <a:schemeClr val="accent1"/>
          </a:lnRef>
          <a:fillRef idx="0">
            <a:schemeClr val="accent1"/>
          </a:fillRef>
          <a:effectRef idx="0">
            <a:schemeClr val="accent1"/>
          </a:effectRef>
          <a:fontRef idx="minor">
            <a:schemeClr val="tx1"/>
          </a:fontRef>
        </p:style>
      </p:cxnSp>
      <p:cxnSp>
        <p:nvCxnSpPr>
          <p:cNvPr id="72" name="Łącznik prosty 71">
            <a:extLst>
              <a:ext uri="{FF2B5EF4-FFF2-40B4-BE49-F238E27FC236}">
                <a16:creationId xmlns:a16="http://schemas.microsoft.com/office/drawing/2014/main" id="{1BD23410-3BD4-213C-52AE-6E80E4390E77}"/>
              </a:ext>
            </a:extLst>
          </p:cNvPr>
          <p:cNvCxnSpPr>
            <a:cxnSpLocks/>
          </p:cNvCxnSpPr>
          <p:nvPr/>
        </p:nvCxnSpPr>
        <p:spPr>
          <a:xfrm>
            <a:off x="5093084" y="3228623"/>
            <a:ext cx="935975" cy="0"/>
          </a:xfrm>
          <a:prstGeom prst="line">
            <a:avLst/>
          </a:prstGeom>
          <a:ln>
            <a:solidFill>
              <a:srgbClr val="C2D500"/>
            </a:solidFill>
          </a:ln>
        </p:spPr>
        <p:style>
          <a:lnRef idx="1">
            <a:schemeClr val="accent1"/>
          </a:lnRef>
          <a:fillRef idx="0">
            <a:schemeClr val="accent1"/>
          </a:fillRef>
          <a:effectRef idx="0">
            <a:schemeClr val="accent1"/>
          </a:effectRef>
          <a:fontRef idx="minor">
            <a:schemeClr val="tx1"/>
          </a:fontRef>
        </p:style>
      </p:cxnSp>
      <p:cxnSp>
        <p:nvCxnSpPr>
          <p:cNvPr id="73" name="Łącznik prosty 72">
            <a:extLst>
              <a:ext uri="{FF2B5EF4-FFF2-40B4-BE49-F238E27FC236}">
                <a16:creationId xmlns:a16="http://schemas.microsoft.com/office/drawing/2014/main" id="{4770B6C1-863F-2682-8178-4B9CD12A31F3}"/>
              </a:ext>
            </a:extLst>
          </p:cNvPr>
          <p:cNvCxnSpPr>
            <a:cxnSpLocks/>
          </p:cNvCxnSpPr>
          <p:nvPr/>
        </p:nvCxnSpPr>
        <p:spPr>
          <a:xfrm>
            <a:off x="6144073" y="2145203"/>
            <a:ext cx="1857728"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76" name="Łącznik prosty 75">
            <a:extLst>
              <a:ext uri="{FF2B5EF4-FFF2-40B4-BE49-F238E27FC236}">
                <a16:creationId xmlns:a16="http://schemas.microsoft.com/office/drawing/2014/main" id="{C7AA1B03-A1B4-98B4-B2D2-3348583BD55D}"/>
              </a:ext>
            </a:extLst>
          </p:cNvPr>
          <p:cNvCxnSpPr>
            <a:cxnSpLocks/>
          </p:cNvCxnSpPr>
          <p:nvPr/>
        </p:nvCxnSpPr>
        <p:spPr>
          <a:xfrm>
            <a:off x="6144073" y="2384258"/>
            <a:ext cx="1857728"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77" name="Łącznik prosty 76">
            <a:extLst>
              <a:ext uri="{FF2B5EF4-FFF2-40B4-BE49-F238E27FC236}">
                <a16:creationId xmlns:a16="http://schemas.microsoft.com/office/drawing/2014/main" id="{0F0BE55E-35E4-0323-5379-F40D7CC29E5A}"/>
              </a:ext>
            </a:extLst>
          </p:cNvPr>
          <p:cNvCxnSpPr>
            <a:cxnSpLocks/>
          </p:cNvCxnSpPr>
          <p:nvPr/>
        </p:nvCxnSpPr>
        <p:spPr>
          <a:xfrm>
            <a:off x="6144073" y="2622133"/>
            <a:ext cx="1857728"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78" name="Łącznik prosty 77">
            <a:extLst>
              <a:ext uri="{FF2B5EF4-FFF2-40B4-BE49-F238E27FC236}">
                <a16:creationId xmlns:a16="http://schemas.microsoft.com/office/drawing/2014/main" id="{8E866E90-C0E9-2862-EE60-77724E8A73AD}"/>
              </a:ext>
            </a:extLst>
          </p:cNvPr>
          <p:cNvCxnSpPr>
            <a:cxnSpLocks/>
          </p:cNvCxnSpPr>
          <p:nvPr/>
        </p:nvCxnSpPr>
        <p:spPr>
          <a:xfrm>
            <a:off x="6144073" y="2995481"/>
            <a:ext cx="1857728"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79" name="Łącznik prosty 78">
            <a:extLst>
              <a:ext uri="{FF2B5EF4-FFF2-40B4-BE49-F238E27FC236}">
                <a16:creationId xmlns:a16="http://schemas.microsoft.com/office/drawing/2014/main" id="{F0D379FB-3D69-B5B9-401F-348F1618C0F8}"/>
              </a:ext>
            </a:extLst>
          </p:cNvPr>
          <p:cNvCxnSpPr>
            <a:cxnSpLocks/>
          </p:cNvCxnSpPr>
          <p:nvPr/>
        </p:nvCxnSpPr>
        <p:spPr>
          <a:xfrm>
            <a:off x="6144073" y="3228623"/>
            <a:ext cx="1857728"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sp>
        <p:nvSpPr>
          <p:cNvPr id="80" name="pole tekstowe 79">
            <a:extLst>
              <a:ext uri="{FF2B5EF4-FFF2-40B4-BE49-F238E27FC236}">
                <a16:creationId xmlns:a16="http://schemas.microsoft.com/office/drawing/2014/main" id="{63BE2230-7D13-F3A4-881E-0BFEA4B7B426}"/>
              </a:ext>
            </a:extLst>
          </p:cNvPr>
          <p:cNvSpPr txBox="1"/>
          <p:nvPr/>
        </p:nvSpPr>
        <p:spPr>
          <a:xfrm>
            <a:off x="3937422" y="1914452"/>
            <a:ext cx="1137403" cy="215444"/>
          </a:xfrm>
          <a:prstGeom prst="rect">
            <a:avLst/>
          </a:prstGeom>
          <a:noFill/>
        </p:spPr>
        <p:txBody>
          <a:bodyPr wrap="square">
            <a:spAutoFit/>
          </a:bodyPr>
          <a:lstStyle/>
          <a:p>
            <a:pPr algn="ctr"/>
            <a:r>
              <a:rPr lang="pl-PL" sz="800" dirty="0">
                <a:solidFill>
                  <a:srgbClr val="0D89D8"/>
                </a:solidFill>
                <a:latin typeface="Proxima Nova" panose="02000506030000020004" pitchFamily="50" charset="0"/>
              </a:rPr>
              <a:t>510 (97,3)</a:t>
            </a:r>
            <a:endParaRPr lang="pl-PL" sz="800" baseline="30000" dirty="0">
              <a:solidFill>
                <a:srgbClr val="0D89D8"/>
              </a:solidFill>
              <a:latin typeface="Proxima Nova" panose="02000506030000020004" pitchFamily="50" charset="0"/>
            </a:endParaRPr>
          </a:p>
        </p:txBody>
      </p:sp>
      <p:sp>
        <p:nvSpPr>
          <p:cNvPr id="81" name="pole tekstowe 80">
            <a:extLst>
              <a:ext uri="{FF2B5EF4-FFF2-40B4-BE49-F238E27FC236}">
                <a16:creationId xmlns:a16="http://schemas.microsoft.com/office/drawing/2014/main" id="{4EB1AE50-CBA2-5EB9-F1B0-209FA51C31CF}"/>
              </a:ext>
            </a:extLst>
          </p:cNvPr>
          <p:cNvSpPr txBox="1"/>
          <p:nvPr/>
        </p:nvSpPr>
        <p:spPr>
          <a:xfrm>
            <a:off x="3946553" y="2164989"/>
            <a:ext cx="1137403" cy="215444"/>
          </a:xfrm>
          <a:prstGeom prst="rect">
            <a:avLst/>
          </a:prstGeom>
          <a:noFill/>
        </p:spPr>
        <p:txBody>
          <a:bodyPr wrap="square">
            <a:spAutoFit/>
          </a:bodyPr>
          <a:lstStyle/>
          <a:p>
            <a:pPr algn="ctr"/>
            <a:r>
              <a:rPr lang="pl-PL" sz="800" dirty="0">
                <a:solidFill>
                  <a:srgbClr val="0D89D8"/>
                </a:solidFill>
                <a:latin typeface="Proxima Nova" panose="02000506030000020004" pitchFamily="50" charset="0"/>
              </a:rPr>
              <a:t>259 (49,4)</a:t>
            </a:r>
          </a:p>
        </p:txBody>
      </p:sp>
      <p:sp>
        <p:nvSpPr>
          <p:cNvPr id="82" name="pole tekstowe 81">
            <a:extLst>
              <a:ext uri="{FF2B5EF4-FFF2-40B4-BE49-F238E27FC236}">
                <a16:creationId xmlns:a16="http://schemas.microsoft.com/office/drawing/2014/main" id="{51F18948-EE4E-2438-60F6-DB377A756063}"/>
              </a:ext>
            </a:extLst>
          </p:cNvPr>
          <p:cNvSpPr txBox="1"/>
          <p:nvPr/>
        </p:nvSpPr>
        <p:spPr>
          <a:xfrm>
            <a:off x="3956996" y="2417855"/>
            <a:ext cx="1137403" cy="215444"/>
          </a:xfrm>
          <a:prstGeom prst="rect">
            <a:avLst/>
          </a:prstGeom>
          <a:noFill/>
        </p:spPr>
        <p:txBody>
          <a:bodyPr wrap="square">
            <a:spAutoFit/>
          </a:bodyPr>
          <a:lstStyle/>
          <a:p>
            <a:pPr algn="ctr"/>
            <a:r>
              <a:rPr lang="pl-PL" sz="800" dirty="0">
                <a:solidFill>
                  <a:srgbClr val="0D89D8"/>
                </a:solidFill>
                <a:latin typeface="Proxima Nova" panose="02000506030000020004" pitchFamily="50" charset="0"/>
              </a:rPr>
              <a:t>153 (29,2)</a:t>
            </a:r>
          </a:p>
        </p:txBody>
      </p:sp>
      <p:sp>
        <p:nvSpPr>
          <p:cNvPr id="83" name="pole tekstowe 82">
            <a:extLst>
              <a:ext uri="{FF2B5EF4-FFF2-40B4-BE49-F238E27FC236}">
                <a16:creationId xmlns:a16="http://schemas.microsoft.com/office/drawing/2014/main" id="{B13B3EDD-4B1B-21A8-3384-B4F4133D4EB8}"/>
              </a:ext>
            </a:extLst>
          </p:cNvPr>
          <p:cNvSpPr txBox="1"/>
          <p:nvPr/>
        </p:nvSpPr>
        <p:spPr>
          <a:xfrm>
            <a:off x="3956996" y="2711363"/>
            <a:ext cx="1137403" cy="215444"/>
          </a:xfrm>
          <a:prstGeom prst="rect">
            <a:avLst/>
          </a:prstGeom>
          <a:noFill/>
        </p:spPr>
        <p:txBody>
          <a:bodyPr wrap="square">
            <a:spAutoFit/>
          </a:bodyPr>
          <a:lstStyle/>
          <a:p>
            <a:pPr algn="ctr"/>
            <a:r>
              <a:rPr lang="pl-PL" sz="800" dirty="0">
                <a:solidFill>
                  <a:srgbClr val="0D89D8"/>
                </a:solidFill>
                <a:latin typeface="Proxima Nova" panose="02000506030000020004" pitchFamily="50" charset="0"/>
              </a:rPr>
              <a:t>62 (11,8)</a:t>
            </a:r>
          </a:p>
        </p:txBody>
      </p:sp>
      <p:sp>
        <p:nvSpPr>
          <p:cNvPr id="84" name="pole tekstowe 83">
            <a:extLst>
              <a:ext uri="{FF2B5EF4-FFF2-40B4-BE49-F238E27FC236}">
                <a16:creationId xmlns:a16="http://schemas.microsoft.com/office/drawing/2014/main" id="{BFFD3B99-D103-9BA2-059C-07C2DFB259FC}"/>
              </a:ext>
            </a:extLst>
          </p:cNvPr>
          <p:cNvSpPr txBox="1"/>
          <p:nvPr/>
        </p:nvSpPr>
        <p:spPr>
          <a:xfrm>
            <a:off x="3956996" y="3036139"/>
            <a:ext cx="1137403" cy="215444"/>
          </a:xfrm>
          <a:prstGeom prst="rect">
            <a:avLst/>
          </a:prstGeom>
          <a:noFill/>
        </p:spPr>
        <p:txBody>
          <a:bodyPr wrap="square">
            <a:spAutoFit/>
          </a:bodyPr>
          <a:lstStyle/>
          <a:p>
            <a:pPr algn="ctr"/>
            <a:r>
              <a:rPr lang="pl-PL" sz="800" dirty="0">
                <a:solidFill>
                  <a:srgbClr val="0D89D8"/>
                </a:solidFill>
                <a:latin typeface="Proxima Nova" panose="02000506030000020004" pitchFamily="50" charset="0"/>
              </a:rPr>
              <a:t>20 (3,8)</a:t>
            </a:r>
          </a:p>
        </p:txBody>
      </p:sp>
      <p:sp>
        <p:nvSpPr>
          <p:cNvPr id="85" name="pole tekstowe 84">
            <a:extLst>
              <a:ext uri="{FF2B5EF4-FFF2-40B4-BE49-F238E27FC236}">
                <a16:creationId xmlns:a16="http://schemas.microsoft.com/office/drawing/2014/main" id="{5BB8999E-EB35-A955-2E38-B89A1ACE6C5F}"/>
              </a:ext>
            </a:extLst>
          </p:cNvPr>
          <p:cNvSpPr txBox="1"/>
          <p:nvPr/>
        </p:nvSpPr>
        <p:spPr>
          <a:xfrm>
            <a:off x="3946553" y="3243247"/>
            <a:ext cx="1137403" cy="215444"/>
          </a:xfrm>
          <a:prstGeom prst="rect">
            <a:avLst/>
          </a:prstGeom>
          <a:noFill/>
        </p:spPr>
        <p:txBody>
          <a:bodyPr wrap="square">
            <a:spAutoFit/>
          </a:bodyPr>
          <a:lstStyle/>
          <a:p>
            <a:pPr algn="ctr"/>
            <a:r>
              <a:rPr lang="pl-PL" sz="800" dirty="0">
                <a:solidFill>
                  <a:srgbClr val="0D89D8"/>
                </a:solidFill>
                <a:latin typeface="Proxima Nova" panose="02000506030000020004" pitchFamily="50" charset="0"/>
              </a:rPr>
              <a:t>0</a:t>
            </a:r>
          </a:p>
        </p:txBody>
      </p:sp>
      <p:sp>
        <p:nvSpPr>
          <p:cNvPr id="86" name="pole tekstowe 85">
            <a:extLst>
              <a:ext uri="{FF2B5EF4-FFF2-40B4-BE49-F238E27FC236}">
                <a16:creationId xmlns:a16="http://schemas.microsoft.com/office/drawing/2014/main" id="{F9F7B1E2-7532-A7C2-BA55-CDF41C3CCE34}"/>
              </a:ext>
            </a:extLst>
          </p:cNvPr>
          <p:cNvSpPr txBox="1"/>
          <p:nvPr/>
        </p:nvSpPr>
        <p:spPr>
          <a:xfrm>
            <a:off x="4979072" y="1908551"/>
            <a:ext cx="1137403" cy="215444"/>
          </a:xfrm>
          <a:prstGeom prst="rect">
            <a:avLst/>
          </a:prstGeom>
          <a:noFill/>
        </p:spPr>
        <p:txBody>
          <a:bodyPr wrap="square">
            <a:spAutoFit/>
          </a:bodyPr>
          <a:lstStyle/>
          <a:p>
            <a:pPr algn="ctr"/>
            <a:r>
              <a:rPr lang="pl-PL" sz="800" dirty="0">
                <a:solidFill>
                  <a:srgbClr val="C2D500"/>
                </a:solidFill>
                <a:latin typeface="Proxima Nova" panose="02000506030000020004" pitchFamily="50" charset="0"/>
              </a:rPr>
              <a:t>510 (96,8)</a:t>
            </a:r>
            <a:endParaRPr lang="pl-PL" sz="800" baseline="30000" dirty="0">
              <a:solidFill>
                <a:srgbClr val="C2D500"/>
              </a:solidFill>
              <a:latin typeface="Proxima Nova" panose="02000506030000020004" pitchFamily="50" charset="0"/>
            </a:endParaRPr>
          </a:p>
        </p:txBody>
      </p:sp>
      <p:sp>
        <p:nvSpPr>
          <p:cNvPr id="87" name="pole tekstowe 86">
            <a:extLst>
              <a:ext uri="{FF2B5EF4-FFF2-40B4-BE49-F238E27FC236}">
                <a16:creationId xmlns:a16="http://schemas.microsoft.com/office/drawing/2014/main" id="{74D1A7D5-2E72-B354-E501-1AF36DCA4359}"/>
              </a:ext>
            </a:extLst>
          </p:cNvPr>
          <p:cNvSpPr txBox="1"/>
          <p:nvPr/>
        </p:nvSpPr>
        <p:spPr>
          <a:xfrm>
            <a:off x="4991365" y="2169497"/>
            <a:ext cx="1137403" cy="215444"/>
          </a:xfrm>
          <a:prstGeom prst="rect">
            <a:avLst/>
          </a:prstGeom>
          <a:noFill/>
        </p:spPr>
        <p:txBody>
          <a:bodyPr wrap="square">
            <a:spAutoFit/>
          </a:bodyPr>
          <a:lstStyle/>
          <a:p>
            <a:pPr algn="ctr"/>
            <a:r>
              <a:rPr lang="pl-PL" sz="800" dirty="0">
                <a:solidFill>
                  <a:srgbClr val="C2D500"/>
                </a:solidFill>
                <a:latin typeface="Proxima Nova" panose="02000506030000020004" pitchFamily="50" charset="0"/>
              </a:rPr>
              <a:t>220 (41,7)</a:t>
            </a:r>
            <a:endParaRPr lang="pl-PL" sz="800" baseline="30000" dirty="0">
              <a:solidFill>
                <a:srgbClr val="C2D500"/>
              </a:solidFill>
              <a:latin typeface="Proxima Nova" panose="02000506030000020004" pitchFamily="50" charset="0"/>
            </a:endParaRPr>
          </a:p>
        </p:txBody>
      </p:sp>
      <p:sp>
        <p:nvSpPr>
          <p:cNvPr id="88" name="pole tekstowe 87">
            <a:extLst>
              <a:ext uri="{FF2B5EF4-FFF2-40B4-BE49-F238E27FC236}">
                <a16:creationId xmlns:a16="http://schemas.microsoft.com/office/drawing/2014/main" id="{4AC8B26B-9676-1765-3CA3-8B5159B49DC8}"/>
              </a:ext>
            </a:extLst>
          </p:cNvPr>
          <p:cNvSpPr txBox="1"/>
          <p:nvPr/>
        </p:nvSpPr>
        <p:spPr>
          <a:xfrm>
            <a:off x="4986781" y="2418537"/>
            <a:ext cx="1137403" cy="215444"/>
          </a:xfrm>
          <a:prstGeom prst="rect">
            <a:avLst/>
          </a:prstGeom>
          <a:noFill/>
        </p:spPr>
        <p:txBody>
          <a:bodyPr wrap="square">
            <a:spAutoFit/>
          </a:bodyPr>
          <a:lstStyle/>
          <a:p>
            <a:pPr algn="ctr"/>
            <a:r>
              <a:rPr lang="pl-PL" sz="800" dirty="0">
                <a:solidFill>
                  <a:srgbClr val="C2D500"/>
                </a:solidFill>
                <a:latin typeface="Proxima Nova" panose="02000506030000020004" pitchFamily="50" charset="0"/>
              </a:rPr>
              <a:t>115 (21,8)</a:t>
            </a:r>
            <a:endParaRPr lang="pl-PL" sz="800" baseline="30000" dirty="0">
              <a:solidFill>
                <a:srgbClr val="C2D500"/>
              </a:solidFill>
              <a:latin typeface="Proxima Nova" panose="02000506030000020004" pitchFamily="50" charset="0"/>
            </a:endParaRPr>
          </a:p>
        </p:txBody>
      </p:sp>
      <p:sp>
        <p:nvSpPr>
          <p:cNvPr id="89" name="pole tekstowe 88">
            <a:extLst>
              <a:ext uri="{FF2B5EF4-FFF2-40B4-BE49-F238E27FC236}">
                <a16:creationId xmlns:a16="http://schemas.microsoft.com/office/drawing/2014/main" id="{0519E4D2-4F11-E7D7-2D82-656531BE8D9E}"/>
              </a:ext>
            </a:extLst>
          </p:cNvPr>
          <p:cNvSpPr txBox="1"/>
          <p:nvPr/>
        </p:nvSpPr>
        <p:spPr>
          <a:xfrm>
            <a:off x="4982840" y="2711363"/>
            <a:ext cx="1137403" cy="215444"/>
          </a:xfrm>
          <a:prstGeom prst="rect">
            <a:avLst/>
          </a:prstGeom>
          <a:noFill/>
        </p:spPr>
        <p:txBody>
          <a:bodyPr wrap="square">
            <a:spAutoFit/>
          </a:bodyPr>
          <a:lstStyle/>
          <a:p>
            <a:pPr algn="ctr"/>
            <a:r>
              <a:rPr lang="pl-PL" sz="800" dirty="0">
                <a:solidFill>
                  <a:srgbClr val="C2D500"/>
                </a:solidFill>
                <a:latin typeface="Proxima Nova" panose="02000506030000020004" pitchFamily="50" charset="0"/>
              </a:rPr>
              <a:t>30 (5,7)</a:t>
            </a:r>
            <a:endParaRPr lang="pl-PL" sz="800" baseline="30000" dirty="0">
              <a:solidFill>
                <a:srgbClr val="C2D500"/>
              </a:solidFill>
              <a:latin typeface="Proxima Nova" panose="02000506030000020004" pitchFamily="50" charset="0"/>
            </a:endParaRPr>
          </a:p>
        </p:txBody>
      </p:sp>
      <p:sp>
        <p:nvSpPr>
          <p:cNvPr id="90" name="pole tekstowe 89">
            <a:extLst>
              <a:ext uri="{FF2B5EF4-FFF2-40B4-BE49-F238E27FC236}">
                <a16:creationId xmlns:a16="http://schemas.microsoft.com/office/drawing/2014/main" id="{92D626B1-09A4-73C9-A832-9FCA2AC914A7}"/>
              </a:ext>
            </a:extLst>
          </p:cNvPr>
          <p:cNvSpPr txBox="1"/>
          <p:nvPr/>
        </p:nvSpPr>
        <p:spPr>
          <a:xfrm>
            <a:off x="4997539" y="3029826"/>
            <a:ext cx="1137403" cy="215444"/>
          </a:xfrm>
          <a:prstGeom prst="rect">
            <a:avLst/>
          </a:prstGeom>
          <a:noFill/>
        </p:spPr>
        <p:txBody>
          <a:bodyPr wrap="square">
            <a:spAutoFit/>
          </a:bodyPr>
          <a:lstStyle/>
          <a:p>
            <a:pPr algn="ctr"/>
            <a:r>
              <a:rPr lang="pl-PL" sz="800" dirty="0">
                <a:solidFill>
                  <a:srgbClr val="C2D500"/>
                </a:solidFill>
                <a:latin typeface="Proxima Nova" panose="02000506030000020004" pitchFamily="50" charset="0"/>
              </a:rPr>
              <a:t>17 (3,2)</a:t>
            </a:r>
            <a:endParaRPr lang="pl-PL" sz="800" baseline="30000" dirty="0">
              <a:solidFill>
                <a:srgbClr val="C2D500"/>
              </a:solidFill>
              <a:latin typeface="Proxima Nova" panose="02000506030000020004" pitchFamily="50" charset="0"/>
            </a:endParaRPr>
          </a:p>
        </p:txBody>
      </p:sp>
      <p:sp>
        <p:nvSpPr>
          <p:cNvPr id="91" name="pole tekstowe 90">
            <a:extLst>
              <a:ext uri="{FF2B5EF4-FFF2-40B4-BE49-F238E27FC236}">
                <a16:creationId xmlns:a16="http://schemas.microsoft.com/office/drawing/2014/main" id="{66A295DE-DE73-4801-75E5-A2A0BF67DED2}"/>
              </a:ext>
            </a:extLst>
          </p:cNvPr>
          <p:cNvSpPr txBox="1"/>
          <p:nvPr/>
        </p:nvSpPr>
        <p:spPr>
          <a:xfrm>
            <a:off x="5003642" y="3248490"/>
            <a:ext cx="1137403" cy="215444"/>
          </a:xfrm>
          <a:prstGeom prst="rect">
            <a:avLst/>
          </a:prstGeom>
          <a:noFill/>
        </p:spPr>
        <p:txBody>
          <a:bodyPr wrap="square">
            <a:spAutoFit/>
          </a:bodyPr>
          <a:lstStyle/>
          <a:p>
            <a:pPr algn="ctr"/>
            <a:r>
              <a:rPr lang="pl-PL" sz="800" dirty="0">
                <a:solidFill>
                  <a:srgbClr val="C2D500"/>
                </a:solidFill>
                <a:latin typeface="Proxima Nova" panose="02000506030000020004" pitchFamily="50" charset="0"/>
              </a:rPr>
              <a:t>0</a:t>
            </a:r>
          </a:p>
        </p:txBody>
      </p:sp>
      <p:sp>
        <p:nvSpPr>
          <p:cNvPr id="92" name="pole tekstowe 91">
            <a:extLst>
              <a:ext uri="{FF2B5EF4-FFF2-40B4-BE49-F238E27FC236}">
                <a16:creationId xmlns:a16="http://schemas.microsoft.com/office/drawing/2014/main" id="{FF2F0870-9C42-91C0-59AC-2C8193B59CD0}"/>
              </a:ext>
            </a:extLst>
          </p:cNvPr>
          <p:cNvSpPr txBox="1"/>
          <p:nvPr/>
        </p:nvSpPr>
        <p:spPr>
          <a:xfrm>
            <a:off x="6526272" y="1914452"/>
            <a:ext cx="1137403" cy="215444"/>
          </a:xfrm>
          <a:prstGeom prst="rect">
            <a:avLst/>
          </a:prstGeom>
          <a:noFill/>
        </p:spPr>
        <p:txBody>
          <a:bodyPr wrap="square">
            <a:spAutoFit/>
          </a:bodyPr>
          <a:lstStyle/>
          <a:p>
            <a:pPr algn="ctr"/>
            <a:r>
              <a:rPr lang="pl-PL" sz="800" dirty="0">
                <a:solidFill>
                  <a:srgbClr val="491D6C"/>
                </a:solidFill>
                <a:latin typeface="Proxima Nova" panose="02000506030000020004" pitchFamily="50" charset="0"/>
              </a:rPr>
              <a:t>510 (96,8)</a:t>
            </a:r>
            <a:endParaRPr lang="pl-PL" sz="800" baseline="30000" dirty="0">
              <a:solidFill>
                <a:srgbClr val="491D6C"/>
              </a:solidFill>
              <a:latin typeface="Proxima Nova" panose="02000506030000020004" pitchFamily="50" charset="0"/>
            </a:endParaRPr>
          </a:p>
        </p:txBody>
      </p:sp>
      <p:sp>
        <p:nvSpPr>
          <p:cNvPr id="93" name="pole tekstowe 92">
            <a:extLst>
              <a:ext uri="{FF2B5EF4-FFF2-40B4-BE49-F238E27FC236}">
                <a16:creationId xmlns:a16="http://schemas.microsoft.com/office/drawing/2014/main" id="{5A4527A4-AF2C-FF44-C42B-CE1D6127A2B6}"/>
              </a:ext>
            </a:extLst>
          </p:cNvPr>
          <p:cNvSpPr txBox="1"/>
          <p:nvPr/>
        </p:nvSpPr>
        <p:spPr>
          <a:xfrm>
            <a:off x="6513616" y="2170972"/>
            <a:ext cx="1137403" cy="215444"/>
          </a:xfrm>
          <a:prstGeom prst="rect">
            <a:avLst/>
          </a:prstGeom>
          <a:noFill/>
        </p:spPr>
        <p:txBody>
          <a:bodyPr wrap="square">
            <a:spAutoFit/>
          </a:bodyPr>
          <a:lstStyle/>
          <a:p>
            <a:pPr algn="ctr"/>
            <a:r>
              <a:rPr lang="pl-PL" sz="800" dirty="0">
                <a:solidFill>
                  <a:srgbClr val="491D6C"/>
                </a:solidFill>
                <a:latin typeface="Proxima Nova" panose="02000506030000020004" pitchFamily="50" charset="0"/>
              </a:rPr>
              <a:t>57 (27,4)</a:t>
            </a:r>
            <a:endParaRPr lang="pl-PL" sz="800" baseline="30000" dirty="0">
              <a:solidFill>
                <a:srgbClr val="491D6C"/>
              </a:solidFill>
              <a:latin typeface="Proxima Nova" panose="02000506030000020004" pitchFamily="50" charset="0"/>
            </a:endParaRPr>
          </a:p>
        </p:txBody>
      </p:sp>
      <p:sp>
        <p:nvSpPr>
          <p:cNvPr id="94" name="pole tekstowe 93">
            <a:extLst>
              <a:ext uri="{FF2B5EF4-FFF2-40B4-BE49-F238E27FC236}">
                <a16:creationId xmlns:a16="http://schemas.microsoft.com/office/drawing/2014/main" id="{4E9FF979-47EA-6E8E-9F43-9E6237155B75}"/>
              </a:ext>
            </a:extLst>
          </p:cNvPr>
          <p:cNvSpPr txBox="1"/>
          <p:nvPr/>
        </p:nvSpPr>
        <p:spPr>
          <a:xfrm>
            <a:off x="6531609" y="2415803"/>
            <a:ext cx="1137403" cy="215444"/>
          </a:xfrm>
          <a:prstGeom prst="rect">
            <a:avLst/>
          </a:prstGeom>
          <a:noFill/>
        </p:spPr>
        <p:txBody>
          <a:bodyPr wrap="square">
            <a:spAutoFit/>
          </a:bodyPr>
          <a:lstStyle/>
          <a:p>
            <a:pPr algn="ctr"/>
            <a:r>
              <a:rPr lang="pl-PL" sz="800" dirty="0">
                <a:solidFill>
                  <a:srgbClr val="491D6C"/>
                </a:solidFill>
                <a:latin typeface="Proxima Nova" panose="02000506030000020004" pitchFamily="50" charset="0"/>
              </a:rPr>
              <a:t>29 (13,9)</a:t>
            </a:r>
            <a:endParaRPr lang="pl-PL" sz="800" baseline="30000" dirty="0">
              <a:solidFill>
                <a:srgbClr val="491D6C"/>
              </a:solidFill>
              <a:latin typeface="Proxima Nova" panose="02000506030000020004" pitchFamily="50" charset="0"/>
            </a:endParaRPr>
          </a:p>
        </p:txBody>
      </p:sp>
      <p:sp>
        <p:nvSpPr>
          <p:cNvPr id="95" name="pole tekstowe 94">
            <a:extLst>
              <a:ext uri="{FF2B5EF4-FFF2-40B4-BE49-F238E27FC236}">
                <a16:creationId xmlns:a16="http://schemas.microsoft.com/office/drawing/2014/main" id="{996A11F4-927F-A749-A4FF-D9A1E8952C93}"/>
              </a:ext>
            </a:extLst>
          </p:cNvPr>
          <p:cNvSpPr txBox="1"/>
          <p:nvPr/>
        </p:nvSpPr>
        <p:spPr>
          <a:xfrm>
            <a:off x="6516599" y="2711363"/>
            <a:ext cx="1137403" cy="215444"/>
          </a:xfrm>
          <a:prstGeom prst="rect">
            <a:avLst/>
          </a:prstGeom>
          <a:noFill/>
        </p:spPr>
        <p:txBody>
          <a:bodyPr wrap="square">
            <a:spAutoFit/>
          </a:bodyPr>
          <a:lstStyle/>
          <a:p>
            <a:pPr algn="ctr"/>
            <a:r>
              <a:rPr lang="pl-PL" sz="800" dirty="0">
                <a:solidFill>
                  <a:srgbClr val="491D6C"/>
                </a:solidFill>
                <a:latin typeface="Proxima Nova" panose="02000506030000020004" pitchFamily="50" charset="0"/>
              </a:rPr>
              <a:t>16 (7,7)</a:t>
            </a:r>
            <a:endParaRPr lang="pl-PL" sz="800" baseline="30000" dirty="0">
              <a:solidFill>
                <a:srgbClr val="491D6C"/>
              </a:solidFill>
              <a:latin typeface="Proxima Nova" panose="02000506030000020004" pitchFamily="50" charset="0"/>
            </a:endParaRPr>
          </a:p>
        </p:txBody>
      </p:sp>
      <p:sp>
        <p:nvSpPr>
          <p:cNvPr id="96" name="pole tekstowe 95">
            <a:extLst>
              <a:ext uri="{FF2B5EF4-FFF2-40B4-BE49-F238E27FC236}">
                <a16:creationId xmlns:a16="http://schemas.microsoft.com/office/drawing/2014/main" id="{D07D02E1-9367-F672-BC83-9A2F4E929EE9}"/>
              </a:ext>
            </a:extLst>
          </p:cNvPr>
          <p:cNvSpPr txBox="1"/>
          <p:nvPr/>
        </p:nvSpPr>
        <p:spPr>
          <a:xfrm>
            <a:off x="6532424" y="3025864"/>
            <a:ext cx="1137403" cy="215444"/>
          </a:xfrm>
          <a:prstGeom prst="rect">
            <a:avLst/>
          </a:prstGeom>
          <a:noFill/>
        </p:spPr>
        <p:txBody>
          <a:bodyPr wrap="square">
            <a:spAutoFit/>
          </a:bodyPr>
          <a:lstStyle/>
          <a:p>
            <a:pPr algn="ctr"/>
            <a:r>
              <a:rPr lang="pl-PL" sz="800" dirty="0">
                <a:solidFill>
                  <a:srgbClr val="491D6C"/>
                </a:solidFill>
                <a:latin typeface="Proxima Nova" panose="02000506030000020004" pitchFamily="50" charset="0"/>
              </a:rPr>
              <a:t>17 (3,2)</a:t>
            </a:r>
            <a:endParaRPr lang="pl-PL" sz="800" baseline="30000" dirty="0">
              <a:solidFill>
                <a:srgbClr val="491D6C"/>
              </a:solidFill>
              <a:latin typeface="Proxima Nova" panose="02000506030000020004" pitchFamily="50" charset="0"/>
            </a:endParaRPr>
          </a:p>
        </p:txBody>
      </p:sp>
      <p:sp>
        <p:nvSpPr>
          <p:cNvPr id="97" name="pole tekstowe 96">
            <a:extLst>
              <a:ext uri="{FF2B5EF4-FFF2-40B4-BE49-F238E27FC236}">
                <a16:creationId xmlns:a16="http://schemas.microsoft.com/office/drawing/2014/main" id="{F24BC604-C9D1-9AB0-D778-3C694BCF1DCA}"/>
              </a:ext>
            </a:extLst>
          </p:cNvPr>
          <p:cNvSpPr txBox="1"/>
          <p:nvPr/>
        </p:nvSpPr>
        <p:spPr>
          <a:xfrm>
            <a:off x="6522755" y="3254458"/>
            <a:ext cx="1137403" cy="215444"/>
          </a:xfrm>
          <a:prstGeom prst="rect">
            <a:avLst/>
          </a:prstGeom>
          <a:noFill/>
        </p:spPr>
        <p:txBody>
          <a:bodyPr wrap="square">
            <a:spAutoFit/>
          </a:bodyPr>
          <a:lstStyle/>
          <a:p>
            <a:pPr algn="ctr"/>
            <a:r>
              <a:rPr lang="pl-PL" sz="800" dirty="0">
                <a:solidFill>
                  <a:srgbClr val="491D6C"/>
                </a:solidFill>
                <a:latin typeface="Proxima Nova" panose="02000506030000020004" pitchFamily="50" charset="0"/>
              </a:rPr>
              <a:t>3 (1,4)</a:t>
            </a:r>
            <a:endParaRPr lang="pl-PL" sz="800" baseline="30000" dirty="0">
              <a:solidFill>
                <a:srgbClr val="491D6C"/>
              </a:solidFill>
              <a:latin typeface="Proxima Nova" panose="02000506030000020004" pitchFamily="50" charset="0"/>
            </a:endParaRPr>
          </a:p>
        </p:txBody>
      </p:sp>
      <p:pic>
        <p:nvPicPr>
          <p:cNvPr id="152" name="Obraz 151">
            <a:extLst>
              <a:ext uri="{FF2B5EF4-FFF2-40B4-BE49-F238E27FC236}">
                <a16:creationId xmlns:a16="http://schemas.microsoft.com/office/drawing/2014/main" id="{76376233-8C6E-BABA-71E1-9E7EA6A75C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8819" y="3560576"/>
            <a:ext cx="7050148" cy="2804489"/>
          </a:xfrm>
          <a:prstGeom prst="rect">
            <a:avLst/>
          </a:prstGeom>
        </p:spPr>
      </p:pic>
      <p:pic>
        <p:nvPicPr>
          <p:cNvPr id="153" name="Obraz 152">
            <a:extLst>
              <a:ext uri="{FF2B5EF4-FFF2-40B4-BE49-F238E27FC236}">
                <a16:creationId xmlns:a16="http://schemas.microsoft.com/office/drawing/2014/main" id="{538A2484-E359-4AB9-3C83-CB37770CC7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V="1">
            <a:off x="1775098" y="3713444"/>
            <a:ext cx="6319851" cy="594165"/>
          </a:xfrm>
          <a:prstGeom prst="rect">
            <a:avLst/>
          </a:prstGeom>
        </p:spPr>
      </p:pic>
      <p:sp>
        <p:nvSpPr>
          <p:cNvPr id="154" name="pole tekstowe 153">
            <a:extLst>
              <a:ext uri="{FF2B5EF4-FFF2-40B4-BE49-F238E27FC236}">
                <a16:creationId xmlns:a16="http://schemas.microsoft.com/office/drawing/2014/main" id="{BA8B213A-EFAF-301C-701A-0A3370B27824}"/>
              </a:ext>
            </a:extLst>
          </p:cNvPr>
          <p:cNvSpPr txBox="1"/>
          <p:nvPr/>
        </p:nvSpPr>
        <p:spPr>
          <a:xfrm>
            <a:off x="2250458" y="3822418"/>
            <a:ext cx="5491021" cy="369332"/>
          </a:xfrm>
          <a:prstGeom prst="rect">
            <a:avLst/>
          </a:prstGeom>
          <a:noFill/>
        </p:spPr>
        <p:txBody>
          <a:bodyPr wrap="square">
            <a:spAutoFit/>
          </a:bodyPr>
          <a:lstStyle/>
          <a:p>
            <a:r>
              <a:rPr lang="pl-PL" sz="900" b="1" dirty="0">
                <a:solidFill>
                  <a:schemeClr val="bg1"/>
                </a:solidFill>
                <a:latin typeface="Proxima Nova" panose="02000506030000020004" pitchFamily="50" charset="0"/>
              </a:rPr>
              <a:t>Zdarzenia niepożądane o szczególnym znaczeniu według terminu grupowego i stopnia nasilenia, n (%)</a:t>
            </a:r>
          </a:p>
        </p:txBody>
      </p:sp>
      <p:cxnSp>
        <p:nvCxnSpPr>
          <p:cNvPr id="155" name="Łącznik prosty 154">
            <a:extLst>
              <a:ext uri="{FF2B5EF4-FFF2-40B4-BE49-F238E27FC236}">
                <a16:creationId xmlns:a16="http://schemas.microsoft.com/office/drawing/2014/main" id="{62895A9E-FEF3-23D2-DE79-1B441C196ED2}"/>
              </a:ext>
            </a:extLst>
          </p:cNvPr>
          <p:cNvCxnSpPr>
            <a:cxnSpLocks/>
          </p:cNvCxnSpPr>
          <p:nvPr/>
        </p:nvCxnSpPr>
        <p:spPr>
          <a:xfrm>
            <a:off x="1858850" y="4581533"/>
            <a:ext cx="6099187"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157" name="Łącznik prosty 156">
            <a:extLst>
              <a:ext uri="{FF2B5EF4-FFF2-40B4-BE49-F238E27FC236}">
                <a16:creationId xmlns:a16="http://schemas.microsoft.com/office/drawing/2014/main" id="{6F5C3CCB-F70B-9ACF-756B-BBD289ABF8A0}"/>
              </a:ext>
            </a:extLst>
          </p:cNvPr>
          <p:cNvCxnSpPr>
            <a:cxnSpLocks/>
          </p:cNvCxnSpPr>
          <p:nvPr/>
        </p:nvCxnSpPr>
        <p:spPr>
          <a:xfrm>
            <a:off x="1858849" y="4788939"/>
            <a:ext cx="6099187"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158" name="Łącznik prosty 157">
            <a:extLst>
              <a:ext uri="{FF2B5EF4-FFF2-40B4-BE49-F238E27FC236}">
                <a16:creationId xmlns:a16="http://schemas.microsoft.com/office/drawing/2014/main" id="{2559F585-380C-B325-0FF9-E0CD0CF22A69}"/>
              </a:ext>
            </a:extLst>
          </p:cNvPr>
          <p:cNvCxnSpPr>
            <a:cxnSpLocks/>
          </p:cNvCxnSpPr>
          <p:nvPr/>
        </p:nvCxnSpPr>
        <p:spPr>
          <a:xfrm>
            <a:off x="1858850" y="5006474"/>
            <a:ext cx="6099187"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159" name="Łącznik prosty 158">
            <a:extLst>
              <a:ext uri="{FF2B5EF4-FFF2-40B4-BE49-F238E27FC236}">
                <a16:creationId xmlns:a16="http://schemas.microsoft.com/office/drawing/2014/main" id="{BFE8B0A0-2CFF-FD64-74AC-338C98E37537}"/>
              </a:ext>
            </a:extLst>
          </p:cNvPr>
          <p:cNvCxnSpPr>
            <a:cxnSpLocks/>
          </p:cNvCxnSpPr>
          <p:nvPr/>
        </p:nvCxnSpPr>
        <p:spPr>
          <a:xfrm>
            <a:off x="1858849" y="5212707"/>
            <a:ext cx="6099187"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160" name="Łącznik prosty 159">
            <a:extLst>
              <a:ext uri="{FF2B5EF4-FFF2-40B4-BE49-F238E27FC236}">
                <a16:creationId xmlns:a16="http://schemas.microsoft.com/office/drawing/2014/main" id="{F32FB175-F498-3567-37D7-0AA156F95EB3}"/>
              </a:ext>
            </a:extLst>
          </p:cNvPr>
          <p:cNvCxnSpPr>
            <a:cxnSpLocks/>
          </p:cNvCxnSpPr>
          <p:nvPr/>
        </p:nvCxnSpPr>
        <p:spPr>
          <a:xfrm>
            <a:off x="1858849" y="5438420"/>
            <a:ext cx="6099187"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161" name="Łącznik prosty 160">
            <a:extLst>
              <a:ext uri="{FF2B5EF4-FFF2-40B4-BE49-F238E27FC236}">
                <a16:creationId xmlns:a16="http://schemas.microsoft.com/office/drawing/2014/main" id="{2E6CADCF-9A90-3D61-FC1C-347C335744F4}"/>
              </a:ext>
            </a:extLst>
          </p:cNvPr>
          <p:cNvCxnSpPr>
            <a:cxnSpLocks/>
          </p:cNvCxnSpPr>
          <p:nvPr/>
        </p:nvCxnSpPr>
        <p:spPr>
          <a:xfrm>
            <a:off x="1858849" y="5733549"/>
            <a:ext cx="6099187"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sp>
        <p:nvSpPr>
          <p:cNvPr id="162" name="pole tekstowe 161">
            <a:extLst>
              <a:ext uri="{FF2B5EF4-FFF2-40B4-BE49-F238E27FC236}">
                <a16:creationId xmlns:a16="http://schemas.microsoft.com/office/drawing/2014/main" id="{D5330469-C696-3AFC-DB80-74B9F4096566}"/>
              </a:ext>
            </a:extLst>
          </p:cNvPr>
          <p:cNvSpPr txBox="1"/>
          <p:nvPr/>
        </p:nvSpPr>
        <p:spPr>
          <a:xfrm>
            <a:off x="3744850" y="4282767"/>
            <a:ext cx="881703" cy="307777"/>
          </a:xfrm>
          <a:prstGeom prst="rect">
            <a:avLst/>
          </a:prstGeom>
          <a:noFill/>
        </p:spPr>
        <p:txBody>
          <a:bodyPr wrap="square">
            <a:spAutoFit/>
          </a:bodyPr>
          <a:lstStyle/>
          <a:p>
            <a:pPr algn="ctr"/>
            <a:r>
              <a:rPr lang="pl-PL" sz="700" b="1" dirty="0">
                <a:solidFill>
                  <a:srgbClr val="491D6C"/>
                </a:solidFill>
                <a:latin typeface="Proxima Nova" panose="02000506030000020004" pitchFamily="50" charset="0"/>
              </a:rPr>
              <a:t>Dowolnego</a:t>
            </a:r>
          </a:p>
          <a:p>
            <a:pPr algn="ctr"/>
            <a:r>
              <a:rPr lang="pl-PL" sz="700" b="1" dirty="0">
                <a:solidFill>
                  <a:srgbClr val="491D6C"/>
                </a:solidFill>
                <a:latin typeface="Proxima Nova" panose="02000506030000020004" pitchFamily="50" charset="0"/>
              </a:rPr>
              <a:t>stopnia</a:t>
            </a:r>
          </a:p>
        </p:txBody>
      </p:sp>
      <p:sp>
        <p:nvSpPr>
          <p:cNvPr id="163" name="pole tekstowe 162">
            <a:extLst>
              <a:ext uri="{FF2B5EF4-FFF2-40B4-BE49-F238E27FC236}">
                <a16:creationId xmlns:a16="http://schemas.microsoft.com/office/drawing/2014/main" id="{BEE0E1EE-9404-5231-B19E-4B98FA4A8896}"/>
              </a:ext>
            </a:extLst>
          </p:cNvPr>
          <p:cNvSpPr txBox="1"/>
          <p:nvPr/>
        </p:nvSpPr>
        <p:spPr>
          <a:xfrm>
            <a:off x="4386291" y="4291144"/>
            <a:ext cx="800033" cy="200055"/>
          </a:xfrm>
          <a:prstGeom prst="rect">
            <a:avLst/>
          </a:prstGeom>
          <a:noFill/>
        </p:spPr>
        <p:txBody>
          <a:bodyPr wrap="square">
            <a:spAutoFit/>
          </a:bodyPr>
          <a:lstStyle/>
          <a:p>
            <a:pPr algn="ctr"/>
            <a:r>
              <a:rPr lang="pl-PL" sz="700" b="1" dirty="0">
                <a:solidFill>
                  <a:srgbClr val="491D6C"/>
                </a:solidFill>
                <a:latin typeface="Proxima Nova" panose="02000506030000020004" pitchFamily="50" charset="0"/>
              </a:rPr>
              <a:t>Stopnia ≥ 3</a:t>
            </a:r>
          </a:p>
        </p:txBody>
      </p:sp>
      <p:sp>
        <p:nvSpPr>
          <p:cNvPr id="164" name="pole tekstowe 163">
            <a:extLst>
              <a:ext uri="{FF2B5EF4-FFF2-40B4-BE49-F238E27FC236}">
                <a16:creationId xmlns:a16="http://schemas.microsoft.com/office/drawing/2014/main" id="{F9489BBE-32DB-3ED4-A387-1A4DD946B7D5}"/>
              </a:ext>
            </a:extLst>
          </p:cNvPr>
          <p:cNvSpPr txBox="1"/>
          <p:nvPr/>
        </p:nvSpPr>
        <p:spPr>
          <a:xfrm>
            <a:off x="5122991" y="4282766"/>
            <a:ext cx="721545" cy="307777"/>
          </a:xfrm>
          <a:prstGeom prst="rect">
            <a:avLst/>
          </a:prstGeom>
          <a:noFill/>
        </p:spPr>
        <p:txBody>
          <a:bodyPr wrap="square">
            <a:spAutoFit/>
          </a:bodyPr>
          <a:lstStyle/>
          <a:p>
            <a:pPr algn="ctr"/>
            <a:r>
              <a:rPr lang="pl-PL" sz="700" b="1" dirty="0">
                <a:solidFill>
                  <a:srgbClr val="491D6C"/>
                </a:solidFill>
                <a:latin typeface="Proxima Nova" panose="02000506030000020004" pitchFamily="50" charset="0"/>
              </a:rPr>
              <a:t>Dowolnego </a:t>
            </a:r>
          </a:p>
          <a:p>
            <a:pPr algn="ctr"/>
            <a:r>
              <a:rPr lang="pl-PL" sz="700" b="1" dirty="0">
                <a:solidFill>
                  <a:srgbClr val="491D6C"/>
                </a:solidFill>
                <a:latin typeface="Proxima Nova" panose="02000506030000020004" pitchFamily="50" charset="0"/>
              </a:rPr>
              <a:t>stopnia</a:t>
            </a:r>
          </a:p>
        </p:txBody>
      </p:sp>
      <p:sp>
        <p:nvSpPr>
          <p:cNvPr id="165" name="pole tekstowe 164">
            <a:extLst>
              <a:ext uri="{FF2B5EF4-FFF2-40B4-BE49-F238E27FC236}">
                <a16:creationId xmlns:a16="http://schemas.microsoft.com/office/drawing/2014/main" id="{638DFD48-1BA0-4BC0-8FCE-39145B114D5B}"/>
              </a:ext>
            </a:extLst>
          </p:cNvPr>
          <p:cNvSpPr txBox="1"/>
          <p:nvPr/>
        </p:nvSpPr>
        <p:spPr>
          <a:xfrm>
            <a:off x="5763887" y="4290462"/>
            <a:ext cx="800033" cy="200055"/>
          </a:xfrm>
          <a:prstGeom prst="rect">
            <a:avLst/>
          </a:prstGeom>
          <a:noFill/>
        </p:spPr>
        <p:txBody>
          <a:bodyPr wrap="square">
            <a:spAutoFit/>
          </a:bodyPr>
          <a:lstStyle/>
          <a:p>
            <a:pPr algn="ctr"/>
            <a:r>
              <a:rPr lang="pl-PL" sz="700" b="1" dirty="0">
                <a:solidFill>
                  <a:srgbClr val="491D6C"/>
                </a:solidFill>
                <a:latin typeface="Proxima Nova" panose="02000506030000020004" pitchFamily="50" charset="0"/>
              </a:rPr>
              <a:t>Stopnia ≥ 3</a:t>
            </a:r>
          </a:p>
        </p:txBody>
      </p:sp>
      <p:sp>
        <p:nvSpPr>
          <p:cNvPr id="166" name="pole tekstowe 165">
            <a:extLst>
              <a:ext uri="{FF2B5EF4-FFF2-40B4-BE49-F238E27FC236}">
                <a16:creationId xmlns:a16="http://schemas.microsoft.com/office/drawing/2014/main" id="{9FE88949-FBFD-9DCA-95AC-7ECD024124D8}"/>
              </a:ext>
            </a:extLst>
          </p:cNvPr>
          <p:cNvSpPr txBox="1"/>
          <p:nvPr/>
        </p:nvSpPr>
        <p:spPr>
          <a:xfrm>
            <a:off x="6546054" y="4273756"/>
            <a:ext cx="721545" cy="307777"/>
          </a:xfrm>
          <a:prstGeom prst="rect">
            <a:avLst/>
          </a:prstGeom>
          <a:noFill/>
        </p:spPr>
        <p:txBody>
          <a:bodyPr wrap="square">
            <a:spAutoFit/>
          </a:bodyPr>
          <a:lstStyle/>
          <a:p>
            <a:pPr algn="ctr"/>
            <a:r>
              <a:rPr lang="pl-PL" sz="700" b="1" dirty="0">
                <a:solidFill>
                  <a:srgbClr val="491D6C"/>
                </a:solidFill>
                <a:latin typeface="Proxima Nova" panose="02000506030000020004" pitchFamily="50" charset="0"/>
              </a:rPr>
              <a:t>Dowolnego </a:t>
            </a:r>
          </a:p>
          <a:p>
            <a:pPr algn="ctr"/>
            <a:r>
              <a:rPr lang="pl-PL" sz="700" b="1" dirty="0">
                <a:solidFill>
                  <a:srgbClr val="491D6C"/>
                </a:solidFill>
                <a:latin typeface="Proxima Nova" panose="02000506030000020004" pitchFamily="50" charset="0"/>
              </a:rPr>
              <a:t>stopnia</a:t>
            </a:r>
          </a:p>
        </p:txBody>
      </p:sp>
      <p:sp>
        <p:nvSpPr>
          <p:cNvPr id="167" name="pole tekstowe 166">
            <a:extLst>
              <a:ext uri="{FF2B5EF4-FFF2-40B4-BE49-F238E27FC236}">
                <a16:creationId xmlns:a16="http://schemas.microsoft.com/office/drawing/2014/main" id="{981700E6-02A3-FAAE-D927-CDD44D1C261F}"/>
              </a:ext>
            </a:extLst>
          </p:cNvPr>
          <p:cNvSpPr txBox="1"/>
          <p:nvPr/>
        </p:nvSpPr>
        <p:spPr>
          <a:xfrm>
            <a:off x="7208489" y="4290462"/>
            <a:ext cx="800033" cy="200055"/>
          </a:xfrm>
          <a:prstGeom prst="rect">
            <a:avLst/>
          </a:prstGeom>
          <a:noFill/>
        </p:spPr>
        <p:txBody>
          <a:bodyPr wrap="square">
            <a:spAutoFit/>
          </a:bodyPr>
          <a:lstStyle/>
          <a:p>
            <a:pPr algn="ctr"/>
            <a:r>
              <a:rPr lang="pl-PL" sz="700" b="1" dirty="0">
                <a:solidFill>
                  <a:srgbClr val="491D6C"/>
                </a:solidFill>
                <a:latin typeface="Proxima Nova" panose="02000506030000020004" pitchFamily="50" charset="0"/>
              </a:rPr>
              <a:t>Stopnia ≥ 3</a:t>
            </a:r>
          </a:p>
        </p:txBody>
      </p:sp>
      <p:sp>
        <p:nvSpPr>
          <p:cNvPr id="168" name="pole tekstowe 167">
            <a:extLst>
              <a:ext uri="{FF2B5EF4-FFF2-40B4-BE49-F238E27FC236}">
                <a16:creationId xmlns:a16="http://schemas.microsoft.com/office/drawing/2014/main" id="{7002D25B-7F5B-562E-BAFF-B36946A10526}"/>
              </a:ext>
            </a:extLst>
          </p:cNvPr>
          <p:cNvSpPr txBox="1"/>
          <p:nvPr/>
        </p:nvSpPr>
        <p:spPr>
          <a:xfrm>
            <a:off x="1765026" y="4587919"/>
            <a:ext cx="1034883" cy="200055"/>
          </a:xfrm>
          <a:prstGeom prst="rect">
            <a:avLst/>
          </a:prstGeom>
          <a:noFill/>
        </p:spPr>
        <p:txBody>
          <a:bodyPr wrap="square">
            <a:spAutoFit/>
          </a:bodyPr>
          <a:lstStyle/>
          <a:p>
            <a:r>
              <a:rPr lang="pl-PL" sz="700" b="1" dirty="0">
                <a:solidFill>
                  <a:srgbClr val="491D6C"/>
                </a:solidFill>
                <a:latin typeface="Proxima Nova" panose="02000506030000020004" pitchFamily="50" charset="0"/>
              </a:rPr>
              <a:t>Wysypka skórna</a:t>
            </a:r>
          </a:p>
        </p:txBody>
      </p:sp>
      <p:sp>
        <p:nvSpPr>
          <p:cNvPr id="169" name="pole tekstowe 168">
            <a:extLst>
              <a:ext uri="{FF2B5EF4-FFF2-40B4-BE49-F238E27FC236}">
                <a16:creationId xmlns:a16="http://schemas.microsoft.com/office/drawing/2014/main" id="{424C05CC-6EED-EEAA-338D-9E47E63C4E5F}"/>
              </a:ext>
            </a:extLst>
          </p:cNvPr>
          <p:cNvSpPr txBox="1"/>
          <p:nvPr/>
        </p:nvSpPr>
        <p:spPr>
          <a:xfrm>
            <a:off x="1775098" y="4802555"/>
            <a:ext cx="881703" cy="203681"/>
          </a:xfrm>
          <a:prstGeom prst="rect">
            <a:avLst/>
          </a:prstGeom>
          <a:noFill/>
        </p:spPr>
        <p:txBody>
          <a:bodyPr wrap="square">
            <a:spAutoFit/>
          </a:bodyPr>
          <a:lstStyle/>
          <a:p>
            <a:r>
              <a:rPr lang="pl-PL" sz="700" b="1" dirty="0">
                <a:solidFill>
                  <a:srgbClr val="491D6C"/>
                </a:solidFill>
                <a:latin typeface="Proxima Nova" panose="02000506030000020004" pitchFamily="50" charset="0"/>
              </a:rPr>
              <a:t>Złamanie</a:t>
            </a:r>
          </a:p>
        </p:txBody>
      </p:sp>
      <p:sp>
        <p:nvSpPr>
          <p:cNvPr id="170" name="pole tekstowe 169">
            <a:extLst>
              <a:ext uri="{FF2B5EF4-FFF2-40B4-BE49-F238E27FC236}">
                <a16:creationId xmlns:a16="http://schemas.microsoft.com/office/drawing/2014/main" id="{771EE163-1EC5-C6A5-608F-C1BED9F01802}"/>
              </a:ext>
            </a:extLst>
          </p:cNvPr>
          <p:cNvSpPr txBox="1"/>
          <p:nvPr/>
        </p:nvSpPr>
        <p:spPr>
          <a:xfrm>
            <a:off x="1779119" y="5009026"/>
            <a:ext cx="881703" cy="203681"/>
          </a:xfrm>
          <a:prstGeom prst="rect">
            <a:avLst/>
          </a:prstGeom>
          <a:noFill/>
        </p:spPr>
        <p:txBody>
          <a:bodyPr wrap="square">
            <a:spAutoFit/>
          </a:bodyPr>
          <a:lstStyle/>
          <a:p>
            <a:r>
              <a:rPr lang="pl-PL" sz="700" b="1" dirty="0">
                <a:solidFill>
                  <a:srgbClr val="491D6C"/>
                </a:solidFill>
                <a:latin typeface="Proxima Nova" panose="02000506030000020004" pitchFamily="50" charset="0"/>
              </a:rPr>
              <a:t>Upadek</a:t>
            </a:r>
          </a:p>
        </p:txBody>
      </p:sp>
      <p:sp>
        <p:nvSpPr>
          <p:cNvPr id="171" name="pole tekstowe 170">
            <a:extLst>
              <a:ext uri="{FF2B5EF4-FFF2-40B4-BE49-F238E27FC236}">
                <a16:creationId xmlns:a16="http://schemas.microsoft.com/office/drawing/2014/main" id="{0C54D353-4915-BCCE-0400-22232C4F6F4A}"/>
              </a:ext>
            </a:extLst>
          </p:cNvPr>
          <p:cNvSpPr txBox="1"/>
          <p:nvPr/>
        </p:nvSpPr>
        <p:spPr>
          <a:xfrm>
            <a:off x="1778398" y="5216539"/>
            <a:ext cx="1671069" cy="200055"/>
          </a:xfrm>
          <a:prstGeom prst="rect">
            <a:avLst/>
          </a:prstGeom>
          <a:noFill/>
        </p:spPr>
        <p:txBody>
          <a:bodyPr wrap="square">
            <a:spAutoFit/>
          </a:bodyPr>
          <a:lstStyle/>
          <a:p>
            <a:r>
              <a:rPr lang="pl-PL" sz="700" b="1" dirty="0">
                <a:solidFill>
                  <a:srgbClr val="491D6C"/>
                </a:solidFill>
                <a:latin typeface="Proxima Nova" panose="02000506030000020004" pitchFamily="50" charset="0"/>
              </a:rPr>
              <a:t>Choroba niedokrwienna serca</a:t>
            </a:r>
          </a:p>
        </p:txBody>
      </p:sp>
      <p:sp>
        <p:nvSpPr>
          <p:cNvPr id="172" name="pole tekstowe 171">
            <a:extLst>
              <a:ext uri="{FF2B5EF4-FFF2-40B4-BE49-F238E27FC236}">
                <a16:creationId xmlns:a16="http://schemas.microsoft.com/office/drawing/2014/main" id="{8910B033-4EDC-B105-31A0-BBD5E5BACF94}"/>
              </a:ext>
            </a:extLst>
          </p:cNvPr>
          <p:cNvSpPr txBox="1"/>
          <p:nvPr/>
        </p:nvSpPr>
        <p:spPr>
          <a:xfrm>
            <a:off x="1775098" y="5437492"/>
            <a:ext cx="1511663" cy="307777"/>
          </a:xfrm>
          <a:prstGeom prst="rect">
            <a:avLst/>
          </a:prstGeom>
          <a:noFill/>
        </p:spPr>
        <p:txBody>
          <a:bodyPr wrap="square">
            <a:spAutoFit/>
          </a:bodyPr>
          <a:lstStyle/>
          <a:p>
            <a:r>
              <a:rPr lang="pl-PL" sz="700" b="1" dirty="0">
                <a:solidFill>
                  <a:srgbClr val="491D6C"/>
                </a:solidFill>
                <a:latin typeface="Proxima Nova" panose="02000506030000020004" pitchFamily="50" charset="0"/>
              </a:rPr>
              <a:t>Incydent niedokrwienny naczyniowo-mózgowy</a:t>
            </a:r>
          </a:p>
        </p:txBody>
      </p:sp>
      <p:sp>
        <p:nvSpPr>
          <p:cNvPr id="173" name="pole tekstowe 172">
            <a:extLst>
              <a:ext uri="{FF2B5EF4-FFF2-40B4-BE49-F238E27FC236}">
                <a16:creationId xmlns:a16="http://schemas.microsoft.com/office/drawing/2014/main" id="{68B7D576-5C6C-5837-A7AF-7D91BB5F224F}"/>
              </a:ext>
            </a:extLst>
          </p:cNvPr>
          <p:cNvSpPr txBox="1"/>
          <p:nvPr/>
        </p:nvSpPr>
        <p:spPr>
          <a:xfrm>
            <a:off x="1775097" y="5764532"/>
            <a:ext cx="1511663" cy="200055"/>
          </a:xfrm>
          <a:prstGeom prst="rect">
            <a:avLst/>
          </a:prstGeom>
          <a:noFill/>
        </p:spPr>
        <p:txBody>
          <a:bodyPr wrap="square">
            <a:spAutoFit/>
          </a:bodyPr>
          <a:lstStyle/>
          <a:p>
            <a:r>
              <a:rPr lang="pl-PL" sz="700" b="1" dirty="0">
                <a:solidFill>
                  <a:srgbClr val="491D6C"/>
                </a:solidFill>
                <a:latin typeface="Proxima Nova" panose="02000506030000020004" pitchFamily="50" charset="0"/>
              </a:rPr>
              <a:t>Napad drgawkowy</a:t>
            </a:r>
          </a:p>
        </p:txBody>
      </p:sp>
      <p:sp>
        <p:nvSpPr>
          <p:cNvPr id="174" name="pole tekstowe 173">
            <a:extLst>
              <a:ext uri="{FF2B5EF4-FFF2-40B4-BE49-F238E27FC236}">
                <a16:creationId xmlns:a16="http://schemas.microsoft.com/office/drawing/2014/main" id="{ACCB1207-36AF-9AC3-7093-DE66D45AC873}"/>
              </a:ext>
            </a:extLst>
          </p:cNvPr>
          <p:cNvSpPr txBox="1"/>
          <p:nvPr/>
        </p:nvSpPr>
        <p:spPr>
          <a:xfrm>
            <a:off x="3616999" y="4576529"/>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153 (29,2)</a:t>
            </a:r>
          </a:p>
        </p:txBody>
      </p:sp>
      <p:sp>
        <p:nvSpPr>
          <p:cNvPr id="175" name="pole tekstowe 174">
            <a:extLst>
              <a:ext uri="{FF2B5EF4-FFF2-40B4-BE49-F238E27FC236}">
                <a16:creationId xmlns:a16="http://schemas.microsoft.com/office/drawing/2014/main" id="{8A6EF045-D9F1-A8BB-7444-8E1DEF729BEB}"/>
              </a:ext>
            </a:extLst>
          </p:cNvPr>
          <p:cNvSpPr txBox="1"/>
          <p:nvPr/>
        </p:nvSpPr>
        <p:spPr>
          <a:xfrm>
            <a:off x="3616999" y="4804608"/>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54 (10,3)</a:t>
            </a:r>
          </a:p>
        </p:txBody>
      </p:sp>
      <p:sp>
        <p:nvSpPr>
          <p:cNvPr id="176" name="pole tekstowe 175">
            <a:extLst>
              <a:ext uri="{FF2B5EF4-FFF2-40B4-BE49-F238E27FC236}">
                <a16:creationId xmlns:a16="http://schemas.microsoft.com/office/drawing/2014/main" id="{1F9459CA-B16E-0737-72CF-D5E29039FD81}"/>
              </a:ext>
            </a:extLst>
          </p:cNvPr>
          <p:cNvSpPr txBox="1"/>
          <p:nvPr/>
        </p:nvSpPr>
        <p:spPr>
          <a:xfrm>
            <a:off x="3621020" y="5008016"/>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49 (9,4)</a:t>
            </a:r>
          </a:p>
        </p:txBody>
      </p:sp>
      <p:sp>
        <p:nvSpPr>
          <p:cNvPr id="177" name="pole tekstowe 176">
            <a:extLst>
              <a:ext uri="{FF2B5EF4-FFF2-40B4-BE49-F238E27FC236}">
                <a16:creationId xmlns:a16="http://schemas.microsoft.com/office/drawing/2014/main" id="{DACA7903-2869-873F-281D-2B951CBD50A6}"/>
              </a:ext>
            </a:extLst>
          </p:cNvPr>
          <p:cNvSpPr txBox="1"/>
          <p:nvPr/>
        </p:nvSpPr>
        <p:spPr>
          <a:xfrm>
            <a:off x="3622715" y="5231360"/>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31 (5,9)</a:t>
            </a:r>
          </a:p>
        </p:txBody>
      </p:sp>
      <p:sp>
        <p:nvSpPr>
          <p:cNvPr id="178" name="pole tekstowe 177">
            <a:extLst>
              <a:ext uri="{FF2B5EF4-FFF2-40B4-BE49-F238E27FC236}">
                <a16:creationId xmlns:a16="http://schemas.microsoft.com/office/drawing/2014/main" id="{91B4C5ED-027C-A58E-2A14-7A958BF45A3F}"/>
              </a:ext>
            </a:extLst>
          </p:cNvPr>
          <p:cNvSpPr txBox="1"/>
          <p:nvPr/>
        </p:nvSpPr>
        <p:spPr>
          <a:xfrm>
            <a:off x="3616999" y="5496542"/>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13 (2,5)</a:t>
            </a:r>
          </a:p>
        </p:txBody>
      </p:sp>
      <p:sp>
        <p:nvSpPr>
          <p:cNvPr id="179" name="pole tekstowe 178">
            <a:extLst>
              <a:ext uri="{FF2B5EF4-FFF2-40B4-BE49-F238E27FC236}">
                <a16:creationId xmlns:a16="http://schemas.microsoft.com/office/drawing/2014/main" id="{D5CC10A4-E734-1481-850B-0DDFFE74F9F0}"/>
              </a:ext>
            </a:extLst>
          </p:cNvPr>
          <p:cNvSpPr txBox="1"/>
          <p:nvPr/>
        </p:nvSpPr>
        <p:spPr>
          <a:xfrm>
            <a:off x="3628106" y="5780734"/>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3 (0,6)</a:t>
            </a:r>
          </a:p>
        </p:txBody>
      </p:sp>
      <p:sp>
        <p:nvSpPr>
          <p:cNvPr id="180" name="pole tekstowe 179">
            <a:extLst>
              <a:ext uri="{FF2B5EF4-FFF2-40B4-BE49-F238E27FC236}">
                <a16:creationId xmlns:a16="http://schemas.microsoft.com/office/drawing/2014/main" id="{86845890-8EF0-E4C1-4B34-698FF651C322}"/>
              </a:ext>
            </a:extLst>
          </p:cNvPr>
          <p:cNvSpPr txBox="1"/>
          <p:nvPr/>
        </p:nvSpPr>
        <p:spPr>
          <a:xfrm>
            <a:off x="4217605" y="4581533"/>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33 (6,3)</a:t>
            </a:r>
          </a:p>
        </p:txBody>
      </p:sp>
      <p:sp>
        <p:nvSpPr>
          <p:cNvPr id="181" name="pole tekstowe 180">
            <a:extLst>
              <a:ext uri="{FF2B5EF4-FFF2-40B4-BE49-F238E27FC236}">
                <a16:creationId xmlns:a16="http://schemas.microsoft.com/office/drawing/2014/main" id="{EC3B82CC-B90F-A2C6-4651-06A27B2E8386}"/>
              </a:ext>
            </a:extLst>
          </p:cNvPr>
          <p:cNvSpPr txBox="1"/>
          <p:nvPr/>
        </p:nvSpPr>
        <p:spPr>
          <a:xfrm>
            <a:off x="4217604" y="4799972"/>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18 (6,3)</a:t>
            </a:r>
          </a:p>
        </p:txBody>
      </p:sp>
      <p:sp>
        <p:nvSpPr>
          <p:cNvPr id="182" name="pole tekstowe 181">
            <a:extLst>
              <a:ext uri="{FF2B5EF4-FFF2-40B4-BE49-F238E27FC236}">
                <a16:creationId xmlns:a16="http://schemas.microsoft.com/office/drawing/2014/main" id="{BE8566FF-F6BA-AE05-43C0-3CE871D778D5}"/>
              </a:ext>
            </a:extLst>
          </p:cNvPr>
          <p:cNvSpPr txBox="1"/>
          <p:nvPr/>
        </p:nvSpPr>
        <p:spPr>
          <a:xfrm>
            <a:off x="4217604" y="5017067"/>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7 (1,3)</a:t>
            </a:r>
          </a:p>
        </p:txBody>
      </p:sp>
      <p:sp>
        <p:nvSpPr>
          <p:cNvPr id="183" name="pole tekstowe 182">
            <a:extLst>
              <a:ext uri="{FF2B5EF4-FFF2-40B4-BE49-F238E27FC236}">
                <a16:creationId xmlns:a16="http://schemas.microsoft.com/office/drawing/2014/main" id="{E0C993B2-AB2D-DAEB-4B45-F57DB8A0ED2C}"/>
              </a:ext>
            </a:extLst>
          </p:cNvPr>
          <p:cNvSpPr txBox="1"/>
          <p:nvPr/>
        </p:nvSpPr>
        <p:spPr>
          <a:xfrm>
            <a:off x="4217604" y="5230736"/>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16 (3,1)</a:t>
            </a:r>
          </a:p>
        </p:txBody>
      </p:sp>
      <p:sp>
        <p:nvSpPr>
          <p:cNvPr id="184" name="pole tekstowe 183">
            <a:extLst>
              <a:ext uri="{FF2B5EF4-FFF2-40B4-BE49-F238E27FC236}">
                <a16:creationId xmlns:a16="http://schemas.microsoft.com/office/drawing/2014/main" id="{A7432D23-DE76-DCA4-696A-158905B038BD}"/>
              </a:ext>
            </a:extLst>
          </p:cNvPr>
          <p:cNvSpPr txBox="1"/>
          <p:nvPr/>
        </p:nvSpPr>
        <p:spPr>
          <a:xfrm>
            <a:off x="4218766" y="5490134"/>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8 (1,6)</a:t>
            </a:r>
          </a:p>
        </p:txBody>
      </p:sp>
      <p:sp>
        <p:nvSpPr>
          <p:cNvPr id="185" name="pole tekstowe 184">
            <a:extLst>
              <a:ext uri="{FF2B5EF4-FFF2-40B4-BE49-F238E27FC236}">
                <a16:creationId xmlns:a16="http://schemas.microsoft.com/office/drawing/2014/main" id="{71D37E97-155B-801F-9BD8-A6C9BB6FFA79}"/>
              </a:ext>
            </a:extLst>
          </p:cNvPr>
          <p:cNvSpPr txBox="1"/>
          <p:nvPr/>
        </p:nvSpPr>
        <p:spPr>
          <a:xfrm>
            <a:off x="4217604" y="5785145"/>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1 (0,2)</a:t>
            </a:r>
          </a:p>
        </p:txBody>
      </p:sp>
      <p:sp>
        <p:nvSpPr>
          <p:cNvPr id="186" name="pole tekstowe 185">
            <a:extLst>
              <a:ext uri="{FF2B5EF4-FFF2-40B4-BE49-F238E27FC236}">
                <a16:creationId xmlns:a16="http://schemas.microsoft.com/office/drawing/2014/main" id="{26A14F3D-DCCB-9913-AEAC-D59C42A24794}"/>
              </a:ext>
            </a:extLst>
          </p:cNvPr>
          <p:cNvSpPr txBox="1"/>
          <p:nvPr/>
        </p:nvSpPr>
        <p:spPr>
          <a:xfrm>
            <a:off x="4913410" y="4593311"/>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49 (9,3)</a:t>
            </a:r>
          </a:p>
        </p:txBody>
      </p:sp>
      <p:sp>
        <p:nvSpPr>
          <p:cNvPr id="187" name="pole tekstowe 186">
            <a:extLst>
              <a:ext uri="{FF2B5EF4-FFF2-40B4-BE49-F238E27FC236}">
                <a16:creationId xmlns:a16="http://schemas.microsoft.com/office/drawing/2014/main" id="{F2203E45-9113-7511-DE00-DD3F7D5987CC}"/>
              </a:ext>
            </a:extLst>
          </p:cNvPr>
          <p:cNvSpPr txBox="1"/>
          <p:nvPr/>
        </p:nvSpPr>
        <p:spPr>
          <a:xfrm>
            <a:off x="4919492" y="4804184"/>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26 (4,9)</a:t>
            </a:r>
          </a:p>
        </p:txBody>
      </p:sp>
      <p:sp>
        <p:nvSpPr>
          <p:cNvPr id="188" name="pole tekstowe 187">
            <a:extLst>
              <a:ext uri="{FF2B5EF4-FFF2-40B4-BE49-F238E27FC236}">
                <a16:creationId xmlns:a16="http://schemas.microsoft.com/office/drawing/2014/main" id="{9E039613-9A84-734E-C601-E5685F0B7496}"/>
              </a:ext>
            </a:extLst>
          </p:cNvPr>
          <p:cNvSpPr txBox="1"/>
          <p:nvPr/>
        </p:nvSpPr>
        <p:spPr>
          <a:xfrm>
            <a:off x="4926900" y="5006352"/>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37 (7,0)</a:t>
            </a:r>
          </a:p>
        </p:txBody>
      </p:sp>
      <p:sp>
        <p:nvSpPr>
          <p:cNvPr id="189" name="pole tekstowe 188">
            <a:extLst>
              <a:ext uri="{FF2B5EF4-FFF2-40B4-BE49-F238E27FC236}">
                <a16:creationId xmlns:a16="http://schemas.microsoft.com/office/drawing/2014/main" id="{AA01F980-F6ED-7847-0520-17604878EA4B}"/>
              </a:ext>
            </a:extLst>
          </p:cNvPr>
          <p:cNvSpPr txBox="1"/>
          <p:nvPr/>
        </p:nvSpPr>
        <p:spPr>
          <a:xfrm>
            <a:off x="4926900" y="5223653"/>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11 (2,1)</a:t>
            </a:r>
          </a:p>
        </p:txBody>
      </p:sp>
      <p:sp>
        <p:nvSpPr>
          <p:cNvPr id="190" name="pole tekstowe 189">
            <a:extLst>
              <a:ext uri="{FF2B5EF4-FFF2-40B4-BE49-F238E27FC236}">
                <a16:creationId xmlns:a16="http://schemas.microsoft.com/office/drawing/2014/main" id="{20DE0038-4FBC-CEC1-25E4-FFDF9148844B}"/>
              </a:ext>
            </a:extLst>
          </p:cNvPr>
          <p:cNvSpPr txBox="1"/>
          <p:nvPr/>
        </p:nvSpPr>
        <p:spPr>
          <a:xfrm>
            <a:off x="4923731" y="5493328"/>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8 (1,5)</a:t>
            </a:r>
          </a:p>
        </p:txBody>
      </p:sp>
      <p:sp>
        <p:nvSpPr>
          <p:cNvPr id="191" name="pole tekstowe 190">
            <a:extLst>
              <a:ext uri="{FF2B5EF4-FFF2-40B4-BE49-F238E27FC236}">
                <a16:creationId xmlns:a16="http://schemas.microsoft.com/office/drawing/2014/main" id="{B0979CCB-D214-A6D0-2AC5-B7AA666138DA}"/>
              </a:ext>
            </a:extLst>
          </p:cNvPr>
          <p:cNvSpPr txBox="1"/>
          <p:nvPr/>
        </p:nvSpPr>
        <p:spPr>
          <a:xfrm>
            <a:off x="4923731" y="5783298"/>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2 (0,4)</a:t>
            </a:r>
          </a:p>
        </p:txBody>
      </p:sp>
      <p:sp>
        <p:nvSpPr>
          <p:cNvPr id="192" name="pole tekstowe 191">
            <a:extLst>
              <a:ext uri="{FF2B5EF4-FFF2-40B4-BE49-F238E27FC236}">
                <a16:creationId xmlns:a16="http://schemas.microsoft.com/office/drawing/2014/main" id="{A2765214-6703-FC6B-C165-7D504CAD3AD1}"/>
              </a:ext>
            </a:extLst>
          </p:cNvPr>
          <p:cNvSpPr txBox="1"/>
          <p:nvPr/>
        </p:nvSpPr>
        <p:spPr>
          <a:xfrm>
            <a:off x="5609215" y="4585069"/>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5 (0,9)</a:t>
            </a:r>
          </a:p>
        </p:txBody>
      </p:sp>
      <p:sp>
        <p:nvSpPr>
          <p:cNvPr id="193" name="pole tekstowe 192">
            <a:extLst>
              <a:ext uri="{FF2B5EF4-FFF2-40B4-BE49-F238E27FC236}">
                <a16:creationId xmlns:a16="http://schemas.microsoft.com/office/drawing/2014/main" id="{48BCEF3B-4325-1101-6DA4-A736B6C83B3B}"/>
              </a:ext>
            </a:extLst>
          </p:cNvPr>
          <p:cNvSpPr txBox="1"/>
          <p:nvPr/>
        </p:nvSpPr>
        <p:spPr>
          <a:xfrm>
            <a:off x="5609215" y="4805301"/>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4 (0,8)</a:t>
            </a:r>
          </a:p>
        </p:txBody>
      </p:sp>
      <p:sp>
        <p:nvSpPr>
          <p:cNvPr id="194" name="pole tekstowe 193">
            <a:extLst>
              <a:ext uri="{FF2B5EF4-FFF2-40B4-BE49-F238E27FC236}">
                <a16:creationId xmlns:a16="http://schemas.microsoft.com/office/drawing/2014/main" id="{7DB2D769-3583-BE79-8243-16C602CBE17D}"/>
              </a:ext>
            </a:extLst>
          </p:cNvPr>
          <p:cNvSpPr txBox="1"/>
          <p:nvPr/>
        </p:nvSpPr>
        <p:spPr>
          <a:xfrm>
            <a:off x="5613236" y="5012006"/>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5 (0,9)</a:t>
            </a:r>
          </a:p>
        </p:txBody>
      </p:sp>
      <p:sp>
        <p:nvSpPr>
          <p:cNvPr id="195" name="pole tekstowe 194">
            <a:extLst>
              <a:ext uri="{FF2B5EF4-FFF2-40B4-BE49-F238E27FC236}">
                <a16:creationId xmlns:a16="http://schemas.microsoft.com/office/drawing/2014/main" id="{5C76AB21-CC08-8C21-4935-4B99BE742406}"/>
              </a:ext>
            </a:extLst>
          </p:cNvPr>
          <p:cNvSpPr txBox="1"/>
          <p:nvPr/>
        </p:nvSpPr>
        <p:spPr>
          <a:xfrm>
            <a:off x="5609093" y="5224889"/>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4 (0,8)</a:t>
            </a:r>
          </a:p>
        </p:txBody>
      </p:sp>
      <p:sp>
        <p:nvSpPr>
          <p:cNvPr id="196" name="pole tekstowe 195">
            <a:extLst>
              <a:ext uri="{FF2B5EF4-FFF2-40B4-BE49-F238E27FC236}">
                <a16:creationId xmlns:a16="http://schemas.microsoft.com/office/drawing/2014/main" id="{9EEF75E2-6B0B-B359-A45D-6A81E22CF596}"/>
              </a:ext>
            </a:extLst>
          </p:cNvPr>
          <p:cNvSpPr txBox="1"/>
          <p:nvPr/>
        </p:nvSpPr>
        <p:spPr>
          <a:xfrm>
            <a:off x="5609093" y="5487568"/>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1 (0,2)</a:t>
            </a:r>
          </a:p>
        </p:txBody>
      </p:sp>
      <p:sp>
        <p:nvSpPr>
          <p:cNvPr id="197" name="pole tekstowe 196">
            <a:extLst>
              <a:ext uri="{FF2B5EF4-FFF2-40B4-BE49-F238E27FC236}">
                <a16:creationId xmlns:a16="http://schemas.microsoft.com/office/drawing/2014/main" id="{DB34C173-578D-0D35-426A-0A87C76D633C}"/>
              </a:ext>
            </a:extLst>
          </p:cNvPr>
          <p:cNvSpPr txBox="1"/>
          <p:nvPr/>
        </p:nvSpPr>
        <p:spPr>
          <a:xfrm>
            <a:off x="5609215" y="5783298"/>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0</a:t>
            </a:r>
          </a:p>
        </p:txBody>
      </p:sp>
      <p:sp>
        <p:nvSpPr>
          <p:cNvPr id="198" name="pole tekstowe 197">
            <a:extLst>
              <a:ext uri="{FF2B5EF4-FFF2-40B4-BE49-F238E27FC236}">
                <a16:creationId xmlns:a16="http://schemas.microsoft.com/office/drawing/2014/main" id="{85EAAB07-42B1-BE38-9C6F-D28FF7C63E45}"/>
              </a:ext>
            </a:extLst>
          </p:cNvPr>
          <p:cNvSpPr txBox="1"/>
          <p:nvPr/>
        </p:nvSpPr>
        <p:spPr>
          <a:xfrm>
            <a:off x="6324532" y="4584810"/>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45 (21,6)</a:t>
            </a:r>
          </a:p>
        </p:txBody>
      </p:sp>
      <p:sp>
        <p:nvSpPr>
          <p:cNvPr id="199" name="pole tekstowe 198">
            <a:extLst>
              <a:ext uri="{FF2B5EF4-FFF2-40B4-BE49-F238E27FC236}">
                <a16:creationId xmlns:a16="http://schemas.microsoft.com/office/drawing/2014/main" id="{01B17121-21B6-0AF5-35EE-F74FFC6669DF}"/>
              </a:ext>
            </a:extLst>
          </p:cNvPr>
          <p:cNvSpPr txBox="1"/>
          <p:nvPr/>
        </p:nvSpPr>
        <p:spPr>
          <a:xfrm>
            <a:off x="6324531" y="4802961"/>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5 (2,4)</a:t>
            </a:r>
          </a:p>
        </p:txBody>
      </p:sp>
      <p:sp>
        <p:nvSpPr>
          <p:cNvPr id="200" name="pole tekstowe 199">
            <a:extLst>
              <a:ext uri="{FF2B5EF4-FFF2-40B4-BE49-F238E27FC236}">
                <a16:creationId xmlns:a16="http://schemas.microsoft.com/office/drawing/2014/main" id="{C2D53EA1-C393-2960-2330-32EF53B624AE}"/>
              </a:ext>
            </a:extLst>
          </p:cNvPr>
          <p:cNvSpPr txBox="1"/>
          <p:nvPr/>
        </p:nvSpPr>
        <p:spPr>
          <a:xfrm>
            <a:off x="6332466" y="5016484"/>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8 (3,8)</a:t>
            </a:r>
          </a:p>
        </p:txBody>
      </p:sp>
      <p:sp>
        <p:nvSpPr>
          <p:cNvPr id="201" name="pole tekstowe 200">
            <a:extLst>
              <a:ext uri="{FF2B5EF4-FFF2-40B4-BE49-F238E27FC236}">
                <a16:creationId xmlns:a16="http://schemas.microsoft.com/office/drawing/2014/main" id="{DAB47C47-C771-ADC5-D402-20FA7F5443D1}"/>
              </a:ext>
            </a:extLst>
          </p:cNvPr>
          <p:cNvSpPr txBox="1"/>
          <p:nvPr/>
        </p:nvSpPr>
        <p:spPr>
          <a:xfrm>
            <a:off x="6342724" y="5219690"/>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1 (0,5)</a:t>
            </a:r>
          </a:p>
        </p:txBody>
      </p:sp>
      <p:sp>
        <p:nvSpPr>
          <p:cNvPr id="202" name="pole tekstowe 201">
            <a:extLst>
              <a:ext uri="{FF2B5EF4-FFF2-40B4-BE49-F238E27FC236}">
                <a16:creationId xmlns:a16="http://schemas.microsoft.com/office/drawing/2014/main" id="{A156C4F2-7651-8476-F811-2ED62EE45643}"/>
              </a:ext>
            </a:extLst>
          </p:cNvPr>
          <p:cNvSpPr txBox="1"/>
          <p:nvPr/>
        </p:nvSpPr>
        <p:spPr>
          <a:xfrm>
            <a:off x="6339839" y="5493327"/>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5 (2,4)</a:t>
            </a:r>
          </a:p>
        </p:txBody>
      </p:sp>
      <p:sp>
        <p:nvSpPr>
          <p:cNvPr id="203" name="pole tekstowe 202">
            <a:extLst>
              <a:ext uri="{FF2B5EF4-FFF2-40B4-BE49-F238E27FC236}">
                <a16:creationId xmlns:a16="http://schemas.microsoft.com/office/drawing/2014/main" id="{87408583-F9B9-03FE-6B7E-1B4660CAA801}"/>
              </a:ext>
            </a:extLst>
          </p:cNvPr>
          <p:cNvSpPr txBox="1"/>
          <p:nvPr/>
        </p:nvSpPr>
        <p:spPr>
          <a:xfrm>
            <a:off x="6341541" y="5787026"/>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0</a:t>
            </a:r>
          </a:p>
        </p:txBody>
      </p:sp>
      <p:sp>
        <p:nvSpPr>
          <p:cNvPr id="204" name="pole tekstowe 203">
            <a:extLst>
              <a:ext uri="{FF2B5EF4-FFF2-40B4-BE49-F238E27FC236}">
                <a16:creationId xmlns:a16="http://schemas.microsoft.com/office/drawing/2014/main" id="{2B22BE8A-A58E-2C2A-123C-44E9863F9C48}"/>
              </a:ext>
            </a:extLst>
          </p:cNvPr>
          <p:cNvSpPr txBox="1"/>
          <p:nvPr/>
        </p:nvSpPr>
        <p:spPr>
          <a:xfrm>
            <a:off x="7019787" y="4594110"/>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8 (3,8)</a:t>
            </a:r>
          </a:p>
        </p:txBody>
      </p:sp>
      <p:sp>
        <p:nvSpPr>
          <p:cNvPr id="205" name="pole tekstowe 204">
            <a:extLst>
              <a:ext uri="{FF2B5EF4-FFF2-40B4-BE49-F238E27FC236}">
                <a16:creationId xmlns:a16="http://schemas.microsoft.com/office/drawing/2014/main" id="{29F976DB-B877-AA46-513F-D3E911A87704}"/>
              </a:ext>
            </a:extLst>
          </p:cNvPr>
          <p:cNvSpPr txBox="1"/>
          <p:nvPr/>
        </p:nvSpPr>
        <p:spPr>
          <a:xfrm>
            <a:off x="7025869" y="4791038"/>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0</a:t>
            </a:r>
          </a:p>
        </p:txBody>
      </p:sp>
      <p:sp>
        <p:nvSpPr>
          <p:cNvPr id="206" name="pole tekstowe 205">
            <a:extLst>
              <a:ext uri="{FF2B5EF4-FFF2-40B4-BE49-F238E27FC236}">
                <a16:creationId xmlns:a16="http://schemas.microsoft.com/office/drawing/2014/main" id="{BF7A2A51-BB2F-150F-87C0-1AE1CAE4B8C7}"/>
              </a:ext>
            </a:extLst>
          </p:cNvPr>
          <p:cNvSpPr txBox="1"/>
          <p:nvPr/>
        </p:nvSpPr>
        <p:spPr>
          <a:xfrm>
            <a:off x="7025869" y="5014436"/>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0</a:t>
            </a:r>
          </a:p>
        </p:txBody>
      </p:sp>
      <p:sp>
        <p:nvSpPr>
          <p:cNvPr id="207" name="pole tekstowe 206">
            <a:extLst>
              <a:ext uri="{FF2B5EF4-FFF2-40B4-BE49-F238E27FC236}">
                <a16:creationId xmlns:a16="http://schemas.microsoft.com/office/drawing/2014/main" id="{CDBBF0B0-D266-0651-F092-64EC5942EC45}"/>
              </a:ext>
            </a:extLst>
          </p:cNvPr>
          <p:cNvSpPr txBox="1"/>
          <p:nvPr/>
        </p:nvSpPr>
        <p:spPr>
          <a:xfrm>
            <a:off x="7026988" y="5232920"/>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1 (0,5)</a:t>
            </a:r>
          </a:p>
        </p:txBody>
      </p:sp>
      <p:sp>
        <p:nvSpPr>
          <p:cNvPr id="208" name="pole tekstowe 207">
            <a:extLst>
              <a:ext uri="{FF2B5EF4-FFF2-40B4-BE49-F238E27FC236}">
                <a16:creationId xmlns:a16="http://schemas.microsoft.com/office/drawing/2014/main" id="{85B06AA9-6019-8EA3-BB4D-3214A4BB39BA}"/>
              </a:ext>
            </a:extLst>
          </p:cNvPr>
          <p:cNvSpPr txBox="1"/>
          <p:nvPr/>
        </p:nvSpPr>
        <p:spPr>
          <a:xfrm>
            <a:off x="7019787" y="5493598"/>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5 (2,4)</a:t>
            </a:r>
          </a:p>
        </p:txBody>
      </p:sp>
      <p:sp>
        <p:nvSpPr>
          <p:cNvPr id="209" name="pole tekstowe 208">
            <a:extLst>
              <a:ext uri="{FF2B5EF4-FFF2-40B4-BE49-F238E27FC236}">
                <a16:creationId xmlns:a16="http://schemas.microsoft.com/office/drawing/2014/main" id="{672EB6C8-91A9-BB77-2602-FD4F8662FFBF}"/>
              </a:ext>
            </a:extLst>
          </p:cNvPr>
          <p:cNvSpPr txBox="1"/>
          <p:nvPr/>
        </p:nvSpPr>
        <p:spPr>
          <a:xfrm>
            <a:off x="7012250" y="5792593"/>
            <a:ext cx="1137403" cy="200055"/>
          </a:xfrm>
          <a:prstGeom prst="rect">
            <a:avLst/>
          </a:prstGeom>
          <a:noFill/>
        </p:spPr>
        <p:txBody>
          <a:bodyPr wrap="square">
            <a:spAutoFit/>
          </a:bodyPr>
          <a:lstStyle/>
          <a:p>
            <a:pPr algn="ctr"/>
            <a:r>
              <a:rPr lang="pl-PL" sz="700" dirty="0">
                <a:solidFill>
                  <a:srgbClr val="491D6C"/>
                </a:solidFill>
                <a:latin typeface="Proxima Nova" panose="02000506030000020004" pitchFamily="50" charset="0"/>
              </a:rPr>
              <a:t>0</a:t>
            </a:r>
          </a:p>
        </p:txBody>
      </p:sp>
    </p:spTree>
    <p:extLst>
      <p:ext uri="{BB962C8B-B14F-4D97-AF65-F5344CB8AC3E}">
        <p14:creationId xmlns:p14="http://schemas.microsoft.com/office/powerpoint/2010/main" val="1357004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A69C0EC9-D0D1-4FA7-6CB8-5E046DB98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3"/>
          </a:xfrm>
          <a:prstGeom prst="rect">
            <a:avLst/>
          </a:prstGeom>
        </p:spPr>
      </p:pic>
      <p:pic>
        <p:nvPicPr>
          <p:cNvPr id="6" name="Obraz 5">
            <a:extLst>
              <a:ext uri="{FF2B5EF4-FFF2-40B4-BE49-F238E27FC236}">
                <a16:creationId xmlns:a16="http://schemas.microsoft.com/office/drawing/2014/main" id="{123FFEB9-1A27-CDC4-3E99-18400842A7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3981" y="6311929"/>
            <a:ext cx="1160724" cy="393672"/>
          </a:xfrm>
          <a:prstGeom prst="rect">
            <a:avLst/>
          </a:prstGeom>
        </p:spPr>
      </p:pic>
      <p:sp>
        <p:nvSpPr>
          <p:cNvPr id="8" name="pole tekstowe 7">
            <a:extLst>
              <a:ext uri="{FF2B5EF4-FFF2-40B4-BE49-F238E27FC236}">
                <a16:creationId xmlns:a16="http://schemas.microsoft.com/office/drawing/2014/main" id="{CC62B3E3-A369-1356-ADAF-9B8943EDEABA}"/>
              </a:ext>
            </a:extLst>
          </p:cNvPr>
          <p:cNvSpPr txBox="1"/>
          <p:nvPr/>
        </p:nvSpPr>
        <p:spPr>
          <a:xfrm>
            <a:off x="1270000" y="372795"/>
            <a:ext cx="3545840" cy="584775"/>
          </a:xfrm>
          <a:prstGeom prst="rect">
            <a:avLst/>
          </a:prstGeom>
          <a:noFill/>
        </p:spPr>
        <p:txBody>
          <a:bodyPr wrap="square">
            <a:spAutoFit/>
          </a:bodyPr>
          <a:lstStyle/>
          <a:p>
            <a:r>
              <a:rPr lang="pl-PL" sz="3200" b="1" dirty="0">
                <a:solidFill>
                  <a:schemeClr val="bg1"/>
                </a:solidFill>
                <a:latin typeface="Proxima Nova" panose="02000506030000020004" pitchFamily="50" charset="0"/>
              </a:rPr>
              <a:t>Podsumowanie</a:t>
            </a:r>
          </a:p>
        </p:txBody>
      </p:sp>
      <p:sp>
        <p:nvSpPr>
          <p:cNvPr id="9" name="pole tekstowe 8">
            <a:extLst>
              <a:ext uri="{FF2B5EF4-FFF2-40B4-BE49-F238E27FC236}">
                <a16:creationId xmlns:a16="http://schemas.microsoft.com/office/drawing/2014/main" id="{83F9BA80-F86E-4A74-5ADE-39F63239B106}"/>
              </a:ext>
            </a:extLst>
          </p:cNvPr>
          <p:cNvSpPr txBox="1"/>
          <p:nvPr/>
        </p:nvSpPr>
        <p:spPr>
          <a:xfrm>
            <a:off x="4641857" y="1544339"/>
            <a:ext cx="2580005" cy="400110"/>
          </a:xfrm>
          <a:prstGeom prst="rect">
            <a:avLst/>
          </a:prstGeom>
          <a:noFill/>
        </p:spPr>
        <p:txBody>
          <a:bodyPr wrap="square">
            <a:spAutoFit/>
          </a:bodyPr>
          <a:lstStyle/>
          <a:p>
            <a:r>
              <a:rPr lang="pl-PL" sz="2000" b="1" dirty="0">
                <a:solidFill>
                  <a:schemeClr val="bg1"/>
                </a:solidFill>
                <a:latin typeface="Proxima Nova" panose="02000506030000020004" pitchFamily="50" charset="0"/>
              </a:rPr>
              <a:t>ERLEADA® + ADT:</a:t>
            </a:r>
          </a:p>
        </p:txBody>
      </p:sp>
      <p:sp>
        <p:nvSpPr>
          <p:cNvPr id="11" name="Prostokąt: zaokrąglone rogi 10">
            <a:extLst>
              <a:ext uri="{FF2B5EF4-FFF2-40B4-BE49-F238E27FC236}">
                <a16:creationId xmlns:a16="http://schemas.microsoft.com/office/drawing/2014/main" id="{C655289A-7439-FADC-0A53-B9BF812E5A1C}"/>
              </a:ext>
            </a:extLst>
          </p:cNvPr>
          <p:cNvSpPr/>
          <p:nvPr/>
        </p:nvSpPr>
        <p:spPr>
          <a:xfrm>
            <a:off x="1564640" y="2160417"/>
            <a:ext cx="9458960" cy="3533682"/>
          </a:xfrm>
          <a:prstGeom prst="roundRect">
            <a:avLst>
              <a:gd name="adj" fmla="val 142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062974EE-E268-C718-FECA-9EE278A947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1114" y="2619142"/>
            <a:ext cx="629610" cy="537792"/>
          </a:xfrm>
          <a:prstGeom prst="rect">
            <a:avLst/>
          </a:prstGeom>
        </p:spPr>
      </p:pic>
      <p:pic>
        <p:nvPicPr>
          <p:cNvPr id="14" name="Obraz 13">
            <a:extLst>
              <a:ext uri="{FF2B5EF4-FFF2-40B4-BE49-F238E27FC236}">
                <a16:creationId xmlns:a16="http://schemas.microsoft.com/office/drawing/2014/main" id="{80F4BC5C-C4C6-AB8A-7C12-A4EC3DAE83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1114" y="3590875"/>
            <a:ext cx="629610" cy="537792"/>
          </a:xfrm>
          <a:prstGeom prst="rect">
            <a:avLst/>
          </a:prstGeom>
        </p:spPr>
      </p:pic>
      <p:pic>
        <p:nvPicPr>
          <p:cNvPr id="15" name="Obraz 14">
            <a:extLst>
              <a:ext uri="{FF2B5EF4-FFF2-40B4-BE49-F238E27FC236}">
                <a16:creationId xmlns:a16="http://schemas.microsoft.com/office/drawing/2014/main" id="{23B511F6-2405-E0AE-E375-30EECF9442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1033" y="4686014"/>
            <a:ext cx="629610" cy="537792"/>
          </a:xfrm>
          <a:prstGeom prst="rect">
            <a:avLst/>
          </a:prstGeom>
        </p:spPr>
      </p:pic>
      <p:pic>
        <p:nvPicPr>
          <p:cNvPr id="16" name="Obraz 15">
            <a:extLst>
              <a:ext uri="{FF2B5EF4-FFF2-40B4-BE49-F238E27FC236}">
                <a16:creationId xmlns:a16="http://schemas.microsoft.com/office/drawing/2014/main" id="{995ACCF0-5706-CD5F-D4CF-9853C70676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4128" y="2661846"/>
            <a:ext cx="629610" cy="537792"/>
          </a:xfrm>
          <a:prstGeom prst="rect">
            <a:avLst/>
          </a:prstGeom>
        </p:spPr>
      </p:pic>
      <p:pic>
        <p:nvPicPr>
          <p:cNvPr id="17" name="Obraz 16">
            <a:extLst>
              <a:ext uri="{FF2B5EF4-FFF2-40B4-BE49-F238E27FC236}">
                <a16:creationId xmlns:a16="http://schemas.microsoft.com/office/drawing/2014/main" id="{A3E13498-8AEF-C09B-E487-901281EFA1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4128" y="3658362"/>
            <a:ext cx="629610" cy="537792"/>
          </a:xfrm>
          <a:prstGeom prst="rect">
            <a:avLst/>
          </a:prstGeom>
        </p:spPr>
      </p:pic>
      <p:sp>
        <p:nvSpPr>
          <p:cNvPr id="19" name="pole tekstowe 18">
            <a:extLst>
              <a:ext uri="{FF2B5EF4-FFF2-40B4-BE49-F238E27FC236}">
                <a16:creationId xmlns:a16="http://schemas.microsoft.com/office/drawing/2014/main" id="{8AA0D4AE-04B4-A51B-587F-237ABACF50DE}"/>
              </a:ext>
            </a:extLst>
          </p:cNvPr>
          <p:cNvSpPr txBox="1"/>
          <p:nvPr/>
        </p:nvSpPr>
        <p:spPr>
          <a:xfrm>
            <a:off x="2673658" y="2625130"/>
            <a:ext cx="3258202" cy="646331"/>
          </a:xfrm>
          <a:prstGeom prst="rect">
            <a:avLst/>
          </a:prstGeom>
          <a:noFill/>
        </p:spPr>
        <p:txBody>
          <a:bodyPr wrap="square">
            <a:spAutoFit/>
          </a:bodyPr>
          <a:lstStyle/>
          <a:p>
            <a:r>
              <a:rPr lang="pl-PL" sz="1800" b="1" dirty="0">
                <a:solidFill>
                  <a:srgbClr val="491D6C"/>
                </a:solidFill>
                <a:latin typeface="Proxima Nova" panose="02000506030000020004" pitchFamily="50" charset="0"/>
              </a:rPr>
              <a:t>Znacząco poprawia </a:t>
            </a:r>
            <a:r>
              <a:rPr lang="pl-PL" sz="1800" b="1" dirty="0" err="1">
                <a:solidFill>
                  <a:srgbClr val="491D6C"/>
                </a:solidFill>
                <a:latin typeface="Proxima Nova" panose="02000506030000020004" pitchFamily="50" charset="0"/>
              </a:rPr>
              <a:t>rPFS</a:t>
            </a:r>
            <a:r>
              <a:rPr lang="pl-PL" sz="1800" b="1" dirty="0">
                <a:solidFill>
                  <a:srgbClr val="491D6C"/>
                </a:solidFill>
                <a:latin typeface="Proxima Nova" panose="02000506030000020004" pitchFamily="50" charset="0"/>
              </a:rPr>
              <a:t> </a:t>
            </a:r>
            <a:br>
              <a:rPr lang="pl-PL" sz="1800" b="1" dirty="0">
                <a:solidFill>
                  <a:srgbClr val="491D6C"/>
                </a:solidFill>
                <a:latin typeface="Proxima Nova" panose="02000506030000020004" pitchFamily="50" charset="0"/>
              </a:rPr>
            </a:br>
            <a:r>
              <a:rPr lang="pl-PL" sz="1800" b="1" dirty="0">
                <a:solidFill>
                  <a:srgbClr val="491D6C"/>
                </a:solidFill>
                <a:latin typeface="Proxima Nova" panose="02000506030000020004" pitchFamily="50" charset="0"/>
              </a:rPr>
              <a:t>i OS</a:t>
            </a:r>
          </a:p>
        </p:txBody>
      </p:sp>
      <p:sp>
        <p:nvSpPr>
          <p:cNvPr id="20" name="pole tekstowe 19">
            <a:extLst>
              <a:ext uri="{FF2B5EF4-FFF2-40B4-BE49-F238E27FC236}">
                <a16:creationId xmlns:a16="http://schemas.microsoft.com/office/drawing/2014/main" id="{F17863F0-1B3D-4772-8EF0-48DE00F83862}"/>
              </a:ext>
            </a:extLst>
          </p:cNvPr>
          <p:cNvSpPr txBox="1"/>
          <p:nvPr/>
        </p:nvSpPr>
        <p:spPr>
          <a:xfrm>
            <a:off x="2673658" y="3549822"/>
            <a:ext cx="3258202" cy="646331"/>
          </a:xfrm>
          <a:prstGeom prst="rect">
            <a:avLst/>
          </a:prstGeom>
          <a:noFill/>
        </p:spPr>
        <p:txBody>
          <a:bodyPr wrap="square">
            <a:spAutoFit/>
          </a:bodyPr>
          <a:lstStyle/>
          <a:p>
            <a:r>
              <a:rPr lang="pl-PL" sz="1800" b="1" dirty="0">
                <a:solidFill>
                  <a:srgbClr val="491D6C"/>
                </a:solidFill>
                <a:latin typeface="Proxima Nova" panose="02000506030000020004" pitchFamily="50" charset="0"/>
              </a:rPr>
              <a:t>Istotnie wydłuża czas</a:t>
            </a:r>
          </a:p>
          <a:p>
            <a:r>
              <a:rPr lang="pl-PL" b="1" dirty="0">
                <a:solidFill>
                  <a:srgbClr val="491D6C"/>
                </a:solidFill>
                <a:latin typeface="Proxima Nova" panose="02000506030000020004" pitchFamily="50" charset="0"/>
              </a:rPr>
              <a:t>do oporności na kastrację</a:t>
            </a:r>
            <a:endParaRPr lang="pl-PL" sz="1800" b="1" dirty="0">
              <a:solidFill>
                <a:srgbClr val="491D6C"/>
              </a:solidFill>
              <a:latin typeface="Proxima Nova" panose="02000506030000020004" pitchFamily="50" charset="0"/>
            </a:endParaRPr>
          </a:p>
        </p:txBody>
      </p:sp>
      <p:sp>
        <p:nvSpPr>
          <p:cNvPr id="21" name="pole tekstowe 20">
            <a:extLst>
              <a:ext uri="{FF2B5EF4-FFF2-40B4-BE49-F238E27FC236}">
                <a16:creationId xmlns:a16="http://schemas.microsoft.com/office/drawing/2014/main" id="{F6DBB2CE-79BF-5AD6-7368-6616D3D788B7}"/>
              </a:ext>
            </a:extLst>
          </p:cNvPr>
          <p:cNvSpPr txBox="1"/>
          <p:nvPr/>
        </p:nvSpPr>
        <p:spPr>
          <a:xfrm>
            <a:off x="2673658" y="4631745"/>
            <a:ext cx="3258202" cy="646331"/>
          </a:xfrm>
          <a:prstGeom prst="rect">
            <a:avLst/>
          </a:prstGeom>
          <a:noFill/>
        </p:spPr>
        <p:txBody>
          <a:bodyPr wrap="square">
            <a:spAutoFit/>
          </a:bodyPr>
          <a:lstStyle/>
          <a:p>
            <a:r>
              <a:rPr lang="pl-PL" sz="1800" b="1" dirty="0">
                <a:solidFill>
                  <a:srgbClr val="491D6C"/>
                </a:solidFill>
                <a:latin typeface="Proxima Nova" panose="02000506030000020004" pitchFamily="50" charset="0"/>
              </a:rPr>
              <a:t>Nie ogranicza wyboru</a:t>
            </a:r>
          </a:p>
          <a:p>
            <a:r>
              <a:rPr lang="pl-PL" b="1" dirty="0">
                <a:solidFill>
                  <a:srgbClr val="491D6C"/>
                </a:solidFill>
                <a:latin typeface="Proxima Nova" panose="02000506030000020004" pitchFamily="50" charset="0"/>
              </a:rPr>
              <a:t>kolejnej linii terapii</a:t>
            </a:r>
            <a:endParaRPr lang="pl-PL" sz="1800" b="1" dirty="0">
              <a:solidFill>
                <a:srgbClr val="491D6C"/>
              </a:solidFill>
              <a:latin typeface="Proxima Nova" panose="02000506030000020004" pitchFamily="50" charset="0"/>
            </a:endParaRPr>
          </a:p>
        </p:txBody>
      </p:sp>
      <p:sp>
        <p:nvSpPr>
          <p:cNvPr id="22" name="pole tekstowe 21">
            <a:extLst>
              <a:ext uri="{FF2B5EF4-FFF2-40B4-BE49-F238E27FC236}">
                <a16:creationId xmlns:a16="http://schemas.microsoft.com/office/drawing/2014/main" id="{1352DBE1-031F-D055-72B1-6C5B201076D6}"/>
              </a:ext>
            </a:extLst>
          </p:cNvPr>
          <p:cNvSpPr txBox="1"/>
          <p:nvPr/>
        </p:nvSpPr>
        <p:spPr>
          <a:xfrm>
            <a:off x="7028255" y="2607575"/>
            <a:ext cx="3720637" cy="646331"/>
          </a:xfrm>
          <a:prstGeom prst="rect">
            <a:avLst/>
          </a:prstGeom>
          <a:noFill/>
        </p:spPr>
        <p:txBody>
          <a:bodyPr wrap="square">
            <a:spAutoFit/>
          </a:bodyPr>
          <a:lstStyle/>
          <a:p>
            <a:r>
              <a:rPr lang="pl-PL" sz="1800" b="1" dirty="0">
                <a:solidFill>
                  <a:srgbClr val="491D6C"/>
                </a:solidFill>
                <a:latin typeface="Proxima Nova" panose="02000506030000020004" pitchFamily="50" charset="0"/>
              </a:rPr>
              <a:t>Zapewnia szybkie, g</a:t>
            </a:r>
            <a:r>
              <a:rPr lang="pl-PL" b="1" dirty="0">
                <a:solidFill>
                  <a:srgbClr val="491D6C"/>
                </a:solidFill>
                <a:latin typeface="Proxima Nova" panose="02000506030000020004" pitchFamily="50" charset="0"/>
              </a:rPr>
              <a:t>łębokie </a:t>
            </a:r>
          </a:p>
          <a:p>
            <a:r>
              <a:rPr lang="pl-PL" b="1" dirty="0">
                <a:solidFill>
                  <a:srgbClr val="491D6C"/>
                </a:solidFill>
                <a:latin typeface="Proxima Nova" panose="02000506030000020004" pitchFamily="50" charset="0"/>
              </a:rPr>
              <a:t>i trwałe odpowiedzi PSA</a:t>
            </a:r>
            <a:endParaRPr lang="pl-PL" sz="1800" b="1" dirty="0">
              <a:solidFill>
                <a:srgbClr val="491D6C"/>
              </a:solidFill>
              <a:latin typeface="Proxima Nova" panose="02000506030000020004" pitchFamily="50" charset="0"/>
            </a:endParaRPr>
          </a:p>
        </p:txBody>
      </p:sp>
      <p:sp>
        <p:nvSpPr>
          <p:cNvPr id="23" name="pole tekstowe 22">
            <a:extLst>
              <a:ext uri="{FF2B5EF4-FFF2-40B4-BE49-F238E27FC236}">
                <a16:creationId xmlns:a16="http://schemas.microsoft.com/office/drawing/2014/main" id="{776A97D3-8AE0-2451-ADF5-080A6DD2106C}"/>
              </a:ext>
            </a:extLst>
          </p:cNvPr>
          <p:cNvSpPr txBox="1"/>
          <p:nvPr/>
        </p:nvSpPr>
        <p:spPr>
          <a:xfrm>
            <a:off x="7028255" y="3647342"/>
            <a:ext cx="3527597" cy="646331"/>
          </a:xfrm>
          <a:prstGeom prst="rect">
            <a:avLst/>
          </a:prstGeom>
          <a:noFill/>
        </p:spPr>
        <p:txBody>
          <a:bodyPr wrap="square">
            <a:spAutoFit/>
          </a:bodyPr>
          <a:lstStyle/>
          <a:p>
            <a:r>
              <a:rPr lang="pl-PL" sz="1800" b="1" dirty="0">
                <a:solidFill>
                  <a:srgbClr val="491D6C"/>
                </a:solidFill>
                <a:latin typeface="Proxima Nova" panose="02000506030000020004" pitchFamily="50" charset="0"/>
              </a:rPr>
              <a:t>Zachowuje poziom jakości życia</a:t>
            </a:r>
          </a:p>
        </p:txBody>
      </p:sp>
    </p:spTree>
    <p:extLst>
      <p:ext uri="{BB962C8B-B14F-4D97-AF65-F5344CB8AC3E}">
        <p14:creationId xmlns:p14="http://schemas.microsoft.com/office/powerpoint/2010/main" val="1951370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0D23D75-2DD6-BBE1-298E-BF033F985EC0}"/>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FCE3B2E5-9102-4B02-3234-2EBDA0A20B01}"/>
              </a:ext>
            </a:extLst>
          </p:cNvPr>
          <p:cNvSpPr>
            <a:spLocks noGrp="1"/>
          </p:cNvSpPr>
          <p:nvPr>
            <p:ph idx="1"/>
          </p:nvPr>
        </p:nvSpPr>
        <p:spPr/>
        <p:txBody>
          <a:bodyPr/>
          <a:lstStyle/>
          <a:p>
            <a:endParaRPr lang="pl-PL"/>
          </a:p>
        </p:txBody>
      </p:sp>
      <p:pic>
        <p:nvPicPr>
          <p:cNvPr id="4" name="Obraz 3">
            <a:extLst>
              <a:ext uri="{FF2B5EF4-FFF2-40B4-BE49-F238E27FC236}">
                <a16:creationId xmlns:a16="http://schemas.microsoft.com/office/drawing/2014/main" id="{95BF9A76-E7CE-028D-5235-C281DB034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3"/>
          </a:xfrm>
          <a:prstGeom prst="rect">
            <a:avLst/>
          </a:prstGeom>
        </p:spPr>
      </p:pic>
      <p:pic>
        <p:nvPicPr>
          <p:cNvPr id="5" name="Obraz 4">
            <a:extLst>
              <a:ext uri="{FF2B5EF4-FFF2-40B4-BE49-F238E27FC236}">
                <a16:creationId xmlns:a16="http://schemas.microsoft.com/office/drawing/2014/main" id="{525ADD1B-805A-3DF1-23EB-261D826B9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096" y="185448"/>
            <a:ext cx="1272609" cy="431619"/>
          </a:xfrm>
          <a:prstGeom prst="rect">
            <a:avLst/>
          </a:prstGeom>
        </p:spPr>
      </p:pic>
      <p:pic>
        <p:nvPicPr>
          <p:cNvPr id="6" name="Obraz 5">
            <a:extLst>
              <a:ext uri="{FF2B5EF4-FFF2-40B4-BE49-F238E27FC236}">
                <a16:creationId xmlns:a16="http://schemas.microsoft.com/office/drawing/2014/main" id="{F2B34398-6D7B-2397-B031-65D0DD026295}"/>
              </a:ext>
            </a:extLst>
          </p:cNvPr>
          <p:cNvPicPr>
            <a:picLocks noChangeAspect="1"/>
          </p:cNvPicPr>
          <p:nvPr/>
        </p:nvPicPr>
        <p:blipFill>
          <a:blip r:embed="rId4"/>
          <a:stretch>
            <a:fillRect/>
          </a:stretch>
        </p:blipFill>
        <p:spPr>
          <a:xfrm>
            <a:off x="1356096" y="5978905"/>
            <a:ext cx="891617" cy="807790"/>
          </a:xfrm>
          <a:prstGeom prst="rect">
            <a:avLst/>
          </a:prstGeom>
        </p:spPr>
      </p:pic>
      <p:pic>
        <p:nvPicPr>
          <p:cNvPr id="7" name="Symbol zastępczy zawartości 7">
            <a:extLst>
              <a:ext uri="{FF2B5EF4-FFF2-40B4-BE49-F238E27FC236}">
                <a16:creationId xmlns:a16="http://schemas.microsoft.com/office/drawing/2014/main" id="{D822C8D8-7AD8-FD0F-0F5A-FD9AAC0B40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4207" y="3401811"/>
            <a:ext cx="7697361" cy="3535680"/>
          </a:xfrm>
          <a:prstGeom prst="rect">
            <a:avLst/>
          </a:prstGeom>
        </p:spPr>
      </p:pic>
      <p:sp>
        <p:nvSpPr>
          <p:cNvPr id="8" name="pole tekstowe 7">
            <a:extLst>
              <a:ext uri="{FF2B5EF4-FFF2-40B4-BE49-F238E27FC236}">
                <a16:creationId xmlns:a16="http://schemas.microsoft.com/office/drawing/2014/main" id="{088776C5-56B1-EECD-6159-97FCE9E1A925}"/>
              </a:ext>
            </a:extLst>
          </p:cNvPr>
          <p:cNvSpPr txBox="1"/>
          <p:nvPr/>
        </p:nvSpPr>
        <p:spPr>
          <a:xfrm>
            <a:off x="4264736" y="4135132"/>
            <a:ext cx="6179744" cy="2062103"/>
          </a:xfrm>
          <a:prstGeom prst="rect">
            <a:avLst/>
          </a:prstGeom>
          <a:noFill/>
        </p:spPr>
        <p:txBody>
          <a:bodyPr wrap="square">
            <a:spAutoFit/>
          </a:bodyPr>
          <a:lstStyle/>
          <a:p>
            <a:r>
              <a:rPr lang="pl-PL" sz="3200" b="1" dirty="0">
                <a:solidFill>
                  <a:srgbClr val="491D6C"/>
                </a:solidFill>
                <a:latin typeface="Proxima Nova" panose="02000506030000020004" pitchFamily="50" charset="0"/>
              </a:rPr>
              <a:t>Skuteczność ERLEADA®  </a:t>
            </a:r>
          </a:p>
          <a:p>
            <a:r>
              <a:rPr lang="pl-PL" sz="3200" b="1" dirty="0">
                <a:solidFill>
                  <a:srgbClr val="491D6C"/>
                </a:solidFill>
                <a:latin typeface="Proxima Nova" panose="02000506030000020004" pitchFamily="50" charset="0"/>
              </a:rPr>
              <a:t>w </a:t>
            </a:r>
            <a:r>
              <a:rPr lang="pl-PL" sz="3200" b="1" dirty="0" err="1">
                <a:solidFill>
                  <a:srgbClr val="491D6C"/>
                </a:solidFill>
                <a:latin typeface="Proxima Nova" panose="02000506030000020004" pitchFamily="50" charset="0"/>
              </a:rPr>
              <a:t>mHSPC</a:t>
            </a:r>
            <a:r>
              <a:rPr lang="pl-PL" sz="3200" b="1" dirty="0">
                <a:solidFill>
                  <a:srgbClr val="491D6C"/>
                </a:solidFill>
                <a:latin typeface="Proxima Nova" panose="02000506030000020004" pitchFamily="50" charset="0"/>
              </a:rPr>
              <a:t> na podstawie wyników badania III fazy TITAN – odpowiedź PSA</a:t>
            </a:r>
            <a:endParaRPr lang="pl-PL" sz="3200" dirty="0">
              <a:solidFill>
                <a:srgbClr val="491D6C"/>
              </a:solidFill>
              <a:latin typeface="Proxima Nova" panose="02000506030000020004" pitchFamily="50" charset="0"/>
            </a:endParaRPr>
          </a:p>
        </p:txBody>
      </p:sp>
    </p:spTree>
    <p:extLst>
      <p:ext uri="{BB962C8B-B14F-4D97-AF65-F5344CB8AC3E}">
        <p14:creationId xmlns:p14="http://schemas.microsoft.com/office/powerpoint/2010/main" val="4251314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0B808ED-59AE-FEFD-8817-4F7E9B2C8606}"/>
              </a:ext>
            </a:extLst>
          </p:cNvPr>
          <p:cNvSpPr>
            <a:spLocks noGrp="1"/>
          </p:cNvSpPr>
          <p:nvPr>
            <p:ph type="title"/>
          </p:nvPr>
        </p:nvSpPr>
        <p:spPr/>
        <p:txBody>
          <a:bodyPr/>
          <a:lstStyle/>
          <a:p>
            <a:endParaRPr lang="pl-PL"/>
          </a:p>
        </p:txBody>
      </p:sp>
      <p:pic>
        <p:nvPicPr>
          <p:cNvPr id="4" name="Symbol zastępczy zawartości 6">
            <a:extLst>
              <a:ext uri="{FF2B5EF4-FFF2-40B4-BE49-F238E27FC236}">
                <a16:creationId xmlns:a16="http://schemas.microsoft.com/office/drawing/2014/main" id="{5C623B36-40C1-9192-375C-DE798977BB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sp>
        <p:nvSpPr>
          <p:cNvPr id="5" name="pole tekstowe 4">
            <a:extLst>
              <a:ext uri="{FF2B5EF4-FFF2-40B4-BE49-F238E27FC236}">
                <a16:creationId xmlns:a16="http://schemas.microsoft.com/office/drawing/2014/main" id="{2E8FD036-3E50-7E70-58F3-59207EA6D966}"/>
              </a:ext>
            </a:extLst>
          </p:cNvPr>
          <p:cNvSpPr txBox="1"/>
          <p:nvPr/>
        </p:nvSpPr>
        <p:spPr>
          <a:xfrm>
            <a:off x="1364379" y="188395"/>
            <a:ext cx="6177280" cy="830997"/>
          </a:xfrm>
          <a:prstGeom prst="rect">
            <a:avLst/>
          </a:prstGeom>
          <a:noFill/>
        </p:spPr>
        <p:txBody>
          <a:bodyPr wrap="square">
            <a:spAutoFit/>
          </a:bodyPr>
          <a:lstStyle/>
          <a:p>
            <a:r>
              <a:rPr lang="pl-PL" sz="2400" b="1" dirty="0">
                <a:solidFill>
                  <a:srgbClr val="491D6C"/>
                </a:solidFill>
                <a:latin typeface="Proxima Nova" panose="02000506030000020004" pitchFamily="50" charset="0"/>
              </a:rPr>
              <a:t>ERLEADA® + ADT redukuje ryzyko</a:t>
            </a:r>
          </a:p>
          <a:p>
            <a:r>
              <a:rPr lang="pl-PL" sz="2400" b="1" dirty="0">
                <a:solidFill>
                  <a:srgbClr val="491D6C"/>
                </a:solidFill>
                <a:latin typeface="Proxima Nova" panose="02000506030000020004" pitchFamily="50" charset="0"/>
              </a:rPr>
              <a:t>progresji PSA o 73%</a:t>
            </a:r>
          </a:p>
        </p:txBody>
      </p:sp>
      <p:pic>
        <p:nvPicPr>
          <p:cNvPr id="40" name="Obraz 39">
            <a:extLst>
              <a:ext uri="{FF2B5EF4-FFF2-40B4-BE49-F238E27FC236}">
                <a16:creationId xmlns:a16="http://schemas.microsoft.com/office/drawing/2014/main" id="{430495A0-0071-71B3-A090-2AFF88AE5F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9254" y="4606605"/>
            <a:ext cx="5448975" cy="1505814"/>
          </a:xfrm>
          <a:prstGeom prst="rect">
            <a:avLst/>
          </a:prstGeom>
        </p:spPr>
      </p:pic>
      <p:pic>
        <p:nvPicPr>
          <p:cNvPr id="41" name="Obraz 40">
            <a:extLst>
              <a:ext uri="{FF2B5EF4-FFF2-40B4-BE49-F238E27FC236}">
                <a16:creationId xmlns:a16="http://schemas.microsoft.com/office/drawing/2014/main" id="{C04FBA69-14C9-934C-C9D2-B7FD671D95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2145159" y="4884687"/>
            <a:ext cx="4837166" cy="319390"/>
          </a:xfrm>
          <a:prstGeom prst="rect">
            <a:avLst/>
          </a:prstGeom>
        </p:spPr>
      </p:pic>
      <p:cxnSp>
        <p:nvCxnSpPr>
          <p:cNvPr id="42" name="Łącznik prosty 41">
            <a:extLst>
              <a:ext uri="{FF2B5EF4-FFF2-40B4-BE49-F238E27FC236}">
                <a16:creationId xmlns:a16="http://schemas.microsoft.com/office/drawing/2014/main" id="{49B992C5-1719-57C5-0B34-717831A5849C}"/>
              </a:ext>
            </a:extLst>
          </p:cNvPr>
          <p:cNvCxnSpPr/>
          <p:nvPr/>
        </p:nvCxnSpPr>
        <p:spPr>
          <a:xfrm>
            <a:off x="2260463" y="5491747"/>
            <a:ext cx="4495696" cy="0"/>
          </a:xfrm>
          <a:prstGeom prst="line">
            <a:avLst/>
          </a:prstGeom>
          <a:ln>
            <a:solidFill>
              <a:srgbClr val="491D6C"/>
            </a:solidFill>
          </a:ln>
        </p:spPr>
        <p:style>
          <a:lnRef idx="1">
            <a:schemeClr val="accent1"/>
          </a:lnRef>
          <a:fillRef idx="0">
            <a:schemeClr val="accent1"/>
          </a:fillRef>
          <a:effectRef idx="0">
            <a:schemeClr val="accent1"/>
          </a:effectRef>
          <a:fontRef idx="minor">
            <a:schemeClr val="tx1"/>
          </a:fontRef>
        </p:style>
      </p:cxnSp>
      <p:sp>
        <p:nvSpPr>
          <p:cNvPr id="43" name="pole tekstowe 42">
            <a:extLst>
              <a:ext uri="{FF2B5EF4-FFF2-40B4-BE49-F238E27FC236}">
                <a16:creationId xmlns:a16="http://schemas.microsoft.com/office/drawing/2014/main" id="{753EB5A0-FB68-C35A-F259-E4DD47BEDF35}"/>
              </a:ext>
            </a:extLst>
          </p:cNvPr>
          <p:cNvSpPr txBox="1"/>
          <p:nvPr/>
        </p:nvSpPr>
        <p:spPr>
          <a:xfrm>
            <a:off x="3610822" y="4914042"/>
            <a:ext cx="3384306" cy="246221"/>
          </a:xfrm>
          <a:prstGeom prst="rect">
            <a:avLst/>
          </a:prstGeom>
          <a:noFill/>
        </p:spPr>
        <p:txBody>
          <a:bodyPr wrap="square">
            <a:spAutoFit/>
          </a:bodyPr>
          <a:lstStyle/>
          <a:p>
            <a:r>
              <a:rPr lang="pl-PL" sz="1000" b="1" dirty="0">
                <a:solidFill>
                  <a:schemeClr val="bg1"/>
                </a:solidFill>
                <a:latin typeface="Proxima Nova" panose="02000506030000020004" pitchFamily="50" charset="0"/>
              </a:rPr>
              <a:t>Zdarzenia, n (%)             Mediana, m-ce (95% CI)</a:t>
            </a:r>
          </a:p>
        </p:txBody>
      </p:sp>
      <p:sp>
        <p:nvSpPr>
          <p:cNvPr id="44" name="pole tekstowe 43">
            <a:extLst>
              <a:ext uri="{FF2B5EF4-FFF2-40B4-BE49-F238E27FC236}">
                <a16:creationId xmlns:a16="http://schemas.microsoft.com/office/drawing/2014/main" id="{AAE80778-BB47-932A-9369-EE0012041B0B}"/>
              </a:ext>
            </a:extLst>
          </p:cNvPr>
          <p:cNvSpPr txBox="1"/>
          <p:nvPr/>
        </p:nvSpPr>
        <p:spPr>
          <a:xfrm>
            <a:off x="2224634" y="5218924"/>
            <a:ext cx="1354089" cy="246221"/>
          </a:xfrm>
          <a:prstGeom prst="rect">
            <a:avLst/>
          </a:prstGeom>
          <a:noFill/>
        </p:spPr>
        <p:txBody>
          <a:bodyPr wrap="square">
            <a:spAutoFit/>
          </a:bodyPr>
          <a:lstStyle/>
          <a:p>
            <a:r>
              <a:rPr lang="pl-PL" sz="1000" b="1" dirty="0" err="1">
                <a:solidFill>
                  <a:srgbClr val="491D6C"/>
                </a:solidFill>
                <a:latin typeface="Proxima Nova" panose="02000506030000020004" pitchFamily="50" charset="0"/>
              </a:rPr>
              <a:t>Apalutamid</a:t>
            </a:r>
            <a:r>
              <a:rPr lang="pl-PL" sz="1000" b="1" dirty="0">
                <a:solidFill>
                  <a:srgbClr val="491D6C"/>
                </a:solidFill>
                <a:latin typeface="Proxima Nova" panose="02000506030000020004" pitchFamily="50" charset="0"/>
              </a:rPr>
              <a:t> + ADT</a:t>
            </a:r>
          </a:p>
        </p:txBody>
      </p:sp>
      <p:sp>
        <p:nvSpPr>
          <p:cNvPr id="45" name="pole tekstowe 44">
            <a:extLst>
              <a:ext uri="{FF2B5EF4-FFF2-40B4-BE49-F238E27FC236}">
                <a16:creationId xmlns:a16="http://schemas.microsoft.com/office/drawing/2014/main" id="{9A886050-C4CE-FC1F-B446-7991E1230218}"/>
              </a:ext>
            </a:extLst>
          </p:cNvPr>
          <p:cNvSpPr txBox="1"/>
          <p:nvPr/>
        </p:nvSpPr>
        <p:spPr>
          <a:xfrm>
            <a:off x="2224634" y="5537743"/>
            <a:ext cx="1354089" cy="246221"/>
          </a:xfrm>
          <a:prstGeom prst="rect">
            <a:avLst/>
          </a:prstGeom>
          <a:noFill/>
        </p:spPr>
        <p:txBody>
          <a:bodyPr wrap="square">
            <a:spAutoFit/>
          </a:bodyPr>
          <a:lstStyle/>
          <a:p>
            <a:r>
              <a:rPr lang="pl-PL" sz="1000" b="1" dirty="0">
                <a:solidFill>
                  <a:srgbClr val="491D6C"/>
                </a:solidFill>
                <a:latin typeface="Proxima Nova" panose="02000506030000020004" pitchFamily="50" charset="0"/>
              </a:rPr>
              <a:t>Placebo + ADT</a:t>
            </a:r>
          </a:p>
        </p:txBody>
      </p:sp>
      <p:sp>
        <p:nvSpPr>
          <p:cNvPr id="46" name="pole tekstowe 45">
            <a:extLst>
              <a:ext uri="{FF2B5EF4-FFF2-40B4-BE49-F238E27FC236}">
                <a16:creationId xmlns:a16="http://schemas.microsoft.com/office/drawing/2014/main" id="{6CA8FEE1-C653-EFA5-E761-F8E531A2E2AD}"/>
              </a:ext>
            </a:extLst>
          </p:cNvPr>
          <p:cNvSpPr txBox="1"/>
          <p:nvPr/>
        </p:nvSpPr>
        <p:spPr>
          <a:xfrm>
            <a:off x="3739974" y="5228671"/>
            <a:ext cx="768337" cy="230832"/>
          </a:xfrm>
          <a:prstGeom prst="rect">
            <a:avLst/>
          </a:prstGeom>
          <a:noFill/>
        </p:spPr>
        <p:txBody>
          <a:bodyPr wrap="square">
            <a:spAutoFit/>
          </a:bodyPr>
          <a:lstStyle/>
          <a:p>
            <a:r>
              <a:rPr lang="pl-PL" sz="900" dirty="0">
                <a:solidFill>
                  <a:srgbClr val="491D6C"/>
                </a:solidFill>
                <a:latin typeface="Proxima Nova" panose="02000506030000020004" pitchFamily="50" charset="0"/>
              </a:rPr>
              <a:t>138 (26,3)</a:t>
            </a:r>
          </a:p>
        </p:txBody>
      </p:sp>
      <p:sp>
        <p:nvSpPr>
          <p:cNvPr id="47" name="pole tekstowe 46">
            <a:extLst>
              <a:ext uri="{FF2B5EF4-FFF2-40B4-BE49-F238E27FC236}">
                <a16:creationId xmlns:a16="http://schemas.microsoft.com/office/drawing/2014/main" id="{E6FFF07B-1E84-FCC3-33CA-50D604A8692B}"/>
              </a:ext>
            </a:extLst>
          </p:cNvPr>
          <p:cNvSpPr txBox="1"/>
          <p:nvPr/>
        </p:nvSpPr>
        <p:spPr>
          <a:xfrm>
            <a:off x="3721302" y="5537743"/>
            <a:ext cx="768337" cy="230832"/>
          </a:xfrm>
          <a:prstGeom prst="rect">
            <a:avLst/>
          </a:prstGeom>
          <a:noFill/>
        </p:spPr>
        <p:txBody>
          <a:bodyPr wrap="square">
            <a:spAutoFit/>
          </a:bodyPr>
          <a:lstStyle/>
          <a:p>
            <a:r>
              <a:rPr lang="pl-PL" sz="900" dirty="0">
                <a:solidFill>
                  <a:srgbClr val="491D6C"/>
                </a:solidFill>
                <a:latin typeface="Proxima Nova" panose="02000506030000020004" pitchFamily="50" charset="0"/>
              </a:rPr>
              <a:t>344 (65,3)</a:t>
            </a:r>
          </a:p>
        </p:txBody>
      </p:sp>
      <p:sp>
        <p:nvSpPr>
          <p:cNvPr id="48" name="pole tekstowe 47">
            <a:extLst>
              <a:ext uri="{FF2B5EF4-FFF2-40B4-BE49-F238E27FC236}">
                <a16:creationId xmlns:a16="http://schemas.microsoft.com/office/drawing/2014/main" id="{D6577B51-56B0-72A9-2ED3-EB9E7B504AAE}"/>
              </a:ext>
            </a:extLst>
          </p:cNvPr>
          <p:cNvSpPr txBox="1"/>
          <p:nvPr/>
        </p:nvSpPr>
        <p:spPr>
          <a:xfrm>
            <a:off x="5302975" y="5533197"/>
            <a:ext cx="1354089" cy="230832"/>
          </a:xfrm>
          <a:prstGeom prst="rect">
            <a:avLst/>
          </a:prstGeom>
          <a:noFill/>
        </p:spPr>
        <p:txBody>
          <a:bodyPr wrap="square">
            <a:spAutoFit/>
          </a:bodyPr>
          <a:lstStyle/>
          <a:p>
            <a:r>
              <a:rPr lang="pl-PL" sz="900" dirty="0">
                <a:solidFill>
                  <a:srgbClr val="491D6C"/>
                </a:solidFill>
                <a:latin typeface="Proxima Nova" panose="02000506030000020004" pitchFamily="50" charset="0"/>
              </a:rPr>
              <a:t>12,9 (10,2 do 14,8)</a:t>
            </a:r>
          </a:p>
        </p:txBody>
      </p:sp>
      <p:sp>
        <p:nvSpPr>
          <p:cNvPr id="49" name="pole tekstowe 48">
            <a:extLst>
              <a:ext uri="{FF2B5EF4-FFF2-40B4-BE49-F238E27FC236}">
                <a16:creationId xmlns:a16="http://schemas.microsoft.com/office/drawing/2014/main" id="{3E3852DC-4DBE-4920-85CF-B4A70F213EF5}"/>
              </a:ext>
            </a:extLst>
          </p:cNvPr>
          <p:cNvSpPr txBox="1"/>
          <p:nvPr/>
        </p:nvSpPr>
        <p:spPr>
          <a:xfrm>
            <a:off x="5302975" y="5236402"/>
            <a:ext cx="1191889" cy="230832"/>
          </a:xfrm>
          <a:prstGeom prst="rect">
            <a:avLst/>
          </a:prstGeom>
          <a:noFill/>
        </p:spPr>
        <p:txBody>
          <a:bodyPr wrap="square">
            <a:spAutoFit/>
          </a:bodyPr>
          <a:lstStyle/>
          <a:p>
            <a:r>
              <a:rPr lang="pl-PL" sz="900" dirty="0" err="1">
                <a:solidFill>
                  <a:srgbClr val="491D6C"/>
                </a:solidFill>
                <a:latin typeface="Proxima Nova" panose="02000506030000020004" pitchFamily="50" charset="0"/>
              </a:rPr>
              <a:t>N.o</a:t>
            </a:r>
            <a:r>
              <a:rPr lang="pl-PL" sz="900" dirty="0">
                <a:solidFill>
                  <a:srgbClr val="491D6C"/>
                </a:solidFill>
                <a:latin typeface="Proxima Nova" panose="02000506030000020004" pitchFamily="50" charset="0"/>
              </a:rPr>
              <a:t>. (</a:t>
            </a:r>
            <a:r>
              <a:rPr lang="pl-PL" sz="900" dirty="0" err="1">
                <a:solidFill>
                  <a:srgbClr val="491D6C"/>
                </a:solidFill>
                <a:latin typeface="Proxima Nova" panose="02000506030000020004" pitchFamily="50" charset="0"/>
              </a:rPr>
              <a:t>n.o</a:t>
            </a:r>
            <a:r>
              <a:rPr lang="pl-PL" sz="900" dirty="0">
                <a:solidFill>
                  <a:srgbClr val="491D6C"/>
                </a:solidFill>
                <a:latin typeface="Proxima Nova" panose="02000506030000020004" pitchFamily="50" charset="0"/>
              </a:rPr>
              <a:t>. do </a:t>
            </a:r>
            <a:r>
              <a:rPr lang="pl-PL" sz="900" dirty="0" err="1">
                <a:solidFill>
                  <a:srgbClr val="491D6C"/>
                </a:solidFill>
                <a:latin typeface="Proxima Nova" panose="02000506030000020004" pitchFamily="50" charset="0"/>
              </a:rPr>
              <a:t>n.o</a:t>
            </a:r>
            <a:r>
              <a:rPr lang="pl-PL" sz="900" dirty="0">
                <a:solidFill>
                  <a:srgbClr val="491D6C"/>
                </a:solidFill>
                <a:latin typeface="Proxima Nova" panose="02000506030000020004" pitchFamily="50" charset="0"/>
              </a:rPr>
              <a:t>.)</a:t>
            </a:r>
          </a:p>
        </p:txBody>
      </p:sp>
      <p:sp>
        <p:nvSpPr>
          <p:cNvPr id="50" name="pole tekstowe 49">
            <a:extLst>
              <a:ext uri="{FF2B5EF4-FFF2-40B4-BE49-F238E27FC236}">
                <a16:creationId xmlns:a16="http://schemas.microsoft.com/office/drawing/2014/main" id="{E0CC4B57-4400-898D-75C5-35E406B96007}"/>
              </a:ext>
            </a:extLst>
          </p:cNvPr>
          <p:cNvSpPr txBox="1"/>
          <p:nvPr/>
        </p:nvSpPr>
        <p:spPr>
          <a:xfrm>
            <a:off x="2074039" y="5889585"/>
            <a:ext cx="4534299" cy="261610"/>
          </a:xfrm>
          <a:prstGeom prst="rect">
            <a:avLst/>
          </a:prstGeom>
          <a:noFill/>
        </p:spPr>
        <p:txBody>
          <a:bodyPr wrap="square">
            <a:spAutoFit/>
          </a:bodyPr>
          <a:lstStyle/>
          <a:p>
            <a:r>
              <a:rPr lang="pl-PL" sz="1050" b="1" dirty="0">
                <a:solidFill>
                  <a:srgbClr val="C2D500"/>
                </a:solidFill>
                <a:latin typeface="Proxima Nova" panose="02000506030000020004" pitchFamily="50" charset="0"/>
              </a:rPr>
              <a:t>HR 0,27 (95% CI: 0,22–0,33) P&lt;0,0001*</a:t>
            </a:r>
          </a:p>
        </p:txBody>
      </p:sp>
      <p:pic>
        <p:nvPicPr>
          <p:cNvPr id="51" name="Obraz 50">
            <a:extLst>
              <a:ext uri="{FF2B5EF4-FFF2-40B4-BE49-F238E27FC236}">
                <a16:creationId xmlns:a16="http://schemas.microsoft.com/office/drawing/2014/main" id="{81D50339-DCAB-A5C3-A757-E9112DBD0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71304" y="1257789"/>
            <a:ext cx="5413145" cy="3806839"/>
          </a:xfrm>
          <a:prstGeom prst="rect">
            <a:avLst/>
          </a:prstGeom>
        </p:spPr>
      </p:pic>
      <p:sp>
        <p:nvSpPr>
          <p:cNvPr id="52" name="pole tekstowe 51">
            <a:extLst>
              <a:ext uri="{FF2B5EF4-FFF2-40B4-BE49-F238E27FC236}">
                <a16:creationId xmlns:a16="http://schemas.microsoft.com/office/drawing/2014/main" id="{745CAC86-99C5-6809-01B5-33FEC980BE5F}"/>
              </a:ext>
            </a:extLst>
          </p:cNvPr>
          <p:cNvSpPr txBox="1"/>
          <p:nvPr/>
        </p:nvSpPr>
        <p:spPr>
          <a:xfrm>
            <a:off x="2242549" y="1661242"/>
            <a:ext cx="5046979" cy="261610"/>
          </a:xfrm>
          <a:prstGeom prst="rect">
            <a:avLst/>
          </a:prstGeom>
          <a:noFill/>
        </p:spPr>
        <p:txBody>
          <a:bodyPr wrap="square">
            <a:spAutoFit/>
          </a:bodyPr>
          <a:lstStyle/>
          <a:p>
            <a:r>
              <a:rPr lang="pl-PL" sz="1100" b="1" dirty="0">
                <a:solidFill>
                  <a:schemeClr val="bg1"/>
                </a:solidFill>
                <a:latin typeface="Proxima Nova" panose="02000506030000020004" pitchFamily="50" charset="0"/>
              </a:rPr>
              <a:t>Czas do wystąpienia oporności na kastrację podczas analizy końcowej</a:t>
            </a:r>
          </a:p>
        </p:txBody>
      </p:sp>
      <p:pic>
        <p:nvPicPr>
          <p:cNvPr id="53" name="Obraz 52">
            <a:extLst>
              <a:ext uri="{FF2B5EF4-FFF2-40B4-BE49-F238E27FC236}">
                <a16:creationId xmlns:a16="http://schemas.microsoft.com/office/drawing/2014/main" id="{70BAF030-19D1-5A6E-A4DE-6366C728C2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2260463" y="1635732"/>
            <a:ext cx="4625341" cy="319390"/>
          </a:xfrm>
          <a:prstGeom prst="rect">
            <a:avLst/>
          </a:prstGeom>
        </p:spPr>
      </p:pic>
      <p:sp>
        <p:nvSpPr>
          <p:cNvPr id="54" name="pole tekstowe 53">
            <a:extLst>
              <a:ext uri="{FF2B5EF4-FFF2-40B4-BE49-F238E27FC236}">
                <a16:creationId xmlns:a16="http://schemas.microsoft.com/office/drawing/2014/main" id="{17378C4D-16B1-D8D4-ECB1-395B4A44CA88}"/>
              </a:ext>
            </a:extLst>
          </p:cNvPr>
          <p:cNvSpPr txBox="1"/>
          <p:nvPr/>
        </p:nvSpPr>
        <p:spPr>
          <a:xfrm>
            <a:off x="2260463" y="1668961"/>
            <a:ext cx="4625341" cy="268737"/>
          </a:xfrm>
          <a:prstGeom prst="rect">
            <a:avLst/>
          </a:prstGeom>
          <a:noFill/>
        </p:spPr>
        <p:txBody>
          <a:bodyPr wrap="square">
            <a:spAutoFit/>
          </a:bodyPr>
          <a:lstStyle/>
          <a:p>
            <a:pPr algn="ctr"/>
            <a:r>
              <a:rPr lang="pl-PL" sz="1100" b="1" dirty="0">
                <a:solidFill>
                  <a:schemeClr val="bg1"/>
                </a:solidFill>
                <a:latin typeface="Proxima Nova" panose="02000506030000020004" pitchFamily="50" charset="0"/>
              </a:rPr>
              <a:t>Czas do progresji PSA podczas analizy końcowej</a:t>
            </a:r>
          </a:p>
        </p:txBody>
      </p:sp>
      <p:sp>
        <p:nvSpPr>
          <p:cNvPr id="55" name="pole tekstowe 54">
            <a:extLst>
              <a:ext uri="{FF2B5EF4-FFF2-40B4-BE49-F238E27FC236}">
                <a16:creationId xmlns:a16="http://schemas.microsoft.com/office/drawing/2014/main" id="{CADF2E0E-D598-B419-6806-3535E16E46FB}"/>
              </a:ext>
            </a:extLst>
          </p:cNvPr>
          <p:cNvSpPr txBox="1"/>
          <p:nvPr/>
        </p:nvSpPr>
        <p:spPr>
          <a:xfrm>
            <a:off x="2163074" y="4263566"/>
            <a:ext cx="4625341" cy="393506"/>
          </a:xfrm>
          <a:prstGeom prst="rect">
            <a:avLst/>
          </a:prstGeom>
          <a:noFill/>
        </p:spPr>
        <p:txBody>
          <a:bodyPr wrap="square" rtlCol="0">
            <a:spAutoFit/>
          </a:bodyPr>
          <a:lstStyle/>
          <a:p>
            <a:pPr>
              <a:lnSpc>
                <a:spcPct val="150000"/>
              </a:lnSpc>
            </a:pPr>
            <a:r>
              <a:rPr lang="pl-PL" sz="700" b="1" dirty="0" err="1">
                <a:solidFill>
                  <a:srgbClr val="0D89D8"/>
                </a:solidFill>
                <a:latin typeface="Proxima Nova" panose="02000506030000020004" pitchFamily="50" charset="0"/>
              </a:rPr>
              <a:t>Apalutamid</a:t>
            </a:r>
            <a:r>
              <a:rPr lang="pl-PL" sz="700" b="1" dirty="0">
                <a:solidFill>
                  <a:srgbClr val="0D89D8"/>
                </a:solidFill>
                <a:latin typeface="Proxima Nova" panose="02000506030000020004" pitchFamily="50" charset="0"/>
              </a:rPr>
              <a:t>             525      450       384       341      303       277       253       123       19           0            0</a:t>
            </a:r>
          </a:p>
          <a:p>
            <a:pPr>
              <a:lnSpc>
                <a:spcPct val="150000"/>
              </a:lnSpc>
            </a:pPr>
            <a:r>
              <a:rPr lang="pl-PL" sz="700" b="1" dirty="0">
                <a:solidFill>
                  <a:srgbClr val="FF0000"/>
                </a:solidFill>
                <a:latin typeface="Proxima Nova" panose="02000506030000020004" pitchFamily="50" charset="0"/>
              </a:rPr>
              <a:t> </a:t>
            </a:r>
            <a:r>
              <a:rPr lang="pl-PL" sz="700" b="1" dirty="0">
                <a:solidFill>
                  <a:srgbClr val="C00000"/>
                </a:solidFill>
                <a:latin typeface="Proxima Nova" panose="02000506030000020004" pitchFamily="50" charset="0"/>
              </a:rPr>
              <a:t>Placebo                  527       356      244       190      140       125       105         52        13           0           0</a:t>
            </a:r>
          </a:p>
        </p:txBody>
      </p:sp>
      <p:sp>
        <p:nvSpPr>
          <p:cNvPr id="56" name="pole tekstowe 55">
            <a:extLst>
              <a:ext uri="{FF2B5EF4-FFF2-40B4-BE49-F238E27FC236}">
                <a16:creationId xmlns:a16="http://schemas.microsoft.com/office/drawing/2014/main" id="{CEA42D3F-B3AC-820C-C88E-B4FF22A8AC66}"/>
              </a:ext>
            </a:extLst>
          </p:cNvPr>
          <p:cNvSpPr txBox="1"/>
          <p:nvPr/>
        </p:nvSpPr>
        <p:spPr>
          <a:xfrm rot="16200000">
            <a:off x="1570180" y="2879069"/>
            <a:ext cx="1967638" cy="369332"/>
          </a:xfrm>
          <a:prstGeom prst="rect">
            <a:avLst/>
          </a:prstGeom>
          <a:noFill/>
        </p:spPr>
        <p:txBody>
          <a:bodyPr wrap="square" rtlCol="0">
            <a:spAutoFit/>
          </a:bodyPr>
          <a:lstStyle/>
          <a:p>
            <a:pPr algn="ctr"/>
            <a:r>
              <a:rPr lang="pl-PL" sz="900" b="1" dirty="0">
                <a:latin typeface="Proxima Nova" panose="02000506030000020004" pitchFamily="50" charset="0"/>
              </a:rPr>
              <a:t>Pacjenci </a:t>
            </a:r>
          </a:p>
          <a:p>
            <a:pPr algn="ctr"/>
            <a:r>
              <a:rPr lang="pl-PL" sz="900" b="1" dirty="0">
                <a:latin typeface="Proxima Nova" panose="02000506030000020004" pitchFamily="50" charset="0"/>
              </a:rPr>
              <a:t>bez progresji PSA (%)</a:t>
            </a:r>
          </a:p>
        </p:txBody>
      </p:sp>
      <p:sp>
        <p:nvSpPr>
          <p:cNvPr id="58" name="pole tekstowe 57">
            <a:extLst>
              <a:ext uri="{FF2B5EF4-FFF2-40B4-BE49-F238E27FC236}">
                <a16:creationId xmlns:a16="http://schemas.microsoft.com/office/drawing/2014/main" id="{30CA606F-9242-89EE-7FEB-080CD090558D}"/>
              </a:ext>
            </a:extLst>
          </p:cNvPr>
          <p:cNvSpPr txBox="1"/>
          <p:nvPr/>
        </p:nvSpPr>
        <p:spPr>
          <a:xfrm>
            <a:off x="2145159" y="4112183"/>
            <a:ext cx="907785" cy="184666"/>
          </a:xfrm>
          <a:prstGeom prst="rect">
            <a:avLst/>
          </a:prstGeom>
          <a:noFill/>
        </p:spPr>
        <p:txBody>
          <a:bodyPr wrap="square" rtlCol="0">
            <a:spAutoFit/>
          </a:bodyPr>
          <a:lstStyle/>
          <a:p>
            <a:r>
              <a:rPr lang="pl-PL" sz="600" dirty="0">
                <a:solidFill>
                  <a:srgbClr val="0D89D8"/>
                </a:solidFill>
                <a:latin typeface="Proxima Nova" panose="02000506030000020004" pitchFamily="50" charset="0"/>
              </a:rPr>
              <a:t>Liczba narażonych:</a:t>
            </a:r>
          </a:p>
        </p:txBody>
      </p:sp>
      <p:pic>
        <p:nvPicPr>
          <p:cNvPr id="61" name="Obraz 60">
            <a:extLst>
              <a:ext uri="{FF2B5EF4-FFF2-40B4-BE49-F238E27FC236}">
                <a16:creationId xmlns:a16="http://schemas.microsoft.com/office/drawing/2014/main" id="{1E3BA9FE-5F37-1D2D-DC43-AF1AC9074D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5804" y="2437545"/>
            <a:ext cx="3598649" cy="1829668"/>
          </a:xfrm>
          <a:prstGeom prst="rect">
            <a:avLst/>
          </a:prstGeom>
        </p:spPr>
      </p:pic>
      <p:sp>
        <p:nvSpPr>
          <p:cNvPr id="62" name="pole tekstowe 61">
            <a:extLst>
              <a:ext uri="{FF2B5EF4-FFF2-40B4-BE49-F238E27FC236}">
                <a16:creationId xmlns:a16="http://schemas.microsoft.com/office/drawing/2014/main" id="{6D9BCEB8-BEC5-A4AA-B201-AAE2D4C2885D}"/>
              </a:ext>
            </a:extLst>
          </p:cNvPr>
          <p:cNvSpPr txBox="1"/>
          <p:nvPr/>
        </p:nvSpPr>
        <p:spPr>
          <a:xfrm>
            <a:off x="7406519" y="2921168"/>
            <a:ext cx="2719408" cy="1015663"/>
          </a:xfrm>
          <a:prstGeom prst="rect">
            <a:avLst/>
          </a:prstGeom>
          <a:noFill/>
        </p:spPr>
        <p:txBody>
          <a:bodyPr wrap="square">
            <a:spAutoFit/>
          </a:bodyPr>
          <a:lstStyle/>
          <a:p>
            <a:pPr algn="ctr"/>
            <a:r>
              <a:rPr lang="pl-PL" sz="2000" b="1" dirty="0">
                <a:solidFill>
                  <a:srgbClr val="491D6C"/>
                </a:solidFill>
                <a:latin typeface="Proxima Nova" panose="02000506030000020004" pitchFamily="50" charset="0"/>
              </a:rPr>
              <a:t>Redukcja ryzyka</a:t>
            </a:r>
          </a:p>
          <a:p>
            <a:pPr algn="ctr"/>
            <a:r>
              <a:rPr lang="pl-PL" sz="2000" b="1" dirty="0">
                <a:solidFill>
                  <a:srgbClr val="C2D500"/>
                </a:solidFill>
                <a:latin typeface="Proxima Nova" panose="02000506030000020004" pitchFamily="50" charset="0"/>
              </a:rPr>
              <a:t>progresji PSA </a:t>
            </a:r>
            <a:br>
              <a:rPr lang="pl-PL" sz="2000" b="1" dirty="0">
                <a:solidFill>
                  <a:srgbClr val="C2D500"/>
                </a:solidFill>
                <a:latin typeface="Proxima Nova" panose="02000506030000020004" pitchFamily="50" charset="0"/>
              </a:rPr>
            </a:br>
            <a:r>
              <a:rPr lang="pl-PL" sz="2000" b="1" dirty="0">
                <a:solidFill>
                  <a:srgbClr val="C2D500"/>
                </a:solidFill>
                <a:latin typeface="Proxima Nova" panose="02000506030000020004" pitchFamily="50" charset="0"/>
              </a:rPr>
              <a:t>o 73%</a:t>
            </a:r>
          </a:p>
        </p:txBody>
      </p:sp>
      <p:sp>
        <p:nvSpPr>
          <p:cNvPr id="64" name="pole tekstowe 63">
            <a:extLst>
              <a:ext uri="{FF2B5EF4-FFF2-40B4-BE49-F238E27FC236}">
                <a16:creationId xmlns:a16="http://schemas.microsoft.com/office/drawing/2014/main" id="{A78F666F-69AC-C851-F4E3-E5674265B8BF}"/>
              </a:ext>
            </a:extLst>
          </p:cNvPr>
          <p:cNvSpPr txBox="1"/>
          <p:nvPr/>
        </p:nvSpPr>
        <p:spPr>
          <a:xfrm>
            <a:off x="1364379" y="6288010"/>
            <a:ext cx="9733280" cy="276999"/>
          </a:xfrm>
          <a:prstGeom prst="rect">
            <a:avLst/>
          </a:prstGeom>
          <a:noFill/>
        </p:spPr>
        <p:txBody>
          <a:bodyPr wrap="square">
            <a:spAutoFit/>
          </a:bodyPr>
          <a:lstStyle/>
          <a:p>
            <a:r>
              <a:rPr lang="pl-PL" sz="600" dirty="0">
                <a:solidFill>
                  <a:srgbClr val="491D6C"/>
                </a:solidFill>
                <a:latin typeface="Proxima Nova" panose="02000506030000020004" pitchFamily="50" charset="0"/>
              </a:rPr>
              <a:t>*Te punkty końcowe nie zostały skorygowane na porównania wielokrotne. W związku z tym przedstawione wartości p są nominalne i nie ustalono istotności statystycznej.</a:t>
            </a:r>
          </a:p>
          <a:p>
            <a:r>
              <a:rPr lang="pl-PL" sz="600" dirty="0">
                <a:solidFill>
                  <a:srgbClr val="491D6C"/>
                </a:solidFill>
                <a:latin typeface="Proxima Nova" panose="02000506030000020004" pitchFamily="50" charset="0"/>
              </a:rPr>
              <a:t>Chi KM, et al. J </a:t>
            </a:r>
            <a:r>
              <a:rPr lang="pl-PL" sz="600" dirty="0" err="1">
                <a:solidFill>
                  <a:srgbClr val="491D6C"/>
                </a:solidFill>
                <a:latin typeface="Proxima Nova" panose="02000506030000020004" pitchFamily="50" charset="0"/>
              </a:rPr>
              <a:t>Clin</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Oncol</a:t>
            </a:r>
            <a:r>
              <a:rPr lang="pl-PL" sz="600" dirty="0">
                <a:solidFill>
                  <a:srgbClr val="491D6C"/>
                </a:solidFill>
                <a:latin typeface="Proxima Nova" panose="02000506030000020004" pitchFamily="50" charset="0"/>
              </a:rPr>
              <a:t>. 2021. https://doi.org/10.1200/JCO.20.03488</a:t>
            </a:r>
          </a:p>
        </p:txBody>
      </p:sp>
      <p:pic>
        <p:nvPicPr>
          <p:cNvPr id="65" name="Obraz 64">
            <a:extLst>
              <a:ext uri="{FF2B5EF4-FFF2-40B4-BE49-F238E27FC236}">
                <a16:creationId xmlns:a16="http://schemas.microsoft.com/office/drawing/2014/main" id="{A131DF62-35F8-02F0-3339-1263D56B09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pic>
        <p:nvPicPr>
          <p:cNvPr id="70" name="Symbol zastępczy zawartości 66">
            <a:extLst>
              <a:ext uri="{FF2B5EF4-FFF2-40B4-BE49-F238E27FC236}">
                <a16:creationId xmlns:a16="http://schemas.microsoft.com/office/drawing/2014/main" id="{8B28AE2F-C6F3-F7E5-3F3A-ABE3D8A003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81176" y="2051132"/>
            <a:ext cx="3969723" cy="2067528"/>
          </a:xfrm>
          <a:prstGeom prst="rect">
            <a:avLst/>
          </a:prstGeom>
        </p:spPr>
      </p:pic>
      <p:pic>
        <p:nvPicPr>
          <p:cNvPr id="71" name="Obraz 70">
            <a:extLst>
              <a:ext uri="{FF2B5EF4-FFF2-40B4-BE49-F238E27FC236}">
                <a16:creationId xmlns:a16="http://schemas.microsoft.com/office/drawing/2014/main" id="{3CA4F3CA-1A64-68B2-A4E6-1A46915A0643}"/>
              </a:ext>
            </a:extLst>
          </p:cNvPr>
          <p:cNvPicPr>
            <a:picLocks noChangeAspect="1"/>
          </p:cNvPicPr>
          <p:nvPr/>
        </p:nvPicPr>
        <p:blipFill>
          <a:blip r:embed="rId9"/>
          <a:stretch>
            <a:fillRect/>
          </a:stretch>
        </p:blipFill>
        <p:spPr>
          <a:xfrm>
            <a:off x="4379604" y="3634717"/>
            <a:ext cx="503269" cy="117954"/>
          </a:xfrm>
          <a:prstGeom prst="rect">
            <a:avLst/>
          </a:prstGeom>
        </p:spPr>
      </p:pic>
      <p:pic>
        <p:nvPicPr>
          <p:cNvPr id="72" name="Obraz 71">
            <a:extLst>
              <a:ext uri="{FF2B5EF4-FFF2-40B4-BE49-F238E27FC236}">
                <a16:creationId xmlns:a16="http://schemas.microsoft.com/office/drawing/2014/main" id="{4EC578C7-06C2-65AA-BAB0-B7536CE94A7E}"/>
              </a:ext>
            </a:extLst>
          </p:cNvPr>
          <p:cNvPicPr>
            <a:picLocks noChangeAspect="1"/>
          </p:cNvPicPr>
          <p:nvPr/>
        </p:nvPicPr>
        <p:blipFill>
          <a:blip r:embed="rId9"/>
          <a:stretch>
            <a:fillRect/>
          </a:stretch>
        </p:blipFill>
        <p:spPr>
          <a:xfrm>
            <a:off x="4590767" y="4113712"/>
            <a:ext cx="503269" cy="117954"/>
          </a:xfrm>
          <a:prstGeom prst="rect">
            <a:avLst/>
          </a:prstGeom>
        </p:spPr>
      </p:pic>
    </p:spTree>
    <p:extLst>
      <p:ext uri="{BB962C8B-B14F-4D97-AF65-F5344CB8AC3E}">
        <p14:creationId xmlns:p14="http://schemas.microsoft.com/office/powerpoint/2010/main" val="2862682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6" name="pole tekstowe 5">
            <a:extLst>
              <a:ext uri="{FF2B5EF4-FFF2-40B4-BE49-F238E27FC236}">
                <a16:creationId xmlns:a16="http://schemas.microsoft.com/office/drawing/2014/main" id="{24C88166-EFF7-B031-04D9-73576EFF27DB}"/>
              </a:ext>
            </a:extLst>
          </p:cNvPr>
          <p:cNvSpPr txBox="1"/>
          <p:nvPr/>
        </p:nvSpPr>
        <p:spPr>
          <a:xfrm>
            <a:off x="1364378" y="188395"/>
            <a:ext cx="8065371" cy="830997"/>
          </a:xfrm>
          <a:prstGeom prst="rect">
            <a:avLst/>
          </a:prstGeom>
          <a:noFill/>
        </p:spPr>
        <p:txBody>
          <a:bodyPr wrap="square">
            <a:spAutoFit/>
          </a:bodyPr>
          <a:lstStyle/>
          <a:p>
            <a:r>
              <a:rPr lang="pl-PL" sz="2400" b="1" dirty="0">
                <a:solidFill>
                  <a:srgbClr val="491D6C"/>
                </a:solidFill>
                <a:latin typeface="Proxima Nova" panose="02000506030000020004" pitchFamily="50" charset="0"/>
              </a:rPr>
              <a:t>ERLEADA® + ADT powoduje szybkie spadki</a:t>
            </a:r>
            <a:br>
              <a:rPr lang="pl-PL" sz="2400" b="1" dirty="0">
                <a:solidFill>
                  <a:srgbClr val="491D6C"/>
                </a:solidFill>
                <a:latin typeface="Proxima Nova" panose="02000506030000020004" pitchFamily="50" charset="0"/>
              </a:rPr>
            </a:br>
            <a:r>
              <a:rPr lang="pl-PL" sz="2400" b="1" dirty="0">
                <a:solidFill>
                  <a:srgbClr val="491D6C"/>
                </a:solidFill>
                <a:latin typeface="Proxima Nova" panose="02000506030000020004" pitchFamily="50" charset="0"/>
              </a:rPr>
              <a:t>poziomu PSA</a:t>
            </a:r>
          </a:p>
        </p:txBody>
      </p:sp>
      <p:sp>
        <p:nvSpPr>
          <p:cNvPr id="8" name="pole tekstowe 7">
            <a:extLst>
              <a:ext uri="{FF2B5EF4-FFF2-40B4-BE49-F238E27FC236}">
                <a16:creationId xmlns:a16="http://schemas.microsoft.com/office/drawing/2014/main" id="{4DE025B2-C2F4-1AFC-14BF-C7779A9145B4}"/>
              </a:ext>
            </a:extLst>
          </p:cNvPr>
          <p:cNvSpPr txBox="1"/>
          <p:nvPr/>
        </p:nvSpPr>
        <p:spPr>
          <a:xfrm>
            <a:off x="1364379" y="6444622"/>
            <a:ext cx="6096000" cy="184666"/>
          </a:xfrm>
          <a:prstGeom prst="rect">
            <a:avLst/>
          </a:prstGeom>
          <a:noFill/>
        </p:spPr>
        <p:txBody>
          <a:bodyPr wrap="square">
            <a:spAutoFit/>
          </a:bodyPr>
          <a:lstStyle/>
          <a:p>
            <a:r>
              <a:rPr lang="pl-PL" sz="600" dirty="0">
                <a:solidFill>
                  <a:srgbClr val="491D6C"/>
                </a:solidFill>
                <a:latin typeface="Proxima Nova" panose="02000506030000020004" pitchFamily="50" charset="0"/>
              </a:rPr>
              <a:t>Chi KN, et al. Poster Presentation 5541. ASCO 2020.</a:t>
            </a:r>
          </a:p>
        </p:txBody>
      </p:sp>
      <p:sp>
        <p:nvSpPr>
          <p:cNvPr id="11" name="pole tekstowe 10">
            <a:extLst>
              <a:ext uri="{FF2B5EF4-FFF2-40B4-BE49-F238E27FC236}">
                <a16:creationId xmlns:a16="http://schemas.microsoft.com/office/drawing/2014/main" id="{0417BF2B-F474-9668-84FF-C25FF89CBF31}"/>
              </a:ext>
            </a:extLst>
          </p:cNvPr>
          <p:cNvSpPr txBox="1"/>
          <p:nvPr/>
        </p:nvSpPr>
        <p:spPr>
          <a:xfrm>
            <a:off x="2041871" y="1607863"/>
            <a:ext cx="5311539" cy="307777"/>
          </a:xfrm>
          <a:prstGeom prst="rect">
            <a:avLst/>
          </a:prstGeom>
          <a:noFill/>
        </p:spPr>
        <p:txBody>
          <a:bodyPr wrap="square">
            <a:spAutoFit/>
          </a:bodyPr>
          <a:lstStyle/>
          <a:p>
            <a:r>
              <a:rPr lang="pl-PL" sz="1400" b="1" dirty="0">
                <a:solidFill>
                  <a:srgbClr val="491D6C"/>
                </a:solidFill>
              </a:rPr>
              <a:t>Eksploracyjne punkty końcowe w badaniu TITAN IA1 (dane post hoc):</a:t>
            </a:r>
          </a:p>
        </p:txBody>
      </p:sp>
      <p:pic>
        <p:nvPicPr>
          <p:cNvPr id="15" name="Symbol zastępczy zawartości 11">
            <a:extLst>
              <a:ext uri="{FF2B5EF4-FFF2-40B4-BE49-F238E27FC236}">
                <a16:creationId xmlns:a16="http://schemas.microsoft.com/office/drawing/2014/main" id="{109B66A4-3377-73AE-8CE7-6893D7F12BC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676400" y="1709303"/>
            <a:ext cx="5429214" cy="4351338"/>
          </a:xfrm>
        </p:spPr>
      </p:pic>
      <p:pic>
        <p:nvPicPr>
          <p:cNvPr id="16" name="Obraz 15">
            <a:extLst>
              <a:ext uri="{FF2B5EF4-FFF2-40B4-BE49-F238E27FC236}">
                <a16:creationId xmlns:a16="http://schemas.microsoft.com/office/drawing/2014/main" id="{281EE0CC-6983-2CC2-D05C-F2A77C3D83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0298" y="2930604"/>
            <a:ext cx="3324996" cy="1829668"/>
          </a:xfrm>
          <a:prstGeom prst="rect">
            <a:avLst/>
          </a:prstGeom>
        </p:spPr>
      </p:pic>
      <p:sp>
        <p:nvSpPr>
          <p:cNvPr id="17" name="pole tekstowe 16">
            <a:extLst>
              <a:ext uri="{FF2B5EF4-FFF2-40B4-BE49-F238E27FC236}">
                <a16:creationId xmlns:a16="http://schemas.microsoft.com/office/drawing/2014/main" id="{029B62DA-F487-0625-E51E-4693232900EF}"/>
              </a:ext>
            </a:extLst>
          </p:cNvPr>
          <p:cNvSpPr txBox="1"/>
          <p:nvPr/>
        </p:nvSpPr>
        <p:spPr>
          <a:xfrm>
            <a:off x="7235750" y="3029829"/>
            <a:ext cx="2719408" cy="1631216"/>
          </a:xfrm>
          <a:prstGeom prst="rect">
            <a:avLst/>
          </a:prstGeom>
          <a:noFill/>
        </p:spPr>
        <p:txBody>
          <a:bodyPr wrap="square">
            <a:spAutoFit/>
          </a:bodyPr>
          <a:lstStyle/>
          <a:p>
            <a:r>
              <a:rPr lang="pl-PL" sz="2000" b="1" dirty="0">
                <a:solidFill>
                  <a:srgbClr val="491D6C"/>
                </a:solidFill>
                <a:latin typeface="Proxima Nova" panose="02000506030000020004" pitchFamily="50" charset="0"/>
              </a:rPr>
              <a:t>Mediana czasu do</a:t>
            </a:r>
          </a:p>
          <a:p>
            <a:r>
              <a:rPr lang="pl-PL" sz="2000" b="1" dirty="0">
                <a:solidFill>
                  <a:srgbClr val="491D6C"/>
                </a:solidFill>
                <a:latin typeface="Proxima Nova" panose="02000506030000020004" pitchFamily="50" charset="0"/>
              </a:rPr>
              <a:t>osiągnięcia poziomu</a:t>
            </a:r>
          </a:p>
          <a:p>
            <a:r>
              <a:rPr lang="pl-PL" sz="2000" b="1" dirty="0">
                <a:solidFill>
                  <a:srgbClr val="C2D500"/>
                </a:solidFill>
                <a:latin typeface="Proxima Nova" panose="02000506030000020004" pitchFamily="50" charset="0"/>
              </a:rPr>
              <a:t>PSA ≤ 0,2 </a:t>
            </a:r>
            <a:r>
              <a:rPr lang="pl-PL" sz="2000" b="1" dirty="0" err="1">
                <a:solidFill>
                  <a:srgbClr val="C2D500"/>
                </a:solidFill>
                <a:latin typeface="Proxima Nova" panose="02000506030000020004" pitchFamily="50" charset="0"/>
              </a:rPr>
              <a:t>ng</a:t>
            </a:r>
            <a:r>
              <a:rPr lang="pl-PL" sz="2000" b="1" dirty="0">
                <a:solidFill>
                  <a:srgbClr val="C2D500"/>
                </a:solidFill>
                <a:latin typeface="Proxima Nova" panose="02000506030000020004" pitchFamily="50" charset="0"/>
              </a:rPr>
              <a:t>/ml</a:t>
            </a:r>
          </a:p>
          <a:p>
            <a:r>
              <a:rPr lang="pl-PL" sz="2000" b="1" dirty="0">
                <a:solidFill>
                  <a:srgbClr val="491D6C"/>
                </a:solidFill>
                <a:latin typeface="Proxima Nova" panose="02000506030000020004" pitchFamily="50" charset="0"/>
              </a:rPr>
              <a:t>wyniosła 1,9 mies.</a:t>
            </a:r>
            <a:endParaRPr lang="pl-PL" sz="2000" b="1" dirty="0">
              <a:solidFill>
                <a:srgbClr val="C2D500"/>
              </a:solidFill>
              <a:latin typeface="Proxima Nova" panose="02000506030000020004" pitchFamily="50" charset="0"/>
            </a:endParaRPr>
          </a:p>
        </p:txBody>
      </p:sp>
      <p:pic>
        <p:nvPicPr>
          <p:cNvPr id="19" name="Obraz 18">
            <a:extLst>
              <a:ext uri="{FF2B5EF4-FFF2-40B4-BE49-F238E27FC236}">
                <a16:creationId xmlns:a16="http://schemas.microsoft.com/office/drawing/2014/main" id="{802B0D98-8D68-3A46-2FF4-59671863C9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6952" y="2236296"/>
            <a:ext cx="3873346" cy="3297352"/>
          </a:xfrm>
          <a:prstGeom prst="rect">
            <a:avLst/>
          </a:prstGeom>
        </p:spPr>
      </p:pic>
      <p:pic>
        <p:nvPicPr>
          <p:cNvPr id="9" name="Picture 8">
            <a:extLst>
              <a:ext uri="{FF2B5EF4-FFF2-40B4-BE49-F238E27FC236}">
                <a16:creationId xmlns:a16="http://schemas.microsoft.com/office/drawing/2014/main" id="{94466C58-D6A9-FFD5-770A-126D2E28567F}"/>
              </a:ext>
            </a:extLst>
          </p:cNvPr>
          <p:cNvPicPr>
            <a:picLocks noChangeAspect="1"/>
          </p:cNvPicPr>
          <p:nvPr/>
        </p:nvPicPr>
        <p:blipFill>
          <a:blip r:embed="rId7"/>
          <a:stretch>
            <a:fillRect/>
          </a:stretch>
        </p:blipFill>
        <p:spPr>
          <a:xfrm>
            <a:off x="2867866" y="5117407"/>
            <a:ext cx="3647234" cy="186084"/>
          </a:xfrm>
          <a:prstGeom prst="rect">
            <a:avLst/>
          </a:prstGeom>
        </p:spPr>
      </p:pic>
      <p:sp>
        <p:nvSpPr>
          <p:cNvPr id="10" name="Rectangle 9">
            <a:extLst>
              <a:ext uri="{FF2B5EF4-FFF2-40B4-BE49-F238E27FC236}">
                <a16:creationId xmlns:a16="http://schemas.microsoft.com/office/drawing/2014/main" id="{1AAE1AB0-2F30-7DC3-66D4-26A86BC7756A}"/>
              </a:ext>
            </a:extLst>
          </p:cNvPr>
          <p:cNvSpPr/>
          <p:nvPr/>
        </p:nvSpPr>
        <p:spPr>
          <a:xfrm>
            <a:off x="3736103" y="5088642"/>
            <a:ext cx="177728" cy="1846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Rectangle 11">
            <a:extLst>
              <a:ext uri="{FF2B5EF4-FFF2-40B4-BE49-F238E27FC236}">
                <a16:creationId xmlns:a16="http://schemas.microsoft.com/office/drawing/2014/main" id="{0FB0FEAA-4EC8-1A08-60AA-E933109768FF}"/>
              </a:ext>
            </a:extLst>
          </p:cNvPr>
          <p:cNvSpPr/>
          <p:nvPr/>
        </p:nvSpPr>
        <p:spPr>
          <a:xfrm>
            <a:off x="4323515" y="5088642"/>
            <a:ext cx="177728" cy="1846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Rectangle 12">
            <a:extLst>
              <a:ext uri="{FF2B5EF4-FFF2-40B4-BE49-F238E27FC236}">
                <a16:creationId xmlns:a16="http://schemas.microsoft.com/office/drawing/2014/main" id="{8DFF1B0A-180B-85A2-E771-EF14F67CA12A}"/>
              </a:ext>
            </a:extLst>
          </p:cNvPr>
          <p:cNvSpPr/>
          <p:nvPr/>
        </p:nvSpPr>
        <p:spPr>
          <a:xfrm>
            <a:off x="5937180" y="5088642"/>
            <a:ext cx="177728" cy="1846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E57695F5-79D4-0749-3EDD-E8C8D2A68D15}"/>
                  </a:ext>
                </a:extLst>
              </p14:cNvPr>
              <p14:cNvContentPartPr/>
              <p14:nvPr/>
            </p14:nvContentPartPr>
            <p14:xfrm>
              <a:off x="3030915" y="5086590"/>
              <a:ext cx="207720" cy="56520"/>
            </p14:xfrm>
          </p:contentPart>
        </mc:Choice>
        <mc:Fallback xmlns="">
          <p:pic>
            <p:nvPicPr>
              <p:cNvPr id="14" name="Ink 13">
                <a:extLst>
                  <a:ext uri="{FF2B5EF4-FFF2-40B4-BE49-F238E27FC236}">
                    <a16:creationId xmlns:a16="http://schemas.microsoft.com/office/drawing/2014/main" id="{E57695F5-79D4-0749-3EDD-E8C8D2A68D15}"/>
                  </a:ext>
                </a:extLst>
              </p:cNvPr>
              <p:cNvPicPr/>
              <p:nvPr/>
            </p:nvPicPr>
            <p:blipFill>
              <a:blip r:embed="rId9"/>
              <a:stretch>
                <a:fillRect/>
              </a:stretch>
            </p:blipFill>
            <p:spPr>
              <a:xfrm>
                <a:off x="2977275" y="4978950"/>
                <a:ext cx="315360" cy="272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33F9D57F-AAB0-C5EF-2E29-F5A2D1C181F0}"/>
                  </a:ext>
                </a:extLst>
              </p14:cNvPr>
              <p14:cNvContentPartPr/>
              <p14:nvPr/>
            </p14:nvContentPartPr>
            <p14:xfrm>
              <a:off x="9617835" y="961710"/>
              <a:ext cx="592920" cy="1377720"/>
            </p14:xfrm>
          </p:contentPart>
        </mc:Choice>
        <mc:Fallback xmlns="">
          <p:pic>
            <p:nvPicPr>
              <p:cNvPr id="18" name="Ink 17">
                <a:extLst>
                  <a:ext uri="{FF2B5EF4-FFF2-40B4-BE49-F238E27FC236}">
                    <a16:creationId xmlns:a16="http://schemas.microsoft.com/office/drawing/2014/main" id="{33F9D57F-AAB0-C5EF-2E29-F5A2D1C181F0}"/>
                  </a:ext>
                </a:extLst>
              </p:cNvPr>
              <p:cNvPicPr/>
              <p:nvPr/>
            </p:nvPicPr>
            <p:blipFill>
              <a:blip r:embed="rId11"/>
              <a:stretch>
                <a:fillRect/>
              </a:stretch>
            </p:blipFill>
            <p:spPr>
              <a:xfrm>
                <a:off x="9563835" y="854070"/>
                <a:ext cx="700560" cy="15933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1" name="Ink 20">
                <a:extLst>
                  <a:ext uri="{FF2B5EF4-FFF2-40B4-BE49-F238E27FC236}">
                    <a16:creationId xmlns:a16="http://schemas.microsoft.com/office/drawing/2014/main" id="{1F28634D-D17B-2E2F-40BC-2913B5117717}"/>
                  </a:ext>
                </a:extLst>
              </p14:cNvPr>
              <p14:cNvContentPartPr/>
              <p14:nvPr/>
            </p14:nvContentPartPr>
            <p14:xfrm>
              <a:off x="1165395" y="3459390"/>
              <a:ext cx="1449360" cy="2560320"/>
            </p14:xfrm>
          </p:contentPart>
        </mc:Choice>
        <mc:Fallback xmlns="">
          <p:pic>
            <p:nvPicPr>
              <p:cNvPr id="21" name="Ink 20">
                <a:extLst>
                  <a:ext uri="{FF2B5EF4-FFF2-40B4-BE49-F238E27FC236}">
                    <a16:creationId xmlns:a16="http://schemas.microsoft.com/office/drawing/2014/main" id="{1F28634D-D17B-2E2F-40BC-2913B5117717}"/>
                  </a:ext>
                </a:extLst>
              </p:cNvPr>
              <p:cNvPicPr/>
              <p:nvPr/>
            </p:nvPicPr>
            <p:blipFill>
              <a:blip r:embed="rId13"/>
              <a:stretch>
                <a:fillRect/>
              </a:stretch>
            </p:blipFill>
            <p:spPr>
              <a:xfrm>
                <a:off x="1111755" y="3351750"/>
                <a:ext cx="1557000" cy="2775960"/>
              </a:xfrm>
              <a:prstGeom prst="rect">
                <a:avLst/>
              </a:prstGeom>
            </p:spPr>
          </p:pic>
        </mc:Fallback>
      </mc:AlternateContent>
      <p:sp>
        <p:nvSpPr>
          <p:cNvPr id="22" name="Oval 21">
            <a:extLst>
              <a:ext uri="{FF2B5EF4-FFF2-40B4-BE49-F238E27FC236}">
                <a16:creationId xmlns:a16="http://schemas.microsoft.com/office/drawing/2014/main" id="{658289CD-4DDB-4A5D-7F1F-B19D119F8101}"/>
              </a:ext>
            </a:extLst>
          </p:cNvPr>
          <p:cNvSpPr/>
          <p:nvPr/>
        </p:nvSpPr>
        <p:spPr>
          <a:xfrm>
            <a:off x="3020492" y="5104010"/>
            <a:ext cx="45719" cy="4571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Rectangle 22">
            <a:extLst>
              <a:ext uri="{FF2B5EF4-FFF2-40B4-BE49-F238E27FC236}">
                <a16:creationId xmlns:a16="http://schemas.microsoft.com/office/drawing/2014/main" id="{DC4304FD-04A9-BE90-0BFB-52DEA622C619}"/>
              </a:ext>
            </a:extLst>
          </p:cNvPr>
          <p:cNvSpPr/>
          <p:nvPr/>
        </p:nvSpPr>
        <p:spPr>
          <a:xfrm>
            <a:off x="4210050" y="5400675"/>
            <a:ext cx="1028700" cy="1368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TextBox 23">
            <a:extLst>
              <a:ext uri="{FF2B5EF4-FFF2-40B4-BE49-F238E27FC236}">
                <a16:creationId xmlns:a16="http://schemas.microsoft.com/office/drawing/2014/main" id="{204A9E75-84B1-D2D2-761C-3AE17783B6BE}"/>
              </a:ext>
            </a:extLst>
          </p:cNvPr>
          <p:cNvSpPr txBox="1"/>
          <p:nvPr/>
        </p:nvSpPr>
        <p:spPr>
          <a:xfrm flipH="1">
            <a:off x="3919264" y="5356982"/>
            <a:ext cx="1163957" cy="276999"/>
          </a:xfrm>
          <a:prstGeom prst="rect">
            <a:avLst/>
          </a:prstGeom>
          <a:noFill/>
        </p:spPr>
        <p:txBody>
          <a:bodyPr wrap="square" rtlCol="0">
            <a:spAutoFit/>
          </a:bodyPr>
          <a:lstStyle/>
          <a:p>
            <a:r>
              <a:rPr lang="pl-PL" sz="1200" dirty="0"/>
              <a:t>Czas (miesiące)</a:t>
            </a:r>
          </a:p>
        </p:txBody>
      </p:sp>
      <p:pic>
        <p:nvPicPr>
          <p:cNvPr id="26" name="Picture 25">
            <a:extLst>
              <a:ext uri="{FF2B5EF4-FFF2-40B4-BE49-F238E27FC236}">
                <a16:creationId xmlns:a16="http://schemas.microsoft.com/office/drawing/2014/main" id="{5EDA4195-1459-076D-B114-92E5D1606E98}"/>
              </a:ext>
            </a:extLst>
          </p:cNvPr>
          <p:cNvPicPr>
            <a:picLocks noChangeAspect="1"/>
          </p:cNvPicPr>
          <p:nvPr/>
        </p:nvPicPr>
        <p:blipFill>
          <a:blip r:embed="rId14"/>
          <a:stretch>
            <a:fillRect/>
          </a:stretch>
        </p:blipFill>
        <p:spPr>
          <a:xfrm>
            <a:off x="2462479" y="2976656"/>
            <a:ext cx="2153013" cy="1041321"/>
          </a:xfrm>
          <a:prstGeom prst="rect">
            <a:avLst/>
          </a:prstGeom>
        </p:spPr>
      </p:pic>
      <p:pic>
        <p:nvPicPr>
          <p:cNvPr id="28" name="Picture 27">
            <a:extLst>
              <a:ext uri="{FF2B5EF4-FFF2-40B4-BE49-F238E27FC236}">
                <a16:creationId xmlns:a16="http://schemas.microsoft.com/office/drawing/2014/main" id="{17B5139F-92E8-93F5-73AC-A37F0CED5419}"/>
              </a:ext>
            </a:extLst>
          </p:cNvPr>
          <p:cNvPicPr>
            <a:picLocks noChangeAspect="1"/>
          </p:cNvPicPr>
          <p:nvPr/>
        </p:nvPicPr>
        <p:blipFill>
          <a:blip r:embed="rId15"/>
          <a:stretch>
            <a:fillRect/>
          </a:stretch>
        </p:blipFill>
        <p:spPr>
          <a:xfrm>
            <a:off x="2003770" y="3996008"/>
            <a:ext cx="4630221" cy="1388929"/>
          </a:xfrm>
          <a:prstGeom prst="rect">
            <a:avLst/>
          </a:prstGeom>
        </p:spPr>
      </p:pic>
      <p:sp>
        <p:nvSpPr>
          <p:cNvPr id="29" name="Rectangle 28">
            <a:extLst>
              <a:ext uri="{FF2B5EF4-FFF2-40B4-BE49-F238E27FC236}">
                <a16:creationId xmlns:a16="http://schemas.microsoft.com/office/drawing/2014/main" id="{6A31DF81-B340-8B67-19A4-95B457178A4A}"/>
              </a:ext>
            </a:extLst>
          </p:cNvPr>
          <p:cNvSpPr/>
          <p:nvPr/>
        </p:nvSpPr>
        <p:spPr>
          <a:xfrm>
            <a:off x="4599962" y="3675352"/>
            <a:ext cx="342900" cy="3077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1" name="Picture 30">
            <a:extLst>
              <a:ext uri="{FF2B5EF4-FFF2-40B4-BE49-F238E27FC236}">
                <a16:creationId xmlns:a16="http://schemas.microsoft.com/office/drawing/2014/main" id="{835BB41B-C6BC-1B7B-D288-CBA70CC45C24}"/>
              </a:ext>
            </a:extLst>
          </p:cNvPr>
          <p:cNvPicPr>
            <a:picLocks noChangeAspect="1"/>
          </p:cNvPicPr>
          <p:nvPr/>
        </p:nvPicPr>
        <p:blipFill>
          <a:blip r:embed="rId16"/>
          <a:stretch>
            <a:fillRect/>
          </a:stretch>
        </p:blipFill>
        <p:spPr>
          <a:xfrm>
            <a:off x="2502718" y="3113509"/>
            <a:ext cx="3912263" cy="920599"/>
          </a:xfrm>
          <a:prstGeom prst="rect">
            <a:avLst/>
          </a:prstGeom>
        </p:spPr>
      </p:pic>
      <p:sp>
        <p:nvSpPr>
          <p:cNvPr id="32" name="Rectangle 31">
            <a:extLst>
              <a:ext uri="{FF2B5EF4-FFF2-40B4-BE49-F238E27FC236}">
                <a16:creationId xmlns:a16="http://schemas.microsoft.com/office/drawing/2014/main" id="{C9DCBB93-DDA5-F87B-A468-09E5153E5868}"/>
              </a:ext>
            </a:extLst>
          </p:cNvPr>
          <p:cNvSpPr/>
          <p:nvPr/>
        </p:nvSpPr>
        <p:spPr>
          <a:xfrm>
            <a:off x="2867866" y="2930604"/>
            <a:ext cx="3566201" cy="2177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3" name="Rectangle 32">
            <a:extLst>
              <a:ext uri="{FF2B5EF4-FFF2-40B4-BE49-F238E27FC236}">
                <a16:creationId xmlns:a16="http://schemas.microsoft.com/office/drawing/2014/main" id="{34645AD2-119A-C7E8-4E98-330BB3E445E2}"/>
              </a:ext>
            </a:extLst>
          </p:cNvPr>
          <p:cNvSpPr/>
          <p:nvPr/>
        </p:nvSpPr>
        <p:spPr>
          <a:xfrm>
            <a:off x="6454104" y="5000859"/>
            <a:ext cx="323850" cy="1960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938523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6" name="pole tekstowe 5">
            <a:extLst>
              <a:ext uri="{FF2B5EF4-FFF2-40B4-BE49-F238E27FC236}">
                <a16:creationId xmlns:a16="http://schemas.microsoft.com/office/drawing/2014/main" id="{24C88166-EFF7-B031-04D9-73576EFF27DB}"/>
              </a:ext>
            </a:extLst>
          </p:cNvPr>
          <p:cNvSpPr txBox="1"/>
          <p:nvPr/>
        </p:nvSpPr>
        <p:spPr>
          <a:xfrm>
            <a:off x="1364379" y="188395"/>
            <a:ext cx="6177280" cy="830997"/>
          </a:xfrm>
          <a:prstGeom prst="rect">
            <a:avLst/>
          </a:prstGeom>
          <a:noFill/>
        </p:spPr>
        <p:txBody>
          <a:bodyPr wrap="square">
            <a:spAutoFit/>
          </a:bodyPr>
          <a:lstStyle/>
          <a:p>
            <a:r>
              <a:rPr lang="pl-PL" sz="2400" b="1" dirty="0">
                <a:solidFill>
                  <a:srgbClr val="491D6C"/>
                </a:solidFill>
                <a:latin typeface="Proxima Nova" panose="02000506030000020004" pitchFamily="50" charset="0"/>
              </a:rPr>
              <a:t>ERLEADA® + ADT powoduje głębokie</a:t>
            </a:r>
          </a:p>
          <a:p>
            <a:r>
              <a:rPr lang="pl-PL" sz="2400" b="1" dirty="0">
                <a:solidFill>
                  <a:srgbClr val="491D6C"/>
                </a:solidFill>
                <a:latin typeface="Proxima Nova" panose="02000506030000020004" pitchFamily="50" charset="0"/>
              </a:rPr>
              <a:t>i trwałe odpowiedzi PSA</a:t>
            </a:r>
          </a:p>
        </p:txBody>
      </p:sp>
      <p:sp>
        <p:nvSpPr>
          <p:cNvPr id="8" name="pole tekstowe 7">
            <a:extLst>
              <a:ext uri="{FF2B5EF4-FFF2-40B4-BE49-F238E27FC236}">
                <a16:creationId xmlns:a16="http://schemas.microsoft.com/office/drawing/2014/main" id="{4DE025B2-C2F4-1AFC-14BF-C7779A9145B4}"/>
              </a:ext>
            </a:extLst>
          </p:cNvPr>
          <p:cNvSpPr txBox="1"/>
          <p:nvPr/>
        </p:nvSpPr>
        <p:spPr>
          <a:xfrm>
            <a:off x="1364379" y="6265143"/>
            <a:ext cx="6096000" cy="369332"/>
          </a:xfrm>
          <a:prstGeom prst="rect">
            <a:avLst/>
          </a:prstGeom>
          <a:noFill/>
        </p:spPr>
        <p:txBody>
          <a:bodyPr wrap="square">
            <a:spAutoFit/>
          </a:bodyPr>
          <a:lstStyle/>
          <a:p>
            <a:r>
              <a:rPr lang="pl-PL" sz="600" dirty="0">
                <a:solidFill>
                  <a:srgbClr val="491D6C"/>
                </a:solidFill>
                <a:latin typeface="Proxima Nova" panose="02000506030000020004" pitchFamily="50" charset="0"/>
              </a:rPr>
              <a:t>IA1: analiza śródokresowa 1; </a:t>
            </a:r>
            <a:r>
              <a:rPr lang="pl-PL" sz="600" dirty="0" err="1">
                <a:solidFill>
                  <a:srgbClr val="491D6C"/>
                </a:solidFill>
                <a:latin typeface="Proxima Nova" panose="02000506030000020004" pitchFamily="50" charset="0"/>
              </a:rPr>
              <a:t>mHSPC</a:t>
            </a:r>
            <a:r>
              <a:rPr lang="pl-PL" sz="600" dirty="0">
                <a:solidFill>
                  <a:srgbClr val="491D6C"/>
                </a:solidFill>
                <a:latin typeface="Proxima Nova" panose="02000506030000020004" pitchFamily="50" charset="0"/>
              </a:rPr>
              <a:t>: rak gruczołu krokowego wrażliwy na kastrację z przerzutami; </a:t>
            </a:r>
            <a:r>
              <a:rPr lang="pl-PL" sz="600" dirty="0" err="1">
                <a:solidFill>
                  <a:srgbClr val="491D6C"/>
                </a:solidFill>
                <a:latin typeface="Proxima Nova" panose="02000506030000020004" pitchFamily="50" charset="0"/>
              </a:rPr>
              <a:t>nmCRPC</a:t>
            </a:r>
            <a:r>
              <a:rPr lang="pl-PL" sz="600" dirty="0">
                <a:solidFill>
                  <a:srgbClr val="491D6C"/>
                </a:solidFill>
                <a:latin typeface="Proxima Nova" panose="02000506030000020004" pitchFamily="50" charset="0"/>
              </a:rPr>
              <a:t>: rak gruczołu krokowego oporny na kastrację bez przerzutów;</a:t>
            </a:r>
          </a:p>
          <a:p>
            <a:r>
              <a:rPr lang="pl-PL" sz="600" dirty="0">
                <a:solidFill>
                  <a:srgbClr val="491D6C"/>
                </a:solidFill>
                <a:latin typeface="Proxima Nova" panose="02000506030000020004" pitchFamily="50" charset="0"/>
              </a:rPr>
              <a:t>PSA: swoisty antygen sterczowy; PSA50: zmniejszenie stężenia PSA o ≥50%; PSA90: zmniejszenie stężenia PSA o ≥90%.</a:t>
            </a:r>
          </a:p>
          <a:p>
            <a:r>
              <a:rPr lang="pl-PL" sz="600" dirty="0">
                <a:solidFill>
                  <a:srgbClr val="491D6C"/>
                </a:solidFill>
                <a:latin typeface="Proxima Nova" panose="02000506030000020004" pitchFamily="50" charset="0"/>
              </a:rPr>
              <a:t>Chi KN, et al. Poster Presentation 5541. ASCO 2020. .</a:t>
            </a:r>
          </a:p>
        </p:txBody>
      </p:sp>
      <p:sp>
        <p:nvSpPr>
          <p:cNvPr id="11" name="pole tekstowe 10">
            <a:extLst>
              <a:ext uri="{FF2B5EF4-FFF2-40B4-BE49-F238E27FC236}">
                <a16:creationId xmlns:a16="http://schemas.microsoft.com/office/drawing/2014/main" id="{0417BF2B-F474-9668-84FF-C25FF89CBF31}"/>
              </a:ext>
            </a:extLst>
          </p:cNvPr>
          <p:cNvSpPr txBox="1"/>
          <p:nvPr/>
        </p:nvSpPr>
        <p:spPr>
          <a:xfrm>
            <a:off x="2315285" y="1622947"/>
            <a:ext cx="5311539" cy="307777"/>
          </a:xfrm>
          <a:prstGeom prst="rect">
            <a:avLst/>
          </a:prstGeom>
          <a:noFill/>
        </p:spPr>
        <p:txBody>
          <a:bodyPr wrap="square">
            <a:spAutoFit/>
          </a:bodyPr>
          <a:lstStyle/>
          <a:p>
            <a:r>
              <a:rPr lang="pl-PL" sz="1400" b="1" dirty="0">
                <a:solidFill>
                  <a:srgbClr val="491D6C"/>
                </a:solidFill>
              </a:rPr>
              <a:t>TITAN IA1, eksploracyjne punkty końcowe (dane post hoc):</a:t>
            </a:r>
          </a:p>
        </p:txBody>
      </p:sp>
      <p:pic>
        <p:nvPicPr>
          <p:cNvPr id="15" name="Symbol zastępczy zawartości 11">
            <a:extLst>
              <a:ext uri="{FF2B5EF4-FFF2-40B4-BE49-F238E27FC236}">
                <a16:creationId xmlns:a16="http://schemas.microsoft.com/office/drawing/2014/main" id="{109B66A4-3377-73AE-8CE7-6893D7F12BC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041871" y="1709303"/>
            <a:ext cx="5063743" cy="4351338"/>
          </a:xfrm>
        </p:spPr>
      </p:pic>
      <p:pic>
        <p:nvPicPr>
          <p:cNvPr id="16" name="Obraz 15">
            <a:extLst>
              <a:ext uri="{FF2B5EF4-FFF2-40B4-BE49-F238E27FC236}">
                <a16:creationId xmlns:a16="http://schemas.microsoft.com/office/drawing/2014/main" id="{281EE0CC-6983-2CC2-D05C-F2A77C3D83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0298" y="2930604"/>
            <a:ext cx="3324996" cy="1829668"/>
          </a:xfrm>
          <a:prstGeom prst="rect">
            <a:avLst/>
          </a:prstGeom>
        </p:spPr>
      </p:pic>
      <p:sp>
        <p:nvSpPr>
          <p:cNvPr id="17" name="pole tekstowe 16">
            <a:extLst>
              <a:ext uri="{FF2B5EF4-FFF2-40B4-BE49-F238E27FC236}">
                <a16:creationId xmlns:a16="http://schemas.microsoft.com/office/drawing/2014/main" id="{029B62DA-F487-0625-E51E-4693232900EF}"/>
              </a:ext>
            </a:extLst>
          </p:cNvPr>
          <p:cNvSpPr txBox="1"/>
          <p:nvPr/>
        </p:nvSpPr>
        <p:spPr>
          <a:xfrm>
            <a:off x="7199917" y="3009536"/>
            <a:ext cx="2885377" cy="1631216"/>
          </a:xfrm>
          <a:prstGeom prst="rect">
            <a:avLst/>
          </a:prstGeom>
          <a:noFill/>
        </p:spPr>
        <p:txBody>
          <a:bodyPr wrap="square">
            <a:spAutoFit/>
          </a:bodyPr>
          <a:lstStyle/>
          <a:p>
            <a:r>
              <a:rPr lang="pl-PL" sz="2000" b="1" dirty="0">
                <a:solidFill>
                  <a:srgbClr val="491D6C"/>
                </a:solidFill>
                <a:latin typeface="Proxima Nova" panose="02000506030000020004" pitchFamily="50" charset="0"/>
              </a:rPr>
              <a:t>U </a:t>
            </a:r>
            <a:r>
              <a:rPr lang="pl-PL" sz="2000" b="1" dirty="0">
                <a:solidFill>
                  <a:srgbClr val="C2D500"/>
                </a:solidFill>
                <a:latin typeface="Proxima Nova" panose="02000506030000020004" pitchFamily="50" charset="0"/>
              </a:rPr>
              <a:t>~90% </a:t>
            </a:r>
            <a:r>
              <a:rPr lang="pl-PL" sz="2000" b="1" dirty="0">
                <a:solidFill>
                  <a:srgbClr val="491D6C"/>
                </a:solidFill>
                <a:latin typeface="Proxima Nova" panose="02000506030000020004" pitchFamily="50" charset="0"/>
              </a:rPr>
              <a:t>pacjentów uzyskano odpowiedź PSA50, która utrzymywała się </a:t>
            </a:r>
          </a:p>
          <a:p>
            <a:r>
              <a:rPr lang="pl-PL" sz="2000" b="1" dirty="0">
                <a:solidFill>
                  <a:srgbClr val="C2D500"/>
                </a:solidFill>
                <a:latin typeface="Proxima Nova" panose="02000506030000020004" pitchFamily="50" charset="0"/>
              </a:rPr>
              <a:t>przez 12 miesięcy</a:t>
            </a:r>
          </a:p>
        </p:txBody>
      </p:sp>
      <p:pic>
        <p:nvPicPr>
          <p:cNvPr id="3" name="Obraz 2">
            <a:extLst>
              <a:ext uri="{FF2B5EF4-FFF2-40B4-BE49-F238E27FC236}">
                <a16:creationId xmlns:a16="http://schemas.microsoft.com/office/drawing/2014/main" id="{B5FDA4E3-5174-EF64-092F-A13C5B33E6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28358" y="2275680"/>
            <a:ext cx="4049321" cy="3218584"/>
          </a:xfrm>
          <a:prstGeom prst="rect">
            <a:avLst/>
          </a:prstGeom>
        </p:spPr>
      </p:pic>
      <p:pic>
        <p:nvPicPr>
          <p:cNvPr id="7" name="Picture 6">
            <a:extLst>
              <a:ext uri="{FF2B5EF4-FFF2-40B4-BE49-F238E27FC236}">
                <a16:creationId xmlns:a16="http://schemas.microsoft.com/office/drawing/2014/main" id="{8540D3D4-D72A-6371-CADA-F7FC8DE535A0}"/>
              </a:ext>
            </a:extLst>
          </p:cNvPr>
          <p:cNvPicPr>
            <a:picLocks noChangeAspect="1"/>
          </p:cNvPicPr>
          <p:nvPr/>
        </p:nvPicPr>
        <p:blipFill>
          <a:blip r:embed="rId7"/>
          <a:stretch>
            <a:fillRect/>
          </a:stretch>
        </p:blipFill>
        <p:spPr>
          <a:xfrm>
            <a:off x="2315285" y="2757366"/>
            <a:ext cx="4445013" cy="2794048"/>
          </a:xfrm>
          <a:prstGeom prst="rect">
            <a:avLst/>
          </a:prstGeom>
        </p:spPr>
      </p:pic>
    </p:spTree>
    <p:extLst>
      <p:ext uri="{BB962C8B-B14F-4D97-AF65-F5344CB8AC3E}">
        <p14:creationId xmlns:p14="http://schemas.microsoft.com/office/powerpoint/2010/main" val="247372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6" name="pole tekstowe 5">
            <a:extLst>
              <a:ext uri="{FF2B5EF4-FFF2-40B4-BE49-F238E27FC236}">
                <a16:creationId xmlns:a16="http://schemas.microsoft.com/office/drawing/2014/main" id="{24C88166-EFF7-B031-04D9-73576EFF27DB}"/>
              </a:ext>
            </a:extLst>
          </p:cNvPr>
          <p:cNvSpPr txBox="1"/>
          <p:nvPr/>
        </p:nvSpPr>
        <p:spPr>
          <a:xfrm>
            <a:off x="1364379" y="188395"/>
            <a:ext cx="6177280" cy="830997"/>
          </a:xfrm>
          <a:prstGeom prst="rect">
            <a:avLst/>
          </a:prstGeom>
          <a:noFill/>
        </p:spPr>
        <p:txBody>
          <a:bodyPr wrap="square">
            <a:spAutoFit/>
          </a:bodyPr>
          <a:lstStyle/>
          <a:p>
            <a:r>
              <a:rPr lang="pl-PL" sz="2400" b="1" dirty="0">
                <a:solidFill>
                  <a:srgbClr val="491D6C"/>
                </a:solidFill>
                <a:latin typeface="Proxima Nova" panose="02000506030000020004" pitchFamily="50" charset="0"/>
              </a:rPr>
              <a:t>ERLEADA® + ADT powoduje głębokie</a:t>
            </a:r>
          </a:p>
          <a:p>
            <a:r>
              <a:rPr lang="pl-PL" sz="2400" b="1" dirty="0">
                <a:solidFill>
                  <a:srgbClr val="491D6C"/>
                </a:solidFill>
                <a:latin typeface="Proxima Nova" panose="02000506030000020004" pitchFamily="50" charset="0"/>
              </a:rPr>
              <a:t>i trwałe odpowiedzi PSA</a:t>
            </a:r>
          </a:p>
        </p:txBody>
      </p:sp>
      <p:sp>
        <p:nvSpPr>
          <p:cNvPr id="8" name="pole tekstowe 7">
            <a:extLst>
              <a:ext uri="{FF2B5EF4-FFF2-40B4-BE49-F238E27FC236}">
                <a16:creationId xmlns:a16="http://schemas.microsoft.com/office/drawing/2014/main" id="{4DE025B2-C2F4-1AFC-14BF-C7779A9145B4}"/>
              </a:ext>
            </a:extLst>
          </p:cNvPr>
          <p:cNvSpPr txBox="1"/>
          <p:nvPr/>
        </p:nvSpPr>
        <p:spPr>
          <a:xfrm>
            <a:off x="1364379" y="6265143"/>
            <a:ext cx="6096000" cy="276999"/>
          </a:xfrm>
          <a:prstGeom prst="rect">
            <a:avLst/>
          </a:prstGeom>
          <a:noFill/>
        </p:spPr>
        <p:txBody>
          <a:bodyPr wrap="square">
            <a:spAutoFit/>
          </a:bodyPr>
          <a:lstStyle/>
          <a:p>
            <a:r>
              <a:rPr lang="pl-PL" sz="600" dirty="0">
                <a:solidFill>
                  <a:srgbClr val="491D6C"/>
                </a:solidFill>
                <a:latin typeface="Proxima Nova" panose="02000506030000020004" pitchFamily="50" charset="0"/>
              </a:rPr>
              <a:t>NR.: nieosiągnięte</a:t>
            </a:r>
          </a:p>
          <a:p>
            <a:r>
              <a:rPr lang="pl-PL" sz="600" dirty="0">
                <a:solidFill>
                  <a:srgbClr val="491D6C"/>
                </a:solidFill>
                <a:latin typeface="Proxima Nova" panose="02000506030000020004" pitchFamily="50" charset="0"/>
              </a:rPr>
              <a:t>Chi KN, et al. Presentation PD34. AUA 2021.</a:t>
            </a:r>
          </a:p>
        </p:txBody>
      </p:sp>
      <p:pic>
        <p:nvPicPr>
          <p:cNvPr id="15" name="Symbol zastępczy zawartości 11">
            <a:extLst>
              <a:ext uri="{FF2B5EF4-FFF2-40B4-BE49-F238E27FC236}">
                <a16:creationId xmlns:a16="http://schemas.microsoft.com/office/drawing/2014/main" id="{109B66A4-3377-73AE-8CE7-6893D7F12BC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649507" y="1466598"/>
            <a:ext cx="6096000" cy="4351338"/>
          </a:xfrm>
        </p:spPr>
      </p:pic>
      <p:pic>
        <p:nvPicPr>
          <p:cNvPr id="16" name="Obraz 15">
            <a:extLst>
              <a:ext uri="{FF2B5EF4-FFF2-40B4-BE49-F238E27FC236}">
                <a16:creationId xmlns:a16="http://schemas.microsoft.com/office/drawing/2014/main" id="{281EE0CC-6983-2CC2-D05C-F2A77C3D83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8351" y="2161928"/>
            <a:ext cx="3324996" cy="2960679"/>
          </a:xfrm>
          <a:prstGeom prst="rect">
            <a:avLst/>
          </a:prstGeom>
        </p:spPr>
      </p:pic>
      <p:sp>
        <p:nvSpPr>
          <p:cNvPr id="17" name="pole tekstowe 16">
            <a:extLst>
              <a:ext uri="{FF2B5EF4-FFF2-40B4-BE49-F238E27FC236}">
                <a16:creationId xmlns:a16="http://schemas.microsoft.com/office/drawing/2014/main" id="{029B62DA-F487-0625-E51E-4693232900EF}"/>
              </a:ext>
            </a:extLst>
          </p:cNvPr>
          <p:cNvSpPr txBox="1"/>
          <p:nvPr/>
        </p:nvSpPr>
        <p:spPr>
          <a:xfrm>
            <a:off x="7834727" y="2349605"/>
            <a:ext cx="2569371" cy="2585323"/>
          </a:xfrm>
          <a:prstGeom prst="rect">
            <a:avLst/>
          </a:prstGeom>
          <a:noFill/>
        </p:spPr>
        <p:txBody>
          <a:bodyPr wrap="square">
            <a:spAutoFit/>
          </a:bodyPr>
          <a:lstStyle/>
          <a:p>
            <a:r>
              <a:rPr lang="pl-PL" dirty="0">
                <a:solidFill>
                  <a:srgbClr val="491D6C"/>
                </a:solidFill>
                <a:latin typeface="Proxima Nova" panose="02000506030000020004" pitchFamily="50" charset="0"/>
              </a:rPr>
              <a:t>Głębszy spadek PSA wiązał się ze znaczącą poprawą OS: </a:t>
            </a:r>
          </a:p>
          <a:p>
            <a:r>
              <a:rPr lang="pl-PL" b="1" dirty="0">
                <a:solidFill>
                  <a:srgbClr val="491D6C"/>
                </a:solidFill>
                <a:latin typeface="Proxima Nova" panose="02000506030000020004" pitchFamily="50" charset="0"/>
              </a:rPr>
              <a:t>po </a:t>
            </a:r>
            <a:r>
              <a:rPr lang="pl-PL" b="1" dirty="0">
                <a:solidFill>
                  <a:srgbClr val="C2D500"/>
                </a:solidFill>
                <a:latin typeface="Proxima Nova" panose="02000506030000020004" pitchFamily="50" charset="0"/>
              </a:rPr>
              <a:t>4 latach </a:t>
            </a:r>
            <a:r>
              <a:rPr lang="pl-PL" b="1" dirty="0">
                <a:solidFill>
                  <a:srgbClr val="491D6C"/>
                </a:solidFill>
                <a:latin typeface="Proxima Nova" panose="02000506030000020004" pitchFamily="50" charset="0"/>
              </a:rPr>
              <a:t>wskaźnik przeżycia wynosił prawie </a:t>
            </a:r>
            <a:r>
              <a:rPr lang="pl-PL" b="1" dirty="0">
                <a:solidFill>
                  <a:srgbClr val="C2D500"/>
                </a:solidFill>
                <a:latin typeface="Proxima Nova" panose="02000506030000020004" pitchFamily="50" charset="0"/>
              </a:rPr>
              <a:t>80% </a:t>
            </a:r>
          </a:p>
          <a:p>
            <a:r>
              <a:rPr lang="pl-PL" b="1" dirty="0">
                <a:solidFill>
                  <a:srgbClr val="491D6C"/>
                </a:solidFill>
                <a:latin typeface="Proxima Nova" panose="02000506030000020004" pitchFamily="50" charset="0"/>
              </a:rPr>
              <a:t>u pacjentów  </a:t>
            </a:r>
          </a:p>
          <a:p>
            <a:r>
              <a:rPr lang="pl-PL" b="1" dirty="0">
                <a:solidFill>
                  <a:srgbClr val="491D6C"/>
                </a:solidFill>
                <a:latin typeface="Proxima Nova" panose="02000506030000020004" pitchFamily="50" charset="0"/>
              </a:rPr>
              <a:t>z poziomem </a:t>
            </a:r>
          </a:p>
          <a:p>
            <a:r>
              <a:rPr lang="pl-PL" b="1" dirty="0">
                <a:solidFill>
                  <a:srgbClr val="491D6C"/>
                </a:solidFill>
                <a:latin typeface="Proxima Nova" panose="02000506030000020004" pitchFamily="50" charset="0"/>
              </a:rPr>
              <a:t>PSA ≤0,2 </a:t>
            </a:r>
            <a:r>
              <a:rPr lang="pl-PL" b="1" dirty="0" err="1">
                <a:solidFill>
                  <a:srgbClr val="491D6C"/>
                </a:solidFill>
                <a:latin typeface="Proxima Nova" panose="02000506030000020004" pitchFamily="50" charset="0"/>
              </a:rPr>
              <a:t>ng</a:t>
            </a:r>
            <a:r>
              <a:rPr lang="pl-PL" b="1" dirty="0">
                <a:solidFill>
                  <a:srgbClr val="491D6C"/>
                </a:solidFill>
                <a:latin typeface="Proxima Nova" panose="02000506030000020004" pitchFamily="50" charset="0"/>
              </a:rPr>
              <a:t>/ml</a:t>
            </a:r>
            <a:endParaRPr lang="pl-PL" b="1" dirty="0">
              <a:solidFill>
                <a:srgbClr val="C2D500"/>
              </a:solidFill>
              <a:latin typeface="Proxima Nova" panose="02000506030000020004" pitchFamily="50" charset="0"/>
            </a:endParaRPr>
          </a:p>
        </p:txBody>
      </p:sp>
      <p:pic>
        <p:nvPicPr>
          <p:cNvPr id="7" name="Obraz 6">
            <a:extLst>
              <a:ext uri="{FF2B5EF4-FFF2-40B4-BE49-F238E27FC236}">
                <a16:creationId xmlns:a16="http://schemas.microsoft.com/office/drawing/2014/main" id="{BE960736-B180-120B-9963-3674F9CD95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94758" y="1949381"/>
            <a:ext cx="5294718" cy="3442021"/>
          </a:xfrm>
          <a:prstGeom prst="rect">
            <a:avLst/>
          </a:prstGeom>
        </p:spPr>
      </p:pic>
      <p:pic>
        <p:nvPicPr>
          <p:cNvPr id="3" name="Picture 2">
            <a:extLst>
              <a:ext uri="{FF2B5EF4-FFF2-40B4-BE49-F238E27FC236}">
                <a16:creationId xmlns:a16="http://schemas.microsoft.com/office/drawing/2014/main" id="{E48721AB-8CF4-3FC3-E0C2-BA4D7E787A93}"/>
              </a:ext>
            </a:extLst>
          </p:cNvPr>
          <p:cNvPicPr>
            <a:picLocks noChangeAspect="1"/>
          </p:cNvPicPr>
          <p:nvPr/>
        </p:nvPicPr>
        <p:blipFill>
          <a:blip r:embed="rId7"/>
          <a:stretch>
            <a:fillRect/>
          </a:stretch>
        </p:blipFill>
        <p:spPr>
          <a:xfrm>
            <a:off x="2877920" y="4092571"/>
            <a:ext cx="1654797" cy="155579"/>
          </a:xfrm>
          <a:prstGeom prst="rect">
            <a:avLst/>
          </a:prstGeom>
        </p:spPr>
      </p:pic>
    </p:spTree>
    <p:extLst>
      <p:ext uri="{BB962C8B-B14F-4D97-AF65-F5344CB8AC3E}">
        <p14:creationId xmlns:p14="http://schemas.microsoft.com/office/powerpoint/2010/main" val="2662005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6" name="pole tekstowe 5">
            <a:extLst>
              <a:ext uri="{FF2B5EF4-FFF2-40B4-BE49-F238E27FC236}">
                <a16:creationId xmlns:a16="http://schemas.microsoft.com/office/drawing/2014/main" id="{24C88166-EFF7-B031-04D9-73576EFF27DB}"/>
              </a:ext>
            </a:extLst>
          </p:cNvPr>
          <p:cNvSpPr txBox="1"/>
          <p:nvPr/>
        </p:nvSpPr>
        <p:spPr>
          <a:xfrm>
            <a:off x="1364378" y="188395"/>
            <a:ext cx="8660465" cy="707886"/>
          </a:xfrm>
          <a:prstGeom prst="rect">
            <a:avLst/>
          </a:prstGeom>
          <a:noFill/>
        </p:spPr>
        <p:txBody>
          <a:bodyPr wrap="square">
            <a:spAutoFit/>
          </a:bodyPr>
          <a:lstStyle/>
          <a:p>
            <a:r>
              <a:rPr lang="pl-PL" sz="2400" b="1" dirty="0">
                <a:solidFill>
                  <a:srgbClr val="491D6C"/>
                </a:solidFill>
                <a:latin typeface="Proxima Nova" panose="02000506030000020004" pitchFamily="50" charset="0"/>
              </a:rPr>
              <a:t>Badanie TITAN: Ultra Niskie PSA</a:t>
            </a:r>
          </a:p>
          <a:p>
            <a:r>
              <a:rPr lang="pl-PL" sz="1600" dirty="0">
                <a:solidFill>
                  <a:srgbClr val="491D6C"/>
                </a:solidFill>
                <a:latin typeface="Proxima Nova" panose="02000506030000020004" pitchFamily="50" charset="0"/>
              </a:rPr>
              <a:t>ESMO 2023 update</a:t>
            </a:r>
          </a:p>
        </p:txBody>
      </p:sp>
      <p:sp>
        <p:nvSpPr>
          <p:cNvPr id="8" name="pole tekstowe 7">
            <a:extLst>
              <a:ext uri="{FF2B5EF4-FFF2-40B4-BE49-F238E27FC236}">
                <a16:creationId xmlns:a16="http://schemas.microsoft.com/office/drawing/2014/main" id="{4DE025B2-C2F4-1AFC-14BF-C7779A9145B4}"/>
              </a:ext>
            </a:extLst>
          </p:cNvPr>
          <p:cNvSpPr txBox="1"/>
          <p:nvPr/>
        </p:nvSpPr>
        <p:spPr>
          <a:xfrm>
            <a:off x="1364379" y="6265143"/>
            <a:ext cx="6096000" cy="276999"/>
          </a:xfrm>
          <a:prstGeom prst="rect">
            <a:avLst/>
          </a:prstGeom>
          <a:noFill/>
        </p:spPr>
        <p:txBody>
          <a:bodyPr wrap="square">
            <a:spAutoFit/>
          </a:bodyPr>
          <a:lstStyle/>
          <a:p>
            <a:r>
              <a:rPr lang="pl-PL" sz="600" dirty="0" err="1">
                <a:solidFill>
                  <a:srgbClr val="491D6C"/>
                </a:solidFill>
                <a:latin typeface="Proxima Nova" panose="02000506030000020004" pitchFamily="50" charset="0"/>
              </a:rPr>
              <a:t>Merseburger</a:t>
            </a:r>
            <a:r>
              <a:rPr lang="pl-PL" sz="600" dirty="0">
                <a:solidFill>
                  <a:srgbClr val="491D6C"/>
                </a:solidFill>
                <a:latin typeface="Proxima Nova" panose="02000506030000020004" pitchFamily="50" charset="0"/>
              </a:rPr>
              <a:t> A, et al. Poster </a:t>
            </a:r>
            <a:r>
              <a:rPr lang="pl-PL" sz="600" dirty="0" err="1">
                <a:solidFill>
                  <a:srgbClr val="491D6C"/>
                </a:solidFill>
                <a:latin typeface="Proxima Nova" panose="02000506030000020004" pitchFamily="50" charset="0"/>
              </a:rPr>
              <a:t>presented</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at</a:t>
            </a:r>
            <a:r>
              <a:rPr lang="pl-PL" sz="600" dirty="0">
                <a:solidFill>
                  <a:srgbClr val="491D6C"/>
                </a:solidFill>
                <a:latin typeface="Proxima Nova" panose="02000506030000020004" pitchFamily="50" charset="0"/>
              </a:rPr>
              <a:t> ESMO 2023. 1786P</a:t>
            </a:r>
          </a:p>
          <a:p>
            <a:r>
              <a:rPr lang="pl-PL" sz="600" dirty="0">
                <a:solidFill>
                  <a:srgbClr val="491D6C"/>
                </a:solidFill>
                <a:latin typeface="Proxima Nova" panose="02000506030000020004" pitchFamily="50" charset="0"/>
              </a:rPr>
              <a:t>UL-PSA – bardzo niski wskaźnik PSA (ang. Ultra-</a:t>
            </a:r>
            <a:r>
              <a:rPr lang="pl-PL" sz="600" dirty="0" err="1">
                <a:solidFill>
                  <a:srgbClr val="491D6C"/>
                </a:solidFill>
                <a:latin typeface="Proxima Nova" panose="02000506030000020004" pitchFamily="50" charset="0"/>
              </a:rPr>
              <a:t>Low</a:t>
            </a:r>
            <a:r>
              <a:rPr lang="pl-PL" sz="600" dirty="0">
                <a:solidFill>
                  <a:srgbClr val="491D6C"/>
                </a:solidFill>
                <a:latin typeface="Proxima Nova" panose="02000506030000020004" pitchFamily="50" charset="0"/>
              </a:rPr>
              <a:t> PSA)</a:t>
            </a:r>
          </a:p>
        </p:txBody>
      </p:sp>
      <p:pic>
        <p:nvPicPr>
          <p:cNvPr id="16" name="Obraz 15">
            <a:extLst>
              <a:ext uri="{FF2B5EF4-FFF2-40B4-BE49-F238E27FC236}">
                <a16:creationId xmlns:a16="http://schemas.microsoft.com/office/drawing/2014/main" id="{281EE0CC-6983-2CC2-D05C-F2A77C3D83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0688" y="2894603"/>
            <a:ext cx="3324996" cy="2960679"/>
          </a:xfrm>
          <a:prstGeom prst="rect">
            <a:avLst/>
          </a:prstGeom>
        </p:spPr>
      </p:pic>
      <p:sp>
        <p:nvSpPr>
          <p:cNvPr id="17" name="pole tekstowe 16">
            <a:extLst>
              <a:ext uri="{FF2B5EF4-FFF2-40B4-BE49-F238E27FC236}">
                <a16:creationId xmlns:a16="http://schemas.microsoft.com/office/drawing/2014/main" id="{029B62DA-F487-0625-E51E-4693232900EF}"/>
              </a:ext>
            </a:extLst>
          </p:cNvPr>
          <p:cNvSpPr txBox="1"/>
          <p:nvPr/>
        </p:nvSpPr>
        <p:spPr>
          <a:xfrm>
            <a:off x="8148142" y="3067733"/>
            <a:ext cx="2662286" cy="2585323"/>
          </a:xfrm>
          <a:prstGeom prst="rect">
            <a:avLst/>
          </a:prstGeom>
          <a:noFill/>
        </p:spPr>
        <p:txBody>
          <a:bodyPr wrap="square">
            <a:spAutoFit/>
          </a:bodyPr>
          <a:lstStyle/>
          <a:p>
            <a:pPr algn="ctr"/>
            <a:r>
              <a:rPr lang="pl-PL" dirty="0">
                <a:solidFill>
                  <a:srgbClr val="491D6C"/>
                </a:solidFill>
                <a:latin typeface="Proxima Nova" panose="02000506030000020004" pitchFamily="50" charset="0"/>
              </a:rPr>
              <a:t>Po </a:t>
            </a:r>
            <a:r>
              <a:rPr lang="pl-PL" b="1" dirty="0">
                <a:solidFill>
                  <a:srgbClr val="491D6C"/>
                </a:solidFill>
                <a:latin typeface="Proxima Nova" panose="02000506030000020004" pitchFamily="50" charset="0"/>
              </a:rPr>
              <a:t>3 i 6 miesiącach </a:t>
            </a:r>
            <a:r>
              <a:rPr lang="pl-PL" dirty="0">
                <a:solidFill>
                  <a:srgbClr val="491D6C"/>
                </a:solidFill>
                <a:latin typeface="Proxima Nova" panose="02000506030000020004" pitchFamily="50" charset="0"/>
              </a:rPr>
              <a:t>leczenia oraz w </a:t>
            </a:r>
            <a:r>
              <a:rPr lang="pl-PL" b="1" dirty="0">
                <a:solidFill>
                  <a:srgbClr val="491D6C"/>
                </a:solidFill>
                <a:latin typeface="Proxima Nova" panose="02000506030000020004" pitchFamily="50" charset="0"/>
              </a:rPr>
              <a:t>dowolnym momencie </a:t>
            </a:r>
            <a:r>
              <a:rPr lang="pl-PL" dirty="0">
                <a:solidFill>
                  <a:srgbClr val="491D6C"/>
                </a:solidFill>
                <a:latin typeface="Proxima Nova" panose="02000506030000020004" pitchFamily="50" charset="0"/>
              </a:rPr>
              <a:t>badania </a:t>
            </a:r>
            <a:r>
              <a:rPr lang="pl-PL" b="1" dirty="0">
                <a:solidFill>
                  <a:srgbClr val="491D6C"/>
                </a:solidFill>
                <a:latin typeface="Proxima Nova" panose="02000506030000020004" pitchFamily="50" charset="0"/>
              </a:rPr>
              <a:t>więcej pacjentów osiągnęło </a:t>
            </a:r>
            <a:r>
              <a:rPr lang="pl-PL" b="1" dirty="0">
                <a:solidFill>
                  <a:srgbClr val="C2D500"/>
                </a:solidFill>
                <a:latin typeface="Proxima Nova" panose="02000506030000020004" pitchFamily="50" charset="0"/>
              </a:rPr>
              <a:t>UL1 i UL2 PSA </a:t>
            </a:r>
            <a:r>
              <a:rPr lang="pl-PL" b="1" dirty="0">
                <a:solidFill>
                  <a:srgbClr val="491D6C"/>
                </a:solidFill>
                <a:latin typeface="Proxima Nova" panose="02000506030000020004" pitchFamily="50" charset="0"/>
              </a:rPr>
              <a:t>przy zastosowaniu leku </a:t>
            </a:r>
            <a:r>
              <a:rPr lang="pl-PL" b="1" dirty="0" err="1">
                <a:solidFill>
                  <a:srgbClr val="491D6C"/>
                </a:solidFill>
                <a:latin typeface="Proxima Nova" panose="02000506030000020004" pitchFamily="50" charset="0"/>
              </a:rPr>
              <a:t>Erleada</a:t>
            </a:r>
            <a:r>
              <a:rPr lang="pl-PL" b="1" dirty="0">
                <a:solidFill>
                  <a:srgbClr val="491D6C"/>
                </a:solidFill>
                <a:latin typeface="Proxima Nova" panose="02000506030000020004" pitchFamily="50" charset="0"/>
              </a:rPr>
              <a:t>® </a:t>
            </a:r>
            <a:r>
              <a:rPr lang="pl-PL" dirty="0">
                <a:solidFill>
                  <a:srgbClr val="491D6C"/>
                </a:solidFill>
                <a:latin typeface="Proxima Nova" panose="02000506030000020004" pitchFamily="50" charset="0"/>
              </a:rPr>
              <a:t>niż przy placebo</a:t>
            </a:r>
            <a:endParaRPr lang="pl-PL" b="1" dirty="0">
              <a:solidFill>
                <a:srgbClr val="C2D500"/>
              </a:solidFill>
              <a:latin typeface="Proxima Nova" panose="02000506030000020004" pitchFamily="50" charset="0"/>
            </a:endParaRPr>
          </a:p>
        </p:txBody>
      </p:sp>
      <p:sp>
        <p:nvSpPr>
          <p:cNvPr id="10" name="Content Placeholder 2">
            <a:extLst>
              <a:ext uri="{FF2B5EF4-FFF2-40B4-BE49-F238E27FC236}">
                <a16:creationId xmlns:a16="http://schemas.microsoft.com/office/drawing/2014/main" id="{5CDD9531-F619-B15E-C7CD-66AA397D5D3C}"/>
              </a:ext>
            </a:extLst>
          </p:cNvPr>
          <p:cNvSpPr>
            <a:spLocks noGrp="1"/>
          </p:cNvSpPr>
          <p:nvPr>
            <p:ph idx="1"/>
          </p:nvPr>
        </p:nvSpPr>
        <p:spPr>
          <a:xfrm>
            <a:off x="543278" y="1340832"/>
            <a:ext cx="5365157" cy="1186167"/>
          </a:xfrm>
          <a:prstGeom prst="roundRect">
            <a:avLst>
              <a:gd name="adj" fmla="val 9713"/>
            </a:avLst>
          </a:prstGeom>
          <a:noFill/>
          <a:ln>
            <a:noFill/>
          </a:ln>
        </p:spPr>
        <p:txBody>
          <a:bodyPr anchor="ctr">
            <a:noAutofit/>
          </a:bodyPr>
          <a:lstStyle/>
          <a:p>
            <a:pPr marL="266700" lvl="1" indent="0" algn="ctr">
              <a:buNone/>
            </a:pPr>
            <a:r>
              <a:rPr lang="pl-PL" sz="1800" b="1" noProof="0" dirty="0">
                <a:solidFill>
                  <a:schemeClr val="bg2">
                    <a:lumMod val="50000"/>
                  </a:schemeClr>
                </a:solidFill>
                <a:sym typeface="OpenSans"/>
              </a:rPr>
              <a:t>Cel:</a:t>
            </a:r>
            <a:endParaRPr lang="en-US" sz="1800" b="1" noProof="0" dirty="0">
              <a:solidFill>
                <a:schemeClr val="bg2">
                  <a:lumMod val="50000"/>
                </a:schemeClr>
              </a:solidFill>
              <a:sym typeface="OpenSans"/>
            </a:endParaRPr>
          </a:p>
          <a:p>
            <a:pPr marL="266700" lvl="1" indent="0" algn="ctr">
              <a:buNone/>
            </a:pPr>
            <a:r>
              <a:rPr lang="pl-PL" sz="1800" noProof="0" dirty="0">
                <a:solidFill>
                  <a:schemeClr val="bg2">
                    <a:lumMod val="50000"/>
                  </a:schemeClr>
                </a:solidFill>
                <a:sym typeface="OpenSans"/>
              </a:rPr>
              <a:t>Ocena wpływu UL-PSA na wyniki kliniczne u pacjentów z </a:t>
            </a:r>
            <a:r>
              <a:rPr lang="pl-PL" sz="1800" noProof="0" dirty="0" err="1">
                <a:solidFill>
                  <a:schemeClr val="bg2">
                    <a:lumMod val="50000"/>
                  </a:schemeClr>
                </a:solidFill>
                <a:sym typeface="OpenSans"/>
              </a:rPr>
              <a:t>mHSPC</a:t>
            </a:r>
            <a:r>
              <a:rPr lang="pl-PL" sz="1800" noProof="0" dirty="0">
                <a:solidFill>
                  <a:schemeClr val="bg2">
                    <a:lumMod val="50000"/>
                  </a:schemeClr>
                </a:solidFill>
                <a:sym typeface="OpenSans"/>
              </a:rPr>
              <a:t> w badaniu TITAN.</a:t>
            </a:r>
            <a:endParaRPr lang="en-US" sz="1800" noProof="0" dirty="0">
              <a:solidFill>
                <a:schemeClr val="bg2">
                  <a:lumMod val="50000"/>
                </a:schemeClr>
              </a:solidFill>
              <a:sym typeface="OpenSans"/>
            </a:endParaRPr>
          </a:p>
        </p:txBody>
      </p:sp>
      <p:grpSp>
        <p:nvGrpSpPr>
          <p:cNvPr id="11" name="Group 10">
            <a:extLst>
              <a:ext uri="{FF2B5EF4-FFF2-40B4-BE49-F238E27FC236}">
                <a16:creationId xmlns:a16="http://schemas.microsoft.com/office/drawing/2014/main" id="{969D0046-F90F-845B-AE40-0155AB7FDEE6}"/>
              </a:ext>
            </a:extLst>
          </p:cNvPr>
          <p:cNvGrpSpPr/>
          <p:nvPr/>
        </p:nvGrpSpPr>
        <p:grpSpPr>
          <a:xfrm>
            <a:off x="6090775" y="1545465"/>
            <a:ext cx="5568600" cy="913974"/>
            <a:chOff x="2699516" y="2655904"/>
            <a:chExt cx="5750940" cy="1011670"/>
          </a:xfrm>
        </p:grpSpPr>
        <p:sp>
          <p:nvSpPr>
            <p:cNvPr id="12" name="Left Brace 11">
              <a:extLst>
                <a:ext uri="{FF2B5EF4-FFF2-40B4-BE49-F238E27FC236}">
                  <a16:creationId xmlns:a16="http://schemas.microsoft.com/office/drawing/2014/main" id="{10AE8CBD-0325-5DAD-76B0-274820E45A1A}"/>
                </a:ext>
              </a:extLst>
            </p:cNvPr>
            <p:cNvSpPr/>
            <p:nvPr/>
          </p:nvSpPr>
          <p:spPr>
            <a:xfrm rot="5400000">
              <a:off x="5468409" y="1713103"/>
              <a:ext cx="257631" cy="2928824"/>
            </a:xfrm>
            <a:prstGeom prst="leftBrace">
              <a:avLst>
                <a:gd name="adj1" fmla="val 0"/>
                <a:gd name="adj2" fmla="val 50000"/>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EFF4F016-A295-C938-D04A-7E3B0261DD9E}"/>
                </a:ext>
              </a:extLst>
            </p:cNvPr>
            <p:cNvSpPr txBox="1"/>
            <p:nvPr/>
          </p:nvSpPr>
          <p:spPr>
            <a:xfrm>
              <a:off x="3219944" y="2655904"/>
              <a:ext cx="4754563" cy="413188"/>
            </a:xfrm>
            <a:prstGeom prst="roundRect">
              <a:avLst/>
            </a:prstGeom>
            <a:solidFill>
              <a:schemeClr val="bg1">
                <a:lumMod val="50000"/>
              </a:schemeClr>
            </a:solidFill>
            <a:ln>
              <a:solidFill>
                <a:schemeClr val="accent1"/>
              </a:solidFill>
            </a:ln>
          </p:spPr>
          <p:txBody>
            <a:bodyPr wrap="square" lIns="0" tIns="0" rIns="0" bIns="0" rtlCol="0" anchor="ctr">
              <a:noAutofit/>
            </a:bodyPr>
            <a:lstStyle/>
            <a:p>
              <a:pPr algn="ctr"/>
              <a:r>
                <a:rPr lang="pl-PL" sz="1800" b="1" kern="1200" dirty="0">
                  <a:solidFill>
                    <a:schemeClr val="bg1"/>
                  </a:solidFill>
                  <a:latin typeface="+mn-lt"/>
                  <a:ea typeface="+mn-ea"/>
                  <a:cs typeface="+mn-cs"/>
                </a:rPr>
                <a:t>Niewykrywalne</a:t>
              </a:r>
              <a:r>
                <a:rPr lang="pt-PT" sz="1800" b="1" kern="1200" dirty="0">
                  <a:solidFill>
                    <a:schemeClr val="bg1"/>
                  </a:solidFill>
                  <a:latin typeface="+mn-lt"/>
                  <a:ea typeface="+mn-ea"/>
                  <a:cs typeface="+mn-cs"/>
                </a:rPr>
                <a:t> PSA: &lt;0.2 ng/ml</a:t>
              </a:r>
            </a:p>
          </p:txBody>
        </p:sp>
        <p:sp>
          <p:nvSpPr>
            <p:cNvPr id="14" name="TextBox 13">
              <a:extLst>
                <a:ext uri="{FF2B5EF4-FFF2-40B4-BE49-F238E27FC236}">
                  <a16:creationId xmlns:a16="http://schemas.microsoft.com/office/drawing/2014/main" id="{4DBC8C21-464D-F55B-31C0-7EC48F06FC83}"/>
                </a:ext>
              </a:extLst>
            </p:cNvPr>
            <p:cNvSpPr txBox="1"/>
            <p:nvPr/>
          </p:nvSpPr>
          <p:spPr>
            <a:xfrm>
              <a:off x="2699516" y="3274780"/>
              <a:ext cx="2697685" cy="392794"/>
            </a:xfrm>
            <a:prstGeom prst="roundRect">
              <a:avLst/>
            </a:prstGeom>
            <a:solidFill>
              <a:schemeClr val="bg1"/>
            </a:solidFill>
            <a:ln>
              <a:solidFill>
                <a:schemeClr val="accent1"/>
              </a:solidFill>
            </a:ln>
          </p:spPr>
          <p:txBody>
            <a:bodyPr wrap="square" lIns="0" tIns="0" rIns="0" bIns="0" rtlCol="0" anchor="ctr">
              <a:noAutofit/>
            </a:bodyPr>
            <a:lstStyle/>
            <a:p>
              <a:pPr algn="ctr"/>
              <a:r>
                <a:rPr lang="pt-PT" b="1" dirty="0"/>
                <a:t>UL 1</a:t>
              </a:r>
              <a:r>
                <a:rPr lang="pt-PT" dirty="0"/>
                <a:t>:   </a:t>
              </a:r>
              <a:r>
                <a:rPr lang="en-US" sz="1800" b="0" i="0" u="none" strike="noStrike" baseline="0" dirty="0">
                  <a:solidFill>
                    <a:srgbClr val="00001A"/>
                  </a:solidFill>
                  <a:latin typeface="OpenSans"/>
                </a:rPr>
                <a:t>&gt;0.02 to ≤0.2 ng/mL</a:t>
              </a:r>
            </a:p>
          </p:txBody>
        </p:sp>
        <p:sp>
          <p:nvSpPr>
            <p:cNvPr id="18" name="TextBox 17">
              <a:extLst>
                <a:ext uri="{FF2B5EF4-FFF2-40B4-BE49-F238E27FC236}">
                  <a16:creationId xmlns:a16="http://schemas.microsoft.com/office/drawing/2014/main" id="{819134F4-5F41-C296-9FA7-A98463D0CFBC}"/>
                </a:ext>
              </a:extLst>
            </p:cNvPr>
            <p:cNvSpPr txBox="1"/>
            <p:nvPr/>
          </p:nvSpPr>
          <p:spPr>
            <a:xfrm>
              <a:off x="5752771" y="3274780"/>
              <a:ext cx="2697685" cy="392794"/>
            </a:xfrm>
            <a:prstGeom prst="roundRect">
              <a:avLst/>
            </a:prstGeom>
            <a:solidFill>
              <a:schemeClr val="bg1"/>
            </a:solidFill>
            <a:ln>
              <a:solidFill>
                <a:schemeClr val="accent1"/>
              </a:solidFill>
            </a:ln>
          </p:spPr>
          <p:txBody>
            <a:bodyPr wrap="square" lIns="0" tIns="0" rIns="0" bIns="0" rtlCol="0" anchor="ctr">
              <a:noAutofit/>
            </a:bodyPr>
            <a:lstStyle/>
            <a:p>
              <a:pPr algn="ctr"/>
              <a:r>
                <a:rPr lang="pt-PT" b="1" dirty="0"/>
                <a:t>UL 2</a:t>
              </a:r>
              <a:r>
                <a:rPr lang="pt-PT" dirty="0"/>
                <a:t>:   </a:t>
              </a:r>
              <a:r>
                <a:rPr lang="en-US" sz="1800" b="0" i="0" u="none" strike="noStrike" baseline="0" dirty="0">
                  <a:solidFill>
                    <a:srgbClr val="00001A"/>
                  </a:solidFill>
                  <a:latin typeface="OpenSans"/>
                </a:rPr>
                <a:t>≤0.02 ng/mL</a:t>
              </a:r>
            </a:p>
          </p:txBody>
        </p:sp>
      </p:grpSp>
      <p:sp>
        <p:nvSpPr>
          <p:cNvPr id="19" name="Rectangle: Rounded Corners 18">
            <a:extLst>
              <a:ext uri="{FF2B5EF4-FFF2-40B4-BE49-F238E27FC236}">
                <a16:creationId xmlns:a16="http://schemas.microsoft.com/office/drawing/2014/main" id="{46132FD9-62D2-532E-45D3-F5B3B2A2640F}"/>
              </a:ext>
            </a:extLst>
          </p:cNvPr>
          <p:cNvSpPr/>
          <p:nvPr/>
        </p:nvSpPr>
        <p:spPr>
          <a:xfrm>
            <a:off x="847289" y="1340833"/>
            <a:ext cx="11128113" cy="1321816"/>
          </a:xfrm>
          <a:prstGeom prst="roundRect">
            <a:avLst>
              <a:gd name="adj" fmla="val 6148"/>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20" name="Picture 19">
            <a:extLst>
              <a:ext uri="{FF2B5EF4-FFF2-40B4-BE49-F238E27FC236}">
                <a16:creationId xmlns:a16="http://schemas.microsoft.com/office/drawing/2014/main" id="{5424C965-A5B0-8C71-DF13-CB610B45B5D4}"/>
              </a:ext>
            </a:extLst>
          </p:cNvPr>
          <p:cNvPicPr>
            <a:picLocks noChangeAspect="1"/>
          </p:cNvPicPr>
          <p:nvPr/>
        </p:nvPicPr>
        <p:blipFill>
          <a:blip r:embed="rId5"/>
          <a:stretch>
            <a:fillRect/>
          </a:stretch>
        </p:blipFill>
        <p:spPr>
          <a:xfrm>
            <a:off x="1059529" y="3156988"/>
            <a:ext cx="6029083" cy="2382263"/>
          </a:xfrm>
          <a:prstGeom prst="rect">
            <a:avLst/>
          </a:prstGeom>
        </p:spPr>
      </p:pic>
      <p:sp>
        <p:nvSpPr>
          <p:cNvPr id="21" name="Content Placeholder 2">
            <a:extLst>
              <a:ext uri="{FF2B5EF4-FFF2-40B4-BE49-F238E27FC236}">
                <a16:creationId xmlns:a16="http://schemas.microsoft.com/office/drawing/2014/main" id="{1D32ACFA-C7F3-5CAA-8B33-422831C446EB}"/>
              </a:ext>
            </a:extLst>
          </p:cNvPr>
          <p:cNvSpPr txBox="1">
            <a:spLocks/>
          </p:cNvSpPr>
          <p:nvPr/>
        </p:nvSpPr>
        <p:spPr>
          <a:xfrm>
            <a:off x="2122419" y="2820404"/>
            <a:ext cx="4395825" cy="494659"/>
          </a:xfrm>
          <a:prstGeom prst="rect">
            <a:avLst/>
          </a:prstGeom>
        </p:spPr>
        <p:txBody>
          <a:bodyPr>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tabLst/>
              <a:defRPr sz="1800" b="0" i="0" kern="1200">
                <a:solidFill>
                  <a:schemeClr val="tx1"/>
                </a:solidFill>
                <a:latin typeface="+mn-lt"/>
                <a:ea typeface="+mn-ea"/>
                <a:cs typeface="+mn-cs"/>
              </a:defRPr>
            </a:lvl1pPr>
            <a:lvl2pPr marL="285750" indent="-285750" algn="l" defTabSz="914400" rtl="0" eaLnBrk="1" latinLnBrk="0" hangingPunct="1">
              <a:lnSpc>
                <a:spcPct val="110000"/>
              </a:lnSpc>
              <a:spcBef>
                <a:spcPts val="0"/>
              </a:spcBef>
              <a:spcAft>
                <a:spcPts val="600"/>
              </a:spcAft>
              <a:buFont typeface="Arial" panose="020B0604020202020204" pitchFamily="34" charset="0"/>
              <a:buChar char="•"/>
              <a:tabLst/>
              <a:defRPr sz="1800" b="0" i="0" kern="1200">
                <a:solidFill>
                  <a:schemeClr val="tx1"/>
                </a:solidFill>
                <a:latin typeface="+mn-lt"/>
                <a:ea typeface="+mn-ea"/>
                <a:cs typeface="+mn-cs"/>
              </a:defRPr>
            </a:lvl2pPr>
            <a:lvl3pPr marL="571500" indent="-285750" algn="l" defTabSz="914400" rtl="0" eaLnBrk="1" latinLnBrk="0" hangingPunct="1">
              <a:lnSpc>
                <a:spcPct val="110000"/>
              </a:lnSpc>
              <a:spcBef>
                <a:spcPts val="0"/>
              </a:spcBef>
              <a:spcAft>
                <a:spcPts val="600"/>
              </a:spcAft>
              <a:buFont typeface="Arial" panose="020B0604020202020204" pitchFamily="34" charset="0"/>
              <a:buChar char="•"/>
              <a:tabLst/>
              <a:defRPr sz="1600" b="0" i="0" kern="1200">
                <a:solidFill>
                  <a:schemeClr val="tx1"/>
                </a:solidFill>
                <a:latin typeface="+mn-lt"/>
                <a:ea typeface="+mn-ea"/>
                <a:cs typeface="+mn-cs"/>
              </a:defRPr>
            </a:lvl3pPr>
            <a:lvl4pPr marL="0" indent="0" algn="l" defTabSz="914400" rtl="0" eaLnBrk="1" latinLnBrk="0" hangingPunct="1">
              <a:lnSpc>
                <a:spcPct val="80000"/>
              </a:lnSpc>
              <a:spcBef>
                <a:spcPts val="600"/>
              </a:spcBef>
              <a:spcAft>
                <a:spcPts val="0"/>
              </a:spcAft>
              <a:buFont typeface="Arial" panose="020B0604020202020204" pitchFamily="34" charset="0"/>
              <a:buNone/>
              <a:tabLst/>
              <a:defRPr sz="7400" b="0" i="0" kern="1200">
                <a:solidFill>
                  <a:schemeClr val="tx2"/>
                </a:solidFill>
                <a:latin typeface="+mj-lt"/>
                <a:ea typeface="+mn-ea"/>
                <a:cs typeface="+mn-cs"/>
              </a:defRPr>
            </a:lvl4pPr>
            <a:lvl5pPr marL="0" indent="0" algn="l" defTabSz="914400" rtl="0" eaLnBrk="1" latinLnBrk="0" hangingPunct="1">
              <a:lnSpc>
                <a:spcPct val="110000"/>
              </a:lnSpc>
              <a:spcBef>
                <a:spcPts val="600"/>
              </a:spcBef>
              <a:spcAft>
                <a:spcPts val="600"/>
              </a:spcAft>
              <a:buFont typeface="Arial" panose="020B0604020202020204" pitchFamily="34" charset="0"/>
              <a:buNone/>
              <a:tabLst/>
              <a:defRPr sz="800" b="0" i="0" kern="1200">
                <a:solidFill>
                  <a:schemeClr val="tx1"/>
                </a:solidFill>
                <a:latin typeface="+mn-lt"/>
                <a:ea typeface="+mn-ea"/>
                <a:cs typeface="+mn-cs"/>
              </a:defRPr>
            </a:lvl5pPr>
            <a:lvl6pPr marL="0" indent="0" algn="l" defTabSz="914400" rtl="0" eaLnBrk="1" latinLnBrk="0" hangingPunct="1">
              <a:lnSpc>
                <a:spcPct val="90000"/>
              </a:lnSpc>
              <a:spcBef>
                <a:spcPts val="600"/>
              </a:spcBef>
              <a:spcAft>
                <a:spcPts val="600"/>
              </a:spcAft>
              <a:buFont typeface="Arial" panose="020B0604020202020204" pitchFamily="34" charset="0"/>
              <a:buNone/>
              <a:defRPr lang="en-GB" sz="1800" b="0" i="0" kern="1200" dirty="0" smtClean="0">
                <a:solidFill>
                  <a:schemeClr val="tx1"/>
                </a:solidFill>
                <a:latin typeface="+mn-lt"/>
                <a:ea typeface="+mn-ea"/>
                <a:cs typeface="+mn-cs"/>
              </a:defRPr>
            </a:lvl6pPr>
            <a:lvl7pPr marL="0" indent="0" algn="l" defTabSz="914400" rtl="0" eaLnBrk="1" latinLnBrk="0" hangingPunct="1">
              <a:lnSpc>
                <a:spcPct val="90000"/>
              </a:lnSpc>
              <a:spcBef>
                <a:spcPts val="600"/>
              </a:spcBef>
              <a:spcAft>
                <a:spcPts val="600"/>
              </a:spcAft>
              <a:buFont typeface="Arial" panose="020B0604020202020204" pitchFamily="34" charset="0"/>
              <a:buNone/>
              <a:defRPr lang="en-GB" sz="1800" b="0" i="0" kern="1200" dirty="0" smtClean="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Font typeface="Arial" panose="020B0604020202020204" pitchFamily="34" charset="0"/>
              <a:buNone/>
              <a:defRPr lang="en-GB" sz="1800" b="0" i="0" kern="1200" dirty="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Font typeface="Arial" panose="020B0604020202020204" pitchFamily="34" charset="0"/>
              <a:buNone/>
              <a:defRPr sz="1800" b="0" i="0" kern="1200">
                <a:solidFill>
                  <a:schemeClr val="tx1"/>
                </a:solidFill>
                <a:latin typeface="+mn-lt"/>
                <a:ea typeface="+mn-ea"/>
                <a:cs typeface="+mn-cs"/>
              </a:defRPr>
            </a:lvl9pPr>
          </a:lstStyle>
          <a:p>
            <a:pPr marL="0" lvl="1" indent="0" algn="ctr">
              <a:buNone/>
            </a:pPr>
            <a:r>
              <a:rPr lang="pl-PL" b="1" dirty="0">
                <a:solidFill>
                  <a:schemeClr val="bg2">
                    <a:lumMod val="50000"/>
                  </a:schemeClr>
                </a:solidFill>
                <a:sym typeface="OpenSans"/>
              </a:rPr>
              <a:t>Spadek </a:t>
            </a:r>
            <a:r>
              <a:rPr lang="en-US" b="1" dirty="0">
                <a:solidFill>
                  <a:schemeClr val="bg2">
                    <a:lumMod val="50000"/>
                  </a:schemeClr>
                </a:solidFill>
                <a:sym typeface="OpenSans"/>
              </a:rPr>
              <a:t>UL</a:t>
            </a:r>
            <a:r>
              <a:rPr lang="pl-PL" b="1" dirty="0">
                <a:solidFill>
                  <a:schemeClr val="bg2">
                    <a:lumMod val="50000"/>
                  </a:schemeClr>
                </a:solidFill>
                <a:sym typeface="OpenSans"/>
              </a:rPr>
              <a:t>-</a:t>
            </a:r>
            <a:r>
              <a:rPr lang="en-US" b="1" dirty="0">
                <a:solidFill>
                  <a:schemeClr val="bg2">
                    <a:lumMod val="50000"/>
                  </a:schemeClr>
                </a:solidFill>
                <a:sym typeface="OpenSans"/>
              </a:rPr>
              <a:t>PSA </a:t>
            </a:r>
            <a:r>
              <a:rPr lang="pl-PL" b="1" dirty="0">
                <a:solidFill>
                  <a:schemeClr val="bg2">
                    <a:lumMod val="50000"/>
                  </a:schemeClr>
                </a:solidFill>
                <a:sym typeface="OpenSans"/>
              </a:rPr>
              <a:t>z biegiem czasu</a:t>
            </a:r>
            <a:endParaRPr lang="en-US" sz="1800" b="1" dirty="0">
              <a:solidFill>
                <a:schemeClr val="bg2">
                  <a:lumMod val="50000"/>
                </a:schemeClr>
              </a:solidFill>
              <a:sym typeface="OpenSans"/>
            </a:endParaRPr>
          </a:p>
        </p:txBody>
      </p:sp>
    </p:spTree>
    <p:extLst>
      <p:ext uri="{BB962C8B-B14F-4D97-AF65-F5344CB8AC3E}">
        <p14:creationId xmlns:p14="http://schemas.microsoft.com/office/powerpoint/2010/main" val="825293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6" name="pole tekstowe 5">
            <a:extLst>
              <a:ext uri="{FF2B5EF4-FFF2-40B4-BE49-F238E27FC236}">
                <a16:creationId xmlns:a16="http://schemas.microsoft.com/office/drawing/2014/main" id="{24C88166-EFF7-B031-04D9-73576EFF27DB}"/>
              </a:ext>
            </a:extLst>
          </p:cNvPr>
          <p:cNvSpPr txBox="1"/>
          <p:nvPr/>
        </p:nvSpPr>
        <p:spPr>
          <a:xfrm>
            <a:off x="1364378" y="188395"/>
            <a:ext cx="8660465" cy="707886"/>
          </a:xfrm>
          <a:prstGeom prst="rect">
            <a:avLst/>
          </a:prstGeom>
          <a:noFill/>
        </p:spPr>
        <p:txBody>
          <a:bodyPr wrap="square">
            <a:spAutoFit/>
          </a:bodyPr>
          <a:lstStyle/>
          <a:p>
            <a:r>
              <a:rPr lang="pl-PL" sz="2400" b="1" dirty="0">
                <a:solidFill>
                  <a:srgbClr val="491D6C"/>
                </a:solidFill>
                <a:latin typeface="Proxima Nova" panose="02000506030000020004" pitchFamily="50" charset="0"/>
              </a:rPr>
              <a:t>Badanie TITAN: Ultra Niskie PSA</a:t>
            </a:r>
          </a:p>
          <a:p>
            <a:r>
              <a:rPr lang="pl-PL" sz="1600" dirty="0">
                <a:solidFill>
                  <a:srgbClr val="491D6C"/>
                </a:solidFill>
                <a:latin typeface="Proxima Nova" panose="02000506030000020004" pitchFamily="50" charset="0"/>
              </a:rPr>
              <a:t>ESMO 2023 update</a:t>
            </a:r>
          </a:p>
        </p:txBody>
      </p:sp>
      <p:sp>
        <p:nvSpPr>
          <p:cNvPr id="8" name="pole tekstowe 7">
            <a:extLst>
              <a:ext uri="{FF2B5EF4-FFF2-40B4-BE49-F238E27FC236}">
                <a16:creationId xmlns:a16="http://schemas.microsoft.com/office/drawing/2014/main" id="{4DE025B2-C2F4-1AFC-14BF-C7779A9145B4}"/>
              </a:ext>
            </a:extLst>
          </p:cNvPr>
          <p:cNvSpPr txBox="1"/>
          <p:nvPr/>
        </p:nvSpPr>
        <p:spPr>
          <a:xfrm>
            <a:off x="1364379" y="6265143"/>
            <a:ext cx="6096000" cy="646331"/>
          </a:xfrm>
          <a:prstGeom prst="rect">
            <a:avLst/>
          </a:prstGeom>
          <a:noFill/>
        </p:spPr>
        <p:txBody>
          <a:bodyPr wrap="square">
            <a:spAutoFit/>
          </a:bodyPr>
          <a:lstStyle/>
          <a:p>
            <a:pPr marL="228600" indent="-228600">
              <a:buAutoNum type="arabicPeriod"/>
            </a:pPr>
            <a:r>
              <a:rPr lang="pl-PL" sz="600" dirty="0" err="1">
                <a:solidFill>
                  <a:srgbClr val="491D6C"/>
                </a:solidFill>
                <a:latin typeface="Proxima Nova" panose="02000506030000020004" pitchFamily="50" charset="0"/>
              </a:rPr>
              <a:t>Merseburger</a:t>
            </a:r>
            <a:r>
              <a:rPr lang="pl-PL" sz="600" dirty="0">
                <a:solidFill>
                  <a:srgbClr val="491D6C"/>
                </a:solidFill>
                <a:latin typeface="Proxima Nova" panose="02000506030000020004" pitchFamily="50" charset="0"/>
              </a:rPr>
              <a:t> AS et al. </a:t>
            </a:r>
            <a:r>
              <a:rPr lang="pl-PL" sz="600" dirty="0" err="1">
                <a:solidFill>
                  <a:srgbClr val="491D6C"/>
                </a:solidFill>
                <a:latin typeface="Proxima Nova" panose="02000506030000020004" pitchFamily="50" charset="0"/>
              </a:rPr>
              <a:t>European</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Society</a:t>
            </a:r>
            <a:r>
              <a:rPr lang="pl-PL" sz="600" dirty="0">
                <a:solidFill>
                  <a:srgbClr val="491D6C"/>
                </a:solidFill>
                <a:latin typeface="Proxima Nova" panose="02000506030000020004" pitchFamily="50" charset="0"/>
              </a:rPr>
              <a:t> for </a:t>
            </a:r>
            <a:r>
              <a:rPr lang="pl-PL" sz="600" dirty="0" err="1">
                <a:solidFill>
                  <a:srgbClr val="491D6C"/>
                </a:solidFill>
                <a:latin typeface="Proxima Nova" panose="02000506030000020004" pitchFamily="50" charset="0"/>
              </a:rPr>
              <a:t>Medical</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Oncology</a:t>
            </a:r>
            <a:r>
              <a:rPr lang="pl-PL" sz="600" dirty="0">
                <a:solidFill>
                  <a:srgbClr val="491D6C"/>
                </a:solidFill>
                <a:latin typeface="Proxima Nova" panose="02000506030000020004" pitchFamily="50" charset="0"/>
              </a:rPr>
              <a:t> 2023. 20-24 </a:t>
            </a:r>
            <a:r>
              <a:rPr lang="pl-PL" sz="600" dirty="0" err="1">
                <a:solidFill>
                  <a:srgbClr val="491D6C"/>
                </a:solidFill>
                <a:latin typeface="Proxima Nova" panose="02000506030000020004" pitchFamily="50" charset="0"/>
              </a:rPr>
              <a:t>October</a:t>
            </a:r>
            <a:r>
              <a:rPr lang="pl-PL" sz="600" dirty="0">
                <a:solidFill>
                  <a:srgbClr val="491D6C"/>
                </a:solidFill>
                <a:latin typeface="Proxima Nova" panose="02000506030000020004" pitchFamily="50" charset="0"/>
              </a:rPr>
              <a:t>. Poster: 1786.  </a:t>
            </a:r>
          </a:p>
          <a:p>
            <a:pPr marL="228600" indent="-228600">
              <a:buAutoNum type="arabicPeriod"/>
            </a:pPr>
            <a:r>
              <a:rPr lang="pl-PL" sz="600" dirty="0" err="1">
                <a:solidFill>
                  <a:srgbClr val="491D6C"/>
                </a:solidFill>
                <a:latin typeface="Proxima Nova" panose="02000506030000020004" pitchFamily="50" charset="0"/>
              </a:rPr>
              <a:t>Smith</a:t>
            </a:r>
            <a:r>
              <a:rPr lang="pl-PL" sz="600" dirty="0">
                <a:solidFill>
                  <a:srgbClr val="491D6C"/>
                </a:solidFill>
                <a:latin typeface="Proxima Nova" panose="02000506030000020004" pitchFamily="50" charset="0"/>
              </a:rPr>
              <a:t> MR et al. N </a:t>
            </a:r>
            <a:r>
              <a:rPr lang="pl-PL" sz="600" dirty="0" err="1">
                <a:solidFill>
                  <a:srgbClr val="491D6C"/>
                </a:solidFill>
                <a:latin typeface="Proxima Nova" panose="02000506030000020004" pitchFamily="50" charset="0"/>
              </a:rPr>
              <a:t>Eng</a:t>
            </a:r>
            <a:r>
              <a:rPr lang="pl-PL" sz="600" dirty="0">
                <a:solidFill>
                  <a:srgbClr val="491D6C"/>
                </a:solidFill>
                <a:latin typeface="Proxima Nova" panose="02000506030000020004" pitchFamily="50" charset="0"/>
              </a:rPr>
              <a:t> J </a:t>
            </a:r>
            <a:r>
              <a:rPr lang="pl-PL" sz="600" dirty="0" err="1">
                <a:solidFill>
                  <a:srgbClr val="491D6C"/>
                </a:solidFill>
                <a:latin typeface="Proxima Nova" panose="02000506030000020004" pitchFamily="50" charset="0"/>
              </a:rPr>
              <a:t>Med</a:t>
            </a:r>
            <a:r>
              <a:rPr lang="pl-PL" sz="600" dirty="0">
                <a:solidFill>
                  <a:srgbClr val="491D6C"/>
                </a:solidFill>
                <a:latin typeface="Proxima Nova" panose="02000506030000020004" pitchFamily="50" charset="0"/>
              </a:rPr>
              <a:t> 2022; 386: 1132-1142. </a:t>
            </a:r>
          </a:p>
          <a:p>
            <a:pPr marL="228600" indent="-228600">
              <a:buAutoNum type="arabicPeriod"/>
            </a:pPr>
            <a:r>
              <a:rPr lang="pl-PL" sz="600" dirty="0" err="1">
                <a:solidFill>
                  <a:srgbClr val="491D6C"/>
                </a:solidFill>
                <a:latin typeface="Proxima Nova" panose="02000506030000020004" pitchFamily="50" charset="0"/>
              </a:rPr>
              <a:t>Fizazi</a:t>
            </a:r>
            <a:r>
              <a:rPr lang="pl-PL" sz="600" dirty="0">
                <a:solidFill>
                  <a:srgbClr val="491D6C"/>
                </a:solidFill>
                <a:latin typeface="Proxima Nova" panose="02000506030000020004" pitchFamily="50" charset="0"/>
              </a:rPr>
              <a:t> K et al. N </a:t>
            </a:r>
            <a:r>
              <a:rPr lang="pl-PL" sz="600" dirty="0" err="1">
                <a:solidFill>
                  <a:srgbClr val="491D6C"/>
                </a:solidFill>
                <a:latin typeface="Proxima Nova" panose="02000506030000020004" pitchFamily="50" charset="0"/>
              </a:rPr>
              <a:t>Eng</a:t>
            </a:r>
            <a:r>
              <a:rPr lang="pl-PL" sz="600" dirty="0">
                <a:solidFill>
                  <a:srgbClr val="491D6C"/>
                </a:solidFill>
                <a:latin typeface="Proxima Nova" panose="02000506030000020004" pitchFamily="50" charset="0"/>
              </a:rPr>
              <a:t> J </a:t>
            </a:r>
            <a:r>
              <a:rPr lang="pl-PL" sz="600" dirty="0" err="1">
                <a:solidFill>
                  <a:srgbClr val="491D6C"/>
                </a:solidFill>
                <a:latin typeface="Proxima Nova" panose="02000506030000020004" pitchFamily="50" charset="0"/>
              </a:rPr>
              <a:t>Med</a:t>
            </a:r>
            <a:r>
              <a:rPr lang="pl-PL" sz="600" dirty="0">
                <a:solidFill>
                  <a:srgbClr val="491D6C"/>
                </a:solidFill>
                <a:latin typeface="Proxima Nova" panose="02000506030000020004" pitchFamily="50" charset="0"/>
              </a:rPr>
              <a:t> 2017; 377: 352-360. </a:t>
            </a:r>
          </a:p>
          <a:p>
            <a:pPr marL="228600" indent="-228600">
              <a:buAutoNum type="arabicPeriod"/>
            </a:pPr>
            <a:r>
              <a:rPr lang="pl-PL" sz="600" dirty="0" err="1">
                <a:solidFill>
                  <a:srgbClr val="491D6C"/>
                </a:solidFill>
                <a:latin typeface="Proxima Nova" panose="02000506030000020004" pitchFamily="50" charset="0"/>
              </a:rPr>
              <a:t>Armstrog</a:t>
            </a:r>
            <a:r>
              <a:rPr lang="pl-PL" sz="600" dirty="0">
                <a:solidFill>
                  <a:srgbClr val="491D6C"/>
                </a:solidFill>
                <a:latin typeface="Proxima Nova" panose="02000506030000020004" pitchFamily="50" charset="0"/>
              </a:rPr>
              <a:t> AJ et al. J </a:t>
            </a:r>
            <a:r>
              <a:rPr lang="pl-PL" sz="600" dirty="0" err="1">
                <a:solidFill>
                  <a:srgbClr val="491D6C"/>
                </a:solidFill>
                <a:latin typeface="Proxima Nova" panose="02000506030000020004" pitchFamily="50" charset="0"/>
              </a:rPr>
              <a:t>Clin</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Oncol</a:t>
            </a:r>
            <a:r>
              <a:rPr lang="pl-PL" sz="600" dirty="0">
                <a:solidFill>
                  <a:srgbClr val="491D6C"/>
                </a:solidFill>
                <a:latin typeface="Proxima Nova" panose="02000506030000020004" pitchFamily="50" charset="0"/>
              </a:rPr>
              <a:t> 2019; 37(32): 2974-2986. </a:t>
            </a:r>
          </a:p>
          <a:p>
            <a:pPr marL="228600" indent="-228600">
              <a:buAutoNum type="arabicPeriod"/>
            </a:pPr>
            <a:r>
              <a:rPr lang="pl-PL" sz="600" dirty="0" err="1">
                <a:solidFill>
                  <a:srgbClr val="491D6C"/>
                </a:solidFill>
                <a:latin typeface="Proxima Nova" panose="02000506030000020004" pitchFamily="50" charset="0"/>
              </a:rPr>
              <a:t>Petrylak</a:t>
            </a:r>
            <a:r>
              <a:rPr lang="pl-PL" sz="600" dirty="0">
                <a:solidFill>
                  <a:srgbClr val="491D6C"/>
                </a:solidFill>
                <a:latin typeface="Proxima Nova" panose="02000506030000020004" pitchFamily="50" charset="0"/>
              </a:rPr>
              <a:t> D et al. </a:t>
            </a:r>
            <a:r>
              <a:rPr lang="pl-PL" sz="600" dirty="0" err="1">
                <a:solidFill>
                  <a:srgbClr val="491D6C"/>
                </a:solidFill>
                <a:latin typeface="Proxima Nova" panose="02000506030000020004" pitchFamily="50" charset="0"/>
              </a:rPr>
              <a:t>European</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Society</a:t>
            </a:r>
            <a:r>
              <a:rPr lang="pl-PL" sz="600" dirty="0">
                <a:solidFill>
                  <a:srgbClr val="491D6C"/>
                </a:solidFill>
                <a:latin typeface="Proxima Nova" panose="02000506030000020004" pitchFamily="50" charset="0"/>
              </a:rPr>
              <a:t> of </a:t>
            </a:r>
            <a:r>
              <a:rPr lang="pl-PL" sz="600" dirty="0" err="1">
                <a:solidFill>
                  <a:srgbClr val="491D6C"/>
                </a:solidFill>
                <a:latin typeface="Proxima Nova" panose="02000506030000020004" pitchFamily="50" charset="0"/>
              </a:rPr>
              <a:t>Medical</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Oncology</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Congress</a:t>
            </a:r>
            <a:r>
              <a:rPr lang="pl-PL" sz="600" dirty="0">
                <a:solidFill>
                  <a:srgbClr val="491D6C"/>
                </a:solidFill>
                <a:latin typeface="Proxima Nova" panose="02000506030000020004" pitchFamily="50" charset="0"/>
              </a:rPr>
              <a:t> 2022. 9-13 </a:t>
            </a:r>
            <a:r>
              <a:rPr lang="pl-PL" sz="600" dirty="0" err="1">
                <a:solidFill>
                  <a:srgbClr val="491D6C"/>
                </a:solidFill>
                <a:latin typeface="Proxima Nova" panose="02000506030000020004" pitchFamily="50" charset="0"/>
              </a:rPr>
              <a:t>September</a:t>
            </a:r>
            <a:r>
              <a:rPr lang="pl-PL" sz="600" dirty="0">
                <a:solidFill>
                  <a:srgbClr val="491D6C"/>
                </a:solidFill>
                <a:latin typeface="Proxima Nova" panose="02000506030000020004" pitchFamily="50" charset="0"/>
              </a:rPr>
              <a:t>. Poster: 1398. </a:t>
            </a:r>
          </a:p>
          <a:p>
            <a:pPr marL="228600" indent="-228600">
              <a:buAutoNum type="arabicPeriod"/>
            </a:pPr>
            <a:r>
              <a:rPr lang="pl-PL" sz="600" dirty="0" err="1">
                <a:solidFill>
                  <a:srgbClr val="491D6C"/>
                </a:solidFill>
                <a:latin typeface="Proxima Nova" panose="02000506030000020004" pitchFamily="50" charset="0"/>
              </a:rPr>
              <a:t>Matsubara</a:t>
            </a:r>
            <a:r>
              <a:rPr lang="pl-PL" sz="600" dirty="0">
                <a:solidFill>
                  <a:srgbClr val="491D6C"/>
                </a:solidFill>
                <a:latin typeface="Proxima Nova" panose="02000506030000020004" pitchFamily="50" charset="0"/>
              </a:rPr>
              <a:t> N et al. </a:t>
            </a:r>
            <a:r>
              <a:rPr lang="pl-PL" sz="600" dirty="0" err="1">
                <a:solidFill>
                  <a:srgbClr val="491D6C"/>
                </a:solidFill>
                <a:latin typeface="Proxima Nova" panose="02000506030000020004" pitchFamily="50" charset="0"/>
              </a:rPr>
              <a:t>Eur</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Urol</a:t>
            </a:r>
            <a:r>
              <a:rPr lang="pl-PL" sz="600" dirty="0">
                <a:solidFill>
                  <a:srgbClr val="491D6C"/>
                </a:solidFill>
                <a:latin typeface="Proxima Nova" panose="02000506030000020004" pitchFamily="50" charset="0"/>
              </a:rPr>
              <a:t> 2020; 77(4): 494-500.</a:t>
            </a:r>
          </a:p>
        </p:txBody>
      </p:sp>
      <p:pic>
        <p:nvPicPr>
          <p:cNvPr id="16" name="Obraz 15">
            <a:extLst>
              <a:ext uri="{FF2B5EF4-FFF2-40B4-BE49-F238E27FC236}">
                <a16:creationId xmlns:a16="http://schemas.microsoft.com/office/drawing/2014/main" id="{281EE0CC-6983-2CC2-D05C-F2A77C3D83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49024" y="1753723"/>
            <a:ext cx="3253022" cy="3350553"/>
          </a:xfrm>
          <a:prstGeom prst="rect">
            <a:avLst/>
          </a:prstGeom>
        </p:spPr>
      </p:pic>
      <p:sp>
        <p:nvSpPr>
          <p:cNvPr id="17" name="pole tekstowe 16">
            <a:extLst>
              <a:ext uri="{FF2B5EF4-FFF2-40B4-BE49-F238E27FC236}">
                <a16:creationId xmlns:a16="http://schemas.microsoft.com/office/drawing/2014/main" id="{029B62DA-F487-0625-E51E-4693232900EF}"/>
              </a:ext>
            </a:extLst>
          </p:cNvPr>
          <p:cNvSpPr txBox="1"/>
          <p:nvPr/>
        </p:nvSpPr>
        <p:spPr>
          <a:xfrm>
            <a:off x="971103" y="1997838"/>
            <a:ext cx="3008864" cy="2862322"/>
          </a:xfrm>
          <a:prstGeom prst="rect">
            <a:avLst/>
          </a:prstGeom>
          <a:noFill/>
        </p:spPr>
        <p:txBody>
          <a:bodyPr wrap="square">
            <a:spAutoFit/>
          </a:bodyPr>
          <a:lstStyle/>
          <a:p>
            <a:pPr algn="ctr"/>
            <a:r>
              <a:rPr lang="pl-PL" b="1" dirty="0">
                <a:solidFill>
                  <a:srgbClr val="491D6C"/>
                </a:solidFill>
                <a:latin typeface="Proxima Nova" panose="02000506030000020004" pitchFamily="50" charset="0"/>
              </a:rPr>
              <a:t>ERLEADA® jest pierwszą nową, </a:t>
            </a:r>
          </a:p>
          <a:p>
            <a:pPr algn="ctr"/>
            <a:r>
              <a:rPr lang="pl-PL" b="1" dirty="0">
                <a:solidFill>
                  <a:srgbClr val="491D6C"/>
                </a:solidFill>
                <a:latin typeface="Proxima Nova" panose="02000506030000020004" pitchFamily="50" charset="0"/>
              </a:rPr>
              <a:t>zatwierdzoną terapią hormonalną</a:t>
            </a:r>
            <a:r>
              <a:rPr lang="pl-PL" dirty="0">
                <a:solidFill>
                  <a:srgbClr val="491D6C"/>
                </a:solidFill>
                <a:latin typeface="Proxima Nova" panose="02000506030000020004" pitchFamily="50" charset="0"/>
              </a:rPr>
              <a:t>, </a:t>
            </a:r>
          </a:p>
          <a:p>
            <a:pPr algn="ctr"/>
            <a:r>
              <a:rPr lang="pl-PL" dirty="0">
                <a:solidFill>
                  <a:srgbClr val="491D6C"/>
                </a:solidFill>
                <a:latin typeface="Proxima Nova" panose="02000506030000020004" pitchFamily="50" charset="0"/>
              </a:rPr>
              <a:t>w której stwierdzono wpływ </a:t>
            </a:r>
          </a:p>
          <a:p>
            <a:pPr algn="ctr"/>
            <a:r>
              <a:rPr lang="pl-PL" dirty="0">
                <a:solidFill>
                  <a:srgbClr val="491D6C"/>
                </a:solidFill>
                <a:latin typeface="Proxima Nova" panose="02000506030000020004" pitchFamily="50" charset="0"/>
              </a:rPr>
              <a:t>głębokości odpowiedzi PSA </a:t>
            </a:r>
          </a:p>
          <a:p>
            <a:pPr algn="ctr"/>
            <a:r>
              <a:rPr lang="pl-PL" dirty="0">
                <a:solidFill>
                  <a:srgbClr val="491D6C"/>
                </a:solidFill>
                <a:latin typeface="Proxima Nova" panose="02000506030000020004" pitchFamily="50" charset="0"/>
              </a:rPr>
              <a:t>(PSA 1 i 2) </a:t>
            </a:r>
          </a:p>
          <a:p>
            <a:pPr algn="ctr"/>
            <a:r>
              <a:rPr lang="pl-PL" b="1" dirty="0">
                <a:solidFill>
                  <a:srgbClr val="491D6C"/>
                </a:solidFill>
                <a:latin typeface="Proxima Nova" panose="02000506030000020004" pitchFamily="50" charset="0"/>
              </a:rPr>
              <a:t>na rezultaty kliniczne u pacjentów</a:t>
            </a:r>
          </a:p>
          <a:p>
            <a:pPr algn="ctr"/>
            <a:r>
              <a:rPr lang="pl-PL" b="1" dirty="0">
                <a:solidFill>
                  <a:srgbClr val="491D6C"/>
                </a:solidFill>
                <a:latin typeface="Proxima Nova" panose="02000506030000020004" pitchFamily="50" charset="0"/>
              </a:rPr>
              <a:t>z </a:t>
            </a:r>
            <a:r>
              <a:rPr lang="pl-PL" b="1" dirty="0" err="1">
                <a:solidFill>
                  <a:srgbClr val="491D6C"/>
                </a:solidFill>
                <a:latin typeface="Proxima Nova" panose="02000506030000020004" pitchFamily="50" charset="0"/>
              </a:rPr>
              <a:t>mHSPC</a:t>
            </a:r>
            <a:endParaRPr lang="pl-PL" b="1" dirty="0">
              <a:solidFill>
                <a:srgbClr val="C2D500"/>
              </a:solidFill>
              <a:latin typeface="Proxima Nova" panose="02000506030000020004" pitchFamily="50" charset="0"/>
            </a:endParaRPr>
          </a:p>
        </p:txBody>
      </p:sp>
      <p:pic>
        <p:nvPicPr>
          <p:cNvPr id="9" name="Picture 8">
            <a:extLst>
              <a:ext uri="{FF2B5EF4-FFF2-40B4-BE49-F238E27FC236}">
                <a16:creationId xmlns:a16="http://schemas.microsoft.com/office/drawing/2014/main" id="{90DC91BC-A312-DE95-2FA8-C621A5BAADEE}"/>
              </a:ext>
            </a:extLst>
          </p:cNvPr>
          <p:cNvPicPr>
            <a:picLocks noChangeAspect="1"/>
          </p:cNvPicPr>
          <p:nvPr/>
        </p:nvPicPr>
        <p:blipFill>
          <a:blip r:embed="rId5"/>
          <a:stretch>
            <a:fillRect/>
          </a:stretch>
        </p:blipFill>
        <p:spPr>
          <a:xfrm>
            <a:off x="4263518" y="1465576"/>
            <a:ext cx="7849695" cy="4248743"/>
          </a:xfrm>
          <a:prstGeom prst="rect">
            <a:avLst/>
          </a:prstGeom>
        </p:spPr>
      </p:pic>
    </p:spTree>
    <p:extLst>
      <p:ext uri="{BB962C8B-B14F-4D97-AF65-F5344CB8AC3E}">
        <p14:creationId xmlns:p14="http://schemas.microsoft.com/office/powerpoint/2010/main" val="3723496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3233"/>
            <a:ext cx="12192000" cy="6935894"/>
          </a:xfrm>
          <a:prstGeom prst="rect">
            <a:avLst/>
          </a:prstGeom>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6" name="pole tekstowe 5">
            <a:extLst>
              <a:ext uri="{FF2B5EF4-FFF2-40B4-BE49-F238E27FC236}">
                <a16:creationId xmlns:a16="http://schemas.microsoft.com/office/drawing/2014/main" id="{24C88166-EFF7-B031-04D9-73576EFF27DB}"/>
              </a:ext>
            </a:extLst>
          </p:cNvPr>
          <p:cNvSpPr txBox="1"/>
          <p:nvPr/>
        </p:nvSpPr>
        <p:spPr>
          <a:xfrm>
            <a:off x="1364378" y="188395"/>
            <a:ext cx="8660465" cy="707886"/>
          </a:xfrm>
          <a:prstGeom prst="rect">
            <a:avLst/>
          </a:prstGeom>
          <a:noFill/>
        </p:spPr>
        <p:txBody>
          <a:bodyPr wrap="square">
            <a:spAutoFit/>
          </a:bodyPr>
          <a:lstStyle/>
          <a:p>
            <a:r>
              <a:rPr lang="pl-PL" sz="2400" b="1" dirty="0">
                <a:solidFill>
                  <a:srgbClr val="491D6C"/>
                </a:solidFill>
                <a:latin typeface="Proxima Nova" panose="02000506030000020004" pitchFamily="50" charset="0"/>
              </a:rPr>
              <a:t>Badanie TITAN: Ultra Niskie PSA</a:t>
            </a:r>
          </a:p>
          <a:p>
            <a:r>
              <a:rPr lang="pl-PL" sz="1600" dirty="0">
                <a:solidFill>
                  <a:srgbClr val="491D6C"/>
                </a:solidFill>
                <a:latin typeface="Proxima Nova" panose="02000506030000020004" pitchFamily="50" charset="0"/>
              </a:rPr>
              <a:t>ESMO 2023 update</a:t>
            </a:r>
          </a:p>
        </p:txBody>
      </p:sp>
      <p:sp>
        <p:nvSpPr>
          <p:cNvPr id="8" name="pole tekstowe 7">
            <a:extLst>
              <a:ext uri="{FF2B5EF4-FFF2-40B4-BE49-F238E27FC236}">
                <a16:creationId xmlns:a16="http://schemas.microsoft.com/office/drawing/2014/main" id="{4DE025B2-C2F4-1AFC-14BF-C7779A9145B4}"/>
              </a:ext>
            </a:extLst>
          </p:cNvPr>
          <p:cNvSpPr txBox="1"/>
          <p:nvPr/>
        </p:nvSpPr>
        <p:spPr>
          <a:xfrm>
            <a:off x="1364379" y="6265143"/>
            <a:ext cx="6096000" cy="184666"/>
          </a:xfrm>
          <a:prstGeom prst="rect">
            <a:avLst/>
          </a:prstGeom>
          <a:noFill/>
        </p:spPr>
        <p:txBody>
          <a:bodyPr wrap="square">
            <a:spAutoFit/>
          </a:bodyPr>
          <a:lstStyle/>
          <a:p>
            <a:pPr marL="228600" indent="-228600">
              <a:buAutoNum type="arabicPeriod"/>
            </a:pPr>
            <a:r>
              <a:rPr lang="pl-PL" sz="600" dirty="0" err="1">
                <a:solidFill>
                  <a:srgbClr val="491D6C"/>
                </a:solidFill>
                <a:latin typeface="Proxima Nova" panose="02000506030000020004" pitchFamily="50" charset="0"/>
              </a:rPr>
              <a:t>Merseburger</a:t>
            </a:r>
            <a:r>
              <a:rPr lang="pl-PL" sz="600" dirty="0">
                <a:solidFill>
                  <a:srgbClr val="491D6C"/>
                </a:solidFill>
                <a:latin typeface="Proxima Nova" panose="02000506030000020004" pitchFamily="50" charset="0"/>
              </a:rPr>
              <a:t> AS et al. </a:t>
            </a:r>
            <a:r>
              <a:rPr lang="pl-PL" sz="600" dirty="0" err="1">
                <a:solidFill>
                  <a:srgbClr val="491D6C"/>
                </a:solidFill>
                <a:latin typeface="Proxima Nova" panose="02000506030000020004" pitchFamily="50" charset="0"/>
              </a:rPr>
              <a:t>European</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Society</a:t>
            </a:r>
            <a:r>
              <a:rPr lang="pl-PL" sz="600" dirty="0">
                <a:solidFill>
                  <a:srgbClr val="491D6C"/>
                </a:solidFill>
                <a:latin typeface="Proxima Nova" panose="02000506030000020004" pitchFamily="50" charset="0"/>
              </a:rPr>
              <a:t> for </a:t>
            </a:r>
            <a:r>
              <a:rPr lang="pl-PL" sz="600" dirty="0" err="1">
                <a:solidFill>
                  <a:srgbClr val="491D6C"/>
                </a:solidFill>
                <a:latin typeface="Proxima Nova" panose="02000506030000020004" pitchFamily="50" charset="0"/>
              </a:rPr>
              <a:t>Medical</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Oncology</a:t>
            </a:r>
            <a:r>
              <a:rPr lang="pl-PL" sz="600" dirty="0">
                <a:solidFill>
                  <a:srgbClr val="491D6C"/>
                </a:solidFill>
                <a:latin typeface="Proxima Nova" panose="02000506030000020004" pitchFamily="50" charset="0"/>
              </a:rPr>
              <a:t> 2023. 20-24 </a:t>
            </a:r>
            <a:r>
              <a:rPr lang="pl-PL" sz="600" dirty="0" err="1">
                <a:solidFill>
                  <a:srgbClr val="491D6C"/>
                </a:solidFill>
                <a:latin typeface="Proxima Nova" panose="02000506030000020004" pitchFamily="50" charset="0"/>
              </a:rPr>
              <a:t>October</a:t>
            </a:r>
            <a:r>
              <a:rPr lang="pl-PL" sz="600" dirty="0">
                <a:solidFill>
                  <a:srgbClr val="491D6C"/>
                </a:solidFill>
                <a:latin typeface="Proxima Nova" panose="02000506030000020004" pitchFamily="50" charset="0"/>
              </a:rPr>
              <a:t>. Poster: 1786.  </a:t>
            </a:r>
          </a:p>
        </p:txBody>
      </p:sp>
      <p:sp>
        <p:nvSpPr>
          <p:cNvPr id="17" name="pole tekstowe 16">
            <a:extLst>
              <a:ext uri="{FF2B5EF4-FFF2-40B4-BE49-F238E27FC236}">
                <a16:creationId xmlns:a16="http://schemas.microsoft.com/office/drawing/2014/main" id="{029B62DA-F487-0625-E51E-4693232900EF}"/>
              </a:ext>
            </a:extLst>
          </p:cNvPr>
          <p:cNvSpPr txBox="1"/>
          <p:nvPr/>
        </p:nvSpPr>
        <p:spPr>
          <a:xfrm>
            <a:off x="1145784" y="4718459"/>
            <a:ext cx="9900432" cy="1323439"/>
          </a:xfrm>
          <a:prstGeom prst="rect">
            <a:avLst/>
          </a:prstGeom>
          <a:noFill/>
        </p:spPr>
        <p:txBody>
          <a:bodyPr wrap="square">
            <a:spAutoFit/>
          </a:bodyPr>
          <a:lstStyle/>
          <a:p>
            <a:pPr algn="ctr"/>
            <a:r>
              <a:rPr lang="pl-PL" sz="2000" dirty="0">
                <a:solidFill>
                  <a:srgbClr val="491D6C"/>
                </a:solidFill>
                <a:latin typeface="Proxima Nova" panose="02000506030000020004" pitchFamily="50" charset="0"/>
              </a:rPr>
              <a:t> </a:t>
            </a:r>
            <a:r>
              <a:rPr lang="pl-PL" sz="2000" b="1" dirty="0">
                <a:solidFill>
                  <a:srgbClr val="491D6C"/>
                </a:solidFill>
                <a:latin typeface="Proxima Nova" panose="02000506030000020004" pitchFamily="50" charset="0"/>
              </a:rPr>
              <a:t>Ponad </a:t>
            </a:r>
            <a:r>
              <a:rPr lang="pl-PL" sz="2000" b="1" dirty="0">
                <a:solidFill>
                  <a:srgbClr val="C2D500"/>
                </a:solidFill>
                <a:latin typeface="Proxima Nova" panose="02000506030000020004" pitchFamily="50" charset="0"/>
              </a:rPr>
              <a:t>dwukrotnie więcej</a:t>
            </a:r>
            <a:r>
              <a:rPr lang="pl-PL" sz="2000" b="1" dirty="0">
                <a:solidFill>
                  <a:srgbClr val="491D6C"/>
                </a:solidFill>
                <a:latin typeface="Proxima Nova" panose="02000506030000020004" pitchFamily="50" charset="0"/>
              </a:rPr>
              <a:t> pacjentów </a:t>
            </a:r>
          </a:p>
          <a:p>
            <a:pPr algn="ctr"/>
            <a:r>
              <a:rPr lang="pl-PL" sz="2000" dirty="0">
                <a:solidFill>
                  <a:srgbClr val="491D6C"/>
                </a:solidFill>
                <a:latin typeface="Proxima Nova" panose="02000506030000020004" pitchFamily="50" charset="0"/>
              </a:rPr>
              <a:t>otrzymujących schemat ERLEADA® + ADT </a:t>
            </a:r>
          </a:p>
          <a:p>
            <a:pPr algn="ctr"/>
            <a:r>
              <a:rPr lang="pl-PL" sz="2000" b="1" dirty="0">
                <a:solidFill>
                  <a:srgbClr val="491D6C"/>
                </a:solidFill>
                <a:latin typeface="Proxima Nova" panose="02000506030000020004" pitchFamily="50" charset="0"/>
              </a:rPr>
              <a:t>uzyskało odpowiedź z Ultra Niskim wynikiem </a:t>
            </a:r>
            <a:r>
              <a:rPr lang="pl-PL" sz="2000" b="1" dirty="0">
                <a:solidFill>
                  <a:srgbClr val="C2D500"/>
                </a:solidFill>
                <a:latin typeface="Proxima Nova" panose="02000506030000020004" pitchFamily="50" charset="0"/>
              </a:rPr>
              <a:t>PSA 1 i 2 </a:t>
            </a:r>
          </a:p>
          <a:p>
            <a:pPr algn="ctr"/>
            <a:r>
              <a:rPr lang="pl-PL" sz="2000" dirty="0">
                <a:solidFill>
                  <a:srgbClr val="491D6C"/>
                </a:solidFill>
                <a:latin typeface="Proxima Nova" panose="02000506030000020004" pitchFamily="50" charset="0"/>
              </a:rPr>
              <a:t>w dowolnym momencie badania w porównaniu  z placebo + ADT</a:t>
            </a:r>
            <a:endParaRPr lang="pl-PL" sz="2000" dirty="0">
              <a:solidFill>
                <a:srgbClr val="C2D500"/>
              </a:solidFill>
              <a:latin typeface="Proxima Nova" panose="02000506030000020004" pitchFamily="50" charset="0"/>
            </a:endParaRPr>
          </a:p>
        </p:txBody>
      </p:sp>
      <p:pic>
        <p:nvPicPr>
          <p:cNvPr id="10" name="Picture 9">
            <a:extLst>
              <a:ext uri="{FF2B5EF4-FFF2-40B4-BE49-F238E27FC236}">
                <a16:creationId xmlns:a16="http://schemas.microsoft.com/office/drawing/2014/main" id="{2C938B66-5560-5DDD-EDC4-72C2C43E6676}"/>
              </a:ext>
            </a:extLst>
          </p:cNvPr>
          <p:cNvPicPr>
            <a:picLocks noChangeAspect="1"/>
          </p:cNvPicPr>
          <p:nvPr/>
        </p:nvPicPr>
        <p:blipFill>
          <a:blip r:embed="rId4"/>
          <a:stretch>
            <a:fillRect/>
          </a:stretch>
        </p:blipFill>
        <p:spPr>
          <a:xfrm>
            <a:off x="949911" y="1413313"/>
            <a:ext cx="10740822" cy="3027854"/>
          </a:xfrm>
          <a:prstGeom prst="rect">
            <a:avLst/>
          </a:prstGeom>
          <a:ln w="19050">
            <a:solidFill>
              <a:srgbClr val="C2D500"/>
            </a:solidFill>
          </a:ln>
        </p:spPr>
      </p:pic>
      <p:sp>
        <p:nvSpPr>
          <p:cNvPr id="11" name="Rectangle: Rounded Corners 10">
            <a:extLst>
              <a:ext uri="{FF2B5EF4-FFF2-40B4-BE49-F238E27FC236}">
                <a16:creationId xmlns:a16="http://schemas.microsoft.com/office/drawing/2014/main" id="{5765F3B3-A29E-B787-F966-14EA8BCC9F65}"/>
              </a:ext>
            </a:extLst>
          </p:cNvPr>
          <p:cNvSpPr/>
          <p:nvPr/>
        </p:nvSpPr>
        <p:spPr>
          <a:xfrm>
            <a:off x="7102135" y="2157274"/>
            <a:ext cx="1651247" cy="202411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968687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12"/>
            <a:ext cx="12192000" cy="6935894"/>
          </a:xfrm>
          <a:prstGeom prst="rect">
            <a:avLst/>
          </a:prstGeom>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6" name="pole tekstowe 5">
            <a:extLst>
              <a:ext uri="{FF2B5EF4-FFF2-40B4-BE49-F238E27FC236}">
                <a16:creationId xmlns:a16="http://schemas.microsoft.com/office/drawing/2014/main" id="{24C88166-EFF7-B031-04D9-73576EFF27DB}"/>
              </a:ext>
            </a:extLst>
          </p:cNvPr>
          <p:cNvSpPr txBox="1"/>
          <p:nvPr/>
        </p:nvSpPr>
        <p:spPr>
          <a:xfrm>
            <a:off x="1364378" y="188395"/>
            <a:ext cx="8660465" cy="707886"/>
          </a:xfrm>
          <a:prstGeom prst="rect">
            <a:avLst/>
          </a:prstGeom>
          <a:noFill/>
        </p:spPr>
        <p:txBody>
          <a:bodyPr wrap="square">
            <a:spAutoFit/>
          </a:bodyPr>
          <a:lstStyle/>
          <a:p>
            <a:r>
              <a:rPr lang="pl-PL" sz="2400" b="1" dirty="0">
                <a:solidFill>
                  <a:srgbClr val="491D6C"/>
                </a:solidFill>
                <a:latin typeface="Proxima Nova" panose="02000506030000020004" pitchFamily="50" charset="0"/>
              </a:rPr>
              <a:t>Badanie TITAN: Ultra Niskie PSA</a:t>
            </a:r>
          </a:p>
          <a:p>
            <a:r>
              <a:rPr lang="pl-PL" sz="1600" dirty="0">
                <a:solidFill>
                  <a:srgbClr val="491D6C"/>
                </a:solidFill>
                <a:latin typeface="Proxima Nova" panose="02000506030000020004" pitchFamily="50" charset="0"/>
              </a:rPr>
              <a:t>ESMO 2023 update</a:t>
            </a:r>
          </a:p>
        </p:txBody>
      </p:sp>
      <p:sp>
        <p:nvSpPr>
          <p:cNvPr id="8" name="pole tekstowe 7">
            <a:extLst>
              <a:ext uri="{FF2B5EF4-FFF2-40B4-BE49-F238E27FC236}">
                <a16:creationId xmlns:a16="http://schemas.microsoft.com/office/drawing/2014/main" id="{4DE025B2-C2F4-1AFC-14BF-C7779A9145B4}"/>
              </a:ext>
            </a:extLst>
          </p:cNvPr>
          <p:cNvSpPr txBox="1"/>
          <p:nvPr/>
        </p:nvSpPr>
        <p:spPr>
          <a:xfrm>
            <a:off x="1364379" y="6265143"/>
            <a:ext cx="6096000" cy="276999"/>
          </a:xfrm>
          <a:prstGeom prst="rect">
            <a:avLst/>
          </a:prstGeom>
          <a:noFill/>
        </p:spPr>
        <p:txBody>
          <a:bodyPr wrap="square">
            <a:spAutoFit/>
          </a:bodyPr>
          <a:lstStyle/>
          <a:p>
            <a:pPr marL="228600" indent="-228600">
              <a:buAutoNum type="arabicPeriod"/>
            </a:pPr>
            <a:r>
              <a:rPr lang="pl-PL" sz="600" dirty="0" err="1">
                <a:solidFill>
                  <a:srgbClr val="491D6C"/>
                </a:solidFill>
                <a:latin typeface="Proxima Nova" panose="02000506030000020004" pitchFamily="50" charset="0"/>
              </a:rPr>
              <a:t>Merseburger</a:t>
            </a:r>
            <a:r>
              <a:rPr lang="pl-PL" sz="600" dirty="0">
                <a:solidFill>
                  <a:srgbClr val="491D6C"/>
                </a:solidFill>
                <a:latin typeface="Proxima Nova" panose="02000506030000020004" pitchFamily="50" charset="0"/>
              </a:rPr>
              <a:t> AS et al. </a:t>
            </a:r>
            <a:r>
              <a:rPr lang="pl-PL" sz="600" dirty="0" err="1">
                <a:solidFill>
                  <a:srgbClr val="491D6C"/>
                </a:solidFill>
                <a:latin typeface="Proxima Nova" panose="02000506030000020004" pitchFamily="50" charset="0"/>
              </a:rPr>
              <a:t>European</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Society</a:t>
            </a:r>
            <a:r>
              <a:rPr lang="pl-PL" sz="600" dirty="0">
                <a:solidFill>
                  <a:srgbClr val="491D6C"/>
                </a:solidFill>
                <a:latin typeface="Proxima Nova" panose="02000506030000020004" pitchFamily="50" charset="0"/>
              </a:rPr>
              <a:t> for </a:t>
            </a:r>
            <a:r>
              <a:rPr lang="pl-PL" sz="600" dirty="0" err="1">
                <a:solidFill>
                  <a:srgbClr val="491D6C"/>
                </a:solidFill>
                <a:latin typeface="Proxima Nova" panose="02000506030000020004" pitchFamily="50" charset="0"/>
              </a:rPr>
              <a:t>Medical</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Oncology</a:t>
            </a:r>
            <a:r>
              <a:rPr lang="pl-PL" sz="600" dirty="0">
                <a:solidFill>
                  <a:srgbClr val="491D6C"/>
                </a:solidFill>
                <a:latin typeface="Proxima Nova" panose="02000506030000020004" pitchFamily="50" charset="0"/>
              </a:rPr>
              <a:t> 2023. 20-24 </a:t>
            </a:r>
            <a:r>
              <a:rPr lang="pl-PL" sz="600" dirty="0" err="1">
                <a:solidFill>
                  <a:srgbClr val="491D6C"/>
                </a:solidFill>
                <a:latin typeface="Proxima Nova" panose="02000506030000020004" pitchFamily="50" charset="0"/>
              </a:rPr>
              <a:t>October</a:t>
            </a:r>
            <a:r>
              <a:rPr lang="pl-PL" sz="600" dirty="0">
                <a:solidFill>
                  <a:srgbClr val="491D6C"/>
                </a:solidFill>
                <a:latin typeface="Proxima Nova" panose="02000506030000020004" pitchFamily="50" charset="0"/>
              </a:rPr>
              <a:t>. Poster: 1786. </a:t>
            </a:r>
          </a:p>
          <a:p>
            <a:pPr marL="228600" indent="-228600">
              <a:buAutoNum type="arabicPeriod"/>
            </a:pP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Chowdhury</a:t>
            </a:r>
            <a:r>
              <a:rPr lang="pl-PL" sz="600" dirty="0">
                <a:solidFill>
                  <a:srgbClr val="491D6C"/>
                </a:solidFill>
                <a:latin typeface="Proxima Nova" panose="02000506030000020004" pitchFamily="50" charset="0"/>
              </a:rPr>
              <a:t> S et al. Ann </a:t>
            </a:r>
            <a:r>
              <a:rPr lang="pl-PL" sz="600" dirty="0" err="1">
                <a:solidFill>
                  <a:srgbClr val="491D6C"/>
                </a:solidFill>
                <a:latin typeface="Proxima Nova" panose="02000506030000020004" pitchFamily="50" charset="0"/>
              </a:rPr>
              <a:t>Oncol</a:t>
            </a:r>
            <a:r>
              <a:rPr lang="pl-PL" sz="600" dirty="0">
                <a:solidFill>
                  <a:srgbClr val="491D6C"/>
                </a:solidFill>
                <a:latin typeface="Proxima Nova" panose="02000506030000020004" pitchFamily="50" charset="0"/>
              </a:rPr>
              <a:t> 2023; 27: S0923–7534(23)00086‑8 </a:t>
            </a:r>
          </a:p>
        </p:txBody>
      </p:sp>
      <p:sp>
        <p:nvSpPr>
          <p:cNvPr id="17" name="pole tekstowe 16">
            <a:extLst>
              <a:ext uri="{FF2B5EF4-FFF2-40B4-BE49-F238E27FC236}">
                <a16:creationId xmlns:a16="http://schemas.microsoft.com/office/drawing/2014/main" id="{029B62DA-F487-0625-E51E-4693232900EF}"/>
              </a:ext>
            </a:extLst>
          </p:cNvPr>
          <p:cNvSpPr txBox="1"/>
          <p:nvPr/>
        </p:nvSpPr>
        <p:spPr>
          <a:xfrm>
            <a:off x="7118745" y="1163633"/>
            <a:ext cx="4642477" cy="2308324"/>
          </a:xfrm>
          <a:prstGeom prst="rect">
            <a:avLst/>
          </a:prstGeom>
          <a:noFill/>
        </p:spPr>
        <p:txBody>
          <a:bodyPr wrap="square">
            <a:spAutoFit/>
          </a:bodyPr>
          <a:lstStyle/>
          <a:p>
            <a:r>
              <a:rPr lang="pl-PL" sz="1600" b="1" dirty="0">
                <a:solidFill>
                  <a:srgbClr val="491D6C"/>
                </a:solidFill>
                <a:latin typeface="Proxima Nova" panose="02000506030000020004" pitchFamily="50" charset="0"/>
              </a:rPr>
              <a:t>Niezależnie od wyjściowej objętości </a:t>
            </a:r>
            <a:r>
              <a:rPr lang="pl-PL" sz="1600" dirty="0">
                <a:solidFill>
                  <a:srgbClr val="491D6C"/>
                </a:solidFill>
                <a:latin typeface="Proxima Nova" panose="02000506030000020004" pitchFamily="50" charset="0"/>
              </a:rPr>
              <a:t>zmiany chorobowej uzyskanie odpowiedzi z Ultra Niskim wynikiem </a:t>
            </a:r>
            <a:r>
              <a:rPr lang="pl-PL" sz="1600" b="1" dirty="0">
                <a:solidFill>
                  <a:srgbClr val="C2D500"/>
                </a:solidFill>
                <a:latin typeface="Proxima Nova" panose="02000506030000020004" pitchFamily="50" charset="0"/>
              </a:rPr>
              <a:t>PSA 1 i 2 po 3 miesiącach  </a:t>
            </a:r>
            <a:r>
              <a:rPr lang="pl-PL" sz="1600" dirty="0">
                <a:solidFill>
                  <a:srgbClr val="491D6C"/>
                </a:solidFill>
                <a:latin typeface="Proxima Nova" panose="02000506030000020004" pitchFamily="50" charset="0"/>
              </a:rPr>
              <a:t>leczenia vs brak takiej odpowiedzi </a:t>
            </a:r>
            <a:r>
              <a:rPr lang="pl-PL" sz="1600" b="1" dirty="0">
                <a:solidFill>
                  <a:srgbClr val="491D6C"/>
                </a:solidFill>
                <a:latin typeface="Proxima Nova" panose="02000506030000020004" pitchFamily="50" charset="0"/>
              </a:rPr>
              <a:t>wiązało się  z  poprawą rezultatów klinicznych</a:t>
            </a:r>
            <a:r>
              <a:rPr lang="pl-PL" sz="1600" dirty="0">
                <a:solidFill>
                  <a:srgbClr val="491D6C"/>
                </a:solidFill>
                <a:latin typeface="Proxima Nova" panose="02000506030000020004" pitchFamily="50" charset="0"/>
              </a:rPr>
              <a:t>, w tym:</a:t>
            </a:r>
          </a:p>
          <a:p>
            <a:pPr lvl="1"/>
            <a:r>
              <a:rPr lang="pl-PL" sz="1600" dirty="0">
                <a:solidFill>
                  <a:srgbClr val="491D6C"/>
                </a:solidFill>
                <a:latin typeface="Proxima Nova" panose="02000506030000020004" pitchFamily="50" charset="0"/>
              </a:rPr>
              <a:t>- </a:t>
            </a:r>
            <a:r>
              <a:rPr lang="pl-PL" sz="1600" b="1" dirty="0">
                <a:solidFill>
                  <a:srgbClr val="C2D500"/>
                </a:solidFill>
                <a:latin typeface="Proxima Nova" panose="02000506030000020004" pitchFamily="50" charset="0"/>
              </a:rPr>
              <a:t>OS</a:t>
            </a:r>
            <a:r>
              <a:rPr lang="pl-PL" sz="1600" dirty="0">
                <a:solidFill>
                  <a:srgbClr val="491D6C"/>
                </a:solidFill>
                <a:latin typeface="Proxima Nova" panose="02000506030000020004" pitchFamily="50" charset="0"/>
              </a:rPr>
              <a:t> </a:t>
            </a:r>
          </a:p>
          <a:p>
            <a:pPr lvl="1"/>
            <a:r>
              <a:rPr lang="pl-PL" sz="1600" dirty="0">
                <a:solidFill>
                  <a:srgbClr val="491D6C"/>
                </a:solidFill>
                <a:latin typeface="Proxima Nova" panose="02000506030000020004" pitchFamily="50" charset="0"/>
              </a:rPr>
              <a:t>- </a:t>
            </a:r>
            <a:r>
              <a:rPr lang="pl-PL" sz="1600" dirty="0" err="1">
                <a:solidFill>
                  <a:srgbClr val="491D6C"/>
                </a:solidFill>
                <a:latin typeface="Proxima Nova" panose="02000506030000020004" pitchFamily="50" charset="0"/>
              </a:rPr>
              <a:t>rPFS</a:t>
            </a:r>
            <a:endParaRPr lang="pl-PL" sz="1600" dirty="0">
              <a:solidFill>
                <a:srgbClr val="491D6C"/>
              </a:solidFill>
              <a:latin typeface="Proxima Nova" panose="02000506030000020004" pitchFamily="50" charset="0"/>
            </a:endParaRPr>
          </a:p>
          <a:p>
            <a:pPr lvl="1"/>
            <a:r>
              <a:rPr lang="pl-PL" sz="1600" dirty="0">
                <a:solidFill>
                  <a:srgbClr val="491D6C"/>
                </a:solidFill>
                <a:latin typeface="Proxima Nova" panose="02000506030000020004" pitchFamily="50" charset="0"/>
              </a:rPr>
              <a:t>- czasu do oporności na kastrację</a:t>
            </a:r>
          </a:p>
          <a:p>
            <a:pPr lvl="1"/>
            <a:r>
              <a:rPr lang="pl-PL" sz="1600" dirty="0">
                <a:solidFill>
                  <a:srgbClr val="491D6C"/>
                </a:solidFill>
                <a:latin typeface="Proxima Nova" panose="02000506030000020004" pitchFamily="50" charset="0"/>
              </a:rPr>
              <a:t>- czasu do progresji PSA</a:t>
            </a:r>
            <a:endParaRPr lang="pl-PL" sz="1600" dirty="0">
              <a:solidFill>
                <a:srgbClr val="C2D500"/>
              </a:solidFill>
              <a:latin typeface="Proxima Nova" panose="02000506030000020004" pitchFamily="50" charset="0"/>
            </a:endParaRPr>
          </a:p>
        </p:txBody>
      </p:sp>
      <p:pic>
        <p:nvPicPr>
          <p:cNvPr id="3" name="Picture 2">
            <a:extLst>
              <a:ext uri="{FF2B5EF4-FFF2-40B4-BE49-F238E27FC236}">
                <a16:creationId xmlns:a16="http://schemas.microsoft.com/office/drawing/2014/main" id="{FA444E2C-44E9-E3FD-5F9C-D9ECFD42F2CF}"/>
              </a:ext>
            </a:extLst>
          </p:cNvPr>
          <p:cNvPicPr>
            <a:picLocks noChangeAspect="1"/>
          </p:cNvPicPr>
          <p:nvPr/>
        </p:nvPicPr>
        <p:blipFill>
          <a:blip r:embed="rId4"/>
          <a:stretch>
            <a:fillRect/>
          </a:stretch>
        </p:blipFill>
        <p:spPr>
          <a:xfrm>
            <a:off x="831597" y="1191037"/>
            <a:ext cx="5856370" cy="3617428"/>
          </a:xfrm>
          <a:prstGeom prst="rect">
            <a:avLst/>
          </a:prstGeom>
          <a:ln w="19050">
            <a:solidFill>
              <a:srgbClr val="C2D500"/>
            </a:solidFill>
          </a:ln>
        </p:spPr>
      </p:pic>
      <p:pic>
        <p:nvPicPr>
          <p:cNvPr id="7" name="Picture 6">
            <a:extLst>
              <a:ext uri="{FF2B5EF4-FFF2-40B4-BE49-F238E27FC236}">
                <a16:creationId xmlns:a16="http://schemas.microsoft.com/office/drawing/2014/main" id="{5E057052-247D-85E3-DB6F-5A76DA148C1D}"/>
              </a:ext>
            </a:extLst>
          </p:cNvPr>
          <p:cNvPicPr>
            <a:picLocks noChangeAspect="1"/>
          </p:cNvPicPr>
          <p:nvPr/>
        </p:nvPicPr>
        <p:blipFill>
          <a:blip r:embed="rId5"/>
          <a:stretch>
            <a:fillRect/>
          </a:stretch>
        </p:blipFill>
        <p:spPr>
          <a:xfrm>
            <a:off x="6924643" y="3626230"/>
            <a:ext cx="5030680" cy="2364469"/>
          </a:xfrm>
          <a:prstGeom prst="rect">
            <a:avLst/>
          </a:prstGeom>
        </p:spPr>
      </p:pic>
    </p:spTree>
    <p:extLst>
      <p:ext uri="{BB962C8B-B14F-4D97-AF65-F5344CB8AC3E}">
        <p14:creationId xmlns:p14="http://schemas.microsoft.com/office/powerpoint/2010/main" val="4222227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12"/>
            <a:ext cx="12192000" cy="6935894"/>
          </a:xfrm>
          <a:prstGeom prst="rect">
            <a:avLst/>
          </a:prstGeom>
          <a:ln>
            <a:solidFill>
              <a:srgbClr val="C2D500"/>
            </a:solidFill>
          </a:ln>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6" name="pole tekstowe 5">
            <a:extLst>
              <a:ext uri="{FF2B5EF4-FFF2-40B4-BE49-F238E27FC236}">
                <a16:creationId xmlns:a16="http://schemas.microsoft.com/office/drawing/2014/main" id="{24C88166-EFF7-B031-04D9-73576EFF27DB}"/>
              </a:ext>
            </a:extLst>
          </p:cNvPr>
          <p:cNvSpPr txBox="1"/>
          <p:nvPr/>
        </p:nvSpPr>
        <p:spPr>
          <a:xfrm>
            <a:off x="1364378" y="188395"/>
            <a:ext cx="8660465" cy="707886"/>
          </a:xfrm>
          <a:prstGeom prst="rect">
            <a:avLst/>
          </a:prstGeom>
          <a:noFill/>
        </p:spPr>
        <p:txBody>
          <a:bodyPr wrap="square">
            <a:spAutoFit/>
          </a:bodyPr>
          <a:lstStyle/>
          <a:p>
            <a:r>
              <a:rPr lang="pl-PL" sz="2400" b="1" dirty="0">
                <a:solidFill>
                  <a:srgbClr val="491D6C"/>
                </a:solidFill>
                <a:latin typeface="Proxima Nova" panose="02000506030000020004" pitchFamily="50" charset="0"/>
              </a:rPr>
              <a:t>Badanie TITAN: Ultra Niskie PSA</a:t>
            </a:r>
          </a:p>
          <a:p>
            <a:r>
              <a:rPr lang="pl-PL" sz="1600" dirty="0">
                <a:solidFill>
                  <a:srgbClr val="491D6C"/>
                </a:solidFill>
                <a:latin typeface="Proxima Nova" panose="02000506030000020004" pitchFamily="50" charset="0"/>
              </a:rPr>
              <a:t>ESMO 2023 update</a:t>
            </a:r>
          </a:p>
        </p:txBody>
      </p:sp>
      <p:sp>
        <p:nvSpPr>
          <p:cNvPr id="8" name="pole tekstowe 7">
            <a:extLst>
              <a:ext uri="{FF2B5EF4-FFF2-40B4-BE49-F238E27FC236}">
                <a16:creationId xmlns:a16="http://schemas.microsoft.com/office/drawing/2014/main" id="{4DE025B2-C2F4-1AFC-14BF-C7779A9145B4}"/>
              </a:ext>
            </a:extLst>
          </p:cNvPr>
          <p:cNvSpPr txBox="1"/>
          <p:nvPr/>
        </p:nvSpPr>
        <p:spPr>
          <a:xfrm>
            <a:off x="1364379" y="6265143"/>
            <a:ext cx="6096000" cy="184666"/>
          </a:xfrm>
          <a:prstGeom prst="rect">
            <a:avLst/>
          </a:prstGeom>
          <a:noFill/>
        </p:spPr>
        <p:txBody>
          <a:bodyPr wrap="square">
            <a:spAutoFit/>
          </a:bodyPr>
          <a:lstStyle/>
          <a:p>
            <a:pPr marL="228600" indent="-228600">
              <a:buAutoNum type="arabicPeriod"/>
            </a:pPr>
            <a:r>
              <a:rPr lang="pl-PL" sz="600" dirty="0" err="1">
                <a:solidFill>
                  <a:srgbClr val="491D6C"/>
                </a:solidFill>
                <a:latin typeface="Proxima Nova" panose="02000506030000020004" pitchFamily="50" charset="0"/>
              </a:rPr>
              <a:t>Merseburger</a:t>
            </a:r>
            <a:r>
              <a:rPr lang="pl-PL" sz="600" dirty="0">
                <a:solidFill>
                  <a:srgbClr val="491D6C"/>
                </a:solidFill>
                <a:latin typeface="Proxima Nova" panose="02000506030000020004" pitchFamily="50" charset="0"/>
              </a:rPr>
              <a:t> AS et al. </a:t>
            </a:r>
            <a:r>
              <a:rPr lang="pl-PL" sz="600" dirty="0" err="1">
                <a:solidFill>
                  <a:srgbClr val="491D6C"/>
                </a:solidFill>
                <a:latin typeface="Proxima Nova" panose="02000506030000020004" pitchFamily="50" charset="0"/>
              </a:rPr>
              <a:t>European</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Society</a:t>
            </a:r>
            <a:r>
              <a:rPr lang="pl-PL" sz="600" dirty="0">
                <a:solidFill>
                  <a:srgbClr val="491D6C"/>
                </a:solidFill>
                <a:latin typeface="Proxima Nova" panose="02000506030000020004" pitchFamily="50" charset="0"/>
              </a:rPr>
              <a:t> for </a:t>
            </a:r>
            <a:r>
              <a:rPr lang="pl-PL" sz="600" dirty="0" err="1">
                <a:solidFill>
                  <a:srgbClr val="491D6C"/>
                </a:solidFill>
                <a:latin typeface="Proxima Nova" panose="02000506030000020004" pitchFamily="50" charset="0"/>
              </a:rPr>
              <a:t>Medical</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Oncology</a:t>
            </a:r>
            <a:r>
              <a:rPr lang="pl-PL" sz="600" dirty="0">
                <a:solidFill>
                  <a:srgbClr val="491D6C"/>
                </a:solidFill>
                <a:latin typeface="Proxima Nova" panose="02000506030000020004" pitchFamily="50" charset="0"/>
              </a:rPr>
              <a:t> 2023. 20-24 </a:t>
            </a:r>
            <a:r>
              <a:rPr lang="pl-PL" sz="600" dirty="0" err="1">
                <a:solidFill>
                  <a:srgbClr val="491D6C"/>
                </a:solidFill>
                <a:latin typeface="Proxima Nova" panose="02000506030000020004" pitchFamily="50" charset="0"/>
              </a:rPr>
              <a:t>October</a:t>
            </a:r>
            <a:r>
              <a:rPr lang="pl-PL" sz="600" dirty="0">
                <a:solidFill>
                  <a:srgbClr val="491D6C"/>
                </a:solidFill>
                <a:latin typeface="Proxima Nova" panose="02000506030000020004" pitchFamily="50" charset="0"/>
              </a:rPr>
              <a:t>. Poster: 1786.  </a:t>
            </a:r>
          </a:p>
        </p:txBody>
      </p:sp>
      <p:sp>
        <p:nvSpPr>
          <p:cNvPr id="17" name="pole tekstowe 16">
            <a:extLst>
              <a:ext uri="{FF2B5EF4-FFF2-40B4-BE49-F238E27FC236}">
                <a16:creationId xmlns:a16="http://schemas.microsoft.com/office/drawing/2014/main" id="{029B62DA-F487-0625-E51E-4693232900EF}"/>
              </a:ext>
            </a:extLst>
          </p:cNvPr>
          <p:cNvSpPr txBox="1"/>
          <p:nvPr/>
        </p:nvSpPr>
        <p:spPr>
          <a:xfrm>
            <a:off x="1876983" y="1236547"/>
            <a:ext cx="8438032" cy="1569660"/>
          </a:xfrm>
          <a:prstGeom prst="rect">
            <a:avLst/>
          </a:prstGeom>
          <a:noFill/>
        </p:spPr>
        <p:txBody>
          <a:bodyPr wrap="square">
            <a:spAutoFit/>
          </a:bodyPr>
          <a:lstStyle/>
          <a:p>
            <a:pPr algn="ctr"/>
            <a:r>
              <a:rPr lang="pl-PL" sz="2400" b="1" dirty="0">
                <a:solidFill>
                  <a:srgbClr val="491D6C"/>
                </a:solidFill>
                <a:latin typeface="Proxima Nova" panose="02000506030000020004" pitchFamily="50" charset="0"/>
              </a:rPr>
              <a:t>Schemat ERLEADA® + ADT </a:t>
            </a:r>
            <a:r>
              <a:rPr lang="pl-PL" sz="2400" b="1" dirty="0">
                <a:solidFill>
                  <a:srgbClr val="C2D500"/>
                </a:solidFill>
                <a:latin typeface="Proxima Nova" panose="02000506030000020004" pitchFamily="50" charset="0"/>
              </a:rPr>
              <a:t>zmniejszył ryzyko zgonu </a:t>
            </a:r>
          </a:p>
          <a:p>
            <a:pPr algn="ctr"/>
            <a:r>
              <a:rPr lang="pl-PL" sz="2400" b="1" dirty="0">
                <a:solidFill>
                  <a:srgbClr val="491D6C"/>
                </a:solidFill>
                <a:latin typeface="Proxima Nova" panose="02000506030000020004" pitchFamily="50" charset="0"/>
              </a:rPr>
              <a:t>u pacjentów, u których uzyskano odpowiedź </a:t>
            </a:r>
          </a:p>
          <a:p>
            <a:pPr algn="ctr"/>
            <a:r>
              <a:rPr lang="pl-PL" sz="2400" dirty="0">
                <a:solidFill>
                  <a:srgbClr val="491D6C"/>
                </a:solidFill>
                <a:latin typeface="Proxima Nova" panose="02000506030000020004" pitchFamily="50" charset="0"/>
              </a:rPr>
              <a:t>z Ultra Niskim wynikiem PSA 1 lub 2 w porównaniu </a:t>
            </a:r>
          </a:p>
          <a:p>
            <a:pPr algn="ctr"/>
            <a:r>
              <a:rPr lang="pl-PL" sz="2400" dirty="0">
                <a:solidFill>
                  <a:srgbClr val="491D6C"/>
                </a:solidFill>
                <a:latin typeface="Proxima Nova" panose="02000506030000020004" pitchFamily="50" charset="0"/>
              </a:rPr>
              <a:t>z pacjentami bez takiej odpowiedzi</a:t>
            </a:r>
            <a:endParaRPr lang="pl-PL" sz="2400" dirty="0">
              <a:solidFill>
                <a:srgbClr val="C2D500"/>
              </a:solidFill>
              <a:latin typeface="Proxima Nova" panose="02000506030000020004" pitchFamily="50" charset="0"/>
            </a:endParaRPr>
          </a:p>
        </p:txBody>
      </p:sp>
      <p:pic>
        <p:nvPicPr>
          <p:cNvPr id="10" name="Picture 9">
            <a:extLst>
              <a:ext uri="{FF2B5EF4-FFF2-40B4-BE49-F238E27FC236}">
                <a16:creationId xmlns:a16="http://schemas.microsoft.com/office/drawing/2014/main" id="{8E684CD2-1F64-86C1-7BCA-BE51EF71B0DA}"/>
              </a:ext>
            </a:extLst>
          </p:cNvPr>
          <p:cNvPicPr>
            <a:picLocks noChangeAspect="1"/>
          </p:cNvPicPr>
          <p:nvPr/>
        </p:nvPicPr>
        <p:blipFill>
          <a:blip r:embed="rId4"/>
          <a:stretch>
            <a:fillRect/>
          </a:stretch>
        </p:blipFill>
        <p:spPr>
          <a:xfrm>
            <a:off x="2629268" y="2806207"/>
            <a:ext cx="6933462" cy="3240966"/>
          </a:xfrm>
          <a:prstGeom prst="rect">
            <a:avLst/>
          </a:prstGeom>
          <a:ln w="28575">
            <a:solidFill>
              <a:srgbClr val="C2D500"/>
            </a:solidFill>
          </a:ln>
        </p:spPr>
      </p:pic>
    </p:spTree>
    <p:extLst>
      <p:ext uri="{BB962C8B-B14F-4D97-AF65-F5344CB8AC3E}">
        <p14:creationId xmlns:p14="http://schemas.microsoft.com/office/powerpoint/2010/main" val="3412529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12"/>
            <a:ext cx="12192000" cy="6935894"/>
          </a:xfrm>
          <a:prstGeom prst="rect">
            <a:avLst/>
          </a:prstGeom>
          <a:ln>
            <a:solidFill>
              <a:srgbClr val="C2D500"/>
            </a:solidFill>
          </a:ln>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6" name="pole tekstowe 5">
            <a:extLst>
              <a:ext uri="{FF2B5EF4-FFF2-40B4-BE49-F238E27FC236}">
                <a16:creationId xmlns:a16="http://schemas.microsoft.com/office/drawing/2014/main" id="{24C88166-EFF7-B031-04D9-73576EFF27DB}"/>
              </a:ext>
            </a:extLst>
          </p:cNvPr>
          <p:cNvSpPr txBox="1"/>
          <p:nvPr/>
        </p:nvSpPr>
        <p:spPr>
          <a:xfrm>
            <a:off x="1364379" y="190366"/>
            <a:ext cx="9235560" cy="769441"/>
          </a:xfrm>
          <a:prstGeom prst="rect">
            <a:avLst/>
          </a:prstGeom>
          <a:noFill/>
        </p:spPr>
        <p:txBody>
          <a:bodyPr wrap="square">
            <a:spAutoFit/>
          </a:bodyPr>
          <a:lstStyle/>
          <a:p>
            <a:r>
              <a:rPr lang="pl-PL" sz="2400" b="1" dirty="0">
                <a:solidFill>
                  <a:srgbClr val="491D6C"/>
                </a:solidFill>
                <a:latin typeface="Proxima Nova" panose="02000506030000020004" pitchFamily="50" charset="0"/>
              </a:rPr>
              <a:t>Głębokie odpowiedzi PSA w leczeniu </a:t>
            </a:r>
            <a:r>
              <a:rPr lang="pl-PL" sz="2400" b="1" dirty="0" err="1">
                <a:solidFill>
                  <a:srgbClr val="491D6C"/>
                </a:solidFill>
                <a:latin typeface="Proxima Nova" panose="02000506030000020004" pitchFamily="50" charset="0"/>
              </a:rPr>
              <a:t>mHSPC</a:t>
            </a:r>
            <a:r>
              <a:rPr lang="pl-PL" sz="2400" b="1" dirty="0">
                <a:solidFill>
                  <a:srgbClr val="491D6C"/>
                </a:solidFill>
                <a:latin typeface="Proxima Nova" panose="02000506030000020004" pitchFamily="50" charset="0"/>
              </a:rPr>
              <a:t> </a:t>
            </a:r>
          </a:p>
          <a:p>
            <a:r>
              <a:rPr lang="pl-PL" sz="2000" dirty="0">
                <a:solidFill>
                  <a:srgbClr val="491D6C"/>
                </a:solidFill>
                <a:latin typeface="Proxima Nova" panose="02000506030000020004" pitchFamily="50" charset="0"/>
              </a:rPr>
              <a:t>w warunkach rzeczywistej praktyki klinicznej</a:t>
            </a:r>
            <a:endParaRPr lang="pl-PL" sz="1400" dirty="0">
              <a:solidFill>
                <a:srgbClr val="491D6C"/>
              </a:solidFill>
              <a:latin typeface="Proxima Nova" panose="02000506030000020004" pitchFamily="50" charset="0"/>
            </a:endParaRPr>
          </a:p>
        </p:txBody>
      </p:sp>
      <p:sp>
        <p:nvSpPr>
          <p:cNvPr id="8" name="pole tekstowe 7">
            <a:extLst>
              <a:ext uri="{FF2B5EF4-FFF2-40B4-BE49-F238E27FC236}">
                <a16:creationId xmlns:a16="http://schemas.microsoft.com/office/drawing/2014/main" id="{4DE025B2-C2F4-1AFC-14BF-C7779A9145B4}"/>
              </a:ext>
            </a:extLst>
          </p:cNvPr>
          <p:cNvSpPr txBox="1"/>
          <p:nvPr/>
        </p:nvSpPr>
        <p:spPr>
          <a:xfrm>
            <a:off x="1364379" y="6265143"/>
            <a:ext cx="6096000" cy="184666"/>
          </a:xfrm>
          <a:prstGeom prst="rect">
            <a:avLst/>
          </a:prstGeom>
          <a:noFill/>
        </p:spPr>
        <p:txBody>
          <a:bodyPr wrap="square">
            <a:spAutoFit/>
          </a:bodyPr>
          <a:lstStyle/>
          <a:p>
            <a:r>
              <a:rPr lang="pl-PL" sz="600" dirty="0" err="1">
                <a:solidFill>
                  <a:srgbClr val="491D6C"/>
                </a:solidFill>
                <a:latin typeface="Proxima Nova" panose="02000506030000020004" pitchFamily="50" charset="0"/>
              </a:rPr>
              <a:t>Lowentritt</a:t>
            </a:r>
            <a:r>
              <a:rPr lang="pl-PL" sz="600" dirty="0">
                <a:solidFill>
                  <a:srgbClr val="491D6C"/>
                </a:solidFill>
                <a:latin typeface="Proxima Nova" panose="02000506030000020004" pitchFamily="50" charset="0"/>
              </a:rPr>
              <a:t> B et al. Coroczne spotkanie Amerykańskiego Towarzystwa Urologicznego (AUA) 2023. 28 kwietnia – 1 maja. Plakat 6452.</a:t>
            </a:r>
          </a:p>
        </p:txBody>
      </p:sp>
      <p:pic>
        <p:nvPicPr>
          <p:cNvPr id="3" name="Picture 2">
            <a:extLst>
              <a:ext uri="{FF2B5EF4-FFF2-40B4-BE49-F238E27FC236}">
                <a16:creationId xmlns:a16="http://schemas.microsoft.com/office/drawing/2014/main" id="{BB24C872-FC8B-45D1-DCF0-5B754975B4E7}"/>
              </a:ext>
            </a:extLst>
          </p:cNvPr>
          <p:cNvPicPr>
            <a:picLocks noChangeAspect="1"/>
          </p:cNvPicPr>
          <p:nvPr/>
        </p:nvPicPr>
        <p:blipFill>
          <a:blip r:embed="rId4"/>
          <a:stretch>
            <a:fillRect/>
          </a:stretch>
        </p:blipFill>
        <p:spPr>
          <a:xfrm>
            <a:off x="4418913" y="2247791"/>
            <a:ext cx="7715378" cy="3439324"/>
          </a:xfrm>
          <a:prstGeom prst="rect">
            <a:avLst/>
          </a:prstGeom>
        </p:spPr>
      </p:pic>
      <p:sp>
        <p:nvSpPr>
          <p:cNvPr id="15" name="Parallelogram 14">
            <a:extLst>
              <a:ext uri="{FF2B5EF4-FFF2-40B4-BE49-F238E27FC236}">
                <a16:creationId xmlns:a16="http://schemas.microsoft.com/office/drawing/2014/main" id="{95E756BD-249B-7B3A-0F14-6F521442A673}"/>
              </a:ext>
            </a:extLst>
          </p:cNvPr>
          <p:cNvSpPr/>
          <p:nvPr/>
        </p:nvSpPr>
        <p:spPr>
          <a:xfrm>
            <a:off x="922792" y="1157519"/>
            <a:ext cx="1615736" cy="617231"/>
          </a:xfrm>
          <a:prstGeom prst="parallelogram">
            <a:avLst/>
          </a:prstGeom>
          <a:solidFill>
            <a:srgbClr val="C2D5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sz="2000" b="1" dirty="0"/>
          </a:p>
        </p:txBody>
      </p:sp>
      <p:sp>
        <p:nvSpPr>
          <p:cNvPr id="16" name="Parallelogram 15">
            <a:extLst>
              <a:ext uri="{FF2B5EF4-FFF2-40B4-BE49-F238E27FC236}">
                <a16:creationId xmlns:a16="http://schemas.microsoft.com/office/drawing/2014/main" id="{D50D2D9A-5217-73BF-53A0-CFEDE8C7B839}"/>
              </a:ext>
            </a:extLst>
          </p:cNvPr>
          <p:cNvSpPr/>
          <p:nvPr/>
        </p:nvSpPr>
        <p:spPr>
          <a:xfrm>
            <a:off x="2389178" y="1155597"/>
            <a:ext cx="2127505" cy="617231"/>
          </a:xfrm>
          <a:prstGeom prst="parallelogram">
            <a:avLst/>
          </a:prstGeom>
          <a:solidFill>
            <a:srgbClr val="491D6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sz="2000" b="1" dirty="0">
              <a:solidFill>
                <a:schemeClr val="bg1"/>
              </a:solidFill>
            </a:endParaRPr>
          </a:p>
        </p:txBody>
      </p:sp>
      <p:pic>
        <p:nvPicPr>
          <p:cNvPr id="18" name="Obraz 15">
            <a:extLst>
              <a:ext uri="{FF2B5EF4-FFF2-40B4-BE49-F238E27FC236}">
                <a16:creationId xmlns:a16="http://schemas.microsoft.com/office/drawing/2014/main" id="{87EBF033-F3F7-A284-6D81-55C017E859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22792" y="2110971"/>
            <a:ext cx="3438412" cy="3712965"/>
          </a:xfrm>
          <a:prstGeom prst="rect">
            <a:avLst/>
          </a:prstGeom>
        </p:spPr>
      </p:pic>
      <p:sp>
        <p:nvSpPr>
          <p:cNvPr id="17" name="pole tekstowe 16">
            <a:extLst>
              <a:ext uri="{FF2B5EF4-FFF2-40B4-BE49-F238E27FC236}">
                <a16:creationId xmlns:a16="http://schemas.microsoft.com/office/drawing/2014/main" id="{029B62DA-F487-0625-E51E-4693232900EF}"/>
              </a:ext>
            </a:extLst>
          </p:cNvPr>
          <p:cNvSpPr txBox="1"/>
          <p:nvPr/>
        </p:nvSpPr>
        <p:spPr>
          <a:xfrm>
            <a:off x="950186" y="2109049"/>
            <a:ext cx="3176684" cy="3416320"/>
          </a:xfrm>
          <a:prstGeom prst="rect">
            <a:avLst/>
          </a:prstGeom>
          <a:noFill/>
        </p:spPr>
        <p:txBody>
          <a:bodyPr wrap="square">
            <a:spAutoFit/>
          </a:bodyPr>
          <a:lstStyle/>
          <a:p>
            <a:pPr algn="ctr"/>
            <a:r>
              <a:rPr lang="pl-PL" b="1" dirty="0">
                <a:solidFill>
                  <a:srgbClr val="491D6C"/>
                </a:solidFill>
                <a:latin typeface="Proxima Nova" panose="02000506030000020004" pitchFamily="50" charset="0"/>
              </a:rPr>
              <a:t>W warunkach rzeczywistej praktyki klinicznej</a:t>
            </a:r>
            <a:r>
              <a:rPr lang="pl-PL" dirty="0">
                <a:solidFill>
                  <a:srgbClr val="491D6C"/>
                </a:solidFill>
                <a:latin typeface="Proxima Nova" panose="02000506030000020004" pitchFamily="50" charset="0"/>
              </a:rPr>
              <a:t>, u większej liczby pacjentów leczonych produktem </a:t>
            </a:r>
          </a:p>
          <a:p>
            <a:pPr algn="ctr"/>
            <a:r>
              <a:rPr lang="pl-PL" b="1" dirty="0">
                <a:solidFill>
                  <a:srgbClr val="C2D500"/>
                </a:solidFill>
                <a:latin typeface="Proxima Nova" panose="02000506030000020004" pitchFamily="50" charset="0"/>
              </a:rPr>
              <a:t>ERLEADA® + ADT</a:t>
            </a:r>
            <a:r>
              <a:rPr lang="pl-PL" dirty="0">
                <a:solidFill>
                  <a:srgbClr val="491D6C"/>
                </a:solidFill>
                <a:latin typeface="Proxima Nova" panose="02000506030000020004" pitchFamily="50" charset="0"/>
              </a:rPr>
              <a:t> występowała tendencja do osiągania </a:t>
            </a:r>
            <a:r>
              <a:rPr lang="pl-PL" b="1" dirty="0">
                <a:solidFill>
                  <a:srgbClr val="491D6C"/>
                </a:solidFill>
                <a:latin typeface="Proxima Nova" panose="02000506030000020004" pitchFamily="50" charset="0"/>
              </a:rPr>
              <a:t>Ultra Niskich poziomów PSA </a:t>
            </a:r>
          </a:p>
          <a:p>
            <a:pPr algn="ctr"/>
            <a:r>
              <a:rPr lang="pl-PL" dirty="0">
                <a:solidFill>
                  <a:srgbClr val="491D6C"/>
                </a:solidFill>
                <a:latin typeface="Proxima Nova" panose="02000506030000020004" pitchFamily="50" charset="0"/>
              </a:rPr>
              <a:t>do 3. miesiąca i później w porównaniu z innymi zatwierdzonymi NHT</a:t>
            </a:r>
            <a:endParaRPr lang="pl-PL" dirty="0">
              <a:solidFill>
                <a:srgbClr val="C2D500"/>
              </a:solidFill>
              <a:latin typeface="Proxima Nova" panose="02000506030000020004" pitchFamily="50" charset="0"/>
            </a:endParaRPr>
          </a:p>
        </p:txBody>
      </p:sp>
      <p:sp>
        <p:nvSpPr>
          <p:cNvPr id="19" name="Right Triangle 18">
            <a:extLst>
              <a:ext uri="{FF2B5EF4-FFF2-40B4-BE49-F238E27FC236}">
                <a16:creationId xmlns:a16="http://schemas.microsoft.com/office/drawing/2014/main" id="{9938F3E3-8392-ADCF-2B28-D6C7D9E7AA55}"/>
              </a:ext>
            </a:extLst>
          </p:cNvPr>
          <p:cNvSpPr/>
          <p:nvPr/>
        </p:nvSpPr>
        <p:spPr>
          <a:xfrm rot="5400000">
            <a:off x="2396191" y="1778788"/>
            <a:ext cx="293557" cy="307583"/>
          </a:xfrm>
          <a:prstGeom prst="rtTriangle">
            <a:avLst/>
          </a:prstGeom>
          <a:solidFill>
            <a:srgbClr val="491D6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TextBox 20">
            <a:extLst>
              <a:ext uri="{FF2B5EF4-FFF2-40B4-BE49-F238E27FC236}">
                <a16:creationId xmlns:a16="http://schemas.microsoft.com/office/drawing/2014/main" id="{4F099BEC-7699-2507-73A2-52EEF39C14A9}"/>
              </a:ext>
            </a:extLst>
          </p:cNvPr>
          <p:cNvSpPr txBox="1"/>
          <p:nvPr/>
        </p:nvSpPr>
        <p:spPr>
          <a:xfrm>
            <a:off x="774966" y="1218588"/>
            <a:ext cx="1862353" cy="492443"/>
          </a:xfrm>
          <a:prstGeom prst="rect">
            <a:avLst/>
          </a:prstGeom>
          <a:noFill/>
        </p:spPr>
        <p:txBody>
          <a:bodyPr wrap="square">
            <a:spAutoFit/>
          </a:bodyPr>
          <a:lstStyle/>
          <a:p>
            <a:pPr algn="ctr"/>
            <a:r>
              <a:rPr lang="pl-PL" sz="2600" b="1" dirty="0">
                <a:solidFill>
                  <a:schemeClr val="bg1"/>
                </a:solidFill>
              </a:rPr>
              <a:t>AUA 2023</a:t>
            </a:r>
          </a:p>
        </p:txBody>
      </p:sp>
      <p:sp>
        <p:nvSpPr>
          <p:cNvPr id="23" name="TextBox 22">
            <a:extLst>
              <a:ext uri="{FF2B5EF4-FFF2-40B4-BE49-F238E27FC236}">
                <a16:creationId xmlns:a16="http://schemas.microsoft.com/office/drawing/2014/main" id="{304177A1-9A0E-D1D7-AF41-8BD46C19032F}"/>
              </a:ext>
            </a:extLst>
          </p:cNvPr>
          <p:cNvSpPr txBox="1"/>
          <p:nvPr/>
        </p:nvSpPr>
        <p:spPr>
          <a:xfrm>
            <a:off x="2306687" y="1217990"/>
            <a:ext cx="2238342" cy="492443"/>
          </a:xfrm>
          <a:prstGeom prst="rect">
            <a:avLst/>
          </a:prstGeom>
          <a:noFill/>
        </p:spPr>
        <p:txBody>
          <a:bodyPr wrap="square">
            <a:spAutoFit/>
          </a:bodyPr>
          <a:lstStyle/>
          <a:p>
            <a:pPr algn="ctr"/>
            <a:r>
              <a:rPr lang="pl-PL" sz="2600" b="1" dirty="0">
                <a:solidFill>
                  <a:schemeClr val="bg1"/>
                </a:solidFill>
              </a:rPr>
              <a:t>AKTUALIZCJA</a:t>
            </a:r>
          </a:p>
        </p:txBody>
      </p:sp>
    </p:spTree>
    <p:extLst>
      <p:ext uri="{BB962C8B-B14F-4D97-AF65-F5344CB8AC3E}">
        <p14:creationId xmlns:p14="http://schemas.microsoft.com/office/powerpoint/2010/main" val="1028763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012"/>
            <a:ext cx="12192000" cy="6935894"/>
          </a:xfrm>
          <a:prstGeom prst="rect">
            <a:avLst/>
          </a:prstGeom>
          <a:ln>
            <a:solidFill>
              <a:srgbClr val="C2D500"/>
            </a:solidFill>
          </a:ln>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6" name="pole tekstowe 5">
            <a:extLst>
              <a:ext uri="{FF2B5EF4-FFF2-40B4-BE49-F238E27FC236}">
                <a16:creationId xmlns:a16="http://schemas.microsoft.com/office/drawing/2014/main" id="{24C88166-EFF7-B031-04D9-73576EFF27DB}"/>
              </a:ext>
            </a:extLst>
          </p:cNvPr>
          <p:cNvSpPr txBox="1"/>
          <p:nvPr/>
        </p:nvSpPr>
        <p:spPr>
          <a:xfrm>
            <a:off x="1364379" y="190366"/>
            <a:ext cx="9235560" cy="769441"/>
          </a:xfrm>
          <a:prstGeom prst="rect">
            <a:avLst/>
          </a:prstGeom>
          <a:noFill/>
        </p:spPr>
        <p:txBody>
          <a:bodyPr wrap="square">
            <a:spAutoFit/>
          </a:bodyPr>
          <a:lstStyle/>
          <a:p>
            <a:r>
              <a:rPr lang="pl-PL" sz="2400" b="1" dirty="0">
                <a:solidFill>
                  <a:srgbClr val="491D6C"/>
                </a:solidFill>
                <a:latin typeface="Proxima Nova" panose="02000506030000020004" pitchFamily="50" charset="0"/>
              </a:rPr>
              <a:t>Głębokie odpowiedzi PSA w leczeniu </a:t>
            </a:r>
            <a:r>
              <a:rPr lang="pl-PL" sz="2400" b="1" dirty="0" err="1">
                <a:solidFill>
                  <a:srgbClr val="491D6C"/>
                </a:solidFill>
                <a:latin typeface="Proxima Nova" panose="02000506030000020004" pitchFamily="50" charset="0"/>
              </a:rPr>
              <a:t>mHSPC</a:t>
            </a:r>
            <a:r>
              <a:rPr lang="pl-PL" sz="2400" b="1" dirty="0">
                <a:solidFill>
                  <a:srgbClr val="491D6C"/>
                </a:solidFill>
                <a:latin typeface="Proxima Nova" panose="02000506030000020004" pitchFamily="50" charset="0"/>
              </a:rPr>
              <a:t> </a:t>
            </a:r>
          </a:p>
          <a:p>
            <a:r>
              <a:rPr lang="pl-PL" sz="2000" dirty="0">
                <a:solidFill>
                  <a:srgbClr val="491D6C"/>
                </a:solidFill>
                <a:latin typeface="Proxima Nova" panose="02000506030000020004" pitchFamily="50" charset="0"/>
              </a:rPr>
              <a:t>w warunkach rzeczywistej praktyki klinicznej</a:t>
            </a:r>
            <a:endParaRPr lang="pl-PL" sz="1400" dirty="0">
              <a:solidFill>
                <a:srgbClr val="491D6C"/>
              </a:solidFill>
              <a:latin typeface="Proxima Nova" panose="02000506030000020004" pitchFamily="50" charset="0"/>
            </a:endParaRPr>
          </a:p>
        </p:txBody>
      </p:sp>
      <p:sp>
        <p:nvSpPr>
          <p:cNvPr id="8" name="pole tekstowe 7">
            <a:extLst>
              <a:ext uri="{FF2B5EF4-FFF2-40B4-BE49-F238E27FC236}">
                <a16:creationId xmlns:a16="http://schemas.microsoft.com/office/drawing/2014/main" id="{4DE025B2-C2F4-1AFC-14BF-C7779A9145B4}"/>
              </a:ext>
            </a:extLst>
          </p:cNvPr>
          <p:cNvSpPr txBox="1"/>
          <p:nvPr/>
        </p:nvSpPr>
        <p:spPr>
          <a:xfrm>
            <a:off x="1364379" y="6265143"/>
            <a:ext cx="6096000" cy="184666"/>
          </a:xfrm>
          <a:prstGeom prst="rect">
            <a:avLst/>
          </a:prstGeom>
          <a:noFill/>
        </p:spPr>
        <p:txBody>
          <a:bodyPr wrap="square">
            <a:spAutoFit/>
          </a:bodyPr>
          <a:lstStyle/>
          <a:p>
            <a:r>
              <a:rPr lang="pl-PL" sz="600" dirty="0" err="1">
                <a:solidFill>
                  <a:srgbClr val="491D6C"/>
                </a:solidFill>
                <a:latin typeface="Proxima Nova" panose="02000506030000020004" pitchFamily="50" charset="0"/>
              </a:rPr>
              <a:t>Lowentritt</a:t>
            </a:r>
            <a:r>
              <a:rPr lang="pl-PL" sz="600" dirty="0">
                <a:solidFill>
                  <a:srgbClr val="491D6C"/>
                </a:solidFill>
                <a:latin typeface="Proxima Nova" panose="02000506030000020004" pitchFamily="50" charset="0"/>
              </a:rPr>
              <a:t> B et al. Coroczne spotkanie Amerykańskiego Towarzystwa Urologicznego (AUA) 2023. 28 kwietnia – 1 maja. Plakat 6452.</a:t>
            </a:r>
          </a:p>
        </p:txBody>
      </p:sp>
      <p:sp>
        <p:nvSpPr>
          <p:cNvPr id="15" name="Parallelogram 14">
            <a:extLst>
              <a:ext uri="{FF2B5EF4-FFF2-40B4-BE49-F238E27FC236}">
                <a16:creationId xmlns:a16="http://schemas.microsoft.com/office/drawing/2014/main" id="{95E756BD-249B-7B3A-0F14-6F521442A673}"/>
              </a:ext>
            </a:extLst>
          </p:cNvPr>
          <p:cNvSpPr/>
          <p:nvPr/>
        </p:nvSpPr>
        <p:spPr>
          <a:xfrm>
            <a:off x="7157337" y="1191255"/>
            <a:ext cx="1615736" cy="617231"/>
          </a:xfrm>
          <a:prstGeom prst="parallelogram">
            <a:avLst/>
          </a:prstGeom>
          <a:solidFill>
            <a:srgbClr val="C2D5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sz="2000" b="1" dirty="0"/>
          </a:p>
        </p:txBody>
      </p:sp>
      <p:sp>
        <p:nvSpPr>
          <p:cNvPr id="16" name="Parallelogram 15">
            <a:extLst>
              <a:ext uri="{FF2B5EF4-FFF2-40B4-BE49-F238E27FC236}">
                <a16:creationId xmlns:a16="http://schemas.microsoft.com/office/drawing/2014/main" id="{D50D2D9A-5217-73BF-53A0-CFEDE8C7B839}"/>
              </a:ext>
            </a:extLst>
          </p:cNvPr>
          <p:cNvSpPr/>
          <p:nvPr/>
        </p:nvSpPr>
        <p:spPr>
          <a:xfrm>
            <a:off x="8623723" y="1189333"/>
            <a:ext cx="2127505" cy="617231"/>
          </a:xfrm>
          <a:prstGeom prst="parallelogram">
            <a:avLst/>
          </a:prstGeom>
          <a:solidFill>
            <a:srgbClr val="491D6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sz="2000" b="1" dirty="0">
              <a:solidFill>
                <a:schemeClr val="bg1"/>
              </a:solidFill>
            </a:endParaRPr>
          </a:p>
        </p:txBody>
      </p:sp>
      <p:pic>
        <p:nvPicPr>
          <p:cNvPr id="18" name="Obraz 15">
            <a:extLst>
              <a:ext uri="{FF2B5EF4-FFF2-40B4-BE49-F238E27FC236}">
                <a16:creationId xmlns:a16="http://schemas.microsoft.com/office/drawing/2014/main" id="{87EBF033-F3F7-A284-6D81-55C017E859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2151" y="2044650"/>
            <a:ext cx="3348249" cy="3471697"/>
          </a:xfrm>
          <a:prstGeom prst="rect">
            <a:avLst/>
          </a:prstGeom>
        </p:spPr>
      </p:pic>
      <p:sp>
        <p:nvSpPr>
          <p:cNvPr id="17" name="pole tekstowe 16">
            <a:extLst>
              <a:ext uri="{FF2B5EF4-FFF2-40B4-BE49-F238E27FC236}">
                <a16:creationId xmlns:a16="http://schemas.microsoft.com/office/drawing/2014/main" id="{029B62DA-F487-0625-E51E-4693232900EF}"/>
              </a:ext>
            </a:extLst>
          </p:cNvPr>
          <p:cNvSpPr txBox="1"/>
          <p:nvPr/>
        </p:nvSpPr>
        <p:spPr>
          <a:xfrm>
            <a:off x="8913716" y="2210837"/>
            <a:ext cx="3176684" cy="3139321"/>
          </a:xfrm>
          <a:prstGeom prst="rect">
            <a:avLst/>
          </a:prstGeom>
          <a:noFill/>
        </p:spPr>
        <p:txBody>
          <a:bodyPr wrap="square">
            <a:spAutoFit/>
          </a:bodyPr>
          <a:lstStyle/>
          <a:p>
            <a:pPr algn="ctr"/>
            <a:r>
              <a:rPr lang="pl-PL" b="1" dirty="0">
                <a:solidFill>
                  <a:srgbClr val="491D6C"/>
                </a:solidFill>
                <a:latin typeface="Proxima Nova" panose="02000506030000020004" pitchFamily="50" charset="0"/>
              </a:rPr>
              <a:t>W warunkach rzeczywistej praktyki klinicznej</a:t>
            </a:r>
            <a:r>
              <a:rPr lang="pl-PL" dirty="0">
                <a:solidFill>
                  <a:srgbClr val="491D6C"/>
                </a:solidFill>
                <a:latin typeface="Proxima Nova" panose="02000506030000020004" pitchFamily="50" charset="0"/>
              </a:rPr>
              <a:t>, rozpoczęcie leczenia produktem </a:t>
            </a:r>
          </a:p>
          <a:p>
            <a:pPr algn="ctr"/>
            <a:r>
              <a:rPr lang="pl-PL" b="1" dirty="0">
                <a:solidFill>
                  <a:srgbClr val="C2D500"/>
                </a:solidFill>
                <a:latin typeface="Proxima Nova" panose="02000506030000020004" pitchFamily="50" charset="0"/>
              </a:rPr>
              <a:t>ERLEADA® + ADT</a:t>
            </a:r>
            <a:r>
              <a:rPr lang="pl-PL" dirty="0">
                <a:solidFill>
                  <a:srgbClr val="491D6C"/>
                </a:solidFill>
                <a:latin typeface="Proxima Nova" panose="02000506030000020004" pitchFamily="50" charset="0"/>
              </a:rPr>
              <a:t> wiązało się ze </a:t>
            </a:r>
            <a:r>
              <a:rPr lang="pl-PL" b="1" dirty="0">
                <a:solidFill>
                  <a:srgbClr val="491D6C"/>
                </a:solidFill>
                <a:latin typeface="Proxima Nova" panose="02000506030000020004" pitchFamily="50" charset="0"/>
              </a:rPr>
              <a:t>znacząco wyższym prawdopodobieństwem uzyskania głębokiej odpowiedzi PSA </a:t>
            </a:r>
            <a:r>
              <a:rPr lang="pl-PL" dirty="0">
                <a:solidFill>
                  <a:srgbClr val="491D6C"/>
                </a:solidFill>
                <a:latin typeface="Proxima Nova" panose="02000506030000020004" pitchFamily="50" charset="0"/>
              </a:rPr>
              <a:t>po 6 miesiącach w porównaniu z </a:t>
            </a:r>
            <a:r>
              <a:rPr lang="pl-PL" dirty="0" err="1">
                <a:solidFill>
                  <a:srgbClr val="491D6C"/>
                </a:solidFill>
                <a:latin typeface="Proxima Nova" panose="02000506030000020004" pitchFamily="50" charset="0"/>
              </a:rPr>
              <a:t>enzalutamidem</a:t>
            </a:r>
            <a:r>
              <a:rPr lang="pl-PL" dirty="0">
                <a:solidFill>
                  <a:srgbClr val="491D6C"/>
                </a:solidFill>
                <a:latin typeface="Proxima Nova" panose="02000506030000020004" pitchFamily="50" charset="0"/>
              </a:rPr>
              <a:t> + ADT</a:t>
            </a:r>
            <a:endParaRPr lang="pl-PL" dirty="0">
              <a:solidFill>
                <a:srgbClr val="C2D500"/>
              </a:solidFill>
              <a:latin typeface="Proxima Nova" panose="02000506030000020004" pitchFamily="50" charset="0"/>
            </a:endParaRPr>
          </a:p>
        </p:txBody>
      </p:sp>
      <p:sp>
        <p:nvSpPr>
          <p:cNvPr id="19" name="Right Triangle 18">
            <a:extLst>
              <a:ext uri="{FF2B5EF4-FFF2-40B4-BE49-F238E27FC236}">
                <a16:creationId xmlns:a16="http://schemas.microsoft.com/office/drawing/2014/main" id="{9938F3E3-8392-ADCF-2B28-D6C7D9E7AA55}"/>
              </a:ext>
            </a:extLst>
          </p:cNvPr>
          <p:cNvSpPr/>
          <p:nvPr/>
        </p:nvSpPr>
        <p:spPr>
          <a:xfrm rot="5400000">
            <a:off x="8630736" y="1812524"/>
            <a:ext cx="293557" cy="307583"/>
          </a:xfrm>
          <a:prstGeom prst="rtTriangle">
            <a:avLst/>
          </a:prstGeom>
          <a:solidFill>
            <a:srgbClr val="491D6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TextBox 20">
            <a:extLst>
              <a:ext uri="{FF2B5EF4-FFF2-40B4-BE49-F238E27FC236}">
                <a16:creationId xmlns:a16="http://schemas.microsoft.com/office/drawing/2014/main" id="{4F099BEC-7699-2507-73A2-52EEF39C14A9}"/>
              </a:ext>
            </a:extLst>
          </p:cNvPr>
          <p:cNvSpPr txBox="1"/>
          <p:nvPr/>
        </p:nvSpPr>
        <p:spPr>
          <a:xfrm>
            <a:off x="7009511" y="1252324"/>
            <a:ext cx="1862353" cy="492443"/>
          </a:xfrm>
          <a:prstGeom prst="rect">
            <a:avLst/>
          </a:prstGeom>
          <a:noFill/>
        </p:spPr>
        <p:txBody>
          <a:bodyPr wrap="square">
            <a:spAutoFit/>
          </a:bodyPr>
          <a:lstStyle/>
          <a:p>
            <a:pPr algn="ctr"/>
            <a:r>
              <a:rPr lang="pl-PL" sz="2600" b="1" dirty="0">
                <a:solidFill>
                  <a:schemeClr val="bg1"/>
                </a:solidFill>
              </a:rPr>
              <a:t>AUA 2023</a:t>
            </a:r>
          </a:p>
        </p:txBody>
      </p:sp>
      <p:sp>
        <p:nvSpPr>
          <p:cNvPr id="23" name="TextBox 22">
            <a:extLst>
              <a:ext uri="{FF2B5EF4-FFF2-40B4-BE49-F238E27FC236}">
                <a16:creationId xmlns:a16="http://schemas.microsoft.com/office/drawing/2014/main" id="{304177A1-9A0E-D1D7-AF41-8BD46C19032F}"/>
              </a:ext>
            </a:extLst>
          </p:cNvPr>
          <p:cNvSpPr txBox="1"/>
          <p:nvPr/>
        </p:nvSpPr>
        <p:spPr>
          <a:xfrm>
            <a:off x="8541232" y="1251726"/>
            <a:ext cx="2238342" cy="492443"/>
          </a:xfrm>
          <a:prstGeom prst="rect">
            <a:avLst/>
          </a:prstGeom>
          <a:noFill/>
        </p:spPr>
        <p:txBody>
          <a:bodyPr wrap="square">
            <a:spAutoFit/>
          </a:bodyPr>
          <a:lstStyle/>
          <a:p>
            <a:pPr algn="ctr"/>
            <a:r>
              <a:rPr lang="pl-PL" sz="2600" b="1" dirty="0">
                <a:solidFill>
                  <a:schemeClr val="bg1"/>
                </a:solidFill>
              </a:rPr>
              <a:t>AKTUALIZCJA</a:t>
            </a:r>
          </a:p>
        </p:txBody>
      </p:sp>
      <p:pic>
        <p:nvPicPr>
          <p:cNvPr id="10" name="Picture 9">
            <a:extLst>
              <a:ext uri="{FF2B5EF4-FFF2-40B4-BE49-F238E27FC236}">
                <a16:creationId xmlns:a16="http://schemas.microsoft.com/office/drawing/2014/main" id="{B7B3013A-DE11-13B0-F2B4-F2E0F9577D34}"/>
              </a:ext>
            </a:extLst>
          </p:cNvPr>
          <p:cNvPicPr>
            <a:picLocks noChangeAspect="1"/>
          </p:cNvPicPr>
          <p:nvPr/>
        </p:nvPicPr>
        <p:blipFill>
          <a:blip r:embed="rId5"/>
          <a:stretch>
            <a:fillRect/>
          </a:stretch>
        </p:blipFill>
        <p:spPr>
          <a:xfrm>
            <a:off x="956018" y="2048409"/>
            <a:ext cx="7456788" cy="3506075"/>
          </a:xfrm>
          <a:prstGeom prst="rect">
            <a:avLst/>
          </a:prstGeom>
        </p:spPr>
      </p:pic>
    </p:spTree>
    <p:extLst>
      <p:ext uri="{BB962C8B-B14F-4D97-AF65-F5344CB8AC3E}">
        <p14:creationId xmlns:p14="http://schemas.microsoft.com/office/powerpoint/2010/main" val="2778729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A69C0EC9-D0D1-4FA7-6CB8-5E046DB98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3"/>
          </a:xfrm>
          <a:prstGeom prst="rect">
            <a:avLst/>
          </a:prstGeom>
        </p:spPr>
      </p:pic>
      <p:pic>
        <p:nvPicPr>
          <p:cNvPr id="6" name="Obraz 5">
            <a:extLst>
              <a:ext uri="{FF2B5EF4-FFF2-40B4-BE49-F238E27FC236}">
                <a16:creationId xmlns:a16="http://schemas.microsoft.com/office/drawing/2014/main" id="{123FFEB9-1A27-CDC4-3E99-18400842A7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3981" y="6311929"/>
            <a:ext cx="1160724" cy="393672"/>
          </a:xfrm>
          <a:prstGeom prst="rect">
            <a:avLst/>
          </a:prstGeom>
        </p:spPr>
      </p:pic>
      <p:sp>
        <p:nvSpPr>
          <p:cNvPr id="8" name="pole tekstowe 7">
            <a:extLst>
              <a:ext uri="{FF2B5EF4-FFF2-40B4-BE49-F238E27FC236}">
                <a16:creationId xmlns:a16="http://schemas.microsoft.com/office/drawing/2014/main" id="{CC62B3E3-A369-1356-ADAF-9B8943EDEABA}"/>
              </a:ext>
            </a:extLst>
          </p:cNvPr>
          <p:cNvSpPr txBox="1"/>
          <p:nvPr/>
        </p:nvSpPr>
        <p:spPr>
          <a:xfrm>
            <a:off x="1270000" y="372795"/>
            <a:ext cx="3545840" cy="584775"/>
          </a:xfrm>
          <a:prstGeom prst="rect">
            <a:avLst/>
          </a:prstGeom>
          <a:noFill/>
        </p:spPr>
        <p:txBody>
          <a:bodyPr wrap="square">
            <a:spAutoFit/>
          </a:bodyPr>
          <a:lstStyle/>
          <a:p>
            <a:r>
              <a:rPr lang="pl-PL" sz="3200" b="1" dirty="0">
                <a:solidFill>
                  <a:schemeClr val="bg1"/>
                </a:solidFill>
                <a:latin typeface="Proxima Nova" panose="02000506030000020004" pitchFamily="50" charset="0"/>
              </a:rPr>
              <a:t>Podsumowanie</a:t>
            </a:r>
          </a:p>
        </p:txBody>
      </p:sp>
      <p:sp>
        <p:nvSpPr>
          <p:cNvPr id="9" name="pole tekstowe 8">
            <a:extLst>
              <a:ext uri="{FF2B5EF4-FFF2-40B4-BE49-F238E27FC236}">
                <a16:creationId xmlns:a16="http://schemas.microsoft.com/office/drawing/2014/main" id="{83F9BA80-F86E-4A74-5ADE-39F63239B106}"/>
              </a:ext>
            </a:extLst>
          </p:cNvPr>
          <p:cNvSpPr txBox="1"/>
          <p:nvPr/>
        </p:nvSpPr>
        <p:spPr>
          <a:xfrm>
            <a:off x="4815840" y="1651767"/>
            <a:ext cx="2778760" cy="400110"/>
          </a:xfrm>
          <a:prstGeom prst="rect">
            <a:avLst/>
          </a:prstGeom>
          <a:noFill/>
        </p:spPr>
        <p:txBody>
          <a:bodyPr wrap="square">
            <a:spAutoFit/>
          </a:bodyPr>
          <a:lstStyle/>
          <a:p>
            <a:r>
              <a:rPr lang="pl-PL" sz="2000" b="1" dirty="0">
                <a:solidFill>
                  <a:schemeClr val="bg1"/>
                </a:solidFill>
                <a:latin typeface="Proxima Nova" panose="02000506030000020004" pitchFamily="50" charset="0"/>
              </a:rPr>
              <a:t>ERLEADA® + ADT:</a:t>
            </a:r>
          </a:p>
        </p:txBody>
      </p:sp>
      <p:sp>
        <p:nvSpPr>
          <p:cNvPr id="11" name="Prostokąt: zaokrąglone rogi 10">
            <a:extLst>
              <a:ext uri="{FF2B5EF4-FFF2-40B4-BE49-F238E27FC236}">
                <a16:creationId xmlns:a16="http://schemas.microsoft.com/office/drawing/2014/main" id="{C655289A-7439-FADC-0A53-B9BF812E5A1C}"/>
              </a:ext>
            </a:extLst>
          </p:cNvPr>
          <p:cNvSpPr/>
          <p:nvPr/>
        </p:nvSpPr>
        <p:spPr>
          <a:xfrm>
            <a:off x="1564640" y="2160417"/>
            <a:ext cx="9458960" cy="3533682"/>
          </a:xfrm>
          <a:prstGeom prst="roundRect">
            <a:avLst>
              <a:gd name="adj" fmla="val 142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062974EE-E268-C718-FECA-9EE278A947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1114" y="2619142"/>
            <a:ext cx="629610" cy="537792"/>
          </a:xfrm>
          <a:prstGeom prst="rect">
            <a:avLst/>
          </a:prstGeom>
        </p:spPr>
      </p:pic>
      <p:pic>
        <p:nvPicPr>
          <p:cNvPr id="14" name="Obraz 13">
            <a:extLst>
              <a:ext uri="{FF2B5EF4-FFF2-40B4-BE49-F238E27FC236}">
                <a16:creationId xmlns:a16="http://schemas.microsoft.com/office/drawing/2014/main" id="{80F4BC5C-C4C6-AB8A-7C12-A4EC3DAE83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1114" y="3590875"/>
            <a:ext cx="629610" cy="537792"/>
          </a:xfrm>
          <a:prstGeom prst="rect">
            <a:avLst/>
          </a:prstGeom>
        </p:spPr>
      </p:pic>
      <p:pic>
        <p:nvPicPr>
          <p:cNvPr id="15" name="Obraz 14">
            <a:extLst>
              <a:ext uri="{FF2B5EF4-FFF2-40B4-BE49-F238E27FC236}">
                <a16:creationId xmlns:a16="http://schemas.microsoft.com/office/drawing/2014/main" id="{23B511F6-2405-E0AE-E375-30EECF9442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1033" y="4686014"/>
            <a:ext cx="629610" cy="537792"/>
          </a:xfrm>
          <a:prstGeom prst="rect">
            <a:avLst/>
          </a:prstGeom>
        </p:spPr>
      </p:pic>
      <p:pic>
        <p:nvPicPr>
          <p:cNvPr id="16" name="Obraz 15">
            <a:extLst>
              <a:ext uri="{FF2B5EF4-FFF2-40B4-BE49-F238E27FC236}">
                <a16:creationId xmlns:a16="http://schemas.microsoft.com/office/drawing/2014/main" id="{995ACCF0-5706-CD5F-D4CF-9853C70676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4128" y="2661846"/>
            <a:ext cx="629610" cy="537792"/>
          </a:xfrm>
          <a:prstGeom prst="rect">
            <a:avLst/>
          </a:prstGeom>
        </p:spPr>
      </p:pic>
      <p:pic>
        <p:nvPicPr>
          <p:cNvPr id="17" name="Obraz 16">
            <a:extLst>
              <a:ext uri="{FF2B5EF4-FFF2-40B4-BE49-F238E27FC236}">
                <a16:creationId xmlns:a16="http://schemas.microsoft.com/office/drawing/2014/main" id="{A3E13498-8AEF-C09B-E487-901281EFA1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4128" y="3658362"/>
            <a:ext cx="629610" cy="537792"/>
          </a:xfrm>
          <a:prstGeom prst="rect">
            <a:avLst/>
          </a:prstGeom>
        </p:spPr>
      </p:pic>
      <p:sp>
        <p:nvSpPr>
          <p:cNvPr id="19" name="pole tekstowe 18">
            <a:extLst>
              <a:ext uri="{FF2B5EF4-FFF2-40B4-BE49-F238E27FC236}">
                <a16:creationId xmlns:a16="http://schemas.microsoft.com/office/drawing/2014/main" id="{8AA0D4AE-04B4-A51B-587F-237ABACF50DE}"/>
              </a:ext>
            </a:extLst>
          </p:cNvPr>
          <p:cNvSpPr txBox="1"/>
          <p:nvPr/>
        </p:nvSpPr>
        <p:spPr>
          <a:xfrm>
            <a:off x="2673658" y="2625130"/>
            <a:ext cx="3258202" cy="646331"/>
          </a:xfrm>
          <a:prstGeom prst="rect">
            <a:avLst/>
          </a:prstGeom>
          <a:noFill/>
        </p:spPr>
        <p:txBody>
          <a:bodyPr wrap="square">
            <a:spAutoFit/>
          </a:bodyPr>
          <a:lstStyle/>
          <a:p>
            <a:r>
              <a:rPr lang="pl-PL" sz="1800" b="1" dirty="0">
                <a:solidFill>
                  <a:srgbClr val="491D6C"/>
                </a:solidFill>
                <a:latin typeface="Proxima Nova" panose="02000506030000020004" pitchFamily="50" charset="0"/>
              </a:rPr>
              <a:t>Znacząco poprawia </a:t>
            </a:r>
            <a:r>
              <a:rPr lang="pl-PL" sz="1800" b="1" dirty="0" err="1">
                <a:solidFill>
                  <a:srgbClr val="491D6C"/>
                </a:solidFill>
                <a:latin typeface="Proxima Nova" panose="02000506030000020004" pitchFamily="50" charset="0"/>
              </a:rPr>
              <a:t>rPFS</a:t>
            </a:r>
            <a:r>
              <a:rPr lang="pl-PL" sz="1800" b="1" dirty="0">
                <a:solidFill>
                  <a:srgbClr val="491D6C"/>
                </a:solidFill>
                <a:latin typeface="Proxima Nova" panose="02000506030000020004" pitchFamily="50" charset="0"/>
              </a:rPr>
              <a:t> </a:t>
            </a:r>
            <a:br>
              <a:rPr lang="pl-PL" sz="1800" b="1" dirty="0">
                <a:solidFill>
                  <a:srgbClr val="491D6C"/>
                </a:solidFill>
                <a:latin typeface="Proxima Nova" panose="02000506030000020004" pitchFamily="50" charset="0"/>
              </a:rPr>
            </a:br>
            <a:r>
              <a:rPr lang="pl-PL" sz="1800" b="1" dirty="0">
                <a:solidFill>
                  <a:srgbClr val="491D6C"/>
                </a:solidFill>
                <a:latin typeface="Proxima Nova" panose="02000506030000020004" pitchFamily="50" charset="0"/>
              </a:rPr>
              <a:t>i OS</a:t>
            </a:r>
          </a:p>
        </p:txBody>
      </p:sp>
      <p:sp>
        <p:nvSpPr>
          <p:cNvPr id="20" name="pole tekstowe 19">
            <a:extLst>
              <a:ext uri="{FF2B5EF4-FFF2-40B4-BE49-F238E27FC236}">
                <a16:creationId xmlns:a16="http://schemas.microsoft.com/office/drawing/2014/main" id="{F17863F0-1B3D-4772-8EF0-48DE00F83862}"/>
              </a:ext>
            </a:extLst>
          </p:cNvPr>
          <p:cNvSpPr txBox="1"/>
          <p:nvPr/>
        </p:nvSpPr>
        <p:spPr>
          <a:xfrm>
            <a:off x="2673658" y="3549822"/>
            <a:ext cx="3258202" cy="646331"/>
          </a:xfrm>
          <a:prstGeom prst="rect">
            <a:avLst/>
          </a:prstGeom>
          <a:noFill/>
        </p:spPr>
        <p:txBody>
          <a:bodyPr wrap="square">
            <a:spAutoFit/>
          </a:bodyPr>
          <a:lstStyle/>
          <a:p>
            <a:r>
              <a:rPr lang="pl-PL" sz="1800" b="1" dirty="0">
                <a:solidFill>
                  <a:srgbClr val="491D6C"/>
                </a:solidFill>
                <a:latin typeface="Proxima Nova" panose="02000506030000020004" pitchFamily="50" charset="0"/>
              </a:rPr>
              <a:t>Istotnie wydłuża czas</a:t>
            </a:r>
          </a:p>
          <a:p>
            <a:r>
              <a:rPr lang="pl-PL" b="1" dirty="0">
                <a:solidFill>
                  <a:srgbClr val="491D6C"/>
                </a:solidFill>
                <a:latin typeface="Proxima Nova" panose="02000506030000020004" pitchFamily="50" charset="0"/>
              </a:rPr>
              <a:t>do oporności na kastrację</a:t>
            </a:r>
            <a:endParaRPr lang="pl-PL" sz="1800" b="1" dirty="0">
              <a:solidFill>
                <a:srgbClr val="491D6C"/>
              </a:solidFill>
              <a:latin typeface="Proxima Nova" panose="02000506030000020004" pitchFamily="50" charset="0"/>
            </a:endParaRPr>
          </a:p>
        </p:txBody>
      </p:sp>
      <p:sp>
        <p:nvSpPr>
          <p:cNvPr id="21" name="pole tekstowe 20">
            <a:extLst>
              <a:ext uri="{FF2B5EF4-FFF2-40B4-BE49-F238E27FC236}">
                <a16:creationId xmlns:a16="http://schemas.microsoft.com/office/drawing/2014/main" id="{F6DBB2CE-79BF-5AD6-7368-6616D3D788B7}"/>
              </a:ext>
            </a:extLst>
          </p:cNvPr>
          <p:cNvSpPr txBox="1"/>
          <p:nvPr/>
        </p:nvSpPr>
        <p:spPr>
          <a:xfrm>
            <a:off x="2673658" y="4631745"/>
            <a:ext cx="3258202" cy="646331"/>
          </a:xfrm>
          <a:prstGeom prst="rect">
            <a:avLst/>
          </a:prstGeom>
          <a:noFill/>
        </p:spPr>
        <p:txBody>
          <a:bodyPr wrap="square">
            <a:spAutoFit/>
          </a:bodyPr>
          <a:lstStyle/>
          <a:p>
            <a:r>
              <a:rPr lang="pl-PL" sz="1800" b="1" dirty="0">
                <a:solidFill>
                  <a:srgbClr val="491D6C"/>
                </a:solidFill>
                <a:latin typeface="Proxima Nova" panose="02000506030000020004" pitchFamily="50" charset="0"/>
              </a:rPr>
              <a:t>Nie ogranicza wyboru</a:t>
            </a:r>
          </a:p>
          <a:p>
            <a:r>
              <a:rPr lang="pl-PL" b="1" dirty="0">
                <a:solidFill>
                  <a:srgbClr val="491D6C"/>
                </a:solidFill>
                <a:latin typeface="Proxima Nova" panose="02000506030000020004" pitchFamily="50" charset="0"/>
              </a:rPr>
              <a:t>kolejnej linii terapii</a:t>
            </a:r>
            <a:endParaRPr lang="pl-PL" sz="1800" b="1" dirty="0">
              <a:solidFill>
                <a:srgbClr val="491D6C"/>
              </a:solidFill>
              <a:latin typeface="Proxima Nova" panose="02000506030000020004" pitchFamily="50" charset="0"/>
            </a:endParaRPr>
          </a:p>
        </p:txBody>
      </p:sp>
      <p:sp>
        <p:nvSpPr>
          <p:cNvPr id="22" name="pole tekstowe 21">
            <a:extLst>
              <a:ext uri="{FF2B5EF4-FFF2-40B4-BE49-F238E27FC236}">
                <a16:creationId xmlns:a16="http://schemas.microsoft.com/office/drawing/2014/main" id="{1352DBE1-031F-D055-72B1-6C5B201076D6}"/>
              </a:ext>
            </a:extLst>
          </p:cNvPr>
          <p:cNvSpPr txBox="1"/>
          <p:nvPr/>
        </p:nvSpPr>
        <p:spPr>
          <a:xfrm>
            <a:off x="7040878" y="2607574"/>
            <a:ext cx="3720637" cy="646331"/>
          </a:xfrm>
          <a:prstGeom prst="rect">
            <a:avLst/>
          </a:prstGeom>
          <a:noFill/>
        </p:spPr>
        <p:txBody>
          <a:bodyPr wrap="square">
            <a:spAutoFit/>
          </a:bodyPr>
          <a:lstStyle/>
          <a:p>
            <a:r>
              <a:rPr lang="pl-PL" sz="1800" b="1" dirty="0">
                <a:solidFill>
                  <a:srgbClr val="491D6C"/>
                </a:solidFill>
                <a:latin typeface="Proxima Nova" panose="02000506030000020004" pitchFamily="50" charset="0"/>
              </a:rPr>
              <a:t>Zapewnia szybkie, </a:t>
            </a:r>
            <a:r>
              <a:rPr lang="pl-PL" b="1" dirty="0">
                <a:solidFill>
                  <a:srgbClr val="491D6C"/>
                </a:solidFill>
                <a:latin typeface="Proxima Nova" panose="02000506030000020004" pitchFamily="50" charset="0"/>
              </a:rPr>
              <a:t>głębokie </a:t>
            </a:r>
          </a:p>
          <a:p>
            <a:r>
              <a:rPr lang="pl-PL" b="1" dirty="0">
                <a:solidFill>
                  <a:srgbClr val="491D6C"/>
                </a:solidFill>
                <a:latin typeface="Proxima Nova" panose="02000506030000020004" pitchFamily="50" charset="0"/>
              </a:rPr>
              <a:t>i trwałe odpowiedzi PSA</a:t>
            </a:r>
            <a:endParaRPr lang="pl-PL" sz="1800" b="1" dirty="0">
              <a:solidFill>
                <a:srgbClr val="491D6C"/>
              </a:solidFill>
              <a:latin typeface="Proxima Nova" panose="02000506030000020004" pitchFamily="50" charset="0"/>
            </a:endParaRPr>
          </a:p>
        </p:txBody>
      </p:sp>
      <p:sp>
        <p:nvSpPr>
          <p:cNvPr id="23" name="pole tekstowe 22">
            <a:extLst>
              <a:ext uri="{FF2B5EF4-FFF2-40B4-BE49-F238E27FC236}">
                <a16:creationId xmlns:a16="http://schemas.microsoft.com/office/drawing/2014/main" id="{776A97D3-8AE0-2451-ADF5-080A6DD2106C}"/>
              </a:ext>
            </a:extLst>
          </p:cNvPr>
          <p:cNvSpPr txBox="1"/>
          <p:nvPr/>
        </p:nvSpPr>
        <p:spPr>
          <a:xfrm>
            <a:off x="7040878" y="4631744"/>
            <a:ext cx="3527597" cy="646331"/>
          </a:xfrm>
          <a:prstGeom prst="rect">
            <a:avLst/>
          </a:prstGeom>
          <a:noFill/>
        </p:spPr>
        <p:txBody>
          <a:bodyPr wrap="square">
            <a:spAutoFit/>
          </a:bodyPr>
          <a:lstStyle/>
          <a:p>
            <a:r>
              <a:rPr lang="pl-PL" sz="1800" b="1" dirty="0">
                <a:solidFill>
                  <a:srgbClr val="491D6C"/>
                </a:solidFill>
                <a:latin typeface="Proxima Nova" panose="02000506030000020004" pitchFamily="50" charset="0"/>
              </a:rPr>
              <a:t>Zachowuje poziom jakości życia</a:t>
            </a:r>
          </a:p>
        </p:txBody>
      </p:sp>
      <p:pic>
        <p:nvPicPr>
          <p:cNvPr id="2" name="Obraz 16">
            <a:extLst>
              <a:ext uri="{FF2B5EF4-FFF2-40B4-BE49-F238E27FC236}">
                <a16:creationId xmlns:a16="http://schemas.microsoft.com/office/drawing/2014/main" id="{BC507C77-2166-5C96-150A-1B3240D87E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4120" y="4686014"/>
            <a:ext cx="629610" cy="537792"/>
          </a:xfrm>
          <a:prstGeom prst="rect">
            <a:avLst/>
          </a:prstGeom>
        </p:spPr>
      </p:pic>
      <p:sp>
        <p:nvSpPr>
          <p:cNvPr id="3" name="pole tekstowe 22">
            <a:extLst>
              <a:ext uri="{FF2B5EF4-FFF2-40B4-BE49-F238E27FC236}">
                <a16:creationId xmlns:a16="http://schemas.microsoft.com/office/drawing/2014/main" id="{528783B5-FA4F-1DC0-FA34-D254351702FA}"/>
              </a:ext>
            </a:extLst>
          </p:cNvPr>
          <p:cNvSpPr txBox="1"/>
          <p:nvPr/>
        </p:nvSpPr>
        <p:spPr>
          <a:xfrm>
            <a:off x="7040877" y="3465593"/>
            <a:ext cx="3720637" cy="923330"/>
          </a:xfrm>
          <a:prstGeom prst="rect">
            <a:avLst/>
          </a:prstGeom>
          <a:noFill/>
        </p:spPr>
        <p:txBody>
          <a:bodyPr wrap="square">
            <a:spAutoFit/>
          </a:bodyPr>
          <a:lstStyle/>
          <a:p>
            <a:r>
              <a:rPr lang="pl-PL" sz="1800" b="1" dirty="0">
                <a:solidFill>
                  <a:srgbClr val="491D6C"/>
                </a:solidFill>
                <a:latin typeface="Proxima Nova" panose="02000506030000020004" pitchFamily="50" charset="0"/>
              </a:rPr>
              <a:t>Istotnie mniejsze ryzyko zgonu pacjentów z głębokimi odpowiedziami PSA</a:t>
            </a:r>
          </a:p>
        </p:txBody>
      </p:sp>
    </p:spTree>
    <p:extLst>
      <p:ext uri="{BB962C8B-B14F-4D97-AF65-F5344CB8AC3E}">
        <p14:creationId xmlns:p14="http://schemas.microsoft.com/office/powerpoint/2010/main" val="3645311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0D23D75-2DD6-BBE1-298E-BF033F985EC0}"/>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FCE3B2E5-9102-4B02-3234-2EBDA0A20B01}"/>
              </a:ext>
            </a:extLst>
          </p:cNvPr>
          <p:cNvSpPr>
            <a:spLocks noGrp="1"/>
          </p:cNvSpPr>
          <p:nvPr>
            <p:ph idx="1"/>
          </p:nvPr>
        </p:nvSpPr>
        <p:spPr/>
        <p:txBody>
          <a:bodyPr/>
          <a:lstStyle/>
          <a:p>
            <a:endParaRPr lang="pl-PL"/>
          </a:p>
        </p:txBody>
      </p:sp>
      <p:pic>
        <p:nvPicPr>
          <p:cNvPr id="4" name="Obraz 3">
            <a:extLst>
              <a:ext uri="{FF2B5EF4-FFF2-40B4-BE49-F238E27FC236}">
                <a16:creationId xmlns:a16="http://schemas.microsoft.com/office/drawing/2014/main" id="{95BF9A76-E7CE-028D-5235-C281DB034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3"/>
          </a:xfrm>
          <a:prstGeom prst="rect">
            <a:avLst/>
          </a:prstGeom>
        </p:spPr>
      </p:pic>
      <p:pic>
        <p:nvPicPr>
          <p:cNvPr id="5" name="Obraz 4">
            <a:extLst>
              <a:ext uri="{FF2B5EF4-FFF2-40B4-BE49-F238E27FC236}">
                <a16:creationId xmlns:a16="http://schemas.microsoft.com/office/drawing/2014/main" id="{525ADD1B-805A-3DF1-23EB-261D826B9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096" y="185448"/>
            <a:ext cx="1272609" cy="431619"/>
          </a:xfrm>
          <a:prstGeom prst="rect">
            <a:avLst/>
          </a:prstGeom>
        </p:spPr>
      </p:pic>
      <p:pic>
        <p:nvPicPr>
          <p:cNvPr id="6" name="Obraz 5">
            <a:extLst>
              <a:ext uri="{FF2B5EF4-FFF2-40B4-BE49-F238E27FC236}">
                <a16:creationId xmlns:a16="http://schemas.microsoft.com/office/drawing/2014/main" id="{F2B34398-6D7B-2397-B031-65D0DD026295}"/>
              </a:ext>
            </a:extLst>
          </p:cNvPr>
          <p:cNvPicPr>
            <a:picLocks noChangeAspect="1"/>
          </p:cNvPicPr>
          <p:nvPr/>
        </p:nvPicPr>
        <p:blipFill>
          <a:blip r:embed="rId4"/>
          <a:stretch>
            <a:fillRect/>
          </a:stretch>
        </p:blipFill>
        <p:spPr>
          <a:xfrm>
            <a:off x="1356096" y="5978905"/>
            <a:ext cx="891617" cy="807790"/>
          </a:xfrm>
          <a:prstGeom prst="rect">
            <a:avLst/>
          </a:prstGeom>
        </p:spPr>
      </p:pic>
      <p:pic>
        <p:nvPicPr>
          <p:cNvPr id="7" name="Symbol zastępczy zawartości 7">
            <a:extLst>
              <a:ext uri="{FF2B5EF4-FFF2-40B4-BE49-F238E27FC236}">
                <a16:creationId xmlns:a16="http://schemas.microsoft.com/office/drawing/2014/main" id="{D822C8D8-7AD8-FD0F-0F5A-FD9AAC0B40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4367" y="3661784"/>
            <a:ext cx="7697361" cy="3015731"/>
          </a:xfrm>
          <a:prstGeom prst="rect">
            <a:avLst/>
          </a:prstGeom>
        </p:spPr>
      </p:pic>
      <p:sp>
        <p:nvSpPr>
          <p:cNvPr id="8" name="pole tekstowe 7">
            <a:extLst>
              <a:ext uri="{FF2B5EF4-FFF2-40B4-BE49-F238E27FC236}">
                <a16:creationId xmlns:a16="http://schemas.microsoft.com/office/drawing/2014/main" id="{088776C5-56B1-EECD-6159-97FCE9E1A925}"/>
              </a:ext>
            </a:extLst>
          </p:cNvPr>
          <p:cNvSpPr txBox="1"/>
          <p:nvPr/>
        </p:nvSpPr>
        <p:spPr>
          <a:xfrm>
            <a:off x="4274896" y="4661819"/>
            <a:ext cx="6179744" cy="1015663"/>
          </a:xfrm>
          <a:prstGeom prst="rect">
            <a:avLst/>
          </a:prstGeom>
          <a:noFill/>
        </p:spPr>
        <p:txBody>
          <a:bodyPr wrap="square">
            <a:spAutoFit/>
          </a:bodyPr>
          <a:lstStyle/>
          <a:p>
            <a:r>
              <a:rPr lang="pl-PL" sz="3200" b="1" dirty="0">
                <a:solidFill>
                  <a:srgbClr val="491D6C"/>
                </a:solidFill>
                <a:latin typeface="Proxima Nova" panose="02000506030000020004" pitchFamily="50" charset="0"/>
              </a:rPr>
              <a:t>ERLEADA®  </a:t>
            </a:r>
          </a:p>
          <a:p>
            <a:r>
              <a:rPr lang="pl-PL" sz="2800" dirty="0">
                <a:solidFill>
                  <a:srgbClr val="491D6C"/>
                </a:solidFill>
                <a:latin typeface="Proxima Nova" panose="02000506030000020004" pitchFamily="50" charset="0"/>
              </a:rPr>
              <a:t>- dawkowanie i sposób podawania</a:t>
            </a:r>
          </a:p>
        </p:txBody>
      </p:sp>
    </p:spTree>
    <p:extLst>
      <p:ext uri="{BB962C8B-B14F-4D97-AF65-F5344CB8AC3E}">
        <p14:creationId xmlns:p14="http://schemas.microsoft.com/office/powerpoint/2010/main" val="1242827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pic>
        <p:nvPicPr>
          <p:cNvPr id="15" name="Symbol zastępczy zawartości 11">
            <a:extLst>
              <a:ext uri="{FF2B5EF4-FFF2-40B4-BE49-F238E27FC236}">
                <a16:creationId xmlns:a16="http://schemas.microsoft.com/office/drawing/2014/main" id="{109B66A4-3377-73AE-8CE7-6893D7F12BC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600200" y="1066800"/>
            <a:ext cx="8991599" cy="5171440"/>
          </a:xfrm>
        </p:spPr>
      </p:pic>
      <p:pic>
        <p:nvPicPr>
          <p:cNvPr id="12" name="Obraz 11">
            <a:extLst>
              <a:ext uri="{FF2B5EF4-FFF2-40B4-BE49-F238E27FC236}">
                <a16:creationId xmlns:a16="http://schemas.microsoft.com/office/drawing/2014/main" id="{3F5B0F83-3A9C-7AB4-4EC7-11C2D7CE97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V="1">
            <a:off x="2103206" y="1339594"/>
            <a:ext cx="7985586" cy="255526"/>
          </a:xfrm>
          <a:prstGeom prst="rect">
            <a:avLst/>
          </a:prstGeom>
        </p:spPr>
      </p:pic>
      <p:sp>
        <p:nvSpPr>
          <p:cNvPr id="2" name="pole tekstowe 1">
            <a:extLst>
              <a:ext uri="{FF2B5EF4-FFF2-40B4-BE49-F238E27FC236}">
                <a16:creationId xmlns:a16="http://schemas.microsoft.com/office/drawing/2014/main" id="{AD6126CA-F4B1-87D0-EDDF-4BF4250FE21A}"/>
              </a:ext>
            </a:extLst>
          </p:cNvPr>
          <p:cNvSpPr txBox="1"/>
          <p:nvPr/>
        </p:nvSpPr>
        <p:spPr>
          <a:xfrm>
            <a:off x="3491863" y="1351182"/>
            <a:ext cx="5208272" cy="246221"/>
          </a:xfrm>
          <a:prstGeom prst="rect">
            <a:avLst/>
          </a:prstGeom>
          <a:noFill/>
        </p:spPr>
        <p:txBody>
          <a:bodyPr wrap="square">
            <a:spAutoFit/>
          </a:bodyPr>
          <a:lstStyle/>
          <a:p>
            <a:pPr algn="ctr"/>
            <a:r>
              <a:rPr lang="pl-PL" sz="1000" b="1" dirty="0">
                <a:solidFill>
                  <a:schemeClr val="bg1"/>
                </a:solidFill>
                <a:latin typeface="Proxima Nova" panose="02000506030000020004" pitchFamily="50" charset="0"/>
              </a:rPr>
              <a:t>Zalecane dawkowanie</a:t>
            </a:r>
            <a:r>
              <a:rPr lang="pl-PL" sz="1000" b="1" baseline="30000" dirty="0">
                <a:solidFill>
                  <a:schemeClr val="bg1"/>
                </a:solidFill>
                <a:latin typeface="Proxima Nova" panose="02000506030000020004" pitchFamily="50" charset="0"/>
              </a:rPr>
              <a:t>1</a:t>
            </a:r>
          </a:p>
        </p:txBody>
      </p:sp>
      <p:sp>
        <p:nvSpPr>
          <p:cNvPr id="3" name="pole tekstowe 2">
            <a:extLst>
              <a:ext uri="{FF2B5EF4-FFF2-40B4-BE49-F238E27FC236}">
                <a16:creationId xmlns:a16="http://schemas.microsoft.com/office/drawing/2014/main" id="{FEABF6DA-54D5-8D42-11C8-582823EEE8B8}"/>
              </a:ext>
            </a:extLst>
          </p:cNvPr>
          <p:cNvSpPr txBox="1"/>
          <p:nvPr/>
        </p:nvSpPr>
        <p:spPr>
          <a:xfrm>
            <a:off x="1364379" y="188395"/>
            <a:ext cx="6177280" cy="830997"/>
          </a:xfrm>
          <a:prstGeom prst="rect">
            <a:avLst/>
          </a:prstGeom>
          <a:noFill/>
        </p:spPr>
        <p:txBody>
          <a:bodyPr wrap="square">
            <a:spAutoFit/>
          </a:bodyPr>
          <a:lstStyle/>
          <a:p>
            <a:r>
              <a:rPr lang="pl-PL" sz="2400" b="1" dirty="0">
                <a:solidFill>
                  <a:srgbClr val="491D6C"/>
                </a:solidFill>
                <a:latin typeface="Proxima Nova" panose="02000506030000020004" pitchFamily="50" charset="0"/>
              </a:rPr>
              <a:t>ERLEADA® dawkowanie</a:t>
            </a:r>
          </a:p>
          <a:p>
            <a:r>
              <a:rPr lang="pl-PL" sz="2400" b="1" dirty="0">
                <a:solidFill>
                  <a:srgbClr val="491D6C"/>
                </a:solidFill>
                <a:latin typeface="Proxima Nova" panose="02000506030000020004" pitchFamily="50" charset="0"/>
              </a:rPr>
              <a:t>i sposób podawania</a:t>
            </a:r>
            <a:r>
              <a:rPr lang="pl-PL" sz="2400" b="1" baseline="30000" dirty="0">
                <a:solidFill>
                  <a:srgbClr val="491D6C"/>
                </a:solidFill>
                <a:latin typeface="Proxima Nova" panose="02000506030000020004" pitchFamily="50" charset="0"/>
              </a:rPr>
              <a:t>1</a:t>
            </a:r>
          </a:p>
        </p:txBody>
      </p:sp>
      <p:pic>
        <p:nvPicPr>
          <p:cNvPr id="9" name="Obraz 8">
            <a:extLst>
              <a:ext uri="{FF2B5EF4-FFF2-40B4-BE49-F238E27FC236}">
                <a16:creationId xmlns:a16="http://schemas.microsoft.com/office/drawing/2014/main" id="{009A7863-EF9F-ECC1-26A9-2BA9208663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14875" y="1867914"/>
            <a:ext cx="1758063" cy="1018976"/>
          </a:xfrm>
          <a:prstGeom prst="rect">
            <a:avLst/>
          </a:prstGeom>
        </p:spPr>
      </p:pic>
      <p:sp>
        <p:nvSpPr>
          <p:cNvPr id="11" name="pole tekstowe 10">
            <a:extLst>
              <a:ext uri="{FF2B5EF4-FFF2-40B4-BE49-F238E27FC236}">
                <a16:creationId xmlns:a16="http://schemas.microsoft.com/office/drawing/2014/main" id="{56900050-5A2E-BD55-97AF-1C1B6DFE11E1}"/>
              </a:ext>
            </a:extLst>
          </p:cNvPr>
          <p:cNvSpPr txBox="1"/>
          <p:nvPr/>
        </p:nvSpPr>
        <p:spPr>
          <a:xfrm>
            <a:off x="5295900" y="1887370"/>
            <a:ext cx="4457700" cy="1118255"/>
          </a:xfrm>
          <a:prstGeom prst="rect">
            <a:avLst/>
          </a:prstGeom>
          <a:noFill/>
        </p:spPr>
        <p:txBody>
          <a:bodyPr wrap="square">
            <a:spAutoFit/>
          </a:bodyPr>
          <a:lstStyle/>
          <a:p>
            <a:pPr>
              <a:spcBef>
                <a:spcPts val="115"/>
              </a:spcBef>
              <a:spcAft>
                <a:spcPts val="115"/>
              </a:spcAft>
            </a:pPr>
            <a:r>
              <a:rPr lang="pl-PL" sz="1000" b="1" dirty="0">
                <a:solidFill>
                  <a:srgbClr val="491D6C"/>
                </a:solidFill>
                <a:latin typeface="Proxima Nova" panose="02000506030000020004" pitchFamily="50" charset="0"/>
              </a:rPr>
              <a:t>Zalecana dawka produktu ERLEADA® to </a:t>
            </a:r>
            <a:r>
              <a:rPr lang="pl-PL" sz="1000" b="1" dirty="0">
                <a:solidFill>
                  <a:srgbClr val="C2D500"/>
                </a:solidFill>
                <a:latin typeface="Proxima Nova" panose="02000506030000020004" pitchFamily="50" charset="0"/>
              </a:rPr>
              <a:t>240 mg </a:t>
            </a:r>
          </a:p>
          <a:p>
            <a:pPr>
              <a:spcBef>
                <a:spcPts val="115"/>
              </a:spcBef>
              <a:spcAft>
                <a:spcPts val="115"/>
              </a:spcAft>
            </a:pPr>
            <a:r>
              <a:rPr lang="pl-PL" sz="1000" b="1" dirty="0">
                <a:solidFill>
                  <a:srgbClr val="C2D500"/>
                </a:solidFill>
                <a:latin typeface="Proxima Nova" panose="02000506030000020004" pitchFamily="50" charset="0"/>
              </a:rPr>
              <a:t> (cztery tabletki po 60 mg)</a:t>
            </a:r>
            <a:r>
              <a:rPr lang="pl-PL" sz="1000" b="1" dirty="0">
                <a:solidFill>
                  <a:srgbClr val="491D6C"/>
                </a:solidFill>
                <a:latin typeface="Proxima Nova" panose="02000506030000020004" pitchFamily="50" charset="0"/>
              </a:rPr>
              <a:t>, doustnie, raz na dobę.</a:t>
            </a:r>
          </a:p>
          <a:p>
            <a:pPr>
              <a:spcBef>
                <a:spcPts val="115"/>
              </a:spcBef>
              <a:spcAft>
                <a:spcPts val="115"/>
              </a:spcAft>
            </a:pPr>
            <a:endParaRPr lang="pl-PL" sz="1000" b="1" dirty="0">
              <a:solidFill>
                <a:srgbClr val="491D6C"/>
              </a:solidFill>
              <a:latin typeface="Proxima Nova" panose="02000506030000020004" pitchFamily="50" charset="0"/>
            </a:endParaRPr>
          </a:p>
          <a:p>
            <a:pPr>
              <a:spcBef>
                <a:spcPts val="115"/>
              </a:spcBef>
              <a:spcAft>
                <a:spcPts val="115"/>
              </a:spcAft>
            </a:pPr>
            <a:r>
              <a:rPr lang="pl-PL" sz="1000" b="1" dirty="0">
                <a:solidFill>
                  <a:srgbClr val="491D6C"/>
                </a:solidFill>
                <a:latin typeface="Proxima Nova" panose="02000506030000020004" pitchFamily="50" charset="0"/>
              </a:rPr>
              <a:t>U pacjentów niepoddanych kastracji chirurgicznej</a:t>
            </a:r>
          </a:p>
          <a:p>
            <a:pPr>
              <a:spcBef>
                <a:spcPts val="115"/>
              </a:spcBef>
              <a:spcAft>
                <a:spcPts val="115"/>
              </a:spcAft>
            </a:pPr>
            <a:r>
              <a:rPr lang="pl-PL" sz="1000" b="1" dirty="0">
                <a:solidFill>
                  <a:srgbClr val="491D6C"/>
                </a:solidFill>
                <a:latin typeface="Proxima Nova" panose="02000506030000020004" pitchFamily="50" charset="0"/>
              </a:rPr>
              <a:t>należy kontynuować kastrację farmakologiczną za pomocą analogu (</a:t>
            </a:r>
            <a:r>
              <a:rPr lang="pl-PL" sz="1000" b="1" dirty="0" err="1">
                <a:solidFill>
                  <a:srgbClr val="491D6C"/>
                </a:solidFill>
                <a:latin typeface="Proxima Nova" panose="02000506030000020004" pitchFamily="50" charset="0"/>
              </a:rPr>
              <a:t>GnRH</a:t>
            </a:r>
            <a:r>
              <a:rPr lang="pl-PL" sz="1000" b="1" dirty="0">
                <a:solidFill>
                  <a:srgbClr val="491D6C"/>
                </a:solidFill>
                <a:latin typeface="Proxima Nova" panose="02000506030000020004" pitchFamily="50" charset="0"/>
              </a:rPr>
              <a:t>).</a:t>
            </a:r>
          </a:p>
        </p:txBody>
      </p:sp>
      <p:sp>
        <p:nvSpPr>
          <p:cNvPr id="13" name="Owal 12">
            <a:extLst>
              <a:ext uri="{FF2B5EF4-FFF2-40B4-BE49-F238E27FC236}">
                <a16:creationId xmlns:a16="http://schemas.microsoft.com/office/drawing/2014/main" id="{1BFFFFB1-B3BA-7ECE-94FA-2AA2F816AB1F}"/>
              </a:ext>
            </a:extLst>
          </p:cNvPr>
          <p:cNvSpPr/>
          <p:nvPr/>
        </p:nvSpPr>
        <p:spPr>
          <a:xfrm>
            <a:off x="5273040" y="1993641"/>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Owal 13">
            <a:extLst>
              <a:ext uri="{FF2B5EF4-FFF2-40B4-BE49-F238E27FC236}">
                <a16:creationId xmlns:a16="http://schemas.microsoft.com/office/drawing/2014/main" id="{D5A6D98B-0E63-7338-83A4-2E8980E7DBB8}"/>
              </a:ext>
            </a:extLst>
          </p:cNvPr>
          <p:cNvSpPr/>
          <p:nvPr/>
        </p:nvSpPr>
        <p:spPr>
          <a:xfrm>
            <a:off x="5273040" y="2520153"/>
            <a:ext cx="45719" cy="45719"/>
          </a:xfrm>
          <a:prstGeom prst="ellipse">
            <a:avLst/>
          </a:prstGeom>
          <a:solidFill>
            <a:srgbClr val="C2D500"/>
          </a:solidFill>
          <a:ln>
            <a:solidFill>
              <a:srgbClr val="C2D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17" name="Łącznik prosty 16">
            <a:extLst>
              <a:ext uri="{FF2B5EF4-FFF2-40B4-BE49-F238E27FC236}">
                <a16:creationId xmlns:a16="http://schemas.microsoft.com/office/drawing/2014/main" id="{A4E9FCF7-4ECD-4F40-5FD8-771ECBE2BF1C}"/>
              </a:ext>
            </a:extLst>
          </p:cNvPr>
          <p:cNvCxnSpPr>
            <a:cxnSpLocks/>
          </p:cNvCxnSpPr>
          <p:nvPr/>
        </p:nvCxnSpPr>
        <p:spPr>
          <a:xfrm>
            <a:off x="2438400" y="3302000"/>
            <a:ext cx="7315200" cy="0"/>
          </a:xfrm>
          <a:prstGeom prst="line">
            <a:avLst/>
          </a:prstGeom>
          <a:ln w="19050">
            <a:solidFill>
              <a:srgbClr val="491D6C"/>
            </a:solidFill>
          </a:ln>
        </p:spPr>
        <p:style>
          <a:lnRef idx="1">
            <a:schemeClr val="accent1"/>
          </a:lnRef>
          <a:fillRef idx="0">
            <a:schemeClr val="accent1"/>
          </a:fillRef>
          <a:effectRef idx="0">
            <a:schemeClr val="accent1"/>
          </a:effectRef>
          <a:fontRef idx="minor">
            <a:schemeClr val="tx1"/>
          </a:fontRef>
        </p:style>
      </p:cxnSp>
      <p:pic>
        <p:nvPicPr>
          <p:cNvPr id="22" name="Obraz 21">
            <a:extLst>
              <a:ext uri="{FF2B5EF4-FFF2-40B4-BE49-F238E27FC236}">
                <a16:creationId xmlns:a16="http://schemas.microsoft.com/office/drawing/2014/main" id="{656F935A-00F7-B35B-2AB6-2849F4F503E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97128" y="3670850"/>
            <a:ext cx="1211677" cy="1203490"/>
          </a:xfrm>
          <a:prstGeom prst="rect">
            <a:avLst/>
          </a:prstGeom>
        </p:spPr>
      </p:pic>
      <p:pic>
        <p:nvPicPr>
          <p:cNvPr id="24" name="Obraz 23">
            <a:extLst>
              <a:ext uri="{FF2B5EF4-FFF2-40B4-BE49-F238E27FC236}">
                <a16:creationId xmlns:a16="http://schemas.microsoft.com/office/drawing/2014/main" id="{3F5ED0F4-7C47-C861-E91C-CC237B648E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74591" y="3621929"/>
            <a:ext cx="1211677" cy="1249941"/>
          </a:xfrm>
          <a:prstGeom prst="rect">
            <a:avLst/>
          </a:prstGeom>
        </p:spPr>
      </p:pic>
      <p:pic>
        <p:nvPicPr>
          <p:cNvPr id="26" name="Obraz 25">
            <a:extLst>
              <a:ext uri="{FF2B5EF4-FFF2-40B4-BE49-F238E27FC236}">
                <a16:creationId xmlns:a16="http://schemas.microsoft.com/office/drawing/2014/main" id="{481CD4E6-CE72-1DEB-F31C-9459C9F59F3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83195" y="3624399"/>
            <a:ext cx="1211677" cy="1249941"/>
          </a:xfrm>
          <a:prstGeom prst="rect">
            <a:avLst/>
          </a:prstGeom>
        </p:spPr>
      </p:pic>
      <p:sp>
        <p:nvSpPr>
          <p:cNvPr id="28" name="pole tekstowe 27">
            <a:extLst>
              <a:ext uri="{FF2B5EF4-FFF2-40B4-BE49-F238E27FC236}">
                <a16:creationId xmlns:a16="http://schemas.microsoft.com/office/drawing/2014/main" id="{C55D4629-1209-5815-C18A-9DAE1296D142}"/>
              </a:ext>
            </a:extLst>
          </p:cNvPr>
          <p:cNvSpPr txBox="1"/>
          <p:nvPr/>
        </p:nvSpPr>
        <p:spPr>
          <a:xfrm>
            <a:off x="1384298" y="6261129"/>
            <a:ext cx="6177280" cy="184666"/>
          </a:xfrm>
          <a:prstGeom prst="rect">
            <a:avLst/>
          </a:prstGeom>
          <a:noFill/>
        </p:spPr>
        <p:txBody>
          <a:bodyPr wrap="square">
            <a:spAutoFit/>
          </a:bodyPr>
          <a:lstStyle/>
          <a:p>
            <a:r>
              <a:rPr lang="pl-PL" sz="600" dirty="0">
                <a:solidFill>
                  <a:srgbClr val="491D6C"/>
                </a:solidFill>
                <a:latin typeface="Proxima Nova" panose="02000506030000020004" pitchFamily="50" charset="0"/>
              </a:rPr>
              <a:t>1. ERLEADA® (</a:t>
            </a:r>
            <a:r>
              <a:rPr lang="pl-PL" sz="600" dirty="0" err="1">
                <a:solidFill>
                  <a:srgbClr val="491D6C"/>
                </a:solidFill>
                <a:latin typeface="Proxima Nova" panose="02000506030000020004" pitchFamily="50" charset="0"/>
              </a:rPr>
              <a:t>apalutamid</a:t>
            </a:r>
            <a:r>
              <a:rPr lang="pl-PL" sz="600" dirty="0">
                <a:solidFill>
                  <a:srgbClr val="491D6C"/>
                </a:solidFill>
                <a:latin typeface="Proxima Nova" panose="02000506030000020004" pitchFamily="50" charset="0"/>
              </a:rPr>
              <a:t>) - Charakterystyka Produktu Leczniczego</a:t>
            </a:r>
          </a:p>
        </p:txBody>
      </p:sp>
      <p:sp>
        <p:nvSpPr>
          <p:cNvPr id="30" name="pole tekstowe 29">
            <a:extLst>
              <a:ext uri="{FF2B5EF4-FFF2-40B4-BE49-F238E27FC236}">
                <a16:creationId xmlns:a16="http://schemas.microsoft.com/office/drawing/2014/main" id="{8E781998-2EA8-EE37-BDE0-877EDFBB86DB}"/>
              </a:ext>
            </a:extLst>
          </p:cNvPr>
          <p:cNvSpPr txBox="1"/>
          <p:nvPr/>
        </p:nvSpPr>
        <p:spPr>
          <a:xfrm>
            <a:off x="2437079" y="4952820"/>
            <a:ext cx="2394000" cy="553998"/>
          </a:xfrm>
          <a:prstGeom prst="rect">
            <a:avLst/>
          </a:prstGeom>
          <a:noFill/>
        </p:spPr>
        <p:txBody>
          <a:bodyPr wrap="square">
            <a:spAutoFit/>
          </a:bodyPr>
          <a:lstStyle/>
          <a:p>
            <a:pPr algn="ctr"/>
            <a:r>
              <a:rPr lang="pl-PL" sz="1000" b="1" dirty="0">
                <a:solidFill>
                  <a:srgbClr val="491D6C"/>
                </a:solidFill>
                <a:latin typeface="Proxima Nova" panose="02000506030000020004" pitchFamily="50" charset="0"/>
              </a:rPr>
              <a:t>Tabletki należy połykać w całości, </a:t>
            </a:r>
          </a:p>
          <a:p>
            <a:pPr algn="ctr"/>
            <a:r>
              <a:rPr lang="pl-PL" sz="1000" b="1" dirty="0">
                <a:solidFill>
                  <a:srgbClr val="491D6C"/>
                </a:solidFill>
                <a:latin typeface="Proxima Nova" panose="02000506030000020004" pitchFamily="50" charset="0"/>
              </a:rPr>
              <a:t>w trakcie posiłku lub niezależnie </a:t>
            </a:r>
          </a:p>
          <a:p>
            <a:pPr algn="ctr"/>
            <a:r>
              <a:rPr lang="pl-PL" sz="1000" b="1" dirty="0">
                <a:solidFill>
                  <a:srgbClr val="491D6C"/>
                </a:solidFill>
                <a:latin typeface="Proxima Nova" panose="02000506030000020004" pitchFamily="50" charset="0"/>
              </a:rPr>
              <a:t>od posiłków</a:t>
            </a:r>
            <a:r>
              <a:rPr lang="pl-PL" sz="1000" b="1" baseline="30000" dirty="0">
                <a:solidFill>
                  <a:srgbClr val="491D6C"/>
                </a:solidFill>
                <a:latin typeface="Proxima Nova" panose="02000506030000020004" pitchFamily="50" charset="0"/>
              </a:rPr>
              <a:t>1</a:t>
            </a:r>
          </a:p>
        </p:txBody>
      </p:sp>
      <p:sp>
        <p:nvSpPr>
          <p:cNvPr id="31" name="pole tekstowe 30">
            <a:extLst>
              <a:ext uri="{FF2B5EF4-FFF2-40B4-BE49-F238E27FC236}">
                <a16:creationId xmlns:a16="http://schemas.microsoft.com/office/drawing/2014/main" id="{7F227845-F0A8-30A5-70A0-63FED22E2476}"/>
              </a:ext>
            </a:extLst>
          </p:cNvPr>
          <p:cNvSpPr txBox="1"/>
          <p:nvPr/>
        </p:nvSpPr>
        <p:spPr>
          <a:xfrm>
            <a:off x="4831079" y="4952820"/>
            <a:ext cx="2394000" cy="553998"/>
          </a:xfrm>
          <a:prstGeom prst="rect">
            <a:avLst/>
          </a:prstGeom>
          <a:noFill/>
        </p:spPr>
        <p:txBody>
          <a:bodyPr wrap="square">
            <a:spAutoFit/>
          </a:bodyPr>
          <a:lstStyle/>
          <a:p>
            <a:pPr algn="ctr"/>
            <a:r>
              <a:rPr lang="pl-PL" sz="1000" b="1" dirty="0">
                <a:solidFill>
                  <a:srgbClr val="491D6C"/>
                </a:solidFill>
                <a:latin typeface="Proxima Nova" panose="02000506030000020004" pitchFamily="50" charset="0"/>
              </a:rPr>
              <a:t>Nie są konieczne dodatkowe </a:t>
            </a:r>
          </a:p>
          <a:p>
            <a:pPr algn="ctr"/>
            <a:r>
              <a:rPr lang="pl-PL" sz="1000" b="1" dirty="0">
                <a:solidFill>
                  <a:srgbClr val="491D6C"/>
                </a:solidFill>
                <a:latin typeface="Proxima Nova" panose="02000506030000020004" pitchFamily="50" charset="0"/>
              </a:rPr>
              <a:t>badania laboratoryjne poza </a:t>
            </a:r>
          </a:p>
          <a:p>
            <a:pPr algn="ctr"/>
            <a:r>
              <a:rPr lang="pl-PL" sz="1000" b="1" dirty="0">
                <a:solidFill>
                  <a:srgbClr val="491D6C"/>
                </a:solidFill>
                <a:latin typeface="Proxima Nova" panose="02000506030000020004" pitchFamily="50" charset="0"/>
              </a:rPr>
              <a:t>badaniami rutynowymi</a:t>
            </a:r>
            <a:r>
              <a:rPr lang="pl-PL" sz="1000" b="1" baseline="30000" dirty="0">
                <a:solidFill>
                  <a:srgbClr val="491D6C"/>
                </a:solidFill>
                <a:latin typeface="Proxima Nova" panose="02000506030000020004" pitchFamily="50" charset="0"/>
              </a:rPr>
              <a:t>1</a:t>
            </a:r>
          </a:p>
        </p:txBody>
      </p:sp>
      <p:sp>
        <p:nvSpPr>
          <p:cNvPr id="32" name="pole tekstowe 31">
            <a:extLst>
              <a:ext uri="{FF2B5EF4-FFF2-40B4-BE49-F238E27FC236}">
                <a16:creationId xmlns:a16="http://schemas.microsoft.com/office/drawing/2014/main" id="{C5D9E470-45F0-F4C2-8DF5-E9C83BE66948}"/>
              </a:ext>
            </a:extLst>
          </p:cNvPr>
          <p:cNvSpPr txBox="1"/>
          <p:nvPr/>
        </p:nvSpPr>
        <p:spPr>
          <a:xfrm>
            <a:off x="7360917" y="4952820"/>
            <a:ext cx="2535630" cy="707886"/>
          </a:xfrm>
          <a:prstGeom prst="rect">
            <a:avLst/>
          </a:prstGeom>
          <a:noFill/>
        </p:spPr>
        <p:txBody>
          <a:bodyPr wrap="square">
            <a:spAutoFit/>
          </a:bodyPr>
          <a:lstStyle/>
          <a:p>
            <a:pPr algn="ctr"/>
            <a:r>
              <a:rPr lang="pl-PL" sz="1000" b="1" dirty="0">
                <a:solidFill>
                  <a:srgbClr val="491D6C"/>
                </a:solidFill>
                <a:latin typeface="Proxima Nova" panose="02000506030000020004" pitchFamily="50" charset="0"/>
              </a:rPr>
              <a:t>Nie jest konieczna modyfikacja dawki początkowej w przypadku upośledzenia czynności nerek lub wątroby o nasileniu łagodnym do umiarkowanego</a:t>
            </a:r>
            <a:r>
              <a:rPr lang="pl-PL" sz="1000" b="1" baseline="30000" dirty="0">
                <a:solidFill>
                  <a:srgbClr val="491D6C"/>
                </a:solidFill>
                <a:latin typeface="Proxima Nova" panose="02000506030000020004" pitchFamily="50" charset="0"/>
              </a:rPr>
              <a:t>1</a:t>
            </a:r>
          </a:p>
        </p:txBody>
      </p:sp>
    </p:spTree>
    <p:extLst>
      <p:ext uri="{BB962C8B-B14F-4D97-AF65-F5344CB8AC3E}">
        <p14:creationId xmlns:p14="http://schemas.microsoft.com/office/powerpoint/2010/main" val="5609204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0D23D75-2DD6-BBE1-298E-BF033F985EC0}"/>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FCE3B2E5-9102-4B02-3234-2EBDA0A20B01}"/>
              </a:ext>
            </a:extLst>
          </p:cNvPr>
          <p:cNvSpPr>
            <a:spLocks noGrp="1"/>
          </p:cNvSpPr>
          <p:nvPr>
            <p:ph idx="1"/>
          </p:nvPr>
        </p:nvSpPr>
        <p:spPr/>
        <p:txBody>
          <a:bodyPr/>
          <a:lstStyle/>
          <a:p>
            <a:endParaRPr lang="pl-PL"/>
          </a:p>
        </p:txBody>
      </p:sp>
      <p:pic>
        <p:nvPicPr>
          <p:cNvPr id="4" name="Obraz 3">
            <a:extLst>
              <a:ext uri="{FF2B5EF4-FFF2-40B4-BE49-F238E27FC236}">
                <a16:creationId xmlns:a16="http://schemas.microsoft.com/office/drawing/2014/main" id="{95BF9A76-E7CE-028D-5235-C281DB034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3"/>
          </a:xfrm>
          <a:prstGeom prst="rect">
            <a:avLst/>
          </a:prstGeom>
        </p:spPr>
      </p:pic>
      <p:pic>
        <p:nvPicPr>
          <p:cNvPr id="5" name="Obraz 4">
            <a:extLst>
              <a:ext uri="{FF2B5EF4-FFF2-40B4-BE49-F238E27FC236}">
                <a16:creationId xmlns:a16="http://schemas.microsoft.com/office/drawing/2014/main" id="{525ADD1B-805A-3DF1-23EB-261D826B9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096" y="185448"/>
            <a:ext cx="1272609" cy="431619"/>
          </a:xfrm>
          <a:prstGeom prst="rect">
            <a:avLst/>
          </a:prstGeom>
        </p:spPr>
      </p:pic>
      <p:pic>
        <p:nvPicPr>
          <p:cNvPr id="6" name="Obraz 5">
            <a:extLst>
              <a:ext uri="{FF2B5EF4-FFF2-40B4-BE49-F238E27FC236}">
                <a16:creationId xmlns:a16="http://schemas.microsoft.com/office/drawing/2014/main" id="{F2B34398-6D7B-2397-B031-65D0DD026295}"/>
              </a:ext>
            </a:extLst>
          </p:cNvPr>
          <p:cNvPicPr>
            <a:picLocks noChangeAspect="1"/>
          </p:cNvPicPr>
          <p:nvPr/>
        </p:nvPicPr>
        <p:blipFill>
          <a:blip r:embed="rId4"/>
          <a:stretch>
            <a:fillRect/>
          </a:stretch>
        </p:blipFill>
        <p:spPr>
          <a:xfrm>
            <a:off x="1356096" y="5978905"/>
            <a:ext cx="891617" cy="807790"/>
          </a:xfrm>
          <a:prstGeom prst="rect">
            <a:avLst/>
          </a:prstGeom>
        </p:spPr>
      </p:pic>
      <p:pic>
        <p:nvPicPr>
          <p:cNvPr id="7" name="Symbol zastępczy zawartości 7">
            <a:extLst>
              <a:ext uri="{FF2B5EF4-FFF2-40B4-BE49-F238E27FC236}">
                <a16:creationId xmlns:a16="http://schemas.microsoft.com/office/drawing/2014/main" id="{D822C8D8-7AD8-FD0F-0F5A-FD9AAC0B40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4367" y="3661784"/>
            <a:ext cx="7697361" cy="3015731"/>
          </a:xfrm>
          <a:prstGeom prst="rect">
            <a:avLst/>
          </a:prstGeom>
        </p:spPr>
      </p:pic>
      <p:sp>
        <p:nvSpPr>
          <p:cNvPr id="8" name="pole tekstowe 7">
            <a:extLst>
              <a:ext uri="{FF2B5EF4-FFF2-40B4-BE49-F238E27FC236}">
                <a16:creationId xmlns:a16="http://schemas.microsoft.com/office/drawing/2014/main" id="{088776C5-56B1-EECD-6159-97FCE9E1A925}"/>
              </a:ext>
            </a:extLst>
          </p:cNvPr>
          <p:cNvSpPr txBox="1"/>
          <p:nvPr/>
        </p:nvSpPr>
        <p:spPr>
          <a:xfrm>
            <a:off x="4274896" y="4661819"/>
            <a:ext cx="6179744" cy="1015663"/>
          </a:xfrm>
          <a:prstGeom prst="rect">
            <a:avLst/>
          </a:prstGeom>
          <a:noFill/>
        </p:spPr>
        <p:txBody>
          <a:bodyPr wrap="square">
            <a:spAutoFit/>
          </a:bodyPr>
          <a:lstStyle/>
          <a:p>
            <a:r>
              <a:rPr lang="pl-PL" sz="3200" b="1" dirty="0">
                <a:solidFill>
                  <a:srgbClr val="491D6C"/>
                </a:solidFill>
                <a:latin typeface="Proxima Nova" panose="02000506030000020004" pitchFamily="50" charset="0"/>
              </a:rPr>
              <a:t>ERLEADA®  </a:t>
            </a:r>
          </a:p>
          <a:p>
            <a:r>
              <a:rPr lang="pl-PL" sz="2800" dirty="0">
                <a:solidFill>
                  <a:srgbClr val="491D6C"/>
                </a:solidFill>
                <a:latin typeface="Proxima Nova" panose="02000506030000020004" pitchFamily="50" charset="0"/>
              </a:rPr>
              <a:t>- wskazania i mechanizm działania</a:t>
            </a:r>
          </a:p>
        </p:txBody>
      </p:sp>
    </p:spTree>
    <p:extLst>
      <p:ext uri="{BB962C8B-B14F-4D97-AF65-F5344CB8AC3E}">
        <p14:creationId xmlns:p14="http://schemas.microsoft.com/office/powerpoint/2010/main" val="699798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pic>
        <p:nvPicPr>
          <p:cNvPr id="15" name="Symbol zastępczy zawartości 11">
            <a:extLst>
              <a:ext uri="{FF2B5EF4-FFF2-40B4-BE49-F238E27FC236}">
                <a16:creationId xmlns:a16="http://schemas.microsoft.com/office/drawing/2014/main" id="{109B66A4-3377-73AE-8CE7-6893D7F12BC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600198" y="1418692"/>
            <a:ext cx="8991599" cy="4318001"/>
          </a:xfrm>
        </p:spPr>
      </p:pic>
      <p:sp>
        <p:nvSpPr>
          <p:cNvPr id="3" name="pole tekstowe 2">
            <a:extLst>
              <a:ext uri="{FF2B5EF4-FFF2-40B4-BE49-F238E27FC236}">
                <a16:creationId xmlns:a16="http://schemas.microsoft.com/office/drawing/2014/main" id="{FEABF6DA-54D5-8D42-11C8-582823EEE8B8}"/>
              </a:ext>
            </a:extLst>
          </p:cNvPr>
          <p:cNvSpPr txBox="1"/>
          <p:nvPr/>
        </p:nvSpPr>
        <p:spPr>
          <a:xfrm>
            <a:off x="1384297" y="524185"/>
            <a:ext cx="6473827" cy="461665"/>
          </a:xfrm>
          <a:prstGeom prst="rect">
            <a:avLst/>
          </a:prstGeom>
          <a:noFill/>
        </p:spPr>
        <p:txBody>
          <a:bodyPr wrap="square">
            <a:spAutoFit/>
          </a:bodyPr>
          <a:lstStyle/>
          <a:p>
            <a:r>
              <a:rPr lang="pl-PL" sz="2400" b="1" dirty="0">
                <a:solidFill>
                  <a:srgbClr val="491D6C"/>
                </a:solidFill>
                <a:latin typeface="Proxima Nova" panose="02000506030000020004" pitchFamily="50" charset="0"/>
              </a:rPr>
              <a:t>ERLEADA® - wskazania do stosowania</a:t>
            </a:r>
            <a:r>
              <a:rPr lang="pl-PL" sz="2400" b="1" baseline="30000" dirty="0">
                <a:solidFill>
                  <a:srgbClr val="491D6C"/>
                </a:solidFill>
                <a:latin typeface="Proxima Nova" panose="02000506030000020004" pitchFamily="50" charset="0"/>
              </a:rPr>
              <a:t>1</a:t>
            </a:r>
          </a:p>
        </p:txBody>
      </p:sp>
      <p:sp>
        <p:nvSpPr>
          <p:cNvPr id="11" name="pole tekstowe 10">
            <a:extLst>
              <a:ext uri="{FF2B5EF4-FFF2-40B4-BE49-F238E27FC236}">
                <a16:creationId xmlns:a16="http://schemas.microsoft.com/office/drawing/2014/main" id="{56900050-5A2E-BD55-97AF-1C1B6DFE11E1}"/>
              </a:ext>
            </a:extLst>
          </p:cNvPr>
          <p:cNvSpPr txBox="1"/>
          <p:nvPr/>
        </p:nvSpPr>
        <p:spPr>
          <a:xfrm>
            <a:off x="2637764" y="2222260"/>
            <a:ext cx="6916468" cy="1102866"/>
          </a:xfrm>
          <a:prstGeom prst="rect">
            <a:avLst/>
          </a:prstGeom>
          <a:noFill/>
        </p:spPr>
        <p:txBody>
          <a:bodyPr wrap="square">
            <a:spAutoFit/>
          </a:bodyPr>
          <a:lstStyle/>
          <a:p>
            <a:pPr algn="ctr">
              <a:spcBef>
                <a:spcPts val="115"/>
              </a:spcBef>
              <a:spcAft>
                <a:spcPts val="115"/>
              </a:spcAft>
            </a:pPr>
            <a:r>
              <a:rPr lang="pl-PL" sz="1600" b="1" dirty="0">
                <a:solidFill>
                  <a:srgbClr val="491D6C"/>
                </a:solidFill>
                <a:latin typeface="Proxima Nova" panose="02000506030000020004" pitchFamily="50" charset="0"/>
              </a:rPr>
              <a:t>U dorosłych mężczyzn w leczeniu opornego na kastrację raka gruczołu krokowego bez przerzutów (ang. non-</a:t>
            </a:r>
            <a:r>
              <a:rPr lang="pl-PL" sz="1600" b="1" dirty="0" err="1">
                <a:solidFill>
                  <a:srgbClr val="491D6C"/>
                </a:solidFill>
                <a:latin typeface="Proxima Nova" panose="02000506030000020004" pitchFamily="50" charset="0"/>
              </a:rPr>
              <a:t>metastatic</a:t>
            </a:r>
            <a:r>
              <a:rPr lang="pl-PL" sz="1600" b="1" dirty="0">
                <a:solidFill>
                  <a:srgbClr val="491D6C"/>
                </a:solidFill>
                <a:latin typeface="Proxima Nova" panose="02000506030000020004" pitchFamily="50" charset="0"/>
              </a:rPr>
              <a:t> </a:t>
            </a:r>
            <a:r>
              <a:rPr lang="pl-PL" sz="1600" b="1" dirty="0" err="1">
                <a:solidFill>
                  <a:srgbClr val="491D6C"/>
                </a:solidFill>
                <a:latin typeface="Proxima Nova" panose="02000506030000020004" pitchFamily="50" charset="0"/>
              </a:rPr>
              <a:t>castration</a:t>
            </a:r>
            <a:r>
              <a:rPr lang="pl-PL" sz="1600" b="1" dirty="0">
                <a:solidFill>
                  <a:srgbClr val="491D6C"/>
                </a:solidFill>
                <a:latin typeface="Proxima Nova" panose="02000506030000020004" pitchFamily="50" charset="0"/>
              </a:rPr>
              <a:t> </a:t>
            </a:r>
            <a:r>
              <a:rPr lang="pl-PL" sz="1600" b="1" dirty="0" err="1">
                <a:solidFill>
                  <a:srgbClr val="491D6C"/>
                </a:solidFill>
                <a:latin typeface="Proxima Nova" panose="02000506030000020004" pitchFamily="50" charset="0"/>
              </a:rPr>
              <a:t>resistant</a:t>
            </a:r>
            <a:r>
              <a:rPr lang="pl-PL" sz="1600" b="1" dirty="0">
                <a:solidFill>
                  <a:srgbClr val="491D6C"/>
                </a:solidFill>
                <a:latin typeface="Proxima Nova" panose="02000506030000020004" pitchFamily="50" charset="0"/>
              </a:rPr>
              <a:t> </a:t>
            </a:r>
            <a:r>
              <a:rPr lang="pl-PL" sz="1600" b="1" dirty="0" err="1">
                <a:solidFill>
                  <a:srgbClr val="491D6C"/>
                </a:solidFill>
                <a:latin typeface="Proxima Nova" panose="02000506030000020004" pitchFamily="50" charset="0"/>
              </a:rPr>
              <a:t>prostate</a:t>
            </a:r>
            <a:r>
              <a:rPr lang="pl-PL" sz="1600" b="1" dirty="0">
                <a:solidFill>
                  <a:srgbClr val="491D6C"/>
                </a:solidFill>
                <a:latin typeface="Proxima Nova" panose="02000506030000020004" pitchFamily="50" charset="0"/>
              </a:rPr>
              <a:t> </a:t>
            </a:r>
            <a:r>
              <a:rPr lang="pl-PL" sz="1600" b="1" dirty="0" err="1">
                <a:solidFill>
                  <a:srgbClr val="491D6C"/>
                </a:solidFill>
                <a:latin typeface="Proxima Nova" panose="02000506030000020004" pitchFamily="50" charset="0"/>
              </a:rPr>
              <a:t>cancer</a:t>
            </a:r>
            <a:r>
              <a:rPr lang="pl-PL" sz="1600" b="1" dirty="0">
                <a:solidFill>
                  <a:srgbClr val="491D6C"/>
                </a:solidFill>
                <a:latin typeface="Proxima Nova" panose="02000506030000020004" pitchFamily="50" charset="0"/>
              </a:rPr>
              <a:t>, </a:t>
            </a:r>
            <a:r>
              <a:rPr lang="pl-PL" sz="1600" b="1" dirty="0" err="1">
                <a:solidFill>
                  <a:srgbClr val="491D6C"/>
                </a:solidFill>
                <a:latin typeface="Proxima Nova" panose="02000506030000020004" pitchFamily="50" charset="0"/>
              </a:rPr>
              <a:t>nmCRPC</a:t>
            </a:r>
            <a:r>
              <a:rPr lang="pl-PL" sz="1600" b="1" dirty="0">
                <a:solidFill>
                  <a:srgbClr val="491D6C"/>
                </a:solidFill>
                <a:latin typeface="Proxima Nova" panose="02000506030000020004" pitchFamily="50" charset="0"/>
              </a:rPr>
              <a:t>), z dużym ryzykiem wystąpienia przerzutów.</a:t>
            </a:r>
            <a:r>
              <a:rPr lang="pl-PL" sz="1600" b="1" baseline="30000" dirty="0">
                <a:solidFill>
                  <a:srgbClr val="491D6C"/>
                </a:solidFill>
                <a:latin typeface="Proxima Nova" panose="02000506030000020004" pitchFamily="50" charset="0"/>
              </a:rPr>
              <a:t>1</a:t>
            </a:r>
          </a:p>
        </p:txBody>
      </p:sp>
      <p:cxnSp>
        <p:nvCxnSpPr>
          <p:cNvPr id="17" name="Łącznik prosty 16">
            <a:extLst>
              <a:ext uri="{FF2B5EF4-FFF2-40B4-BE49-F238E27FC236}">
                <a16:creationId xmlns:a16="http://schemas.microsoft.com/office/drawing/2014/main" id="{A4E9FCF7-4ECD-4F40-5FD8-771ECBE2BF1C}"/>
              </a:ext>
            </a:extLst>
          </p:cNvPr>
          <p:cNvCxnSpPr>
            <a:cxnSpLocks/>
          </p:cNvCxnSpPr>
          <p:nvPr/>
        </p:nvCxnSpPr>
        <p:spPr>
          <a:xfrm>
            <a:off x="2438398" y="3577693"/>
            <a:ext cx="7315200" cy="0"/>
          </a:xfrm>
          <a:prstGeom prst="line">
            <a:avLst/>
          </a:prstGeom>
          <a:ln w="19050">
            <a:solidFill>
              <a:srgbClr val="491D6C"/>
            </a:solidFill>
          </a:ln>
        </p:spPr>
        <p:style>
          <a:lnRef idx="1">
            <a:schemeClr val="accent1"/>
          </a:lnRef>
          <a:fillRef idx="0">
            <a:schemeClr val="accent1"/>
          </a:fillRef>
          <a:effectRef idx="0">
            <a:schemeClr val="accent1"/>
          </a:effectRef>
          <a:fontRef idx="minor">
            <a:schemeClr val="tx1"/>
          </a:fontRef>
        </p:style>
      </p:cxnSp>
      <p:sp>
        <p:nvSpPr>
          <p:cNvPr id="28" name="pole tekstowe 27">
            <a:extLst>
              <a:ext uri="{FF2B5EF4-FFF2-40B4-BE49-F238E27FC236}">
                <a16:creationId xmlns:a16="http://schemas.microsoft.com/office/drawing/2014/main" id="{C55D4629-1209-5815-C18A-9DAE1296D142}"/>
              </a:ext>
            </a:extLst>
          </p:cNvPr>
          <p:cNvSpPr txBox="1"/>
          <p:nvPr/>
        </p:nvSpPr>
        <p:spPr>
          <a:xfrm>
            <a:off x="1384298" y="6261129"/>
            <a:ext cx="6177280" cy="184666"/>
          </a:xfrm>
          <a:prstGeom prst="rect">
            <a:avLst/>
          </a:prstGeom>
          <a:noFill/>
        </p:spPr>
        <p:txBody>
          <a:bodyPr wrap="square">
            <a:spAutoFit/>
          </a:bodyPr>
          <a:lstStyle/>
          <a:p>
            <a:r>
              <a:rPr lang="pl-PL" sz="600" dirty="0">
                <a:solidFill>
                  <a:srgbClr val="491D6C"/>
                </a:solidFill>
                <a:latin typeface="Proxima Nova" panose="02000506030000020004" pitchFamily="50" charset="0"/>
              </a:rPr>
              <a:t>1. ERLEADA® (</a:t>
            </a:r>
            <a:r>
              <a:rPr lang="pl-PL" sz="600" dirty="0" err="1">
                <a:solidFill>
                  <a:srgbClr val="491D6C"/>
                </a:solidFill>
                <a:latin typeface="Proxima Nova" panose="02000506030000020004" pitchFamily="50" charset="0"/>
              </a:rPr>
              <a:t>apalutamid</a:t>
            </a:r>
            <a:r>
              <a:rPr lang="pl-PL" sz="600" dirty="0">
                <a:solidFill>
                  <a:srgbClr val="491D6C"/>
                </a:solidFill>
                <a:latin typeface="Proxima Nova" panose="02000506030000020004" pitchFamily="50" charset="0"/>
              </a:rPr>
              <a:t>) - Charakterystyka Produktu Leczniczego</a:t>
            </a:r>
          </a:p>
        </p:txBody>
      </p:sp>
      <p:sp>
        <p:nvSpPr>
          <p:cNvPr id="32" name="pole tekstowe 31">
            <a:extLst>
              <a:ext uri="{FF2B5EF4-FFF2-40B4-BE49-F238E27FC236}">
                <a16:creationId xmlns:a16="http://schemas.microsoft.com/office/drawing/2014/main" id="{C5D9E470-45F0-F4C2-8DF5-E9C83BE66948}"/>
              </a:ext>
            </a:extLst>
          </p:cNvPr>
          <p:cNvSpPr txBox="1"/>
          <p:nvPr/>
        </p:nvSpPr>
        <p:spPr>
          <a:xfrm>
            <a:off x="2538080" y="3915137"/>
            <a:ext cx="7115834" cy="1077218"/>
          </a:xfrm>
          <a:prstGeom prst="rect">
            <a:avLst/>
          </a:prstGeom>
          <a:noFill/>
        </p:spPr>
        <p:txBody>
          <a:bodyPr wrap="square">
            <a:spAutoFit/>
          </a:bodyPr>
          <a:lstStyle/>
          <a:p>
            <a:pPr algn="ctr"/>
            <a:r>
              <a:rPr lang="pl-PL" sz="1600" b="1" dirty="0">
                <a:solidFill>
                  <a:srgbClr val="94B200"/>
                </a:solidFill>
                <a:latin typeface="Proxima Nova" panose="02000506030000020004" pitchFamily="50" charset="0"/>
              </a:rPr>
              <a:t>U dorosłych mężczyzn w leczeniu raka gruczołu krokowego </a:t>
            </a:r>
            <a:br>
              <a:rPr lang="pl-PL" sz="1600" b="1" dirty="0">
                <a:solidFill>
                  <a:srgbClr val="94B200"/>
                </a:solidFill>
                <a:latin typeface="Proxima Nova" panose="02000506030000020004" pitchFamily="50" charset="0"/>
              </a:rPr>
            </a:br>
            <a:r>
              <a:rPr lang="pl-PL" sz="1600" b="1" dirty="0">
                <a:solidFill>
                  <a:srgbClr val="94B200"/>
                </a:solidFill>
                <a:latin typeface="Proxima Nova" panose="02000506030000020004" pitchFamily="50" charset="0"/>
              </a:rPr>
              <a:t>z przerzutami, wrażliwego na hormony (ang. </a:t>
            </a:r>
            <a:r>
              <a:rPr lang="pl-PL" sz="1600" b="1" dirty="0" err="1">
                <a:solidFill>
                  <a:srgbClr val="94B200"/>
                </a:solidFill>
                <a:latin typeface="Proxima Nova" panose="02000506030000020004" pitchFamily="50" charset="0"/>
              </a:rPr>
              <a:t>metastatic</a:t>
            </a:r>
            <a:r>
              <a:rPr lang="pl-PL" sz="1600" b="1" dirty="0">
                <a:solidFill>
                  <a:srgbClr val="94B200"/>
                </a:solidFill>
                <a:latin typeface="Proxima Nova" panose="02000506030000020004" pitchFamily="50" charset="0"/>
              </a:rPr>
              <a:t> </a:t>
            </a:r>
            <a:r>
              <a:rPr lang="pl-PL" sz="1600" b="1" dirty="0" err="1">
                <a:solidFill>
                  <a:srgbClr val="94B200"/>
                </a:solidFill>
                <a:latin typeface="Proxima Nova" panose="02000506030000020004" pitchFamily="50" charset="0"/>
              </a:rPr>
              <a:t>hormone</a:t>
            </a:r>
            <a:r>
              <a:rPr lang="pl-PL" sz="1600" b="1" dirty="0">
                <a:solidFill>
                  <a:srgbClr val="94B200"/>
                </a:solidFill>
                <a:latin typeface="Proxima Nova" panose="02000506030000020004" pitchFamily="50" charset="0"/>
              </a:rPr>
              <a:t> </a:t>
            </a:r>
            <a:r>
              <a:rPr lang="pl-PL" sz="1600" b="1" dirty="0" err="1">
                <a:solidFill>
                  <a:srgbClr val="94B200"/>
                </a:solidFill>
                <a:latin typeface="Proxima Nova" panose="02000506030000020004" pitchFamily="50" charset="0"/>
              </a:rPr>
              <a:t>sensitive</a:t>
            </a:r>
            <a:r>
              <a:rPr lang="pl-PL" sz="1600" b="1" dirty="0">
                <a:solidFill>
                  <a:srgbClr val="94B200"/>
                </a:solidFill>
                <a:latin typeface="Proxima Nova" panose="02000506030000020004" pitchFamily="50" charset="0"/>
              </a:rPr>
              <a:t> </a:t>
            </a:r>
            <a:r>
              <a:rPr lang="pl-PL" sz="1600" b="1" dirty="0" err="1">
                <a:solidFill>
                  <a:srgbClr val="94B200"/>
                </a:solidFill>
                <a:latin typeface="Proxima Nova" panose="02000506030000020004" pitchFamily="50" charset="0"/>
              </a:rPr>
              <a:t>prostate</a:t>
            </a:r>
            <a:r>
              <a:rPr lang="pl-PL" sz="1600" b="1" dirty="0">
                <a:solidFill>
                  <a:srgbClr val="94B200"/>
                </a:solidFill>
                <a:latin typeface="Proxima Nova" panose="02000506030000020004" pitchFamily="50" charset="0"/>
              </a:rPr>
              <a:t> </a:t>
            </a:r>
            <a:r>
              <a:rPr lang="pl-PL" sz="1600" b="1" dirty="0" err="1">
                <a:solidFill>
                  <a:srgbClr val="94B200"/>
                </a:solidFill>
                <a:latin typeface="Proxima Nova" panose="02000506030000020004" pitchFamily="50" charset="0"/>
              </a:rPr>
              <a:t>cancer</a:t>
            </a:r>
            <a:r>
              <a:rPr lang="pl-PL" sz="1600" b="1" dirty="0">
                <a:solidFill>
                  <a:srgbClr val="94B200"/>
                </a:solidFill>
                <a:latin typeface="Proxima Nova" panose="02000506030000020004" pitchFamily="50" charset="0"/>
              </a:rPr>
              <a:t>, </a:t>
            </a:r>
            <a:r>
              <a:rPr lang="pl-PL" sz="1600" b="1" dirty="0" err="1">
                <a:solidFill>
                  <a:srgbClr val="94B200"/>
                </a:solidFill>
                <a:latin typeface="Proxima Nova" panose="02000506030000020004" pitchFamily="50" charset="0"/>
              </a:rPr>
              <a:t>mHSPC</a:t>
            </a:r>
            <a:r>
              <a:rPr lang="pl-PL" sz="1600" b="1" dirty="0">
                <a:solidFill>
                  <a:srgbClr val="94B200"/>
                </a:solidFill>
                <a:latin typeface="Proxima Nova" panose="02000506030000020004" pitchFamily="50" charset="0"/>
              </a:rPr>
              <a:t>) w skojarzeniu z terapią supresji androgenowej (ang. Androgen </a:t>
            </a:r>
            <a:r>
              <a:rPr lang="pl-PL" sz="1600" b="1" dirty="0" err="1">
                <a:solidFill>
                  <a:srgbClr val="94B200"/>
                </a:solidFill>
                <a:latin typeface="Proxima Nova" panose="02000506030000020004" pitchFamily="50" charset="0"/>
              </a:rPr>
              <a:t>Deprivation</a:t>
            </a:r>
            <a:r>
              <a:rPr lang="pl-PL" sz="1600" b="1" dirty="0">
                <a:solidFill>
                  <a:srgbClr val="94B200"/>
                </a:solidFill>
                <a:latin typeface="Proxima Nova" panose="02000506030000020004" pitchFamily="50" charset="0"/>
              </a:rPr>
              <a:t> </a:t>
            </a:r>
            <a:r>
              <a:rPr lang="pl-PL" sz="1600" b="1" dirty="0" err="1">
                <a:solidFill>
                  <a:srgbClr val="94B200"/>
                </a:solidFill>
                <a:latin typeface="Proxima Nova" panose="02000506030000020004" pitchFamily="50" charset="0"/>
              </a:rPr>
              <a:t>Therapy</a:t>
            </a:r>
            <a:r>
              <a:rPr lang="pl-PL" sz="1600" b="1" dirty="0">
                <a:solidFill>
                  <a:srgbClr val="94B200"/>
                </a:solidFill>
                <a:latin typeface="Proxima Nova" panose="02000506030000020004" pitchFamily="50" charset="0"/>
              </a:rPr>
              <a:t>, ADT1).</a:t>
            </a:r>
            <a:r>
              <a:rPr lang="pl-PL" sz="1600" b="1" baseline="30000" dirty="0">
                <a:solidFill>
                  <a:srgbClr val="94B200"/>
                </a:solidFill>
                <a:latin typeface="Proxima Nova" panose="02000506030000020004" pitchFamily="50" charset="0"/>
              </a:rPr>
              <a:t>1</a:t>
            </a:r>
          </a:p>
        </p:txBody>
      </p:sp>
    </p:spTree>
    <p:extLst>
      <p:ext uri="{BB962C8B-B14F-4D97-AF65-F5344CB8AC3E}">
        <p14:creationId xmlns:p14="http://schemas.microsoft.com/office/powerpoint/2010/main" val="9498711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sp>
        <p:nvSpPr>
          <p:cNvPr id="3" name="pole tekstowe 2">
            <a:extLst>
              <a:ext uri="{FF2B5EF4-FFF2-40B4-BE49-F238E27FC236}">
                <a16:creationId xmlns:a16="http://schemas.microsoft.com/office/drawing/2014/main" id="{FEABF6DA-54D5-8D42-11C8-582823EEE8B8}"/>
              </a:ext>
            </a:extLst>
          </p:cNvPr>
          <p:cNvSpPr txBox="1"/>
          <p:nvPr/>
        </p:nvSpPr>
        <p:spPr>
          <a:xfrm>
            <a:off x="1384298" y="151141"/>
            <a:ext cx="6177280" cy="830997"/>
          </a:xfrm>
          <a:prstGeom prst="rect">
            <a:avLst/>
          </a:prstGeom>
          <a:noFill/>
        </p:spPr>
        <p:txBody>
          <a:bodyPr wrap="square">
            <a:spAutoFit/>
          </a:bodyPr>
          <a:lstStyle/>
          <a:p>
            <a:r>
              <a:rPr lang="pl-PL" sz="2400" b="1" dirty="0">
                <a:solidFill>
                  <a:srgbClr val="491D6C"/>
                </a:solidFill>
                <a:latin typeface="Proxima Nova" panose="02000506030000020004" pitchFamily="50" charset="0"/>
              </a:rPr>
              <a:t>Mechanizm działania </a:t>
            </a:r>
          </a:p>
          <a:p>
            <a:r>
              <a:rPr lang="pl-PL" sz="2400" b="1" dirty="0">
                <a:solidFill>
                  <a:srgbClr val="491D6C"/>
                </a:solidFill>
                <a:latin typeface="Proxima Nova" panose="02000506030000020004" pitchFamily="50" charset="0"/>
              </a:rPr>
              <a:t>produktu leczniczego ERLEADA®</a:t>
            </a:r>
            <a:r>
              <a:rPr lang="pl-PL" sz="2400" b="1" baseline="30000" dirty="0">
                <a:solidFill>
                  <a:srgbClr val="491D6C"/>
                </a:solidFill>
                <a:latin typeface="Proxima Nova" panose="02000506030000020004" pitchFamily="50" charset="0"/>
              </a:rPr>
              <a:t>1</a:t>
            </a:r>
          </a:p>
        </p:txBody>
      </p:sp>
      <p:sp>
        <p:nvSpPr>
          <p:cNvPr id="28" name="pole tekstowe 27">
            <a:extLst>
              <a:ext uri="{FF2B5EF4-FFF2-40B4-BE49-F238E27FC236}">
                <a16:creationId xmlns:a16="http://schemas.microsoft.com/office/drawing/2014/main" id="{C55D4629-1209-5815-C18A-9DAE1296D142}"/>
              </a:ext>
            </a:extLst>
          </p:cNvPr>
          <p:cNvSpPr txBox="1"/>
          <p:nvPr/>
        </p:nvSpPr>
        <p:spPr>
          <a:xfrm>
            <a:off x="1384298" y="6261129"/>
            <a:ext cx="6177280" cy="461665"/>
          </a:xfrm>
          <a:prstGeom prst="rect">
            <a:avLst/>
          </a:prstGeom>
          <a:noFill/>
        </p:spPr>
        <p:txBody>
          <a:bodyPr wrap="square">
            <a:spAutoFit/>
          </a:bodyPr>
          <a:lstStyle/>
          <a:p>
            <a:r>
              <a:rPr lang="pl-PL" sz="600" dirty="0">
                <a:solidFill>
                  <a:srgbClr val="491D6C"/>
                </a:solidFill>
                <a:latin typeface="Proxima Nova" panose="02000506030000020004" pitchFamily="50" charset="0"/>
              </a:rPr>
              <a:t>AR=receptor androgenowy; DNA=kwas dezoksyrybonukleinowy</a:t>
            </a:r>
          </a:p>
          <a:p>
            <a:r>
              <a:rPr lang="pl-PL" sz="600" dirty="0">
                <a:solidFill>
                  <a:srgbClr val="491D6C"/>
                </a:solidFill>
                <a:latin typeface="Proxima Nova" panose="02000506030000020004" pitchFamily="50" charset="0"/>
              </a:rPr>
              <a:t>* Dane z mysiego modelu </a:t>
            </a:r>
            <a:r>
              <a:rPr lang="pl-PL" sz="600" dirty="0" err="1">
                <a:solidFill>
                  <a:srgbClr val="491D6C"/>
                </a:solidFill>
                <a:latin typeface="Proxima Nova" panose="02000506030000020004" pitchFamily="50" charset="0"/>
              </a:rPr>
              <a:t>ksenograftowego</a:t>
            </a:r>
            <a:r>
              <a:rPr lang="pl-PL" sz="600" dirty="0">
                <a:solidFill>
                  <a:srgbClr val="491D6C"/>
                </a:solidFill>
                <a:latin typeface="Proxima Nova" panose="02000506030000020004" pitchFamily="50" charset="0"/>
              </a:rPr>
              <a:t> ludzkiego CRPC.3</a:t>
            </a:r>
          </a:p>
          <a:p>
            <a:r>
              <a:rPr lang="pl-PL" sz="600" dirty="0">
                <a:solidFill>
                  <a:srgbClr val="491D6C"/>
                </a:solidFill>
                <a:latin typeface="Proxima Nova" panose="02000506030000020004" pitchFamily="50" charset="0"/>
              </a:rPr>
              <a:t>1.  ERLEADA® (</a:t>
            </a:r>
            <a:r>
              <a:rPr lang="pl-PL" sz="600" dirty="0" err="1">
                <a:solidFill>
                  <a:srgbClr val="491D6C"/>
                </a:solidFill>
                <a:latin typeface="Proxima Nova" panose="02000506030000020004" pitchFamily="50" charset="0"/>
              </a:rPr>
              <a:t>apalutamid</a:t>
            </a:r>
            <a:r>
              <a:rPr lang="pl-PL" sz="600" dirty="0">
                <a:solidFill>
                  <a:srgbClr val="491D6C"/>
                </a:solidFill>
                <a:latin typeface="Proxima Nova" panose="02000506030000020004" pitchFamily="50" charset="0"/>
              </a:rPr>
              <a:t>) - Charakterystyka Produktu Leczniczego,</a:t>
            </a:r>
          </a:p>
          <a:p>
            <a:r>
              <a:rPr lang="pl-PL" sz="600" dirty="0">
                <a:solidFill>
                  <a:srgbClr val="491D6C"/>
                </a:solidFill>
                <a:latin typeface="Proxima Nova" panose="02000506030000020004" pitchFamily="50" charset="0"/>
              </a:rPr>
              <a:t>2. Hahn AW, i </a:t>
            </a:r>
            <a:r>
              <a:rPr lang="pl-PL" sz="600" dirty="0" err="1">
                <a:solidFill>
                  <a:srgbClr val="491D6C"/>
                </a:solidFill>
                <a:latin typeface="Proxima Nova" panose="02000506030000020004" pitchFamily="50" charset="0"/>
              </a:rPr>
              <a:t>wsp</a:t>
            </a:r>
            <a:r>
              <a:rPr lang="pl-PL" sz="600" dirty="0">
                <a:solidFill>
                  <a:srgbClr val="491D6C"/>
                </a:solidFill>
                <a:latin typeface="Proxima Nova" panose="02000506030000020004" pitchFamily="50" charset="0"/>
              </a:rPr>
              <a:t>. American </a:t>
            </a:r>
            <a:r>
              <a:rPr lang="pl-PL" sz="600" dirty="0" err="1">
                <a:solidFill>
                  <a:srgbClr val="491D6C"/>
                </a:solidFill>
                <a:latin typeface="Proxima Nova" panose="02000506030000020004" pitchFamily="50" charset="0"/>
              </a:rPr>
              <a:t>Society</a:t>
            </a:r>
            <a:r>
              <a:rPr lang="pl-PL" sz="600" dirty="0">
                <a:solidFill>
                  <a:srgbClr val="491D6C"/>
                </a:solidFill>
                <a:latin typeface="Proxima Nova" panose="02000506030000020004" pitchFamily="50" charset="0"/>
              </a:rPr>
              <a:t> of </a:t>
            </a:r>
            <a:r>
              <a:rPr lang="pl-PL" sz="600" dirty="0" err="1">
                <a:solidFill>
                  <a:srgbClr val="491D6C"/>
                </a:solidFill>
                <a:latin typeface="Proxima Nova" panose="02000506030000020004" pitchFamily="50" charset="0"/>
              </a:rPr>
              <a:t>Clinical</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Oncology</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Educational</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Book</a:t>
            </a:r>
            <a:r>
              <a:rPr lang="pl-PL" sz="600" dirty="0">
                <a:solidFill>
                  <a:srgbClr val="491D6C"/>
                </a:solidFill>
                <a:latin typeface="Proxima Nova" panose="02000506030000020004" pitchFamily="50" charset="0"/>
              </a:rPr>
              <a:t> 38 (May 23, 2018):363–71. 3. </a:t>
            </a:r>
            <a:r>
              <a:rPr lang="pl-PL" sz="600" dirty="0" err="1">
                <a:solidFill>
                  <a:srgbClr val="491D6C"/>
                </a:solidFill>
                <a:latin typeface="Proxima Nova" panose="02000506030000020004" pitchFamily="50" charset="0"/>
              </a:rPr>
              <a:t>Clegg</a:t>
            </a:r>
            <a:r>
              <a:rPr lang="pl-PL" sz="600" dirty="0">
                <a:solidFill>
                  <a:srgbClr val="491D6C"/>
                </a:solidFill>
                <a:latin typeface="Proxima Nova" panose="02000506030000020004" pitchFamily="50" charset="0"/>
              </a:rPr>
              <a:t> NJ, i </a:t>
            </a:r>
            <a:r>
              <a:rPr lang="pl-PL" sz="600" dirty="0" err="1">
                <a:solidFill>
                  <a:srgbClr val="491D6C"/>
                </a:solidFill>
                <a:latin typeface="Proxima Nova" panose="02000506030000020004" pitchFamily="50" charset="0"/>
              </a:rPr>
              <a:t>wsp</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Cancer</a:t>
            </a:r>
            <a:r>
              <a:rPr lang="pl-PL" sz="600" dirty="0">
                <a:solidFill>
                  <a:srgbClr val="491D6C"/>
                </a:solidFill>
                <a:latin typeface="Proxima Nova" panose="02000506030000020004" pitchFamily="50" charset="0"/>
              </a:rPr>
              <a:t> Res. 2012;72(6):1494–503.</a:t>
            </a:r>
          </a:p>
        </p:txBody>
      </p:sp>
      <p:pic>
        <p:nvPicPr>
          <p:cNvPr id="8" name="Obraz 7">
            <a:extLst>
              <a:ext uri="{FF2B5EF4-FFF2-40B4-BE49-F238E27FC236}">
                <a16:creationId xmlns:a16="http://schemas.microsoft.com/office/drawing/2014/main" id="{CEF4A5AE-F86D-3798-BB91-6977F704BB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9217" y="1017782"/>
            <a:ext cx="8333566" cy="5243347"/>
          </a:xfrm>
          <a:prstGeom prst="rect">
            <a:avLst/>
          </a:prstGeom>
        </p:spPr>
      </p:pic>
      <p:sp>
        <p:nvSpPr>
          <p:cNvPr id="10" name="pole tekstowe 9">
            <a:extLst>
              <a:ext uri="{FF2B5EF4-FFF2-40B4-BE49-F238E27FC236}">
                <a16:creationId xmlns:a16="http://schemas.microsoft.com/office/drawing/2014/main" id="{79E9394B-E4E3-07BE-7BEE-30FCB04910F2}"/>
              </a:ext>
            </a:extLst>
          </p:cNvPr>
          <p:cNvSpPr txBox="1"/>
          <p:nvPr/>
        </p:nvSpPr>
        <p:spPr>
          <a:xfrm>
            <a:off x="7223760" y="4925433"/>
            <a:ext cx="1605280" cy="461665"/>
          </a:xfrm>
          <a:prstGeom prst="rect">
            <a:avLst/>
          </a:prstGeom>
          <a:noFill/>
        </p:spPr>
        <p:txBody>
          <a:bodyPr wrap="square">
            <a:spAutoFit/>
          </a:bodyPr>
          <a:lstStyle/>
          <a:p>
            <a:r>
              <a:rPr lang="pl-PL" sz="600" dirty="0">
                <a:solidFill>
                  <a:schemeClr val="bg1"/>
                </a:solidFill>
                <a:latin typeface="Proxima Nova" panose="02000506030000020004" pitchFamily="50" charset="0"/>
              </a:rPr>
              <a:t>…co uniemożliwia translokację kompleksu </a:t>
            </a:r>
          </a:p>
          <a:p>
            <a:r>
              <a:rPr lang="pl-PL" sz="600" dirty="0">
                <a:solidFill>
                  <a:schemeClr val="bg1"/>
                </a:solidFill>
                <a:latin typeface="Proxima Nova" panose="02000506030000020004" pitchFamily="50" charset="0"/>
              </a:rPr>
              <a:t>AR do jądra komórkowego i hamuje jego wiązanie się z DNA, tym samym blokując transkrypcję inicjowaną przez AR.</a:t>
            </a:r>
          </a:p>
        </p:txBody>
      </p:sp>
      <p:sp>
        <p:nvSpPr>
          <p:cNvPr id="12" name="pole tekstowe 11">
            <a:extLst>
              <a:ext uri="{FF2B5EF4-FFF2-40B4-BE49-F238E27FC236}">
                <a16:creationId xmlns:a16="http://schemas.microsoft.com/office/drawing/2014/main" id="{CD938E15-D1E6-DB20-2A9F-0549063B1CB0}"/>
              </a:ext>
            </a:extLst>
          </p:cNvPr>
          <p:cNvSpPr txBox="1"/>
          <p:nvPr/>
        </p:nvSpPr>
        <p:spPr>
          <a:xfrm>
            <a:off x="7223760" y="4151115"/>
            <a:ext cx="1605280" cy="276999"/>
          </a:xfrm>
          <a:prstGeom prst="rect">
            <a:avLst/>
          </a:prstGeom>
          <a:noFill/>
        </p:spPr>
        <p:txBody>
          <a:bodyPr wrap="square">
            <a:spAutoFit/>
          </a:bodyPr>
          <a:lstStyle/>
          <a:p>
            <a:r>
              <a:rPr lang="pl-PL" sz="600" dirty="0">
                <a:solidFill>
                  <a:schemeClr val="bg1"/>
                </a:solidFill>
                <a:latin typeface="Proxima Nova" panose="02000506030000020004" pitchFamily="50" charset="0"/>
              </a:rPr>
              <a:t>…i zapobieganie aktywacji receptora </a:t>
            </a:r>
          </a:p>
          <a:p>
            <a:r>
              <a:rPr lang="pl-PL" sz="600" dirty="0">
                <a:solidFill>
                  <a:schemeClr val="bg1"/>
                </a:solidFill>
                <a:latin typeface="Proxima Nova" panose="02000506030000020004" pitchFamily="50" charset="0"/>
              </a:rPr>
              <a:t>poprzez wiązanie androgenów…</a:t>
            </a:r>
          </a:p>
        </p:txBody>
      </p:sp>
      <p:sp>
        <p:nvSpPr>
          <p:cNvPr id="13" name="pole tekstowe 12">
            <a:extLst>
              <a:ext uri="{FF2B5EF4-FFF2-40B4-BE49-F238E27FC236}">
                <a16:creationId xmlns:a16="http://schemas.microsoft.com/office/drawing/2014/main" id="{D7DBA8DD-DB0C-2309-6397-CBD5CD392E54}"/>
              </a:ext>
            </a:extLst>
          </p:cNvPr>
          <p:cNvSpPr txBox="1"/>
          <p:nvPr/>
        </p:nvSpPr>
        <p:spPr>
          <a:xfrm>
            <a:off x="7188200" y="3522375"/>
            <a:ext cx="1640840" cy="369332"/>
          </a:xfrm>
          <a:prstGeom prst="rect">
            <a:avLst/>
          </a:prstGeom>
          <a:noFill/>
        </p:spPr>
        <p:txBody>
          <a:bodyPr wrap="square">
            <a:spAutoFit/>
          </a:bodyPr>
          <a:lstStyle/>
          <a:p>
            <a:r>
              <a:rPr lang="pl-PL" sz="600" dirty="0">
                <a:solidFill>
                  <a:schemeClr val="bg1"/>
                </a:solidFill>
                <a:latin typeface="Proxima Nova" panose="02000506030000020004" pitchFamily="50" charset="0"/>
              </a:rPr>
              <a:t>...wiązanie się bezpośrednio z domeną wiążącą ligand receptora androgenowego...</a:t>
            </a:r>
          </a:p>
        </p:txBody>
      </p:sp>
      <p:sp>
        <p:nvSpPr>
          <p:cNvPr id="14" name="pole tekstowe 13">
            <a:extLst>
              <a:ext uri="{FF2B5EF4-FFF2-40B4-BE49-F238E27FC236}">
                <a16:creationId xmlns:a16="http://schemas.microsoft.com/office/drawing/2014/main" id="{CB16CFA5-C823-69DB-AB77-DD6D11B7D521}"/>
              </a:ext>
            </a:extLst>
          </p:cNvPr>
          <p:cNvSpPr txBox="1"/>
          <p:nvPr/>
        </p:nvSpPr>
        <p:spPr>
          <a:xfrm>
            <a:off x="7188200" y="2904619"/>
            <a:ext cx="1640840" cy="369332"/>
          </a:xfrm>
          <a:prstGeom prst="rect">
            <a:avLst/>
          </a:prstGeom>
          <a:noFill/>
        </p:spPr>
        <p:txBody>
          <a:bodyPr wrap="square">
            <a:spAutoFit/>
          </a:bodyPr>
          <a:lstStyle/>
          <a:p>
            <a:r>
              <a:rPr lang="pl-PL" sz="600" dirty="0">
                <a:solidFill>
                  <a:schemeClr val="bg1"/>
                </a:solidFill>
                <a:latin typeface="Proxima Nova" panose="02000506030000020004" pitchFamily="50" charset="0"/>
              </a:rPr>
              <a:t>ERLEADA® zakłóca na wczesnym etapie funkcjonowanie szlaku sygnałowego androgenów poprzez…</a:t>
            </a:r>
          </a:p>
        </p:txBody>
      </p:sp>
      <p:sp>
        <p:nvSpPr>
          <p:cNvPr id="16" name="pole tekstowe 15">
            <a:extLst>
              <a:ext uri="{FF2B5EF4-FFF2-40B4-BE49-F238E27FC236}">
                <a16:creationId xmlns:a16="http://schemas.microsoft.com/office/drawing/2014/main" id="{4AB9142B-D85B-7222-2B18-0682E4915223}"/>
              </a:ext>
            </a:extLst>
          </p:cNvPr>
          <p:cNvSpPr txBox="1"/>
          <p:nvPr/>
        </p:nvSpPr>
        <p:spPr>
          <a:xfrm>
            <a:off x="7188200" y="1626777"/>
            <a:ext cx="1940560" cy="907941"/>
          </a:xfrm>
          <a:prstGeom prst="rect">
            <a:avLst/>
          </a:prstGeom>
          <a:noFill/>
        </p:spPr>
        <p:txBody>
          <a:bodyPr wrap="square">
            <a:spAutoFit/>
          </a:bodyPr>
          <a:lstStyle/>
          <a:p>
            <a:pPr>
              <a:spcAft>
                <a:spcPts val="150"/>
              </a:spcAft>
            </a:pPr>
            <a:r>
              <a:rPr lang="pl-PL" sz="600" b="1" dirty="0">
                <a:solidFill>
                  <a:schemeClr val="bg1"/>
                </a:solidFill>
                <a:latin typeface="Proxima Nova" panose="02000506030000020004" pitchFamily="50" charset="0"/>
              </a:rPr>
              <a:t>Produkt leczniczy ERLEADA®</a:t>
            </a:r>
          </a:p>
          <a:p>
            <a:pPr>
              <a:spcAft>
                <a:spcPts val="150"/>
              </a:spcAft>
            </a:pPr>
            <a:r>
              <a:rPr lang="pl-PL" sz="600" dirty="0">
                <a:solidFill>
                  <a:schemeClr val="bg1"/>
                </a:solidFill>
                <a:latin typeface="Proxima Nova" panose="02000506030000020004" pitchFamily="50" charset="0"/>
              </a:rPr>
              <a:t>został zaprojektowany w taki sposób, aby selektywnie i nieodwracalnie wiązał się z AR</a:t>
            </a:r>
            <a:r>
              <a:rPr lang="pl-PL" sz="600" baseline="30000" dirty="0">
                <a:solidFill>
                  <a:schemeClr val="bg1"/>
                </a:solidFill>
                <a:latin typeface="Proxima Nova" panose="02000506030000020004" pitchFamily="50" charset="0"/>
              </a:rPr>
              <a:t>2</a:t>
            </a:r>
          </a:p>
          <a:p>
            <a:pPr>
              <a:spcAft>
                <a:spcPts val="150"/>
              </a:spcAft>
            </a:pPr>
            <a:r>
              <a:rPr lang="pl-PL" sz="600" dirty="0">
                <a:solidFill>
                  <a:schemeClr val="bg1"/>
                </a:solidFill>
                <a:latin typeface="Proxima Nova" panose="02000506030000020004" pitchFamily="50" charset="0"/>
              </a:rPr>
              <a:t>w modelu mysim uzyskał wyższy stosunek stężenia w guzie do stężenia w osoczu w porównaniu </a:t>
            </a:r>
            <a:br>
              <a:rPr lang="pl-PL" sz="600" dirty="0">
                <a:solidFill>
                  <a:schemeClr val="bg1"/>
                </a:solidFill>
                <a:latin typeface="Proxima Nova" panose="02000506030000020004" pitchFamily="50" charset="0"/>
              </a:rPr>
            </a:br>
            <a:r>
              <a:rPr lang="pl-PL" sz="600" dirty="0">
                <a:solidFill>
                  <a:schemeClr val="bg1"/>
                </a:solidFill>
                <a:latin typeface="Proxima Nova" panose="02000506030000020004" pitchFamily="50" charset="0"/>
              </a:rPr>
              <a:t>z enzalutamidem</a:t>
            </a:r>
            <a:r>
              <a:rPr lang="pl-PL" sz="600" baseline="30000" dirty="0">
                <a:solidFill>
                  <a:schemeClr val="bg1"/>
                </a:solidFill>
                <a:latin typeface="Proxima Nova" panose="02000506030000020004" pitchFamily="50" charset="0"/>
              </a:rPr>
              <a:t>3</a:t>
            </a:r>
          </a:p>
          <a:p>
            <a:r>
              <a:rPr lang="pl-PL" sz="600" dirty="0">
                <a:solidFill>
                  <a:schemeClr val="bg1"/>
                </a:solidFill>
                <a:latin typeface="Proxima Nova" panose="02000506030000020004" pitchFamily="50" charset="0"/>
              </a:rPr>
              <a:t>skutecznie utrzymuje działanie antagonistyczne pomimo </a:t>
            </a:r>
            <a:r>
              <a:rPr lang="pl-PL" sz="600" dirty="0" err="1">
                <a:solidFill>
                  <a:schemeClr val="bg1"/>
                </a:solidFill>
                <a:latin typeface="Proxima Nova" panose="02000506030000020004" pitchFamily="50" charset="0"/>
              </a:rPr>
              <a:t>nadekspresji</a:t>
            </a:r>
            <a:r>
              <a:rPr lang="pl-PL" sz="600" dirty="0">
                <a:solidFill>
                  <a:schemeClr val="bg1"/>
                </a:solidFill>
                <a:latin typeface="Proxima Nova" panose="02000506030000020004" pitchFamily="50" charset="0"/>
              </a:rPr>
              <a:t> AR</a:t>
            </a:r>
            <a:r>
              <a:rPr lang="pl-PL" sz="600" baseline="30000" dirty="0">
                <a:solidFill>
                  <a:schemeClr val="bg1"/>
                </a:solidFill>
                <a:latin typeface="Proxima Nova" panose="02000506030000020004" pitchFamily="50" charset="0"/>
              </a:rPr>
              <a:t>3</a:t>
            </a:r>
          </a:p>
        </p:txBody>
      </p:sp>
      <p:sp>
        <p:nvSpPr>
          <p:cNvPr id="19" name="Owal 18">
            <a:extLst>
              <a:ext uri="{FF2B5EF4-FFF2-40B4-BE49-F238E27FC236}">
                <a16:creationId xmlns:a16="http://schemas.microsoft.com/office/drawing/2014/main" id="{08AC36E7-8CBA-9DB5-CFCE-03C929A2AF0F}"/>
              </a:ext>
            </a:extLst>
          </p:cNvPr>
          <p:cNvSpPr/>
          <p:nvPr/>
        </p:nvSpPr>
        <p:spPr>
          <a:xfrm>
            <a:off x="7200899" y="1822152"/>
            <a:ext cx="45719" cy="4571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Owal 19">
            <a:extLst>
              <a:ext uri="{FF2B5EF4-FFF2-40B4-BE49-F238E27FC236}">
                <a16:creationId xmlns:a16="http://schemas.microsoft.com/office/drawing/2014/main" id="{EB588EB7-F15A-ED86-C5DD-2B1DBFAB5329}"/>
              </a:ext>
            </a:extLst>
          </p:cNvPr>
          <p:cNvSpPr/>
          <p:nvPr/>
        </p:nvSpPr>
        <p:spPr>
          <a:xfrm>
            <a:off x="7200899" y="2035028"/>
            <a:ext cx="45719" cy="4571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Owal 20">
            <a:extLst>
              <a:ext uri="{FF2B5EF4-FFF2-40B4-BE49-F238E27FC236}">
                <a16:creationId xmlns:a16="http://schemas.microsoft.com/office/drawing/2014/main" id="{033F0FDC-659A-A5DE-CD06-C1762FA836FB}"/>
              </a:ext>
            </a:extLst>
          </p:cNvPr>
          <p:cNvSpPr/>
          <p:nvPr/>
        </p:nvSpPr>
        <p:spPr>
          <a:xfrm>
            <a:off x="7200900" y="2325329"/>
            <a:ext cx="45719" cy="4571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6714091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6">
            <a:extLst>
              <a:ext uri="{FF2B5EF4-FFF2-40B4-BE49-F238E27FC236}">
                <a16:creationId xmlns:a16="http://schemas.microsoft.com/office/drawing/2014/main" id="{9A8B0938-8A07-934D-684D-D90F85709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4"/>
          </a:xfrm>
          <a:prstGeom prst="rect">
            <a:avLst/>
          </a:prstGeom>
        </p:spPr>
      </p:pic>
      <p:pic>
        <p:nvPicPr>
          <p:cNvPr id="5" name="Obraz 4">
            <a:extLst>
              <a:ext uri="{FF2B5EF4-FFF2-40B4-BE49-F238E27FC236}">
                <a16:creationId xmlns:a16="http://schemas.microsoft.com/office/drawing/2014/main" id="{6B70A2A1-F45E-98F6-2188-DEBFD7C01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294" y="6319190"/>
            <a:ext cx="1116106" cy="378036"/>
          </a:xfrm>
          <a:prstGeom prst="rect">
            <a:avLst/>
          </a:prstGeom>
        </p:spPr>
      </p:pic>
      <p:pic>
        <p:nvPicPr>
          <p:cNvPr id="15" name="Symbol zastępczy zawartości 11">
            <a:extLst>
              <a:ext uri="{FF2B5EF4-FFF2-40B4-BE49-F238E27FC236}">
                <a16:creationId xmlns:a16="http://schemas.microsoft.com/office/drawing/2014/main" id="{109B66A4-3377-73AE-8CE7-6893D7F12BC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362781" y="1055916"/>
            <a:ext cx="9804400" cy="5205213"/>
          </a:xfrm>
        </p:spPr>
      </p:pic>
      <p:sp>
        <p:nvSpPr>
          <p:cNvPr id="3" name="pole tekstowe 2">
            <a:extLst>
              <a:ext uri="{FF2B5EF4-FFF2-40B4-BE49-F238E27FC236}">
                <a16:creationId xmlns:a16="http://schemas.microsoft.com/office/drawing/2014/main" id="{FEABF6DA-54D5-8D42-11C8-582823EEE8B8}"/>
              </a:ext>
            </a:extLst>
          </p:cNvPr>
          <p:cNvSpPr txBox="1"/>
          <p:nvPr/>
        </p:nvSpPr>
        <p:spPr>
          <a:xfrm>
            <a:off x="1384297" y="274374"/>
            <a:ext cx="9636127" cy="830997"/>
          </a:xfrm>
          <a:prstGeom prst="rect">
            <a:avLst/>
          </a:prstGeom>
          <a:noFill/>
        </p:spPr>
        <p:txBody>
          <a:bodyPr wrap="square">
            <a:spAutoFit/>
          </a:bodyPr>
          <a:lstStyle/>
          <a:p>
            <a:r>
              <a:rPr lang="pl-PL" sz="2400" b="1" dirty="0">
                <a:solidFill>
                  <a:srgbClr val="491D6C"/>
                </a:solidFill>
                <a:latin typeface="Proxima Nova" panose="02000506030000020004" pitchFamily="50" charset="0"/>
              </a:rPr>
              <a:t>Pacjentów z </a:t>
            </a:r>
            <a:r>
              <a:rPr lang="pl-PL" sz="2400" b="1" dirty="0" err="1">
                <a:solidFill>
                  <a:srgbClr val="491D6C"/>
                </a:solidFill>
                <a:latin typeface="Proxima Nova" panose="02000506030000020004" pitchFamily="50" charset="0"/>
              </a:rPr>
              <a:t>mHSPC</a:t>
            </a:r>
            <a:r>
              <a:rPr lang="pl-PL" sz="2400" b="1" dirty="0">
                <a:solidFill>
                  <a:srgbClr val="491D6C"/>
                </a:solidFill>
                <a:latin typeface="Proxima Nova" panose="02000506030000020004" pitchFamily="50" charset="0"/>
              </a:rPr>
              <a:t> charakteryzuje wrażliwość na hormony oraz obciążenie chorobą w odniesieniu do ilości przerzutów</a:t>
            </a:r>
            <a:endParaRPr lang="pl-PL" sz="2400" b="1" baseline="30000" dirty="0">
              <a:solidFill>
                <a:srgbClr val="491D6C"/>
              </a:solidFill>
              <a:latin typeface="Proxima Nova" panose="02000506030000020004" pitchFamily="50" charset="0"/>
            </a:endParaRPr>
          </a:p>
        </p:txBody>
      </p:sp>
      <p:sp>
        <p:nvSpPr>
          <p:cNvPr id="11" name="pole tekstowe 10">
            <a:extLst>
              <a:ext uri="{FF2B5EF4-FFF2-40B4-BE49-F238E27FC236}">
                <a16:creationId xmlns:a16="http://schemas.microsoft.com/office/drawing/2014/main" id="{56900050-5A2E-BD55-97AF-1C1B6DFE11E1}"/>
              </a:ext>
            </a:extLst>
          </p:cNvPr>
          <p:cNvSpPr txBox="1"/>
          <p:nvPr/>
        </p:nvSpPr>
        <p:spPr>
          <a:xfrm>
            <a:off x="2111140" y="1626856"/>
            <a:ext cx="7889049" cy="692497"/>
          </a:xfrm>
          <a:prstGeom prst="rect">
            <a:avLst/>
          </a:prstGeom>
          <a:noFill/>
        </p:spPr>
        <p:txBody>
          <a:bodyPr wrap="square">
            <a:spAutoFit/>
          </a:bodyPr>
          <a:lstStyle/>
          <a:p>
            <a:pPr>
              <a:spcBef>
                <a:spcPts val="115"/>
              </a:spcBef>
              <a:spcAft>
                <a:spcPts val="115"/>
              </a:spcAft>
            </a:pPr>
            <a:r>
              <a:rPr lang="pl-PL" sz="1300" b="1" dirty="0">
                <a:solidFill>
                  <a:srgbClr val="491D6C"/>
                </a:solidFill>
                <a:latin typeface="Proxima Nova" panose="02000506030000020004" pitchFamily="50" charset="0"/>
              </a:rPr>
              <a:t>System oceny stopnia zaawansowania dla raka gruczołu krokowego wg. EAU osobno klasyfikuje stopień zaawansowania guza pierwotnego, zajęcie węzłów chłonnych i obecność przerzutów, wykrywanych za pomocą scyntygrafii kości i tomografii komputerowej.</a:t>
            </a:r>
            <a:r>
              <a:rPr lang="pl-PL" sz="1300" b="1" baseline="30000" dirty="0">
                <a:solidFill>
                  <a:srgbClr val="491D6C"/>
                </a:solidFill>
                <a:latin typeface="Proxima Nova" panose="02000506030000020004" pitchFamily="50" charset="0"/>
              </a:rPr>
              <a:t>1</a:t>
            </a:r>
          </a:p>
        </p:txBody>
      </p:sp>
      <p:cxnSp>
        <p:nvCxnSpPr>
          <p:cNvPr id="17" name="Łącznik prosty 16">
            <a:extLst>
              <a:ext uri="{FF2B5EF4-FFF2-40B4-BE49-F238E27FC236}">
                <a16:creationId xmlns:a16="http://schemas.microsoft.com/office/drawing/2014/main" id="{A4E9FCF7-4ECD-4F40-5FD8-771ECBE2BF1C}"/>
              </a:ext>
            </a:extLst>
          </p:cNvPr>
          <p:cNvCxnSpPr>
            <a:cxnSpLocks/>
          </p:cNvCxnSpPr>
          <p:nvPr/>
        </p:nvCxnSpPr>
        <p:spPr>
          <a:xfrm>
            <a:off x="2186729" y="2370672"/>
            <a:ext cx="7818542" cy="0"/>
          </a:xfrm>
          <a:prstGeom prst="line">
            <a:avLst/>
          </a:prstGeom>
          <a:ln w="19050">
            <a:solidFill>
              <a:srgbClr val="491D6C"/>
            </a:solidFill>
          </a:ln>
        </p:spPr>
        <p:style>
          <a:lnRef idx="1">
            <a:schemeClr val="accent1"/>
          </a:lnRef>
          <a:fillRef idx="0">
            <a:schemeClr val="accent1"/>
          </a:fillRef>
          <a:effectRef idx="0">
            <a:schemeClr val="accent1"/>
          </a:effectRef>
          <a:fontRef idx="minor">
            <a:schemeClr val="tx1"/>
          </a:fontRef>
        </p:style>
      </p:cxnSp>
      <p:sp>
        <p:nvSpPr>
          <p:cNvPr id="28" name="pole tekstowe 27">
            <a:extLst>
              <a:ext uri="{FF2B5EF4-FFF2-40B4-BE49-F238E27FC236}">
                <a16:creationId xmlns:a16="http://schemas.microsoft.com/office/drawing/2014/main" id="{C55D4629-1209-5815-C18A-9DAE1296D142}"/>
              </a:ext>
            </a:extLst>
          </p:cNvPr>
          <p:cNvSpPr txBox="1"/>
          <p:nvPr/>
        </p:nvSpPr>
        <p:spPr>
          <a:xfrm>
            <a:off x="1384298" y="6261129"/>
            <a:ext cx="7251702" cy="369332"/>
          </a:xfrm>
          <a:prstGeom prst="rect">
            <a:avLst/>
          </a:prstGeom>
          <a:noFill/>
        </p:spPr>
        <p:txBody>
          <a:bodyPr wrap="square">
            <a:spAutoFit/>
          </a:bodyPr>
          <a:lstStyle/>
          <a:p>
            <a:r>
              <a:rPr lang="pl-PL" sz="600" dirty="0">
                <a:solidFill>
                  <a:srgbClr val="491D6C"/>
                </a:solidFill>
                <a:latin typeface="Proxima Nova" panose="02000506030000020004" pitchFamily="50" charset="0"/>
              </a:rPr>
              <a:t>EAU=Europejskie Towarzystwo Urologiczne; TNM=guz, węzły chłonne i przerzuty (system klasyfikacji zaawansowania nowotworów) </a:t>
            </a:r>
          </a:p>
          <a:p>
            <a:r>
              <a:rPr lang="pl-PL" sz="600" dirty="0">
                <a:solidFill>
                  <a:srgbClr val="491D6C"/>
                </a:solidFill>
                <a:latin typeface="Proxima Nova" panose="02000506030000020004" pitchFamily="50" charset="0"/>
              </a:rPr>
              <a:t>1. </a:t>
            </a:r>
            <a:r>
              <a:rPr lang="pl-PL" sz="600" dirty="0" err="1">
                <a:solidFill>
                  <a:srgbClr val="491D6C"/>
                </a:solidFill>
                <a:latin typeface="Proxima Nova" panose="02000506030000020004" pitchFamily="50" charset="0"/>
              </a:rPr>
              <a:t>Mottet</a:t>
            </a:r>
            <a:r>
              <a:rPr lang="pl-PL" sz="600" dirty="0">
                <a:solidFill>
                  <a:srgbClr val="491D6C"/>
                </a:solidFill>
                <a:latin typeface="Proxima Nova" panose="02000506030000020004" pitchFamily="50" charset="0"/>
              </a:rPr>
              <a:t> N, i </a:t>
            </a:r>
            <a:r>
              <a:rPr lang="pl-PL" sz="600" dirty="0" err="1">
                <a:solidFill>
                  <a:srgbClr val="491D6C"/>
                </a:solidFill>
                <a:latin typeface="Proxima Nova" panose="02000506030000020004" pitchFamily="50" charset="0"/>
              </a:rPr>
              <a:t>wsp</a:t>
            </a:r>
            <a:r>
              <a:rPr lang="pl-PL" sz="600" dirty="0">
                <a:solidFill>
                  <a:srgbClr val="491D6C"/>
                </a:solidFill>
                <a:latin typeface="Proxima Nova" panose="02000506030000020004" pitchFamily="50" charset="0"/>
              </a:rPr>
              <a:t>. Wytyczne EAU. Wydanie przedstawione podczas dorocznego kongresu EAU w Barcelonie, w 2019 r. Dostępne na stronie: https://uroweb.org/guideline/prostate-cancer. Dostęp w czerwcu 2019 r. </a:t>
            </a:r>
          </a:p>
          <a:p>
            <a:r>
              <a:rPr lang="pl-PL" sz="600" dirty="0">
                <a:solidFill>
                  <a:srgbClr val="491D6C"/>
                </a:solidFill>
                <a:latin typeface="Proxima Nova" panose="02000506030000020004" pitchFamily="50" charset="0"/>
              </a:rPr>
              <a:t>2. </a:t>
            </a:r>
            <a:r>
              <a:rPr lang="pl-PL" sz="600" dirty="0" err="1">
                <a:solidFill>
                  <a:srgbClr val="491D6C"/>
                </a:solidFill>
                <a:latin typeface="Proxima Nova" panose="02000506030000020004" pitchFamily="50" charset="0"/>
              </a:rPr>
              <a:t>Scher</a:t>
            </a:r>
            <a:r>
              <a:rPr lang="pl-PL" sz="600" dirty="0">
                <a:solidFill>
                  <a:srgbClr val="491D6C"/>
                </a:solidFill>
                <a:latin typeface="Proxima Nova" panose="02000506030000020004" pitchFamily="50" charset="0"/>
              </a:rPr>
              <a:t> HI, i </a:t>
            </a:r>
            <a:r>
              <a:rPr lang="pl-PL" sz="600" dirty="0" err="1">
                <a:solidFill>
                  <a:srgbClr val="491D6C"/>
                </a:solidFill>
                <a:latin typeface="Proxima Nova" panose="02000506030000020004" pitchFamily="50" charset="0"/>
              </a:rPr>
              <a:t>wsp</a:t>
            </a:r>
            <a:r>
              <a:rPr lang="pl-PL" sz="600" dirty="0">
                <a:solidFill>
                  <a:srgbClr val="491D6C"/>
                </a:solidFill>
                <a:latin typeface="Proxima Nova" panose="02000506030000020004" pitchFamily="50" charset="0"/>
              </a:rPr>
              <a:t>. J </a:t>
            </a:r>
            <a:r>
              <a:rPr lang="pl-PL" sz="600" dirty="0" err="1">
                <a:solidFill>
                  <a:srgbClr val="491D6C"/>
                </a:solidFill>
                <a:latin typeface="Proxima Nova" panose="02000506030000020004" pitchFamily="50" charset="0"/>
              </a:rPr>
              <a:t>Clin</a:t>
            </a:r>
            <a:r>
              <a:rPr lang="pl-PL" sz="600" dirty="0">
                <a:solidFill>
                  <a:srgbClr val="491D6C"/>
                </a:solidFill>
                <a:latin typeface="Proxima Nova" panose="02000506030000020004" pitchFamily="50" charset="0"/>
              </a:rPr>
              <a:t> </a:t>
            </a:r>
            <a:r>
              <a:rPr lang="pl-PL" sz="600" dirty="0" err="1">
                <a:solidFill>
                  <a:srgbClr val="491D6C"/>
                </a:solidFill>
                <a:latin typeface="Proxima Nova" panose="02000506030000020004" pitchFamily="50" charset="0"/>
              </a:rPr>
              <a:t>Oncol</a:t>
            </a:r>
            <a:r>
              <a:rPr lang="pl-PL" sz="600" dirty="0">
                <a:solidFill>
                  <a:srgbClr val="491D6C"/>
                </a:solidFill>
                <a:latin typeface="Proxima Nova" panose="02000506030000020004" pitchFamily="50" charset="0"/>
              </a:rPr>
              <a:t>. 2016;34(12):1402–18.</a:t>
            </a:r>
          </a:p>
        </p:txBody>
      </p:sp>
      <p:sp>
        <p:nvSpPr>
          <p:cNvPr id="32" name="pole tekstowe 31">
            <a:extLst>
              <a:ext uri="{FF2B5EF4-FFF2-40B4-BE49-F238E27FC236}">
                <a16:creationId xmlns:a16="http://schemas.microsoft.com/office/drawing/2014/main" id="{C5D9E470-45F0-F4C2-8DF5-E9C83BE66948}"/>
              </a:ext>
            </a:extLst>
          </p:cNvPr>
          <p:cNvSpPr txBox="1"/>
          <p:nvPr/>
        </p:nvSpPr>
        <p:spPr>
          <a:xfrm>
            <a:off x="2071791" y="2479658"/>
            <a:ext cx="6985429" cy="523220"/>
          </a:xfrm>
          <a:prstGeom prst="rect">
            <a:avLst/>
          </a:prstGeom>
          <a:noFill/>
        </p:spPr>
        <p:txBody>
          <a:bodyPr wrap="square">
            <a:spAutoFit/>
          </a:bodyPr>
          <a:lstStyle/>
          <a:p>
            <a:r>
              <a:rPr lang="pl-PL" sz="1400" b="1" dirty="0">
                <a:solidFill>
                  <a:srgbClr val="94B200"/>
                </a:solidFill>
                <a:latin typeface="Proxima Nova" panose="02000506030000020004" pitchFamily="50" charset="0"/>
              </a:rPr>
              <a:t>Kliniczna klasyfikacja „guz, węzły, przerzuty” (ang.: Tumor, </a:t>
            </a:r>
            <a:r>
              <a:rPr lang="pl-PL" sz="1400" b="1" dirty="0" err="1">
                <a:solidFill>
                  <a:srgbClr val="94B200"/>
                </a:solidFill>
                <a:latin typeface="Proxima Nova" panose="02000506030000020004" pitchFamily="50" charset="0"/>
              </a:rPr>
              <a:t>Node</a:t>
            </a:r>
            <a:r>
              <a:rPr lang="pl-PL" sz="1400" b="1" dirty="0">
                <a:solidFill>
                  <a:srgbClr val="94B200"/>
                </a:solidFill>
                <a:latin typeface="Proxima Nova" panose="02000506030000020004" pitchFamily="50" charset="0"/>
              </a:rPr>
              <a:t>, </a:t>
            </a:r>
            <a:r>
              <a:rPr lang="pl-PL" sz="1400" b="1" dirty="0" err="1">
                <a:solidFill>
                  <a:srgbClr val="94B200"/>
                </a:solidFill>
                <a:latin typeface="Proxima Nova" panose="02000506030000020004" pitchFamily="50" charset="0"/>
              </a:rPr>
              <a:t>Metastasis</a:t>
            </a:r>
            <a:r>
              <a:rPr lang="pl-PL" sz="1400" b="1" dirty="0">
                <a:solidFill>
                  <a:srgbClr val="94B200"/>
                </a:solidFill>
                <a:latin typeface="Proxima Nova" panose="02000506030000020004" pitchFamily="50" charset="0"/>
              </a:rPr>
              <a:t>; TNM) raka gruczołu krokowego (EAU).</a:t>
            </a:r>
            <a:r>
              <a:rPr lang="pl-PL" sz="1400" b="1" baseline="30000" dirty="0">
                <a:solidFill>
                  <a:srgbClr val="94B200"/>
                </a:solidFill>
                <a:latin typeface="Proxima Nova" panose="02000506030000020004" pitchFamily="50" charset="0"/>
              </a:rPr>
              <a:t>1</a:t>
            </a:r>
          </a:p>
        </p:txBody>
      </p:sp>
      <p:sp>
        <p:nvSpPr>
          <p:cNvPr id="7" name="pole tekstowe 6">
            <a:extLst>
              <a:ext uri="{FF2B5EF4-FFF2-40B4-BE49-F238E27FC236}">
                <a16:creationId xmlns:a16="http://schemas.microsoft.com/office/drawing/2014/main" id="{12F204B2-357D-C659-A3C4-627CB0AE5D3B}"/>
              </a:ext>
            </a:extLst>
          </p:cNvPr>
          <p:cNvSpPr txBox="1"/>
          <p:nvPr/>
        </p:nvSpPr>
        <p:spPr>
          <a:xfrm>
            <a:off x="2716565" y="3478415"/>
            <a:ext cx="2375111" cy="430887"/>
          </a:xfrm>
          <a:prstGeom prst="rect">
            <a:avLst/>
          </a:prstGeom>
          <a:noFill/>
        </p:spPr>
        <p:txBody>
          <a:bodyPr wrap="square">
            <a:spAutoFit/>
          </a:bodyPr>
          <a:lstStyle/>
          <a:p>
            <a:r>
              <a:rPr lang="pl-PL" sz="1100" b="1" dirty="0">
                <a:solidFill>
                  <a:srgbClr val="491D6C"/>
                </a:solidFill>
                <a:latin typeface="Proxima Nova" panose="02000506030000020004" pitchFamily="50" charset="0"/>
              </a:rPr>
              <a:t>N – regionalne węzły chłonne</a:t>
            </a:r>
          </a:p>
          <a:p>
            <a:r>
              <a:rPr lang="pl-PL" sz="1100" b="1" dirty="0">
                <a:solidFill>
                  <a:srgbClr val="491D6C"/>
                </a:solidFill>
                <a:latin typeface="Proxima Nova" panose="02000506030000020004" pitchFamily="50" charset="0"/>
              </a:rPr>
              <a:t>       (węzły chłonne miednicy)</a:t>
            </a:r>
          </a:p>
        </p:txBody>
      </p:sp>
      <p:cxnSp>
        <p:nvCxnSpPr>
          <p:cNvPr id="13" name="Łącznik prosty 12">
            <a:extLst>
              <a:ext uri="{FF2B5EF4-FFF2-40B4-BE49-F238E27FC236}">
                <a16:creationId xmlns:a16="http://schemas.microsoft.com/office/drawing/2014/main" id="{3323397D-FC5B-7841-58FF-8F801A2B6C07}"/>
              </a:ext>
            </a:extLst>
          </p:cNvPr>
          <p:cNvCxnSpPr>
            <a:cxnSpLocks/>
          </p:cNvCxnSpPr>
          <p:nvPr/>
        </p:nvCxnSpPr>
        <p:spPr>
          <a:xfrm>
            <a:off x="4836160" y="3683078"/>
            <a:ext cx="728345" cy="1"/>
          </a:xfrm>
          <a:prstGeom prst="line">
            <a:avLst/>
          </a:prstGeom>
          <a:ln w="12700">
            <a:solidFill>
              <a:srgbClr val="491D6C"/>
            </a:solidFill>
          </a:ln>
        </p:spPr>
        <p:style>
          <a:lnRef idx="1">
            <a:schemeClr val="accent1"/>
          </a:lnRef>
          <a:fillRef idx="0">
            <a:schemeClr val="accent1"/>
          </a:fillRef>
          <a:effectRef idx="0">
            <a:schemeClr val="accent1"/>
          </a:effectRef>
          <a:fontRef idx="minor">
            <a:schemeClr val="tx1"/>
          </a:fontRef>
        </p:style>
      </p:cxnSp>
      <p:cxnSp>
        <p:nvCxnSpPr>
          <p:cNvPr id="14" name="Łącznik prosty 13">
            <a:extLst>
              <a:ext uri="{FF2B5EF4-FFF2-40B4-BE49-F238E27FC236}">
                <a16:creationId xmlns:a16="http://schemas.microsoft.com/office/drawing/2014/main" id="{E70996B6-8B1D-6853-CDB2-A740464F698D}"/>
              </a:ext>
            </a:extLst>
          </p:cNvPr>
          <p:cNvCxnSpPr/>
          <p:nvPr/>
        </p:nvCxnSpPr>
        <p:spPr>
          <a:xfrm>
            <a:off x="4836160" y="4922410"/>
            <a:ext cx="728345" cy="1"/>
          </a:xfrm>
          <a:prstGeom prst="line">
            <a:avLst/>
          </a:prstGeom>
          <a:ln w="12700">
            <a:solidFill>
              <a:srgbClr val="491D6C"/>
            </a:solidFill>
          </a:ln>
        </p:spPr>
        <p:style>
          <a:lnRef idx="1">
            <a:schemeClr val="accent1"/>
          </a:lnRef>
          <a:fillRef idx="0">
            <a:schemeClr val="accent1"/>
          </a:fillRef>
          <a:effectRef idx="0">
            <a:schemeClr val="accent1"/>
          </a:effectRef>
          <a:fontRef idx="minor">
            <a:schemeClr val="tx1"/>
          </a:fontRef>
        </p:style>
      </p:cxnSp>
      <p:sp>
        <p:nvSpPr>
          <p:cNvPr id="16" name="pole tekstowe 15">
            <a:extLst>
              <a:ext uri="{FF2B5EF4-FFF2-40B4-BE49-F238E27FC236}">
                <a16:creationId xmlns:a16="http://schemas.microsoft.com/office/drawing/2014/main" id="{200ACBC5-6800-6F00-F2AA-69704534924A}"/>
              </a:ext>
            </a:extLst>
          </p:cNvPr>
          <p:cNvSpPr txBox="1"/>
          <p:nvPr/>
        </p:nvSpPr>
        <p:spPr>
          <a:xfrm>
            <a:off x="3197330" y="4752495"/>
            <a:ext cx="1812819" cy="261610"/>
          </a:xfrm>
          <a:prstGeom prst="rect">
            <a:avLst/>
          </a:prstGeom>
          <a:noFill/>
        </p:spPr>
        <p:txBody>
          <a:bodyPr wrap="square">
            <a:spAutoFit/>
          </a:bodyPr>
          <a:lstStyle/>
          <a:p>
            <a:r>
              <a:rPr lang="pl-PL" sz="1100" b="1" dirty="0">
                <a:solidFill>
                  <a:srgbClr val="491D6C"/>
                </a:solidFill>
                <a:latin typeface="Proxima Nova" panose="02000506030000020004" pitchFamily="50" charset="0"/>
              </a:rPr>
              <a:t>M – przerzuty odległe</a:t>
            </a:r>
          </a:p>
        </p:txBody>
      </p:sp>
      <p:sp>
        <p:nvSpPr>
          <p:cNvPr id="19" name="Prostokąt: zaokrąglone rogi 18">
            <a:extLst>
              <a:ext uri="{FF2B5EF4-FFF2-40B4-BE49-F238E27FC236}">
                <a16:creationId xmlns:a16="http://schemas.microsoft.com/office/drawing/2014/main" id="{E70B4A51-4CCB-B635-B679-239E744B3941}"/>
              </a:ext>
            </a:extLst>
          </p:cNvPr>
          <p:cNvSpPr/>
          <p:nvPr/>
        </p:nvSpPr>
        <p:spPr>
          <a:xfrm>
            <a:off x="5565879" y="3268262"/>
            <a:ext cx="981708" cy="788118"/>
          </a:xfrm>
          <a:prstGeom prst="roundRect">
            <a:avLst>
              <a:gd name="adj" fmla="val 10477"/>
            </a:avLst>
          </a:prstGeom>
          <a:solidFill>
            <a:srgbClr val="94B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Prostokąt 20">
            <a:extLst>
              <a:ext uri="{FF2B5EF4-FFF2-40B4-BE49-F238E27FC236}">
                <a16:creationId xmlns:a16="http://schemas.microsoft.com/office/drawing/2014/main" id="{95EF125D-926A-0AB3-2C53-B17247214954}"/>
              </a:ext>
            </a:extLst>
          </p:cNvPr>
          <p:cNvSpPr/>
          <p:nvPr/>
        </p:nvSpPr>
        <p:spPr>
          <a:xfrm>
            <a:off x="6436995" y="3273149"/>
            <a:ext cx="112397" cy="779249"/>
          </a:xfrm>
          <a:prstGeom prst="rect">
            <a:avLst/>
          </a:prstGeom>
          <a:solidFill>
            <a:srgbClr val="94B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Prostokąt: zaokrąglone rogi 21">
            <a:extLst>
              <a:ext uri="{FF2B5EF4-FFF2-40B4-BE49-F238E27FC236}">
                <a16:creationId xmlns:a16="http://schemas.microsoft.com/office/drawing/2014/main" id="{603D65FA-9801-E7E7-A347-0DDE132A358F}"/>
              </a:ext>
            </a:extLst>
          </p:cNvPr>
          <p:cNvSpPr/>
          <p:nvPr/>
        </p:nvSpPr>
        <p:spPr>
          <a:xfrm>
            <a:off x="5564505" y="3273161"/>
            <a:ext cx="4595495" cy="779249"/>
          </a:xfrm>
          <a:prstGeom prst="roundRect">
            <a:avLst>
              <a:gd name="adj" fmla="val 11165"/>
            </a:avLst>
          </a:prstGeom>
          <a:noFill/>
          <a:ln>
            <a:solidFill>
              <a:srgbClr val="491D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Prostokąt: zaokrąglone rogi 22">
            <a:extLst>
              <a:ext uri="{FF2B5EF4-FFF2-40B4-BE49-F238E27FC236}">
                <a16:creationId xmlns:a16="http://schemas.microsoft.com/office/drawing/2014/main" id="{E14D2379-2C69-0728-A9C8-1868A523F5E7}"/>
              </a:ext>
            </a:extLst>
          </p:cNvPr>
          <p:cNvSpPr/>
          <p:nvPr/>
        </p:nvSpPr>
        <p:spPr>
          <a:xfrm>
            <a:off x="5564505" y="4144647"/>
            <a:ext cx="981708" cy="738653"/>
          </a:xfrm>
          <a:prstGeom prst="roundRect">
            <a:avLst>
              <a:gd name="adj" fmla="val 10477"/>
            </a:avLst>
          </a:prstGeom>
          <a:solidFill>
            <a:srgbClr val="C2D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Prostokąt: zaokrąglone rogi 23">
            <a:extLst>
              <a:ext uri="{FF2B5EF4-FFF2-40B4-BE49-F238E27FC236}">
                <a16:creationId xmlns:a16="http://schemas.microsoft.com/office/drawing/2014/main" id="{5634840D-48A0-A65C-BC40-077E81E85D52}"/>
              </a:ext>
            </a:extLst>
          </p:cNvPr>
          <p:cNvSpPr/>
          <p:nvPr/>
        </p:nvSpPr>
        <p:spPr>
          <a:xfrm>
            <a:off x="5564505" y="4702186"/>
            <a:ext cx="981708" cy="738653"/>
          </a:xfrm>
          <a:prstGeom prst="roundRect">
            <a:avLst>
              <a:gd name="adj" fmla="val 10477"/>
            </a:avLst>
          </a:prstGeom>
          <a:solidFill>
            <a:srgbClr val="C2D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Prostokąt: zaokrąglone rogi 24">
            <a:extLst>
              <a:ext uri="{FF2B5EF4-FFF2-40B4-BE49-F238E27FC236}">
                <a16:creationId xmlns:a16="http://schemas.microsoft.com/office/drawing/2014/main" id="{4FB92A4C-FE79-A490-D9D7-39CEAAD2EF9F}"/>
              </a:ext>
            </a:extLst>
          </p:cNvPr>
          <p:cNvSpPr/>
          <p:nvPr/>
        </p:nvSpPr>
        <p:spPr>
          <a:xfrm>
            <a:off x="5558263" y="5020140"/>
            <a:ext cx="981708" cy="744408"/>
          </a:xfrm>
          <a:prstGeom prst="roundRect">
            <a:avLst>
              <a:gd name="adj" fmla="val 10477"/>
            </a:avLst>
          </a:prstGeom>
          <a:solidFill>
            <a:srgbClr val="C2D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7" name="Prostokąt 26">
            <a:extLst>
              <a:ext uri="{FF2B5EF4-FFF2-40B4-BE49-F238E27FC236}">
                <a16:creationId xmlns:a16="http://schemas.microsoft.com/office/drawing/2014/main" id="{CFB14F42-C6D2-21BA-D8DB-686FEEF8E95B}"/>
              </a:ext>
            </a:extLst>
          </p:cNvPr>
          <p:cNvSpPr/>
          <p:nvPr/>
        </p:nvSpPr>
        <p:spPr>
          <a:xfrm>
            <a:off x="6433816" y="4149416"/>
            <a:ext cx="112397" cy="738652"/>
          </a:xfrm>
          <a:prstGeom prst="rect">
            <a:avLst/>
          </a:prstGeom>
          <a:solidFill>
            <a:srgbClr val="C2D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9" name="Prostokąt 28">
            <a:extLst>
              <a:ext uri="{FF2B5EF4-FFF2-40B4-BE49-F238E27FC236}">
                <a16:creationId xmlns:a16="http://schemas.microsoft.com/office/drawing/2014/main" id="{55D0D3DB-BEB2-AC64-D43D-721B005EE65D}"/>
              </a:ext>
            </a:extLst>
          </p:cNvPr>
          <p:cNvSpPr/>
          <p:nvPr/>
        </p:nvSpPr>
        <p:spPr>
          <a:xfrm>
            <a:off x="6433816" y="5025896"/>
            <a:ext cx="112397" cy="738652"/>
          </a:xfrm>
          <a:prstGeom prst="rect">
            <a:avLst/>
          </a:prstGeom>
          <a:solidFill>
            <a:srgbClr val="C2D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0" name="Prostokąt: zaokrąglone rogi 29">
            <a:extLst>
              <a:ext uri="{FF2B5EF4-FFF2-40B4-BE49-F238E27FC236}">
                <a16:creationId xmlns:a16="http://schemas.microsoft.com/office/drawing/2014/main" id="{EEFCC307-F35F-F1CE-5298-796A750C2088}"/>
              </a:ext>
            </a:extLst>
          </p:cNvPr>
          <p:cNvSpPr/>
          <p:nvPr/>
        </p:nvSpPr>
        <p:spPr>
          <a:xfrm>
            <a:off x="5564505" y="4147836"/>
            <a:ext cx="4595495" cy="1616713"/>
          </a:xfrm>
          <a:prstGeom prst="roundRect">
            <a:avLst>
              <a:gd name="adj" fmla="val 3470"/>
            </a:avLst>
          </a:prstGeom>
          <a:noFill/>
          <a:ln>
            <a:solidFill>
              <a:srgbClr val="491D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31" name="Łącznik prosty 30">
            <a:extLst>
              <a:ext uri="{FF2B5EF4-FFF2-40B4-BE49-F238E27FC236}">
                <a16:creationId xmlns:a16="http://schemas.microsoft.com/office/drawing/2014/main" id="{BA2DB670-0FDE-80A6-82B0-3FC144E38395}"/>
              </a:ext>
            </a:extLst>
          </p:cNvPr>
          <p:cNvCxnSpPr>
            <a:cxnSpLocks/>
          </p:cNvCxnSpPr>
          <p:nvPr/>
        </p:nvCxnSpPr>
        <p:spPr>
          <a:xfrm>
            <a:off x="5684065" y="3533628"/>
            <a:ext cx="728345"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Łącznik prosty 32">
            <a:extLst>
              <a:ext uri="{FF2B5EF4-FFF2-40B4-BE49-F238E27FC236}">
                <a16:creationId xmlns:a16="http://schemas.microsoft.com/office/drawing/2014/main" id="{4F2F65B7-B1C0-DB1C-452F-10B585329218}"/>
              </a:ext>
            </a:extLst>
          </p:cNvPr>
          <p:cNvCxnSpPr>
            <a:cxnSpLocks/>
          </p:cNvCxnSpPr>
          <p:nvPr/>
        </p:nvCxnSpPr>
        <p:spPr>
          <a:xfrm>
            <a:off x="5684943" y="3800660"/>
            <a:ext cx="728345"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Łącznik prosty 33">
            <a:extLst>
              <a:ext uri="{FF2B5EF4-FFF2-40B4-BE49-F238E27FC236}">
                <a16:creationId xmlns:a16="http://schemas.microsoft.com/office/drawing/2014/main" id="{83EA0B05-7E67-7932-5EE8-D124B3D271C9}"/>
              </a:ext>
            </a:extLst>
          </p:cNvPr>
          <p:cNvCxnSpPr>
            <a:cxnSpLocks/>
          </p:cNvCxnSpPr>
          <p:nvPr/>
        </p:nvCxnSpPr>
        <p:spPr>
          <a:xfrm>
            <a:off x="5684943" y="4468600"/>
            <a:ext cx="728345"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Łącznik prosty 34">
            <a:extLst>
              <a:ext uri="{FF2B5EF4-FFF2-40B4-BE49-F238E27FC236}">
                <a16:creationId xmlns:a16="http://schemas.microsoft.com/office/drawing/2014/main" id="{78943AF8-D2C8-01D1-9921-907C3E851FC5}"/>
              </a:ext>
            </a:extLst>
          </p:cNvPr>
          <p:cNvCxnSpPr>
            <a:cxnSpLocks/>
          </p:cNvCxnSpPr>
          <p:nvPr/>
        </p:nvCxnSpPr>
        <p:spPr>
          <a:xfrm>
            <a:off x="5680071" y="4783908"/>
            <a:ext cx="728345"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Łącznik prosty 35">
            <a:extLst>
              <a:ext uri="{FF2B5EF4-FFF2-40B4-BE49-F238E27FC236}">
                <a16:creationId xmlns:a16="http://schemas.microsoft.com/office/drawing/2014/main" id="{180A389D-5B28-8198-540D-AE4ECD10D5E4}"/>
              </a:ext>
            </a:extLst>
          </p:cNvPr>
          <p:cNvCxnSpPr>
            <a:cxnSpLocks/>
          </p:cNvCxnSpPr>
          <p:nvPr/>
        </p:nvCxnSpPr>
        <p:spPr>
          <a:xfrm>
            <a:off x="5684943" y="5122158"/>
            <a:ext cx="728345"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Łącznik prosty 36">
            <a:extLst>
              <a:ext uri="{FF2B5EF4-FFF2-40B4-BE49-F238E27FC236}">
                <a16:creationId xmlns:a16="http://schemas.microsoft.com/office/drawing/2014/main" id="{23B9341C-D187-BEA4-B919-1978CECBC6A6}"/>
              </a:ext>
            </a:extLst>
          </p:cNvPr>
          <p:cNvCxnSpPr>
            <a:cxnSpLocks/>
          </p:cNvCxnSpPr>
          <p:nvPr/>
        </p:nvCxnSpPr>
        <p:spPr>
          <a:xfrm>
            <a:off x="5684943" y="5440145"/>
            <a:ext cx="728345"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Łącznik prosty 38">
            <a:extLst>
              <a:ext uri="{FF2B5EF4-FFF2-40B4-BE49-F238E27FC236}">
                <a16:creationId xmlns:a16="http://schemas.microsoft.com/office/drawing/2014/main" id="{E045315C-19E9-B262-98DA-D9D993F23E9C}"/>
              </a:ext>
            </a:extLst>
          </p:cNvPr>
          <p:cNvCxnSpPr>
            <a:cxnSpLocks/>
          </p:cNvCxnSpPr>
          <p:nvPr/>
        </p:nvCxnSpPr>
        <p:spPr>
          <a:xfrm flipV="1">
            <a:off x="6598598" y="3524282"/>
            <a:ext cx="3401591" cy="7310"/>
          </a:xfrm>
          <a:prstGeom prst="line">
            <a:avLst/>
          </a:prstGeom>
          <a:ln w="12700">
            <a:solidFill>
              <a:srgbClr val="94B200"/>
            </a:solidFill>
          </a:ln>
        </p:spPr>
        <p:style>
          <a:lnRef idx="1">
            <a:schemeClr val="accent1"/>
          </a:lnRef>
          <a:fillRef idx="0">
            <a:schemeClr val="accent1"/>
          </a:fillRef>
          <a:effectRef idx="0">
            <a:schemeClr val="accent1"/>
          </a:effectRef>
          <a:fontRef idx="minor">
            <a:schemeClr val="tx1"/>
          </a:fontRef>
        </p:style>
      </p:cxnSp>
      <p:cxnSp>
        <p:nvCxnSpPr>
          <p:cNvPr id="41" name="Łącznik prosty 40">
            <a:extLst>
              <a:ext uri="{FF2B5EF4-FFF2-40B4-BE49-F238E27FC236}">
                <a16:creationId xmlns:a16="http://schemas.microsoft.com/office/drawing/2014/main" id="{FEFBA803-4FC4-1EED-CBB8-E7CB1292AB8C}"/>
              </a:ext>
            </a:extLst>
          </p:cNvPr>
          <p:cNvCxnSpPr>
            <a:cxnSpLocks/>
          </p:cNvCxnSpPr>
          <p:nvPr/>
        </p:nvCxnSpPr>
        <p:spPr>
          <a:xfrm flipV="1">
            <a:off x="6603680" y="3796981"/>
            <a:ext cx="3401591" cy="7310"/>
          </a:xfrm>
          <a:prstGeom prst="line">
            <a:avLst/>
          </a:prstGeom>
          <a:ln w="12700">
            <a:solidFill>
              <a:srgbClr val="94B200"/>
            </a:solidFill>
          </a:ln>
        </p:spPr>
        <p:style>
          <a:lnRef idx="1">
            <a:schemeClr val="accent1"/>
          </a:lnRef>
          <a:fillRef idx="0">
            <a:schemeClr val="accent1"/>
          </a:fillRef>
          <a:effectRef idx="0">
            <a:schemeClr val="accent1"/>
          </a:effectRef>
          <a:fontRef idx="minor">
            <a:schemeClr val="tx1"/>
          </a:fontRef>
        </p:style>
      </p:cxnSp>
      <p:cxnSp>
        <p:nvCxnSpPr>
          <p:cNvPr id="42" name="Łącznik prosty 41">
            <a:extLst>
              <a:ext uri="{FF2B5EF4-FFF2-40B4-BE49-F238E27FC236}">
                <a16:creationId xmlns:a16="http://schemas.microsoft.com/office/drawing/2014/main" id="{996AEED4-9B32-4F84-C641-95F7150FF9F8}"/>
              </a:ext>
            </a:extLst>
          </p:cNvPr>
          <p:cNvCxnSpPr>
            <a:cxnSpLocks/>
          </p:cNvCxnSpPr>
          <p:nvPr/>
        </p:nvCxnSpPr>
        <p:spPr>
          <a:xfrm flipV="1">
            <a:off x="6603680" y="4453783"/>
            <a:ext cx="3401591" cy="7310"/>
          </a:xfrm>
          <a:prstGeom prst="line">
            <a:avLst/>
          </a:prstGeom>
          <a:ln w="12700">
            <a:solidFill>
              <a:srgbClr val="C2D500"/>
            </a:solidFill>
          </a:ln>
        </p:spPr>
        <p:style>
          <a:lnRef idx="1">
            <a:schemeClr val="accent1"/>
          </a:lnRef>
          <a:fillRef idx="0">
            <a:schemeClr val="accent1"/>
          </a:fillRef>
          <a:effectRef idx="0">
            <a:schemeClr val="accent1"/>
          </a:effectRef>
          <a:fontRef idx="minor">
            <a:schemeClr val="tx1"/>
          </a:fontRef>
        </p:style>
      </p:cxnSp>
      <p:cxnSp>
        <p:nvCxnSpPr>
          <p:cNvPr id="43" name="Łącznik prosty 42">
            <a:extLst>
              <a:ext uri="{FF2B5EF4-FFF2-40B4-BE49-F238E27FC236}">
                <a16:creationId xmlns:a16="http://schemas.microsoft.com/office/drawing/2014/main" id="{2D3BACBF-B353-2F40-9B3B-95F4A8E2B2EB}"/>
              </a:ext>
            </a:extLst>
          </p:cNvPr>
          <p:cNvCxnSpPr>
            <a:cxnSpLocks/>
          </p:cNvCxnSpPr>
          <p:nvPr/>
        </p:nvCxnSpPr>
        <p:spPr>
          <a:xfrm flipV="1">
            <a:off x="6603680" y="4780253"/>
            <a:ext cx="3401591" cy="7310"/>
          </a:xfrm>
          <a:prstGeom prst="line">
            <a:avLst/>
          </a:prstGeom>
          <a:ln w="12700">
            <a:solidFill>
              <a:srgbClr val="C2D500"/>
            </a:solidFill>
          </a:ln>
        </p:spPr>
        <p:style>
          <a:lnRef idx="1">
            <a:schemeClr val="accent1"/>
          </a:lnRef>
          <a:fillRef idx="0">
            <a:schemeClr val="accent1"/>
          </a:fillRef>
          <a:effectRef idx="0">
            <a:schemeClr val="accent1"/>
          </a:effectRef>
          <a:fontRef idx="minor">
            <a:schemeClr val="tx1"/>
          </a:fontRef>
        </p:style>
      </p:cxnSp>
      <p:cxnSp>
        <p:nvCxnSpPr>
          <p:cNvPr id="44" name="Łącznik prosty 43">
            <a:extLst>
              <a:ext uri="{FF2B5EF4-FFF2-40B4-BE49-F238E27FC236}">
                <a16:creationId xmlns:a16="http://schemas.microsoft.com/office/drawing/2014/main" id="{8C2FCC8C-2258-65A8-7A33-E4BAA89C9C8D}"/>
              </a:ext>
            </a:extLst>
          </p:cNvPr>
          <p:cNvCxnSpPr>
            <a:cxnSpLocks/>
          </p:cNvCxnSpPr>
          <p:nvPr/>
        </p:nvCxnSpPr>
        <p:spPr>
          <a:xfrm flipV="1">
            <a:off x="6603680" y="5126895"/>
            <a:ext cx="3401591" cy="7310"/>
          </a:xfrm>
          <a:prstGeom prst="line">
            <a:avLst/>
          </a:prstGeom>
          <a:ln w="12700">
            <a:solidFill>
              <a:srgbClr val="C2D500"/>
            </a:solidFill>
          </a:ln>
        </p:spPr>
        <p:style>
          <a:lnRef idx="1">
            <a:schemeClr val="accent1"/>
          </a:lnRef>
          <a:fillRef idx="0">
            <a:schemeClr val="accent1"/>
          </a:fillRef>
          <a:effectRef idx="0">
            <a:schemeClr val="accent1"/>
          </a:effectRef>
          <a:fontRef idx="minor">
            <a:schemeClr val="tx1"/>
          </a:fontRef>
        </p:style>
      </p:cxnSp>
      <p:cxnSp>
        <p:nvCxnSpPr>
          <p:cNvPr id="45" name="Łącznik prosty 44">
            <a:extLst>
              <a:ext uri="{FF2B5EF4-FFF2-40B4-BE49-F238E27FC236}">
                <a16:creationId xmlns:a16="http://schemas.microsoft.com/office/drawing/2014/main" id="{D203D47E-89E2-DB7E-70C3-28126439B4A4}"/>
              </a:ext>
            </a:extLst>
          </p:cNvPr>
          <p:cNvCxnSpPr>
            <a:cxnSpLocks/>
          </p:cNvCxnSpPr>
          <p:nvPr/>
        </p:nvCxnSpPr>
        <p:spPr>
          <a:xfrm flipV="1">
            <a:off x="6598598" y="5441149"/>
            <a:ext cx="3401591" cy="7310"/>
          </a:xfrm>
          <a:prstGeom prst="line">
            <a:avLst/>
          </a:prstGeom>
          <a:ln w="12700">
            <a:solidFill>
              <a:srgbClr val="C2D500"/>
            </a:solidFill>
          </a:ln>
        </p:spPr>
        <p:style>
          <a:lnRef idx="1">
            <a:schemeClr val="accent1"/>
          </a:lnRef>
          <a:fillRef idx="0">
            <a:schemeClr val="accent1"/>
          </a:fillRef>
          <a:effectRef idx="0">
            <a:schemeClr val="accent1"/>
          </a:effectRef>
          <a:fontRef idx="minor">
            <a:schemeClr val="tx1"/>
          </a:fontRef>
        </p:style>
      </p:cxnSp>
      <p:sp>
        <p:nvSpPr>
          <p:cNvPr id="46" name="pole tekstowe 45">
            <a:extLst>
              <a:ext uri="{FF2B5EF4-FFF2-40B4-BE49-F238E27FC236}">
                <a16:creationId xmlns:a16="http://schemas.microsoft.com/office/drawing/2014/main" id="{399933A6-4183-F503-990A-0BF5F9B0E922}"/>
              </a:ext>
            </a:extLst>
          </p:cNvPr>
          <p:cNvSpPr txBox="1"/>
          <p:nvPr/>
        </p:nvSpPr>
        <p:spPr>
          <a:xfrm>
            <a:off x="5892103" y="3290886"/>
            <a:ext cx="372878" cy="230832"/>
          </a:xfrm>
          <a:prstGeom prst="rect">
            <a:avLst/>
          </a:prstGeom>
          <a:noFill/>
        </p:spPr>
        <p:txBody>
          <a:bodyPr wrap="square">
            <a:spAutoFit/>
          </a:bodyPr>
          <a:lstStyle/>
          <a:p>
            <a:r>
              <a:rPr lang="pl-PL" sz="900" b="1" dirty="0">
                <a:solidFill>
                  <a:schemeClr val="bg1"/>
                </a:solidFill>
                <a:latin typeface="Proxima Nova" panose="02000506030000020004" pitchFamily="50" charset="0"/>
              </a:rPr>
              <a:t>NX</a:t>
            </a:r>
          </a:p>
        </p:txBody>
      </p:sp>
      <p:sp>
        <p:nvSpPr>
          <p:cNvPr id="47" name="pole tekstowe 46">
            <a:extLst>
              <a:ext uri="{FF2B5EF4-FFF2-40B4-BE49-F238E27FC236}">
                <a16:creationId xmlns:a16="http://schemas.microsoft.com/office/drawing/2014/main" id="{2364D145-DF5B-A361-7446-05BFDEBB87E0}"/>
              </a:ext>
            </a:extLst>
          </p:cNvPr>
          <p:cNvSpPr txBox="1"/>
          <p:nvPr/>
        </p:nvSpPr>
        <p:spPr>
          <a:xfrm>
            <a:off x="5892103" y="3543283"/>
            <a:ext cx="372878" cy="230832"/>
          </a:xfrm>
          <a:prstGeom prst="rect">
            <a:avLst/>
          </a:prstGeom>
          <a:noFill/>
        </p:spPr>
        <p:txBody>
          <a:bodyPr wrap="square">
            <a:spAutoFit/>
          </a:bodyPr>
          <a:lstStyle/>
          <a:p>
            <a:r>
              <a:rPr lang="pl-PL" sz="900" b="1" dirty="0">
                <a:solidFill>
                  <a:schemeClr val="bg1"/>
                </a:solidFill>
                <a:latin typeface="Proxima Nova" panose="02000506030000020004" pitchFamily="50" charset="0"/>
              </a:rPr>
              <a:t>N0</a:t>
            </a:r>
          </a:p>
        </p:txBody>
      </p:sp>
      <p:sp>
        <p:nvSpPr>
          <p:cNvPr id="48" name="pole tekstowe 47">
            <a:extLst>
              <a:ext uri="{FF2B5EF4-FFF2-40B4-BE49-F238E27FC236}">
                <a16:creationId xmlns:a16="http://schemas.microsoft.com/office/drawing/2014/main" id="{3DAD8C0A-F083-125B-4D19-979EC32A78C7}"/>
              </a:ext>
            </a:extLst>
          </p:cNvPr>
          <p:cNvSpPr txBox="1"/>
          <p:nvPr/>
        </p:nvSpPr>
        <p:spPr>
          <a:xfrm>
            <a:off x="5892103" y="3813500"/>
            <a:ext cx="372878" cy="230832"/>
          </a:xfrm>
          <a:prstGeom prst="rect">
            <a:avLst/>
          </a:prstGeom>
          <a:noFill/>
        </p:spPr>
        <p:txBody>
          <a:bodyPr wrap="square">
            <a:spAutoFit/>
          </a:bodyPr>
          <a:lstStyle/>
          <a:p>
            <a:r>
              <a:rPr lang="pl-PL" sz="900" b="1" dirty="0">
                <a:solidFill>
                  <a:schemeClr val="bg1"/>
                </a:solidFill>
                <a:latin typeface="Proxima Nova" panose="02000506030000020004" pitchFamily="50" charset="0"/>
              </a:rPr>
              <a:t>N1</a:t>
            </a:r>
          </a:p>
        </p:txBody>
      </p:sp>
      <p:sp>
        <p:nvSpPr>
          <p:cNvPr id="49" name="pole tekstowe 48">
            <a:extLst>
              <a:ext uri="{FF2B5EF4-FFF2-40B4-BE49-F238E27FC236}">
                <a16:creationId xmlns:a16="http://schemas.microsoft.com/office/drawing/2014/main" id="{2808ABC8-5842-A0E4-B353-6E5ED09F6D07}"/>
              </a:ext>
            </a:extLst>
          </p:cNvPr>
          <p:cNvSpPr txBox="1"/>
          <p:nvPr/>
        </p:nvSpPr>
        <p:spPr>
          <a:xfrm>
            <a:off x="6666647" y="3291633"/>
            <a:ext cx="3464847" cy="215444"/>
          </a:xfrm>
          <a:prstGeom prst="rect">
            <a:avLst/>
          </a:prstGeom>
          <a:noFill/>
        </p:spPr>
        <p:txBody>
          <a:bodyPr wrap="square">
            <a:spAutoFit/>
          </a:bodyPr>
          <a:lstStyle/>
          <a:p>
            <a:r>
              <a:rPr lang="pl-PL" sz="800" b="1" dirty="0">
                <a:solidFill>
                  <a:srgbClr val="491D6C"/>
                </a:solidFill>
                <a:latin typeface="Proxima Nova" panose="02000506030000020004" pitchFamily="50" charset="0"/>
              </a:rPr>
              <a:t>Nie można ocenić regionalnych węzłów chłonnych</a:t>
            </a:r>
          </a:p>
        </p:txBody>
      </p:sp>
      <p:sp>
        <p:nvSpPr>
          <p:cNvPr id="50" name="pole tekstowe 49">
            <a:extLst>
              <a:ext uri="{FF2B5EF4-FFF2-40B4-BE49-F238E27FC236}">
                <a16:creationId xmlns:a16="http://schemas.microsoft.com/office/drawing/2014/main" id="{121DF4FB-D4AE-CE13-5A8C-D29AAD6F6C52}"/>
              </a:ext>
            </a:extLst>
          </p:cNvPr>
          <p:cNvSpPr txBox="1"/>
          <p:nvPr/>
        </p:nvSpPr>
        <p:spPr>
          <a:xfrm>
            <a:off x="6666647" y="3554559"/>
            <a:ext cx="3665367" cy="215444"/>
          </a:xfrm>
          <a:prstGeom prst="rect">
            <a:avLst/>
          </a:prstGeom>
          <a:noFill/>
        </p:spPr>
        <p:txBody>
          <a:bodyPr wrap="square">
            <a:spAutoFit/>
          </a:bodyPr>
          <a:lstStyle/>
          <a:p>
            <a:r>
              <a:rPr lang="pl-PL" sz="800" b="1" dirty="0">
                <a:solidFill>
                  <a:srgbClr val="491D6C"/>
                </a:solidFill>
                <a:latin typeface="Proxima Nova" panose="02000506030000020004" pitchFamily="50" charset="0"/>
              </a:rPr>
              <a:t>Nie stwierdza się przerzutów w regionalnych węzłach chłonnych</a:t>
            </a:r>
          </a:p>
        </p:txBody>
      </p:sp>
      <p:sp>
        <p:nvSpPr>
          <p:cNvPr id="51" name="pole tekstowe 50">
            <a:extLst>
              <a:ext uri="{FF2B5EF4-FFF2-40B4-BE49-F238E27FC236}">
                <a16:creationId xmlns:a16="http://schemas.microsoft.com/office/drawing/2014/main" id="{619FC001-D58E-9B31-93F1-D96D444D6A15}"/>
              </a:ext>
            </a:extLst>
          </p:cNvPr>
          <p:cNvSpPr txBox="1"/>
          <p:nvPr/>
        </p:nvSpPr>
        <p:spPr>
          <a:xfrm>
            <a:off x="6666650" y="3820628"/>
            <a:ext cx="3464847" cy="215444"/>
          </a:xfrm>
          <a:prstGeom prst="rect">
            <a:avLst/>
          </a:prstGeom>
          <a:noFill/>
        </p:spPr>
        <p:txBody>
          <a:bodyPr wrap="square">
            <a:spAutoFit/>
          </a:bodyPr>
          <a:lstStyle/>
          <a:p>
            <a:r>
              <a:rPr lang="pl-PL" sz="800" b="1" dirty="0">
                <a:solidFill>
                  <a:srgbClr val="491D6C"/>
                </a:solidFill>
                <a:latin typeface="Proxima Nova" panose="02000506030000020004" pitchFamily="50" charset="0"/>
              </a:rPr>
              <a:t>Przerzuty obecne w regionalnych węzłach chłonnych </a:t>
            </a:r>
          </a:p>
        </p:txBody>
      </p:sp>
      <p:sp>
        <p:nvSpPr>
          <p:cNvPr id="52" name="pole tekstowe 51">
            <a:extLst>
              <a:ext uri="{FF2B5EF4-FFF2-40B4-BE49-F238E27FC236}">
                <a16:creationId xmlns:a16="http://schemas.microsoft.com/office/drawing/2014/main" id="{77496AE7-355F-E837-6F12-0D896435A9F1}"/>
              </a:ext>
            </a:extLst>
          </p:cNvPr>
          <p:cNvSpPr txBox="1"/>
          <p:nvPr/>
        </p:nvSpPr>
        <p:spPr>
          <a:xfrm>
            <a:off x="5861799" y="4202114"/>
            <a:ext cx="372878" cy="230832"/>
          </a:xfrm>
          <a:prstGeom prst="rect">
            <a:avLst/>
          </a:prstGeom>
          <a:noFill/>
        </p:spPr>
        <p:txBody>
          <a:bodyPr wrap="square">
            <a:spAutoFit/>
          </a:bodyPr>
          <a:lstStyle/>
          <a:p>
            <a:r>
              <a:rPr lang="pl-PL" sz="900" b="1" dirty="0">
                <a:solidFill>
                  <a:schemeClr val="bg1"/>
                </a:solidFill>
                <a:latin typeface="Proxima Nova" panose="02000506030000020004" pitchFamily="50" charset="0"/>
              </a:rPr>
              <a:t>M0</a:t>
            </a:r>
          </a:p>
        </p:txBody>
      </p:sp>
      <p:sp>
        <p:nvSpPr>
          <p:cNvPr id="53" name="pole tekstowe 52">
            <a:extLst>
              <a:ext uri="{FF2B5EF4-FFF2-40B4-BE49-F238E27FC236}">
                <a16:creationId xmlns:a16="http://schemas.microsoft.com/office/drawing/2014/main" id="{027589A1-F825-55DC-5373-A368FE87A97D}"/>
              </a:ext>
            </a:extLst>
          </p:cNvPr>
          <p:cNvSpPr txBox="1"/>
          <p:nvPr/>
        </p:nvSpPr>
        <p:spPr>
          <a:xfrm>
            <a:off x="5862392" y="4512717"/>
            <a:ext cx="450987" cy="230832"/>
          </a:xfrm>
          <a:prstGeom prst="rect">
            <a:avLst/>
          </a:prstGeom>
          <a:noFill/>
        </p:spPr>
        <p:txBody>
          <a:bodyPr wrap="square">
            <a:spAutoFit/>
          </a:bodyPr>
          <a:lstStyle/>
          <a:p>
            <a:r>
              <a:rPr lang="pl-PL" sz="900" b="1" dirty="0">
                <a:solidFill>
                  <a:schemeClr val="bg1"/>
                </a:solidFill>
                <a:latin typeface="Proxima Nova" panose="02000506030000020004" pitchFamily="50" charset="0"/>
              </a:rPr>
              <a:t>M1*</a:t>
            </a:r>
          </a:p>
        </p:txBody>
      </p:sp>
      <p:sp>
        <p:nvSpPr>
          <p:cNvPr id="54" name="pole tekstowe 53">
            <a:extLst>
              <a:ext uri="{FF2B5EF4-FFF2-40B4-BE49-F238E27FC236}">
                <a16:creationId xmlns:a16="http://schemas.microsoft.com/office/drawing/2014/main" id="{60C3FCE3-C940-1D13-6150-B0DAB29CF598}"/>
              </a:ext>
            </a:extLst>
          </p:cNvPr>
          <p:cNvSpPr txBox="1"/>
          <p:nvPr/>
        </p:nvSpPr>
        <p:spPr>
          <a:xfrm>
            <a:off x="5855796" y="4829440"/>
            <a:ext cx="517134" cy="230832"/>
          </a:xfrm>
          <a:prstGeom prst="rect">
            <a:avLst/>
          </a:prstGeom>
          <a:noFill/>
        </p:spPr>
        <p:txBody>
          <a:bodyPr wrap="square">
            <a:spAutoFit/>
          </a:bodyPr>
          <a:lstStyle/>
          <a:p>
            <a:r>
              <a:rPr lang="pl-PL" sz="900" b="1" dirty="0">
                <a:solidFill>
                  <a:schemeClr val="bg1"/>
                </a:solidFill>
                <a:latin typeface="Proxima Nova" panose="02000506030000020004" pitchFamily="50" charset="0"/>
              </a:rPr>
              <a:t>M1a</a:t>
            </a:r>
          </a:p>
        </p:txBody>
      </p:sp>
      <p:sp>
        <p:nvSpPr>
          <p:cNvPr id="55" name="pole tekstowe 54">
            <a:extLst>
              <a:ext uri="{FF2B5EF4-FFF2-40B4-BE49-F238E27FC236}">
                <a16:creationId xmlns:a16="http://schemas.microsoft.com/office/drawing/2014/main" id="{F3344DDA-6923-1524-2174-CD29FE699F77}"/>
              </a:ext>
            </a:extLst>
          </p:cNvPr>
          <p:cNvSpPr txBox="1"/>
          <p:nvPr/>
        </p:nvSpPr>
        <p:spPr>
          <a:xfrm>
            <a:off x="5855796" y="5159148"/>
            <a:ext cx="457583" cy="230832"/>
          </a:xfrm>
          <a:prstGeom prst="rect">
            <a:avLst/>
          </a:prstGeom>
          <a:noFill/>
        </p:spPr>
        <p:txBody>
          <a:bodyPr wrap="square">
            <a:spAutoFit/>
          </a:bodyPr>
          <a:lstStyle/>
          <a:p>
            <a:r>
              <a:rPr lang="pl-PL" sz="900" b="1" dirty="0">
                <a:solidFill>
                  <a:schemeClr val="bg1"/>
                </a:solidFill>
                <a:latin typeface="Proxima Nova" panose="02000506030000020004" pitchFamily="50" charset="0"/>
              </a:rPr>
              <a:t>M1b</a:t>
            </a:r>
          </a:p>
        </p:txBody>
      </p:sp>
      <p:sp>
        <p:nvSpPr>
          <p:cNvPr id="56" name="pole tekstowe 55">
            <a:extLst>
              <a:ext uri="{FF2B5EF4-FFF2-40B4-BE49-F238E27FC236}">
                <a16:creationId xmlns:a16="http://schemas.microsoft.com/office/drawing/2014/main" id="{9AE4D5A6-098E-DB22-8C8F-01AEA2A6A8A4}"/>
              </a:ext>
            </a:extLst>
          </p:cNvPr>
          <p:cNvSpPr txBox="1"/>
          <p:nvPr/>
        </p:nvSpPr>
        <p:spPr>
          <a:xfrm>
            <a:off x="5862393" y="5491868"/>
            <a:ext cx="450986" cy="230832"/>
          </a:xfrm>
          <a:prstGeom prst="rect">
            <a:avLst/>
          </a:prstGeom>
          <a:noFill/>
        </p:spPr>
        <p:txBody>
          <a:bodyPr wrap="square">
            <a:spAutoFit/>
          </a:bodyPr>
          <a:lstStyle/>
          <a:p>
            <a:r>
              <a:rPr lang="pl-PL" sz="900" b="1" dirty="0">
                <a:solidFill>
                  <a:schemeClr val="bg1"/>
                </a:solidFill>
                <a:latin typeface="Proxima Nova" panose="02000506030000020004" pitchFamily="50" charset="0"/>
              </a:rPr>
              <a:t>M1c</a:t>
            </a:r>
          </a:p>
        </p:txBody>
      </p:sp>
      <p:sp>
        <p:nvSpPr>
          <p:cNvPr id="57" name="pole tekstowe 56">
            <a:extLst>
              <a:ext uri="{FF2B5EF4-FFF2-40B4-BE49-F238E27FC236}">
                <a16:creationId xmlns:a16="http://schemas.microsoft.com/office/drawing/2014/main" id="{8E819912-D45D-AA44-93CA-17178D6406F0}"/>
              </a:ext>
            </a:extLst>
          </p:cNvPr>
          <p:cNvSpPr txBox="1"/>
          <p:nvPr/>
        </p:nvSpPr>
        <p:spPr>
          <a:xfrm>
            <a:off x="6666649" y="4208797"/>
            <a:ext cx="3464847" cy="215444"/>
          </a:xfrm>
          <a:prstGeom prst="rect">
            <a:avLst/>
          </a:prstGeom>
          <a:noFill/>
        </p:spPr>
        <p:txBody>
          <a:bodyPr wrap="square">
            <a:spAutoFit/>
          </a:bodyPr>
          <a:lstStyle/>
          <a:p>
            <a:r>
              <a:rPr lang="pl-PL" sz="800" b="1" dirty="0">
                <a:solidFill>
                  <a:srgbClr val="491D6C"/>
                </a:solidFill>
                <a:latin typeface="Proxima Nova" panose="02000506030000020004" pitchFamily="50" charset="0"/>
              </a:rPr>
              <a:t>Nie stwierdza się przerzutów odległych </a:t>
            </a:r>
          </a:p>
        </p:txBody>
      </p:sp>
      <p:sp>
        <p:nvSpPr>
          <p:cNvPr id="58" name="pole tekstowe 57">
            <a:extLst>
              <a:ext uri="{FF2B5EF4-FFF2-40B4-BE49-F238E27FC236}">
                <a16:creationId xmlns:a16="http://schemas.microsoft.com/office/drawing/2014/main" id="{AA7EAFA2-C85C-70BF-5172-638F789A0E14}"/>
              </a:ext>
            </a:extLst>
          </p:cNvPr>
          <p:cNvSpPr txBox="1"/>
          <p:nvPr/>
        </p:nvSpPr>
        <p:spPr>
          <a:xfrm>
            <a:off x="6666649" y="4518465"/>
            <a:ext cx="3464847" cy="215444"/>
          </a:xfrm>
          <a:prstGeom prst="rect">
            <a:avLst/>
          </a:prstGeom>
          <a:noFill/>
        </p:spPr>
        <p:txBody>
          <a:bodyPr wrap="square">
            <a:spAutoFit/>
          </a:bodyPr>
          <a:lstStyle/>
          <a:p>
            <a:r>
              <a:rPr lang="pl-PL" sz="800" b="1" dirty="0">
                <a:solidFill>
                  <a:srgbClr val="491D6C"/>
                </a:solidFill>
                <a:latin typeface="Proxima Nova" panose="02000506030000020004" pitchFamily="50" charset="0"/>
              </a:rPr>
              <a:t>Obecne przerzuty odległe </a:t>
            </a:r>
          </a:p>
        </p:txBody>
      </p:sp>
      <p:sp>
        <p:nvSpPr>
          <p:cNvPr id="59" name="pole tekstowe 58">
            <a:extLst>
              <a:ext uri="{FF2B5EF4-FFF2-40B4-BE49-F238E27FC236}">
                <a16:creationId xmlns:a16="http://schemas.microsoft.com/office/drawing/2014/main" id="{CA1623A9-A6D0-C88F-5955-3AC7A0386923}"/>
              </a:ext>
            </a:extLst>
          </p:cNvPr>
          <p:cNvSpPr txBox="1"/>
          <p:nvPr/>
        </p:nvSpPr>
        <p:spPr>
          <a:xfrm>
            <a:off x="6666648" y="4853390"/>
            <a:ext cx="3464847" cy="215444"/>
          </a:xfrm>
          <a:prstGeom prst="rect">
            <a:avLst/>
          </a:prstGeom>
          <a:noFill/>
        </p:spPr>
        <p:txBody>
          <a:bodyPr wrap="square">
            <a:spAutoFit/>
          </a:bodyPr>
          <a:lstStyle/>
          <a:p>
            <a:r>
              <a:rPr lang="pl-PL" sz="800" b="1" dirty="0">
                <a:solidFill>
                  <a:srgbClr val="491D6C"/>
                </a:solidFill>
                <a:latin typeface="Proxima Nova" panose="02000506030000020004" pitchFamily="50" charset="0"/>
              </a:rPr>
              <a:t>Przerzuty do węzłów chłonnych innych niż regionalne</a:t>
            </a:r>
          </a:p>
        </p:txBody>
      </p:sp>
      <p:sp>
        <p:nvSpPr>
          <p:cNvPr id="60" name="pole tekstowe 59">
            <a:extLst>
              <a:ext uri="{FF2B5EF4-FFF2-40B4-BE49-F238E27FC236}">
                <a16:creationId xmlns:a16="http://schemas.microsoft.com/office/drawing/2014/main" id="{B51BCA2F-67B1-5E53-4F9E-ABD84B64CE41}"/>
              </a:ext>
            </a:extLst>
          </p:cNvPr>
          <p:cNvSpPr txBox="1"/>
          <p:nvPr/>
        </p:nvSpPr>
        <p:spPr>
          <a:xfrm>
            <a:off x="6666648" y="5175684"/>
            <a:ext cx="3464847" cy="215444"/>
          </a:xfrm>
          <a:prstGeom prst="rect">
            <a:avLst/>
          </a:prstGeom>
          <a:noFill/>
        </p:spPr>
        <p:txBody>
          <a:bodyPr wrap="square">
            <a:spAutoFit/>
          </a:bodyPr>
          <a:lstStyle/>
          <a:p>
            <a:r>
              <a:rPr lang="pl-PL" sz="800" b="1" dirty="0">
                <a:solidFill>
                  <a:srgbClr val="491D6C"/>
                </a:solidFill>
                <a:latin typeface="Proxima Nova" panose="02000506030000020004" pitchFamily="50" charset="0"/>
              </a:rPr>
              <a:t>Przerzuty do kości</a:t>
            </a:r>
          </a:p>
        </p:txBody>
      </p:sp>
      <p:sp>
        <p:nvSpPr>
          <p:cNvPr id="61" name="pole tekstowe 60">
            <a:extLst>
              <a:ext uri="{FF2B5EF4-FFF2-40B4-BE49-F238E27FC236}">
                <a16:creationId xmlns:a16="http://schemas.microsoft.com/office/drawing/2014/main" id="{2FF14349-400C-0816-D57D-9213E9604BEC}"/>
              </a:ext>
            </a:extLst>
          </p:cNvPr>
          <p:cNvSpPr txBox="1"/>
          <p:nvPr/>
        </p:nvSpPr>
        <p:spPr>
          <a:xfrm>
            <a:off x="6666648" y="5513359"/>
            <a:ext cx="3464847" cy="215444"/>
          </a:xfrm>
          <a:prstGeom prst="rect">
            <a:avLst/>
          </a:prstGeom>
          <a:noFill/>
        </p:spPr>
        <p:txBody>
          <a:bodyPr wrap="square">
            <a:spAutoFit/>
          </a:bodyPr>
          <a:lstStyle/>
          <a:p>
            <a:r>
              <a:rPr lang="pl-PL" sz="800" b="1" dirty="0">
                <a:solidFill>
                  <a:srgbClr val="491D6C"/>
                </a:solidFill>
                <a:latin typeface="Proxima Nova" panose="02000506030000020004" pitchFamily="50" charset="0"/>
              </a:rPr>
              <a:t>Przerzuty do innych tkanek/narządów</a:t>
            </a:r>
          </a:p>
        </p:txBody>
      </p:sp>
    </p:spTree>
    <p:extLst>
      <p:ext uri="{BB962C8B-B14F-4D97-AF65-F5344CB8AC3E}">
        <p14:creationId xmlns:p14="http://schemas.microsoft.com/office/powerpoint/2010/main" val="24344901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0D23D75-2DD6-BBE1-298E-BF033F985EC0}"/>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FCE3B2E5-9102-4B02-3234-2EBDA0A20B01}"/>
              </a:ext>
            </a:extLst>
          </p:cNvPr>
          <p:cNvSpPr>
            <a:spLocks noGrp="1"/>
          </p:cNvSpPr>
          <p:nvPr>
            <p:ph idx="1"/>
          </p:nvPr>
        </p:nvSpPr>
        <p:spPr/>
        <p:txBody>
          <a:bodyPr/>
          <a:lstStyle/>
          <a:p>
            <a:endParaRPr lang="pl-PL"/>
          </a:p>
        </p:txBody>
      </p:sp>
      <p:pic>
        <p:nvPicPr>
          <p:cNvPr id="4" name="Obraz 3">
            <a:extLst>
              <a:ext uri="{FF2B5EF4-FFF2-40B4-BE49-F238E27FC236}">
                <a16:creationId xmlns:a16="http://schemas.microsoft.com/office/drawing/2014/main" id="{95BF9A76-E7CE-028D-5235-C281DB034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47"/>
            <a:ext cx="12192000" cy="6935893"/>
          </a:xfrm>
          <a:prstGeom prst="rect">
            <a:avLst/>
          </a:prstGeom>
        </p:spPr>
      </p:pic>
      <p:pic>
        <p:nvPicPr>
          <p:cNvPr id="5" name="Obraz 4">
            <a:extLst>
              <a:ext uri="{FF2B5EF4-FFF2-40B4-BE49-F238E27FC236}">
                <a16:creationId xmlns:a16="http://schemas.microsoft.com/office/drawing/2014/main" id="{525ADD1B-805A-3DF1-23EB-261D826B9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096" y="185448"/>
            <a:ext cx="1272609" cy="431619"/>
          </a:xfrm>
          <a:prstGeom prst="rect">
            <a:avLst/>
          </a:prstGeom>
        </p:spPr>
      </p:pic>
      <p:pic>
        <p:nvPicPr>
          <p:cNvPr id="6" name="Obraz 5">
            <a:extLst>
              <a:ext uri="{FF2B5EF4-FFF2-40B4-BE49-F238E27FC236}">
                <a16:creationId xmlns:a16="http://schemas.microsoft.com/office/drawing/2014/main" id="{F2B34398-6D7B-2397-B031-65D0DD026295}"/>
              </a:ext>
            </a:extLst>
          </p:cNvPr>
          <p:cNvPicPr>
            <a:picLocks noChangeAspect="1"/>
          </p:cNvPicPr>
          <p:nvPr/>
        </p:nvPicPr>
        <p:blipFill>
          <a:blip r:embed="rId4"/>
          <a:stretch>
            <a:fillRect/>
          </a:stretch>
        </p:blipFill>
        <p:spPr>
          <a:xfrm>
            <a:off x="1356096" y="5978905"/>
            <a:ext cx="891617" cy="807790"/>
          </a:xfrm>
          <a:prstGeom prst="rect">
            <a:avLst/>
          </a:prstGeom>
        </p:spPr>
      </p:pic>
      <p:pic>
        <p:nvPicPr>
          <p:cNvPr id="7" name="Symbol zastępczy zawartości 7">
            <a:extLst>
              <a:ext uri="{FF2B5EF4-FFF2-40B4-BE49-F238E27FC236}">
                <a16:creationId xmlns:a16="http://schemas.microsoft.com/office/drawing/2014/main" id="{D822C8D8-7AD8-FD0F-0F5A-FD9AAC0B40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4367" y="3661784"/>
            <a:ext cx="7697361" cy="3015731"/>
          </a:xfrm>
          <a:prstGeom prst="rect">
            <a:avLst/>
          </a:prstGeom>
        </p:spPr>
      </p:pic>
      <p:sp>
        <p:nvSpPr>
          <p:cNvPr id="8" name="pole tekstowe 7">
            <a:extLst>
              <a:ext uri="{FF2B5EF4-FFF2-40B4-BE49-F238E27FC236}">
                <a16:creationId xmlns:a16="http://schemas.microsoft.com/office/drawing/2014/main" id="{088776C5-56B1-EECD-6159-97FCE9E1A925}"/>
              </a:ext>
            </a:extLst>
          </p:cNvPr>
          <p:cNvSpPr txBox="1"/>
          <p:nvPr/>
        </p:nvSpPr>
        <p:spPr>
          <a:xfrm>
            <a:off x="4274896" y="4661819"/>
            <a:ext cx="6179744" cy="1138773"/>
          </a:xfrm>
          <a:prstGeom prst="rect">
            <a:avLst/>
          </a:prstGeom>
          <a:noFill/>
        </p:spPr>
        <p:txBody>
          <a:bodyPr wrap="square">
            <a:spAutoFit/>
          </a:bodyPr>
          <a:lstStyle/>
          <a:p>
            <a:r>
              <a:rPr lang="pl-PL" sz="3200" b="1" dirty="0">
                <a:solidFill>
                  <a:srgbClr val="491D6C"/>
                </a:solidFill>
                <a:latin typeface="Proxima Nova" panose="02000506030000020004" pitchFamily="50" charset="0"/>
              </a:rPr>
              <a:t>ERLEADA®  </a:t>
            </a:r>
          </a:p>
          <a:p>
            <a:r>
              <a:rPr lang="pl-PL" sz="2800" dirty="0">
                <a:solidFill>
                  <a:srgbClr val="491D6C"/>
                </a:solidFill>
                <a:latin typeface="Proxima Nova" panose="02000506030000020004" pitchFamily="50" charset="0"/>
              </a:rPr>
              <a:t>Link do CHPL:</a:t>
            </a:r>
          </a:p>
          <a:p>
            <a:r>
              <a:rPr lang="pl-PL" sz="800" dirty="0">
                <a:solidFill>
                  <a:srgbClr val="491D6C"/>
                </a:solidFill>
                <a:latin typeface="Proxima Nova" panose="02000506030000020004" pitchFamily="50" charset="0"/>
              </a:rPr>
              <a:t>https://www.janssen.com/poland/sites/www_janssen_com_poland/files/product/pdf/erleada_smpc_60mg_25.07.2024_ii-037.pdf</a:t>
            </a:r>
          </a:p>
        </p:txBody>
      </p:sp>
    </p:spTree>
    <p:extLst>
      <p:ext uri="{BB962C8B-B14F-4D97-AF65-F5344CB8AC3E}">
        <p14:creationId xmlns:p14="http://schemas.microsoft.com/office/powerpoint/2010/main" val="556859217"/>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7092</TotalTime>
  <Words>3569</Words>
  <Application>Microsoft Office PowerPoint</Application>
  <PresentationFormat>Widescreen</PresentationFormat>
  <Paragraphs>481</Paragraphs>
  <Slides>34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Calibri</vt:lpstr>
      <vt:lpstr>Calibri Light</vt:lpstr>
      <vt:lpstr>inherit</vt:lpstr>
      <vt:lpstr>Kelly slab</vt:lpstr>
      <vt:lpstr>OpenSans</vt:lpstr>
      <vt:lpstr>Proxima Nova</vt:lpstr>
      <vt:lpstr>Motyw pakietu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Aleksandra Szumowska</dc:creator>
  <cp:lastModifiedBy>Norek, Agnieszka [JNJPL]</cp:lastModifiedBy>
  <cp:revision>70</cp:revision>
  <dcterms:created xsi:type="dcterms:W3CDTF">2023-05-11T10:40:54Z</dcterms:created>
  <dcterms:modified xsi:type="dcterms:W3CDTF">2024-10-21T17:00:08Z</dcterms:modified>
</cp:coreProperties>
</file>